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53"/>
  </p:notesMasterIdLst>
  <p:sldIdLst>
    <p:sldId id="256" r:id="rId12"/>
    <p:sldId id="284" r:id="rId13"/>
    <p:sldId id="276" r:id="rId14"/>
    <p:sldId id="277" r:id="rId15"/>
    <p:sldId id="279" r:id="rId16"/>
    <p:sldId id="278" r:id="rId17"/>
    <p:sldId id="289" r:id="rId18"/>
    <p:sldId id="287" r:id="rId19"/>
    <p:sldId id="291" r:id="rId20"/>
    <p:sldId id="292" r:id="rId21"/>
    <p:sldId id="313" r:id="rId22"/>
    <p:sldId id="307" r:id="rId23"/>
    <p:sldId id="308" r:id="rId24"/>
    <p:sldId id="309" r:id="rId25"/>
    <p:sldId id="318" r:id="rId26"/>
    <p:sldId id="319" r:id="rId27"/>
    <p:sldId id="320" r:id="rId28"/>
    <p:sldId id="321" r:id="rId29"/>
    <p:sldId id="328" r:id="rId30"/>
    <p:sldId id="329" r:id="rId31"/>
    <p:sldId id="330" r:id="rId32"/>
    <p:sldId id="331" r:id="rId33"/>
    <p:sldId id="332" r:id="rId34"/>
    <p:sldId id="333" r:id="rId35"/>
    <p:sldId id="334" r:id="rId36"/>
    <p:sldId id="335" r:id="rId37"/>
    <p:sldId id="336" r:id="rId38"/>
    <p:sldId id="338" r:id="rId39"/>
    <p:sldId id="339" r:id="rId40"/>
    <p:sldId id="340" r:id="rId41"/>
    <p:sldId id="345" r:id="rId42"/>
    <p:sldId id="346" r:id="rId43"/>
    <p:sldId id="341" r:id="rId44"/>
    <p:sldId id="343" r:id="rId45"/>
    <p:sldId id="344" r:id="rId46"/>
    <p:sldId id="347" r:id="rId47"/>
    <p:sldId id="348" r:id="rId48"/>
    <p:sldId id="349" r:id="rId49"/>
    <p:sldId id="350" r:id="rId50"/>
    <p:sldId id="351" r:id="rId51"/>
    <p:sldId id="266" r:id="rId5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2583"/>
    <a:srgbClr val="F5911B"/>
    <a:srgbClr val="ED388A"/>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1" d="100"/>
          <a:sy n="91" d="100"/>
        </p:scale>
        <p:origin x="523"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 Type="http://schemas.openxmlformats.org/officeDocument/2006/relationships/slideMaster" Target="slideMasters/slideMaster5.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ableStyles" Target="tableStyles.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20/03/2023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Which of these is a special need?</a:t>
            </a:r>
          </a:p>
          <a:p>
            <a:pPr marL="432000" lvl="2" indent="-144000">
              <a:buFont typeface="Arial" panose="020B0604020202020204" pitchFamily="34" charset="0"/>
              <a:buChar char="•"/>
            </a:pPr>
            <a:r>
              <a:rPr lang="da-DK" sz="1600" dirty="0">
                <a:latin typeface="+mj-lt"/>
              </a:rPr>
              <a:t>Passivity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Absurdity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Dyslexia</a:t>
            </a: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Which of these can help Identify students with special?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Sleeping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Singing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Observation</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Special Education Service helps with?</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Counselling and mentoring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Financial aid</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Transportation</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Process for identifying students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always done by a teacher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Varies by country and education system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newer standardized testing</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Please answer the following questions:</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grpSp>
        <p:nvGrpSpPr>
          <p:cNvPr id="18" name="Gruppo 17">
            <a:extLst>
              <a:ext uri="{FF2B5EF4-FFF2-40B4-BE49-F238E27FC236}">
                <a16:creationId xmlns:a16="http://schemas.microsoft.com/office/drawing/2014/main" id="{A94BA698-BE47-40D1-993E-2BF1CC0DDB77}"/>
              </a:ext>
            </a:extLst>
          </p:cNvPr>
          <p:cNvGrpSpPr>
            <a:grpSpLocks noChangeAspect="1"/>
          </p:cNvGrpSpPr>
          <p:nvPr/>
        </p:nvGrpSpPr>
        <p:grpSpPr>
          <a:xfrm>
            <a:off x="10215389" y="2917800"/>
            <a:ext cx="1440000" cy="1022400"/>
            <a:chOff x="6998649" y="2151000"/>
            <a:chExt cx="3600000" cy="2556000"/>
          </a:xfrm>
        </p:grpSpPr>
        <p:grpSp>
          <p:nvGrpSpPr>
            <p:cNvPr id="19" name="Gruppo 18">
              <a:extLst>
                <a:ext uri="{FF2B5EF4-FFF2-40B4-BE49-F238E27FC236}">
                  <a16:creationId xmlns:a16="http://schemas.microsoft.com/office/drawing/2014/main" id="{23144FDF-E930-439E-9EE6-29CA5ABE7B94}"/>
                </a:ext>
              </a:extLst>
            </p:cNvPr>
            <p:cNvGrpSpPr/>
            <p:nvPr/>
          </p:nvGrpSpPr>
          <p:grpSpPr>
            <a:xfrm>
              <a:off x="6998649" y="3474692"/>
              <a:ext cx="1143150" cy="1232308"/>
              <a:chOff x="6998649" y="3428849"/>
              <a:chExt cx="1143150" cy="1278151"/>
            </a:xfrm>
          </p:grpSpPr>
          <p:sp>
            <p:nvSpPr>
              <p:cNvPr id="47" name="Figura a mano libera: forma 46">
                <a:extLst>
                  <a:ext uri="{FF2B5EF4-FFF2-40B4-BE49-F238E27FC236}">
                    <a16:creationId xmlns:a16="http://schemas.microsoft.com/office/drawing/2014/main" id="{9E89586C-D070-48BF-8A2E-A5FDD9988D08}"/>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8" name="Figura a mano libera: forma 47">
                <a:extLst>
                  <a:ext uri="{FF2B5EF4-FFF2-40B4-BE49-F238E27FC236}">
                    <a16:creationId xmlns:a16="http://schemas.microsoft.com/office/drawing/2014/main" id="{04DF9DF7-91F9-4A54-88A3-FB4B60F98B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D452FF6A-96B3-4F14-9042-598893D21ACD}"/>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0" name="Gruppo 19">
              <a:extLst>
                <a:ext uri="{FF2B5EF4-FFF2-40B4-BE49-F238E27FC236}">
                  <a16:creationId xmlns:a16="http://schemas.microsoft.com/office/drawing/2014/main" id="{5362F116-02E6-4F45-A3EA-1414E343D1A0}"/>
                </a:ext>
              </a:extLst>
            </p:cNvPr>
            <p:cNvGrpSpPr/>
            <p:nvPr/>
          </p:nvGrpSpPr>
          <p:grpSpPr>
            <a:xfrm>
              <a:off x="8286264" y="3471371"/>
              <a:ext cx="1071868" cy="1143339"/>
              <a:chOff x="8286264" y="3428839"/>
              <a:chExt cx="1071868" cy="1185872"/>
            </a:xfrm>
          </p:grpSpPr>
          <p:sp>
            <p:nvSpPr>
              <p:cNvPr id="44" name="Figura a mano libera: forma 43">
                <a:extLst>
                  <a:ext uri="{FF2B5EF4-FFF2-40B4-BE49-F238E27FC236}">
                    <a16:creationId xmlns:a16="http://schemas.microsoft.com/office/drawing/2014/main" id="{51DDE6B0-8B8F-45E0-A35F-4837714E41F9}"/>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92B85DB3-7394-45FA-8530-E386D39896DE}"/>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2023AFE9-0A48-4A20-BDD9-7DBD47A1D345}"/>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1" name="Gruppo 20">
              <a:extLst>
                <a:ext uri="{FF2B5EF4-FFF2-40B4-BE49-F238E27FC236}">
                  <a16:creationId xmlns:a16="http://schemas.microsoft.com/office/drawing/2014/main" id="{B6080E39-348F-4718-879A-849D47AC4A43}"/>
                </a:ext>
              </a:extLst>
            </p:cNvPr>
            <p:cNvGrpSpPr/>
            <p:nvPr/>
          </p:nvGrpSpPr>
          <p:grpSpPr>
            <a:xfrm>
              <a:off x="9413258" y="3461912"/>
              <a:ext cx="1185391" cy="1163336"/>
              <a:chOff x="9413258" y="3418635"/>
              <a:chExt cx="1185391" cy="1206613"/>
            </a:xfrm>
          </p:grpSpPr>
          <p:sp>
            <p:nvSpPr>
              <p:cNvPr id="41" name="Figura a mano libera: forma 40">
                <a:extLst>
                  <a:ext uri="{FF2B5EF4-FFF2-40B4-BE49-F238E27FC236}">
                    <a16:creationId xmlns:a16="http://schemas.microsoft.com/office/drawing/2014/main" id="{B858B760-3EF3-424C-80F4-4743E0873C83}"/>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1179FF3B-7899-4787-8750-C24AA6BE854E}"/>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D35DBB80-55C8-4CAC-8CDF-F2B1B0CD548A}"/>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2" name="Figura a mano libera: forma 21">
              <a:extLst>
                <a:ext uri="{FF2B5EF4-FFF2-40B4-BE49-F238E27FC236}">
                  <a16:creationId xmlns:a16="http://schemas.microsoft.com/office/drawing/2014/main" id="{3401475C-60FD-497F-90E9-1693EAC37221}"/>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6" name="Figura a mano libera: forma 35">
              <a:extLst>
                <a:ext uri="{FF2B5EF4-FFF2-40B4-BE49-F238E27FC236}">
                  <a16:creationId xmlns:a16="http://schemas.microsoft.com/office/drawing/2014/main" id="{C95B0B1C-4F59-4183-913A-7EDA38BD8798}"/>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7" name="Figura a mano libera: forma 36">
              <a:extLst>
                <a:ext uri="{FF2B5EF4-FFF2-40B4-BE49-F238E27FC236}">
                  <a16:creationId xmlns:a16="http://schemas.microsoft.com/office/drawing/2014/main" id="{5226CC10-F45A-4B47-9143-41D7955D2116}"/>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8" name="Figura a mano libera: forma 37">
              <a:extLst>
                <a:ext uri="{FF2B5EF4-FFF2-40B4-BE49-F238E27FC236}">
                  <a16:creationId xmlns:a16="http://schemas.microsoft.com/office/drawing/2014/main" id="{740E3521-0EBF-49F8-892B-CAC60A6D026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9" name="Figura a mano libera: forma 38">
              <a:extLst>
                <a:ext uri="{FF2B5EF4-FFF2-40B4-BE49-F238E27FC236}">
                  <a16:creationId xmlns:a16="http://schemas.microsoft.com/office/drawing/2014/main" id="{D6FCB994-4C66-43C5-B03D-A495EBBF2E8D}"/>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40" name="Figura a mano libera: forma 39">
              <a:extLst>
                <a:ext uri="{FF2B5EF4-FFF2-40B4-BE49-F238E27FC236}">
                  <a16:creationId xmlns:a16="http://schemas.microsoft.com/office/drawing/2014/main" id="{AD2AF47A-5F7B-458C-A216-228495946E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Which of these is a special need?</a:t>
            </a:r>
          </a:p>
          <a:p>
            <a:pPr marL="432000" lvl="2" indent="-144000">
              <a:buFont typeface="Arial" panose="020B0604020202020204" pitchFamily="34" charset="0"/>
              <a:buChar char="•"/>
            </a:pPr>
            <a:r>
              <a:rPr lang="da-DK" sz="1600" dirty="0">
                <a:latin typeface="+mj-lt"/>
              </a:rPr>
              <a:t>Passivity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Absurdity</a:t>
            </a:r>
          </a:p>
          <a:p>
            <a:pPr marL="432000" lvl="2" indent="-144000">
              <a:buFont typeface="Arial" panose="020B0604020202020204" pitchFamily="34" charset="0"/>
              <a:buChar char="•"/>
            </a:pPr>
            <a:r>
              <a:rPr lang="en-US" altLang="ko-KR" sz="1600" dirty="0">
                <a:solidFill>
                  <a:srgbClr val="00B050"/>
                </a:solidFill>
                <a:latin typeface="Calibri Light" panose="020F0302020204030204"/>
                <a:cs typeface="Poppins ExtraLight" panose="00000300000000000000" pitchFamily="2" charset="0"/>
              </a:rPr>
              <a:t>Dyslexia</a:t>
            </a:r>
            <a:endParaRPr lang="en-US" altLang="ko-KR" sz="1600" dirty="0">
              <a:solidFill>
                <a:srgbClr val="00B050"/>
              </a:solidFill>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Which of these can help Identify students with special?</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Sleeping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Singing</a:t>
            </a:r>
          </a:p>
          <a:p>
            <a:pPr marL="432000" lvl="2" indent="-144000">
              <a:buFont typeface="Arial" panose="020B0604020202020204" pitchFamily="34" charset="0"/>
              <a:buChar char="•"/>
            </a:pPr>
            <a:r>
              <a:rPr lang="en-US" altLang="ko-KR" sz="1600" dirty="0">
                <a:solidFill>
                  <a:srgbClr val="00B050"/>
                </a:solidFill>
                <a:latin typeface="Calibri Light" panose="020F0302020204030204"/>
              </a:rPr>
              <a:t>Observation</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342900" indent="-342900">
              <a:buFont typeface="Arial" panose="020B0604020202020204" pitchFamily="34" charset="0"/>
              <a:buChar char="•"/>
            </a:pPr>
            <a:r>
              <a:rPr lang="en-US" altLang="ko-KR" sz="2000" b="1" dirty="0">
                <a:cs typeface="Poppins Medium" panose="00000600000000000000" pitchFamily="2" charset="0"/>
              </a:rPr>
              <a:t>Special Education Service</a:t>
            </a:r>
          </a:p>
          <a:p>
            <a:r>
              <a:rPr lang="en-US" altLang="ko-KR" sz="2000" b="1" dirty="0">
                <a:cs typeface="Poppins Medium" panose="00000600000000000000" pitchFamily="2" charset="0"/>
              </a:rPr>
              <a:t>helps with?</a:t>
            </a:r>
          </a:p>
          <a:p>
            <a:pPr marL="432000" lvl="2" indent="-144000">
              <a:buFont typeface="Arial" panose="020B0604020202020204" pitchFamily="34" charset="0"/>
              <a:buChar char="•"/>
            </a:pPr>
            <a:r>
              <a:rPr lang="en-US" altLang="ko-KR" sz="1600" dirty="0">
                <a:solidFill>
                  <a:srgbClr val="00B050"/>
                </a:solidFill>
                <a:latin typeface="Calibri Light" panose="020F0302020204030204"/>
              </a:rPr>
              <a:t>Counselling and mentoring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Financial aid</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Transportation</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Process for identifying students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always done by a teacher</a:t>
            </a:r>
          </a:p>
          <a:p>
            <a:pPr marL="432000" lvl="2" indent="-144000">
              <a:buFont typeface="Arial" panose="020B0604020202020204" pitchFamily="34" charset="0"/>
              <a:buChar char="•"/>
            </a:pPr>
            <a:r>
              <a:rPr lang="en-US" altLang="ko-KR" sz="1600" dirty="0">
                <a:solidFill>
                  <a:srgbClr val="00B050"/>
                </a:solidFill>
                <a:latin typeface="Calibri Light" panose="020F0302020204030204"/>
              </a:rPr>
              <a:t>Varies by country and education system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newer standardized testing</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Unit test solutions</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404274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latin typeface="+mj-lt"/>
                <a:cs typeface="Poppins Medium" panose="00000600000000000000" pitchFamily="2" charset="0"/>
              </a:rPr>
              <a:t>Coaching</a:t>
            </a:r>
          </a:p>
          <a:p>
            <a:pPr marL="284400" lvl="0">
              <a:lnSpc>
                <a:spcPct val="120000"/>
              </a:lnSpc>
            </a:pPr>
            <a:r>
              <a:rPr lang="en-US" altLang="ko-KR" sz="1600" dirty="0">
                <a:solidFill>
                  <a:prstClr val="black"/>
                </a:solidFill>
                <a:latin typeface="+mj-lt"/>
                <a:cs typeface="Poppins ExtraLight" panose="00000300000000000000" pitchFamily="2" charset="0"/>
              </a:rPr>
              <a:t>Coaching typically refers to the provision of specialized instruction or training in a specific subject or skill, with the goal of helping the student improve their performance in that area. Coaching may be provided by a teacher, a specialist, or an outside coach, and may take place in a group or individual setting.</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latin typeface="+mj-lt"/>
                <a:cs typeface="Poppins Medium" panose="00000600000000000000" pitchFamily="2" charset="0"/>
              </a:rPr>
              <a:t>Tutoring</a:t>
            </a:r>
          </a:p>
          <a:p>
            <a:pPr marL="284400" lvl="0">
              <a:lnSpc>
                <a:spcPct val="120000"/>
              </a:lnSpc>
            </a:pPr>
            <a:r>
              <a:rPr lang="en-US" altLang="ko-KR" sz="1600" dirty="0">
                <a:solidFill>
                  <a:prstClr val="black"/>
                </a:solidFill>
                <a:latin typeface="+mj-lt"/>
                <a:cs typeface="Poppins ExtraLight" panose="00000300000000000000" pitchFamily="2" charset="0"/>
              </a:rPr>
              <a:t>Tutoring, on the other hand, typically refers to one-on-one instruction provided by a tutor to help a student understand a specific subject or skill. Tutors may be teachers, subject matter experts, or other qualified individuals who provide personalized instruction and support to help students learn and improve their skills. Tutoring may take place in a variety of settings, including in-person, online, or in a small group setting.</a:t>
            </a: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624880" y="1657195"/>
            <a:ext cx="946911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1600" dirty="0">
                <a:solidFill>
                  <a:prstClr val="black"/>
                </a:solidFill>
                <a:latin typeface="+mj-lt"/>
              </a:rPr>
              <a:t>Coaching and tutoring are both types of educational support that can be provided to students to help them succeed in school.</a:t>
            </a:r>
            <a:endParaRPr lang="en-AU" sz="1600" dirty="0">
              <a:solidFill>
                <a:prstClr val="black"/>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DDD0560F-3012-48C1-B02B-028CBA1515B5}"/>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2.1 </a:t>
            </a:r>
            <a:r>
              <a:rPr lang="en-US" sz="2000" dirty="0">
                <a:latin typeface="+mj-lt"/>
                <a:ea typeface="Microsoft Sans Serif" panose="020B0604020202020204" pitchFamily="34" charset="0"/>
              </a:rPr>
              <a:t>Coaching and tutoring </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37315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Work with a student</a:t>
            </a:r>
          </a:p>
          <a:p>
            <a:pPr marL="284400">
              <a:lnSpc>
                <a:spcPct val="120000"/>
              </a:lnSpc>
            </a:pPr>
            <a:r>
              <a:rPr lang="en-US" altLang="ko-KR" sz="1600" dirty="0">
                <a:latin typeface="+mj-lt"/>
                <a:cs typeface="Poppins ExtraLight" panose="00000300000000000000" pitchFamily="2" charset="0"/>
              </a:rPr>
              <a:t>A coach can work with a student to identify their specific needs and goals, and can provide customized instruction and support to help the student progress and succeed.</a:t>
            </a: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r>
              <a:rPr lang="en-US" altLang="ko-KR" sz="1600" dirty="0">
                <a:latin typeface="+mj-lt"/>
                <a:cs typeface="Poppins ExtraLight" panose="00000300000000000000" pitchFamily="2" charset="0"/>
              </a:rPr>
              <a:t>Coaching may also involve providing feedback and guidance, setting goals and benchmarks, and monitoring progress over time. </a:t>
            </a:r>
            <a:endParaRPr lang="en-US" altLang="ko-KR" sz="20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Variety of subjects</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Coaching can be used to support students in a variety of subjects and areas, including academics, athletics, the arts, and other extracurricular activities. </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It  can be particularly beneficial for students who are struggling with a particular subject or who need extra support to meet academic or personal goals.</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2.2 Working with students</a:t>
            </a: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3768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14</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523240" y="1951630"/>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a:solidFill>
                  <a:schemeClr val="dk1"/>
                </a:solidFill>
                <a:ea typeface="Varela Round"/>
                <a:cs typeface="Varela Round"/>
                <a:sym typeface="Varela Round"/>
              </a:rPr>
              <a:t>Tutoring</a:t>
            </a:r>
            <a:endParaRPr lang="en-GB" b="1" dirty="0">
              <a:solidFill>
                <a:schemeClr val="dk1"/>
              </a:solidFill>
              <a:ea typeface="Varela Round"/>
              <a:cs typeface="Varela Round"/>
              <a:sym typeface="Varela Round"/>
            </a:endParaRPr>
          </a:p>
          <a:p>
            <a:pPr>
              <a:lnSpc>
                <a:spcPct val="120000"/>
              </a:lnSpc>
            </a:pPr>
            <a:r>
              <a:rPr lang="en-US" altLang="ko-KR" sz="1600" dirty="0">
                <a:solidFill>
                  <a:prstClr val="black"/>
                </a:solidFill>
                <a:latin typeface="Calibri Light" panose="020F0302020204030204"/>
                <a:cs typeface="Poppins ExtraLight" panose="00000300000000000000" pitchFamily="2" charset="0"/>
              </a:rPr>
              <a:t>is a type of educational support that involves one-on-one instruction provided by a tutor to help a student understand a specific subject or skill.</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951630"/>
            <a:ext cx="5143703" cy="1584000"/>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cs typeface="Varela Round"/>
              </a:rPr>
              <a:t>Tutors</a:t>
            </a:r>
            <a:r>
              <a:rPr lang="en-GB" b="1" dirty="0">
                <a:solidFill>
                  <a:schemeClr val="dk1"/>
                </a:solidFill>
                <a:ea typeface="Varela Round"/>
                <a:cs typeface="Varela Round"/>
                <a:sym typeface="Varela Round"/>
              </a:rPr>
              <a:t> </a:t>
            </a:r>
          </a:p>
          <a:p>
            <a:pPr lvl="0" algn="r">
              <a:lnSpc>
                <a:spcPct val="120000"/>
              </a:lnSpc>
              <a:buClr>
                <a:schemeClr val="dk1"/>
              </a:buClr>
              <a:buSzPts val="1100"/>
            </a:pPr>
            <a:r>
              <a:rPr lang="en-US" altLang="ko-KR" sz="1600" dirty="0">
                <a:solidFill>
                  <a:prstClr val="black"/>
                </a:solidFill>
                <a:latin typeface="Calibri Light" panose="020F0302020204030204"/>
                <a:cs typeface="Poppins ExtraLight" panose="00000300000000000000" pitchFamily="2" charset="0"/>
              </a:rPr>
              <a:t>may be teachers, subject matter experts, or other qualified individuals who provide personalized instruction and support to help students learn and improve their skills.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523240" y="3692640"/>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ea typeface="Varela Round"/>
                <a:cs typeface="Varela Round"/>
                <a:sym typeface="Varela Round"/>
              </a:rPr>
              <a:t>Tutoring</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n-US" altLang="ko-KR" sz="1600" dirty="0">
                <a:solidFill>
                  <a:prstClr val="black"/>
                </a:solidFill>
                <a:latin typeface="Calibri Light" panose="020F0302020204030204"/>
                <a:cs typeface="Poppins ExtraLight" panose="00000300000000000000" pitchFamily="2" charset="0"/>
              </a:rPr>
              <a:t>may take place in a variety of settings, including in-person, online, or in a small group setting</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5143702" cy="15919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a:solidFill>
                  <a:schemeClr val="dk1"/>
                </a:solidFill>
                <a:ea typeface="Varela Round"/>
                <a:cs typeface="Varela Round"/>
                <a:sym typeface="Varela Round"/>
              </a:rPr>
              <a:t>Tutoring</a:t>
            </a:r>
            <a:endParaRPr lang="en-GB" sz="1600" dirty="0">
              <a:solidFill>
                <a:schemeClr val="dk1"/>
              </a:solidFill>
              <a:cs typeface="Varela Round"/>
              <a:sym typeface="Varela Round"/>
            </a:endParaRPr>
          </a:p>
          <a:p>
            <a:pPr lvl="0" algn="r">
              <a:lnSpc>
                <a:spcPct val="120000"/>
              </a:lnSpc>
              <a:buClr>
                <a:schemeClr val="dk1"/>
              </a:buClr>
              <a:buSzPts val="1100"/>
            </a:pPr>
            <a:r>
              <a:rPr lang="en-US" altLang="ko-KR" sz="1600" dirty="0">
                <a:solidFill>
                  <a:prstClr val="black"/>
                </a:solidFill>
                <a:latin typeface="Calibri Light" panose="020F0302020204030204"/>
                <a:cs typeface="Poppins ExtraLight" panose="00000300000000000000" pitchFamily="2" charset="0"/>
              </a:rPr>
              <a:t>can be an effective way to support students because it allows for a more individualized and focused approach to learning.</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dirty="0">
              <a:solidFill>
                <a:schemeClr val="bg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a:solidFill>
                <a:schemeClr val="bg1"/>
              </a:solidFill>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2.3 About tutoring</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214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2.4 Students are different</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0"/>
            <a:ext cx="7772400" cy="1361657"/>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600" b="1" dirty="0">
                <a:solidFill>
                  <a:srgbClr val="9A2583"/>
                </a:solidFill>
                <a:ea typeface="+mj-ea"/>
                <a:cs typeface="Varela Round"/>
              </a:rPr>
              <a:t>Can be</a:t>
            </a:r>
          </a:p>
          <a:p>
            <a:pPr marL="0" indent="0" algn="ctr">
              <a:spcBef>
                <a:spcPts val="600"/>
              </a:spcBef>
              <a:buNone/>
            </a:pPr>
            <a:r>
              <a:rPr lang="en-US" sz="2400" dirty="0">
                <a:solidFill>
                  <a:srgbClr val="374151"/>
                </a:solidFill>
                <a:latin typeface="+mj-lt"/>
              </a:rPr>
              <a:t> </a:t>
            </a:r>
            <a:r>
              <a:rPr lang="da-DK" sz="2400" dirty="0">
                <a:latin typeface="+mj-lt"/>
              </a:rPr>
              <a:t>Differentiated instruction</a:t>
            </a:r>
            <a:r>
              <a:rPr lang="en-US" sz="2400" dirty="0">
                <a:latin typeface="+mj-lt"/>
              </a:rPr>
              <a:t>, </a:t>
            </a:r>
            <a:r>
              <a:rPr lang="da-DK" sz="2400" dirty="0">
                <a:latin typeface="+mj-lt"/>
              </a:rPr>
              <a:t>Hands-on activities, Visual aids, Adaptive materials, Assistive technology, individual learning, Cooperative learning.</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209795"/>
            <a:ext cx="7772400" cy="121920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400" dirty="0">
                <a:latin typeface="+mj-lt"/>
              </a:rPr>
              <a:t>Different students learn in different ways, so it can be helpful to use a variety of teaching strategies to support students with special needs</a:t>
            </a:r>
            <a:r>
              <a:rPr lang="en-US" sz="2000" dirty="0">
                <a:latin typeface="+mj-lt"/>
              </a:rPr>
              <a:t>.</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5855FAD9-DB77-000E-28E2-3A44ED35A98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55153" y="2479522"/>
            <a:ext cx="2303253" cy="2303253"/>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7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sz="2000" b="1" dirty="0">
                  <a:latin typeface="+mj-lt"/>
                  <a:cs typeface="Poppins Medium" panose="00000600000000000000" pitchFamily="2" charset="0"/>
                </a:rPr>
                <a:t>Coaching and tutoring </a:t>
              </a:r>
              <a:br>
                <a:rPr lang="en-US" sz="2000" b="0" i="0" dirty="0">
                  <a:solidFill>
                    <a:srgbClr val="374151"/>
                  </a:solidFill>
                  <a:effectLst/>
                  <a:latin typeface="+mj-lt"/>
                </a:rPr>
              </a:br>
              <a:r>
                <a:rPr lang="en-US" sz="1600" dirty="0">
                  <a:solidFill>
                    <a:prstClr val="black"/>
                  </a:solidFill>
                  <a:latin typeface="+mj-lt"/>
                  <a:cs typeface="Poppins ExtraLight" panose="00000300000000000000" pitchFamily="2" charset="0"/>
                </a:rPr>
                <a:t>B</a:t>
              </a:r>
              <a:r>
                <a:rPr lang="en-US" altLang="ko-KR" sz="1600" dirty="0">
                  <a:solidFill>
                    <a:prstClr val="black"/>
                  </a:solidFill>
                  <a:latin typeface="+mj-lt"/>
                  <a:cs typeface="Poppins ExtraLight" panose="00000300000000000000" pitchFamily="2" charset="0"/>
                </a:rPr>
                <a:t>oth are types of educational support that can be provided to students to help them succeed in school</a:t>
              </a:r>
              <a:endParaRPr lang="ko-KR" altLang="en-US" sz="16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892552"/>
            </a:xfrm>
            <a:prstGeom prst="rect">
              <a:avLst/>
            </a:prstGeom>
            <a:noFill/>
          </p:spPr>
          <p:txBody>
            <a:bodyPr wrap="square" rtlCol="0">
              <a:spAutoFit/>
            </a:bodyPr>
            <a:lstStyle/>
            <a:p>
              <a:pPr indent="-285750"/>
              <a:r>
                <a:rPr lang="en-US" altLang="ko-KR" sz="2000" b="1" dirty="0">
                  <a:latin typeface="+mj-lt"/>
                  <a:cs typeface="Poppins Medium" panose="00000600000000000000" pitchFamily="2" charset="0"/>
                </a:rPr>
                <a:t>Working with students</a:t>
              </a:r>
              <a:br>
                <a:rPr lang="en-US" altLang="ko-KR" sz="2000" b="1" dirty="0">
                  <a:latin typeface="+mj-lt"/>
                  <a:cs typeface="Poppins Medium" panose="00000600000000000000" pitchFamily="2" charset="0"/>
                </a:rPr>
              </a:br>
              <a:r>
                <a:rPr lang="en-US" altLang="ko-KR" sz="1600" dirty="0">
                  <a:latin typeface="+mj-lt"/>
                  <a:cs typeface="Poppins ExtraLight" panose="00000300000000000000" pitchFamily="2" charset="0"/>
                </a:rPr>
                <a:t>A coach can work with a student to identify their specific needs and goals</a:t>
              </a:r>
              <a:r>
                <a:rPr lang="en-US" altLang="ko-KR" sz="1600" dirty="0">
                  <a:solidFill>
                    <a:prstClr val="black"/>
                  </a:solidFill>
                  <a:latin typeface="+mj-lt"/>
                  <a:cs typeface="Poppins ExtraLight" panose="00000300000000000000" pitchFamily="2" charset="0"/>
                </a:rPr>
                <a:t>.</a:t>
              </a:r>
              <a:endParaRPr lang="ko-KR" altLang="en-US" sz="16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GB" sz="2000" b="1" dirty="0">
                  <a:solidFill>
                    <a:schemeClr val="dk1"/>
                  </a:solidFill>
                  <a:latin typeface="+mj-lt"/>
                  <a:ea typeface="Varela Round"/>
                  <a:cs typeface="Varela Round"/>
                  <a:sym typeface="Varela Round"/>
                </a:rPr>
                <a:t>Tutoring</a:t>
              </a:r>
              <a:endParaRPr lang="en-US" altLang="ko-KR" sz="1600" b="1" dirty="0">
                <a:latin typeface="+mj-lt"/>
                <a:cs typeface="Poppins Medium" panose="00000600000000000000" pitchFamily="2" charset="0"/>
              </a:endParaRPr>
            </a:p>
            <a:p>
              <a:pPr>
                <a:lnSpc>
                  <a:spcPct val="120000"/>
                </a:lnSpc>
              </a:pPr>
              <a:r>
                <a:rPr lang="en-US" altLang="ko-KR" sz="1600" dirty="0">
                  <a:solidFill>
                    <a:prstClr val="black"/>
                  </a:solidFill>
                  <a:latin typeface="+mj-lt"/>
                  <a:cs typeface="Poppins ExtraLight" panose="00000300000000000000" pitchFamily="2" charset="0"/>
                </a:rPr>
                <a:t>is a type of educational support that helps a student understand a specific subject or skill.</a:t>
              </a:r>
              <a:endParaRPr lang="en-GB" altLang="ko-KR" sz="1600" dirty="0">
                <a:solidFill>
                  <a:prstClr val="black"/>
                </a:solidFill>
                <a:latin typeface="+mj-lt"/>
                <a:cs typeface="Poppins ExtraLight" panose="00000300000000000000" pitchFamily="2" charset="0"/>
                <a:sym typeface="Varela Round"/>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latin typeface="+mj-lt"/>
                  <a:cs typeface="Poppins Medium" panose="00000600000000000000" pitchFamily="2" charset="0"/>
                </a:rPr>
                <a:t>Students are different</a:t>
              </a:r>
            </a:p>
            <a:p>
              <a:pPr indent="-285750">
                <a:lnSpc>
                  <a:spcPct val="120000"/>
                </a:lnSpc>
              </a:pPr>
              <a:r>
                <a:rPr lang="en-US" sz="1600" dirty="0">
                  <a:solidFill>
                    <a:prstClr val="black"/>
                  </a:solidFill>
                  <a:latin typeface="+mj-lt"/>
                </a:rPr>
                <a:t>Different students learn in different ways, so it can be helpful to use a variety of teaching strategies.</a:t>
              </a:r>
              <a:endParaRPr lang="ko-KR" altLang="en-US" sz="1600" dirty="0">
                <a:solidFill>
                  <a:prstClr val="black"/>
                </a:solidFill>
                <a:latin typeface="+mj-lt"/>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Summing up:</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2868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Coaching may be provided by 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Co-student</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Friend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Specialist</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A tutor can be 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Friend</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Teacher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Neighbor</a:t>
            </a: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Tutoring may take place?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In the breaks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Online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When lecturing </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a variety of teaching strategies can be?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classroom-based teaching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Lecturing</a:t>
            </a:r>
          </a:p>
          <a:p>
            <a:pPr marL="432000" lvl="2" indent="-144000">
              <a:buFont typeface="Arial" panose="020B0604020202020204" pitchFamily="34" charset="0"/>
              <a:buChar char="•"/>
            </a:pPr>
            <a:r>
              <a:rPr lang="da-DK" sz="1600" dirty="0">
                <a:latin typeface="+mj-lt"/>
              </a:rPr>
              <a:t>Assistive technology</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Please answer the following questions:</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08536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Coaching may be provided by 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Co-student</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Friend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srgbClr val="00B050"/>
                </a:solidFill>
                <a:latin typeface="Calibri Light" panose="020F0302020204030204"/>
                <a:cs typeface="Poppins ExtraLight" panose="00000300000000000000" pitchFamily="2" charset="0"/>
              </a:rPr>
              <a:t>Specialist</a:t>
            </a:r>
            <a:endParaRPr lang="en-US" altLang="ko-KR" sz="1600" dirty="0">
              <a:solidFill>
                <a:srgbClr val="00B050"/>
              </a:solidFill>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A tutor can be 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Friend</a:t>
            </a:r>
          </a:p>
          <a:p>
            <a:pPr marL="432000" lvl="2" indent="-144000">
              <a:buFont typeface="Arial" panose="020B0604020202020204" pitchFamily="34" charset="0"/>
              <a:buChar char="•"/>
            </a:pPr>
            <a:r>
              <a:rPr lang="en-US" altLang="ko-KR" sz="1600" dirty="0">
                <a:solidFill>
                  <a:srgbClr val="00B050"/>
                </a:solidFill>
                <a:latin typeface="Calibri Light" panose="020F0302020204030204"/>
              </a:rPr>
              <a:t>Teacher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Neighbor</a:t>
            </a: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Tutoring may take place?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In the breaks</a:t>
            </a:r>
          </a:p>
          <a:p>
            <a:pPr marL="432000" lvl="2" indent="-144000">
              <a:buFont typeface="Arial" panose="020B0604020202020204" pitchFamily="34" charset="0"/>
              <a:buChar char="•"/>
            </a:pPr>
            <a:r>
              <a:rPr lang="en-US" altLang="ko-KR" sz="1600" dirty="0">
                <a:solidFill>
                  <a:srgbClr val="00B050"/>
                </a:solidFill>
                <a:latin typeface="Calibri Light" panose="020F0302020204030204"/>
              </a:rPr>
              <a:t>Online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When lecturing </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a variety of teaching strategies can be?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classroom-based teaching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Lecturing</a:t>
            </a:r>
          </a:p>
          <a:p>
            <a:pPr marL="432000" lvl="2" indent="-144000">
              <a:buFont typeface="Arial" panose="020B0604020202020204" pitchFamily="34" charset="0"/>
              <a:buChar char="•"/>
            </a:pPr>
            <a:r>
              <a:rPr lang="da-DK" sz="1600" dirty="0">
                <a:solidFill>
                  <a:srgbClr val="00B050"/>
                </a:solidFill>
                <a:latin typeface="Calibri Light" panose="020F0302020204030204"/>
              </a:rPr>
              <a:t>Assistive technology</a:t>
            </a:r>
            <a:endParaRPr lang="en-US" altLang="ko-KR" sz="1600" dirty="0">
              <a:solidFill>
                <a:srgbClr val="00B050"/>
              </a:solidFill>
              <a:latin typeface="Calibri Light" panose="020F0302020204030204"/>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Unit test solutions</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213874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570470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3.1 How can we help students with special needs?</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23337" y="381035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This may involve providing a structured and predictable routine, using visual supports and other visual aids, and adapting materials and assignments as needed to meet the student's needs.</a:t>
            </a:r>
          </a:p>
          <a:p>
            <a:pPr marL="0" indent="0" algn="ctr">
              <a:spcBef>
                <a:spcPts val="600"/>
              </a:spcBef>
              <a:buNone/>
            </a:pPr>
            <a:r>
              <a:rPr lang="en-US" sz="4000" b="1" dirty="0">
                <a:solidFill>
                  <a:srgbClr val="9A2583"/>
                </a:solidFill>
                <a:latin typeface="+mj-lt"/>
                <a:ea typeface="+mj-ea"/>
                <a:cs typeface="Varela Round"/>
              </a:rPr>
              <a:t>You can do this using digital aids</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3966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b="1" dirty="0">
                <a:solidFill>
                  <a:srgbClr val="9A2583"/>
                </a:solidFill>
                <a:latin typeface="+mn-lt"/>
                <a:cs typeface="Varela Round"/>
                <a:sym typeface="Varela Round"/>
              </a:rPr>
              <a:t>Providing a supportive learning environment</a:t>
            </a:r>
            <a:endParaRPr lang="it-IT"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894537"/>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dirty="0">
                <a:latin typeface="+mj-lt"/>
              </a:rPr>
              <a:t>Creating a positive, supportive learning environment can help students with special needs feel comfortable and confident in the classroom</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6146" name="Picture 2" descr="output">
            <a:extLst>
              <a:ext uri="{FF2B5EF4-FFF2-40B4-BE49-F238E27FC236}">
                <a16:creationId xmlns:a16="http://schemas.microsoft.com/office/drawing/2014/main" id="{1DA2D3C9-EC63-B684-5EE5-3481688C83C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52720" y="2128557"/>
            <a:ext cx="2458359" cy="2458359"/>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15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oogle Shape;334;p29">
            <a:extLst>
              <a:ext uri="{FF2B5EF4-FFF2-40B4-BE49-F238E27FC236}">
                <a16:creationId xmlns:a16="http://schemas.microsoft.com/office/drawing/2014/main" id="{5EF9888B-2240-49DF-AC5E-16F433F53F1F}"/>
              </a:ext>
            </a:extLst>
          </p:cNvPr>
          <p:cNvCxnSpPr>
            <a:cxnSpLocks noChangeAspect="1"/>
          </p:cNvCxnSpPr>
          <p:nvPr/>
        </p:nvCxnSpPr>
        <p:spPr>
          <a:xfrm>
            <a:off x="528320" y="3631149"/>
            <a:ext cx="6047970" cy="0"/>
          </a:xfrm>
          <a:prstGeom prst="straightConnector1">
            <a:avLst/>
          </a:prstGeom>
          <a:noFill/>
          <a:ln w="9525" cap="flat" cmpd="sng">
            <a:solidFill>
              <a:srgbClr val="9A2583"/>
            </a:solidFill>
            <a:prstDash val="dash"/>
            <a:round/>
            <a:headEnd type="none" w="med" len="med"/>
            <a:tailEnd type="none" w="med" len="med"/>
          </a:ln>
        </p:spPr>
      </p:cxnSp>
      <p:sp>
        <p:nvSpPr>
          <p:cNvPr id="52" name="Rettangolo con angoli arrotondati 51">
            <a:extLst>
              <a:ext uri="{FF2B5EF4-FFF2-40B4-BE49-F238E27FC236}">
                <a16:creationId xmlns:a16="http://schemas.microsoft.com/office/drawing/2014/main" id="{42DDFFB8-6BCA-435E-80F0-D2646A04C52B}"/>
              </a:ext>
            </a:extLst>
          </p:cNvPr>
          <p:cNvSpPr/>
          <p:nvPr/>
        </p:nvSpPr>
        <p:spPr>
          <a:xfrm>
            <a:off x="655319" y="2501375"/>
            <a:ext cx="6300741" cy="551681"/>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b="1" dirty="0">
                <a:solidFill>
                  <a:schemeClr val="bg1"/>
                </a:solidFill>
                <a:cs typeface="Poppins Medium" panose="00000600000000000000" pitchFamily="2" charset="0"/>
              </a:rPr>
              <a:t>Quality digital training for students with special needs</a:t>
            </a:r>
          </a:p>
        </p:txBody>
      </p:sp>
      <p:sp>
        <p:nvSpPr>
          <p:cNvPr id="53" name="CuadroTexto 4">
            <a:extLst>
              <a:ext uri="{FF2B5EF4-FFF2-40B4-BE49-F238E27FC236}">
                <a16:creationId xmlns:a16="http://schemas.microsoft.com/office/drawing/2014/main" id="{7A5E09C3-5AB3-404C-976A-1B63673D6716}"/>
              </a:ext>
            </a:extLst>
          </p:cNvPr>
          <p:cNvSpPr txBox="1"/>
          <p:nvPr/>
        </p:nvSpPr>
        <p:spPr>
          <a:xfrm>
            <a:off x="675242" y="3067289"/>
            <a:ext cx="5858363"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a:latin typeface="+mj-lt"/>
                <a:cs typeface="Poppins Medium" panose="00000600000000000000" pitchFamily="2" charset="0"/>
              </a:rPr>
              <a:t>ref. DigCompEdu Area 5: Empowering Learners</a:t>
            </a:r>
          </a:p>
        </p:txBody>
      </p:sp>
      <p:sp>
        <p:nvSpPr>
          <p:cNvPr id="80" name="CuadroTexto 4">
            <a:extLst>
              <a:ext uri="{FF2B5EF4-FFF2-40B4-BE49-F238E27FC236}">
                <a16:creationId xmlns:a16="http://schemas.microsoft.com/office/drawing/2014/main" id="{5F364C97-F2A6-4611-B7C9-5AEFA12A47FE}"/>
              </a:ext>
            </a:extLst>
          </p:cNvPr>
          <p:cNvSpPr txBox="1"/>
          <p:nvPr/>
        </p:nvSpPr>
        <p:spPr>
          <a:xfrm>
            <a:off x="675241" y="3740993"/>
            <a:ext cx="4449013"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rgbClr val="9A2583"/>
                </a:solidFill>
                <a:ea typeface="Microsoft Sans Serif" panose="020B0604020202020204" pitchFamily="34" charset="0"/>
                <a:cs typeface="Poppins Medium" panose="00000600000000000000" pitchFamily="2" charset="0"/>
              </a:rPr>
              <a:t>Aalborg Handelsskole</a:t>
            </a:r>
          </a:p>
        </p:txBody>
      </p:sp>
      <p:grpSp>
        <p:nvGrpSpPr>
          <p:cNvPr id="11" name="Gruppo 10">
            <a:extLst>
              <a:ext uri="{FF2B5EF4-FFF2-40B4-BE49-F238E27FC236}">
                <a16:creationId xmlns:a16="http://schemas.microsoft.com/office/drawing/2014/main" id="{30F72C98-2D09-4217-A062-70DA0672AA92}"/>
              </a:ext>
            </a:extLst>
          </p:cNvPr>
          <p:cNvGrpSpPr/>
          <p:nvPr/>
        </p:nvGrpSpPr>
        <p:grpSpPr>
          <a:xfrm>
            <a:off x="6979193" y="2151000"/>
            <a:ext cx="3600000" cy="2556000"/>
            <a:chOff x="6998649" y="2151000"/>
            <a:chExt cx="3600000" cy="2556000"/>
          </a:xfrm>
        </p:grpSpPr>
        <p:grpSp>
          <p:nvGrpSpPr>
            <p:cNvPr id="10" name="Gruppo 9">
              <a:extLst>
                <a:ext uri="{FF2B5EF4-FFF2-40B4-BE49-F238E27FC236}">
                  <a16:creationId xmlns:a16="http://schemas.microsoft.com/office/drawing/2014/main" id="{7CC51260-5AF2-4573-A60F-A83B71053EF6}"/>
                </a:ext>
              </a:extLst>
            </p:cNvPr>
            <p:cNvGrpSpPr/>
            <p:nvPr/>
          </p:nvGrpSpPr>
          <p:grpSpPr>
            <a:xfrm>
              <a:off x="6998649" y="3474692"/>
              <a:ext cx="1143150" cy="1232308"/>
              <a:chOff x="6998649" y="3428849"/>
              <a:chExt cx="1143150" cy="1278151"/>
            </a:xfrm>
          </p:grpSpPr>
          <p:sp>
            <p:nvSpPr>
              <p:cNvPr id="55" name="Figura a mano libera: forma 54">
                <a:extLst>
                  <a:ext uri="{FF2B5EF4-FFF2-40B4-BE49-F238E27FC236}">
                    <a16:creationId xmlns:a16="http://schemas.microsoft.com/office/drawing/2014/main" id="{DE0179EA-F947-4652-A6A6-532ABB0D3110}"/>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9050" cap="flat">
                <a:solidFill>
                  <a:srgbClr val="9A2583"/>
                </a:solidFill>
                <a:prstDash val="solid"/>
                <a:round/>
              </a:ln>
            </p:spPr>
            <p:txBody>
              <a:bodyPr rtlCol="0" anchor="ctr"/>
              <a:lstStyle/>
              <a:p>
                <a:endParaRPr lang="en-GB"/>
              </a:p>
            </p:txBody>
          </p:sp>
          <p:sp>
            <p:nvSpPr>
              <p:cNvPr id="56" name="Figura a mano libera: forma 55">
                <a:extLst>
                  <a:ext uri="{FF2B5EF4-FFF2-40B4-BE49-F238E27FC236}">
                    <a16:creationId xmlns:a16="http://schemas.microsoft.com/office/drawing/2014/main" id="{884AA6E2-BC9F-4188-A6CE-24F267F93376}"/>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9050" cap="flat">
                <a:solidFill>
                  <a:srgbClr val="9A2583"/>
                </a:solidFill>
                <a:prstDash val="solid"/>
                <a:round/>
              </a:ln>
            </p:spPr>
            <p:txBody>
              <a:bodyPr rtlCol="0" anchor="ctr"/>
              <a:lstStyle/>
              <a:p>
                <a:endParaRPr lang="en-GB"/>
              </a:p>
            </p:txBody>
          </p:sp>
          <p:sp>
            <p:nvSpPr>
              <p:cNvPr id="57" name="Figura a mano libera: forma 56">
                <a:extLst>
                  <a:ext uri="{FF2B5EF4-FFF2-40B4-BE49-F238E27FC236}">
                    <a16:creationId xmlns:a16="http://schemas.microsoft.com/office/drawing/2014/main" id="{DAA2E3F9-6BD1-4F9F-9E3E-B34832DD583F}"/>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9050" cap="flat">
                <a:solidFill>
                  <a:srgbClr val="9A2583"/>
                </a:solidFill>
                <a:prstDash val="solid"/>
                <a:round/>
              </a:ln>
            </p:spPr>
            <p:txBody>
              <a:bodyPr rtlCol="0" anchor="ctr"/>
              <a:lstStyle/>
              <a:p>
                <a:endParaRPr lang="en-GB"/>
              </a:p>
            </p:txBody>
          </p:sp>
        </p:grpSp>
        <p:grpSp>
          <p:nvGrpSpPr>
            <p:cNvPr id="9" name="Gruppo 8">
              <a:extLst>
                <a:ext uri="{FF2B5EF4-FFF2-40B4-BE49-F238E27FC236}">
                  <a16:creationId xmlns:a16="http://schemas.microsoft.com/office/drawing/2014/main" id="{4C1CAEA2-EAAA-43AA-B853-298BF26E6088}"/>
                </a:ext>
              </a:extLst>
            </p:cNvPr>
            <p:cNvGrpSpPr/>
            <p:nvPr/>
          </p:nvGrpSpPr>
          <p:grpSpPr>
            <a:xfrm>
              <a:off x="8286264" y="3471371"/>
              <a:ext cx="1071868" cy="1143339"/>
              <a:chOff x="8286264" y="3428839"/>
              <a:chExt cx="1071868" cy="1185872"/>
            </a:xfrm>
          </p:grpSpPr>
          <p:sp>
            <p:nvSpPr>
              <p:cNvPr id="64" name="Figura a mano libera: forma 63">
                <a:extLst>
                  <a:ext uri="{FF2B5EF4-FFF2-40B4-BE49-F238E27FC236}">
                    <a16:creationId xmlns:a16="http://schemas.microsoft.com/office/drawing/2014/main" id="{AE3686D2-0E4C-4F6B-B326-E841F60CEF96}"/>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905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AFB32C73-DFDD-400A-989E-565CD921A4F8}"/>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905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CC117825-74DF-4C56-811E-53E10EB002B7}"/>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9050" cap="flat">
                <a:solidFill>
                  <a:srgbClr val="9A2583"/>
                </a:solidFill>
                <a:prstDash val="solid"/>
                <a:round/>
              </a:ln>
            </p:spPr>
            <p:txBody>
              <a:bodyPr rtlCol="0" anchor="ctr"/>
              <a:lstStyle/>
              <a:p>
                <a:endParaRPr lang="en-GB"/>
              </a:p>
            </p:txBody>
          </p:sp>
        </p:grpSp>
        <p:grpSp>
          <p:nvGrpSpPr>
            <p:cNvPr id="8" name="Gruppo 7">
              <a:extLst>
                <a:ext uri="{FF2B5EF4-FFF2-40B4-BE49-F238E27FC236}">
                  <a16:creationId xmlns:a16="http://schemas.microsoft.com/office/drawing/2014/main" id="{4E3D6FE6-83CE-4D9D-BC36-56A2AE8EDD34}"/>
                </a:ext>
              </a:extLst>
            </p:cNvPr>
            <p:cNvGrpSpPr/>
            <p:nvPr/>
          </p:nvGrpSpPr>
          <p:grpSpPr>
            <a:xfrm>
              <a:off x="9413258" y="3461912"/>
              <a:ext cx="1185391" cy="1163336"/>
              <a:chOff x="9413258" y="3418635"/>
              <a:chExt cx="1185391" cy="1206613"/>
            </a:xfrm>
          </p:grpSpPr>
          <p:sp>
            <p:nvSpPr>
              <p:cNvPr id="74" name="Figura a mano libera: forma 73">
                <a:extLst>
                  <a:ext uri="{FF2B5EF4-FFF2-40B4-BE49-F238E27FC236}">
                    <a16:creationId xmlns:a16="http://schemas.microsoft.com/office/drawing/2014/main" id="{29B02509-1D80-4490-ADCF-BD0B6F608FF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905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24817A81-89AF-4926-A63C-ED94DF7BD6B8}"/>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9050" cap="flat">
                <a:solidFill>
                  <a:srgbClr val="9A2583"/>
                </a:solidFill>
                <a:prstDash val="solid"/>
                <a:round/>
              </a:ln>
            </p:spPr>
            <p:txBody>
              <a:bodyPr rtlCol="0" anchor="ctr"/>
              <a:lstStyle/>
              <a:p>
                <a:endParaRPr lang="en-GB"/>
              </a:p>
            </p:txBody>
          </p:sp>
          <p:sp>
            <p:nvSpPr>
              <p:cNvPr id="82" name="Figura a mano libera: forma 81">
                <a:extLst>
                  <a:ext uri="{FF2B5EF4-FFF2-40B4-BE49-F238E27FC236}">
                    <a16:creationId xmlns:a16="http://schemas.microsoft.com/office/drawing/2014/main" id="{FFB5ECC0-EDF3-4873-BED5-A95D1CC14A4F}"/>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9050" cap="flat">
                <a:solidFill>
                  <a:srgbClr val="9A2583"/>
                </a:solidFill>
                <a:prstDash val="solid"/>
                <a:round/>
              </a:ln>
            </p:spPr>
            <p:txBody>
              <a:bodyPr rtlCol="0" anchor="ctr"/>
              <a:lstStyle/>
              <a:p>
                <a:endParaRPr lang="en-GB"/>
              </a:p>
            </p:txBody>
          </p:sp>
        </p:grpSp>
        <p:sp>
          <p:nvSpPr>
            <p:cNvPr id="83" name="Figura a mano libera: forma 82">
              <a:extLst>
                <a:ext uri="{FF2B5EF4-FFF2-40B4-BE49-F238E27FC236}">
                  <a16:creationId xmlns:a16="http://schemas.microsoft.com/office/drawing/2014/main" id="{978D42FE-D127-45DE-A354-E444C0A09B67}"/>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9050" cap="flat">
              <a:solidFill>
                <a:srgbClr val="9A2583"/>
              </a:solidFill>
              <a:prstDash val="solid"/>
              <a:miter/>
            </a:ln>
          </p:spPr>
          <p:txBody>
            <a:bodyPr rtlCol="0" anchor="ctr"/>
            <a:lstStyle/>
            <a:p>
              <a:endParaRPr lang="en-GB"/>
            </a:p>
          </p:txBody>
        </p:sp>
        <p:sp>
          <p:nvSpPr>
            <p:cNvPr id="84" name="Figura a mano libera: forma 83">
              <a:extLst>
                <a:ext uri="{FF2B5EF4-FFF2-40B4-BE49-F238E27FC236}">
                  <a16:creationId xmlns:a16="http://schemas.microsoft.com/office/drawing/2014/main" id="{B3EE9C94-428A-465A-B9E0-4A0504E88B3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9050" cap="flat">
              <a:solidFill>
                <a:srgbClr val="9A2583"/>
              </a:solidFill>
              <a:prstDash val="solid"/>
              <a:miter/>
            </a:ln>
          </p:spPr>
          <p:txBody>
            <a:bodyPr rtlCol="0" anchor="ctr"/>
            <a:lstStyle/>
            <a:p>
              <a:endParaRPr lang="en-GB"/>
            </a:p>
          </p:txBody>
        </p:sp>
        <p:sp>
          <p:nvSpPr>
            <p:cNvPr id="85" name="Figura a mano libera: forma 84">
              <a:extLst>
                <a:ext uri="{FF2B5EF4-FFF2-40B4-BE49-F238E27FC236}">
                  <a16:creationId xmlns:a16="http://schemas.microsoft.com/office/drawing/2014/main" id="{CB47B412-2E11-41E0-AB4A-FDB87BCF2955}"/>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9050" cap="flat">
              <a:solidFill>
                <a:srgbClr val="9A2583"/>
              </a:solidFill>
              <a:prstDash val="solid"/>
              <a:miter/>
            </a:ln>
          </p:spPr>
          <p:txBody>
            <a:bodyPr rtlCol="0" anchor="ctr"/>
            <a:lstStyle/>
            <a:p>
              <a:endParaRPr lang="en-GB"/>
            </a:p>
          </p:txBody>
        </p:sp>
        <p:sp>
          <p:nvSpPr>
            <p:cNvPr id="86" name="Figura a mano libera: forma 85">
              <a:extLst>
                <a:ext uri="{FF2B5EF4-FFF2-40B4-BE49-F238E27FC236}">
                  <a16:creationId xmlns:a16="http://schemas.microsoft.com/office/drawing/2014/main" id="{1DBF3AB3-578E-474C-A89F-BBE1AEF2FAAD}"/>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9050" cap="flat">
              <a:solidFill>
                <a:srgbClr val="9A2583"/>
              </a:solidFill>
              <a:prstDash val="solid"/>
              <a:miter/>
            </a:ln>
          </p:spPr>
          <p:txBody>
            <a:bodyPr rtlCol="0" anchor="ctr"/>
            <a:lstStyle/>
            <a:p>
              <a:endParaRPr lang="en-GB"/>
            </a:p>
          </p:txBody>
        </p:sp>
        <p:sp>
          <p:nvSpPr>
            <p:cNvPr id="87" name="Figura a mano libera: forma 86">
              <a:extLst>
                <a:ext uri="{FF2B5EF4-FFF2-40B4-BE49-F238E27FC236}">
                  <a16:creationId xmlns:a16="http://schemas.microsoft.com/office/drawing/2014/main" id="{2E674BC1-18FB-4E25-918E-AD2C603CA730}"/>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9050" cap="flat">
              <a:solidFill>
                <a:srgbClr val="9A2583"/>
              </a:solidFill>
              <a:prstDash val="sysDash"/>
              <a:miter/>
            </a:ln>
          </p:spPr>
          <p:txBody>
            <a:bodyPr rtlCol="0" anchor="ctr"/>
            <a:lstStyle/>
            <a:p>
              <a:endParaRPr lang="en-GB"/>
            </a:p>
          </p:txBody>
        </p:sp>
        <p:sp>
          <p:nvSpPr>
            <p:cNvPr id="88" name="Figura a mano libera: forma 87">
              <a:extLst>
                <a:ext uri="{FF2B5EF4-FFF2-40B4-BE49-F238E27FC236}">
                  <a16:creationId xmlns:a16="http://schemas.microsoft.com/office/drawing/2014/main" id="{7014A3B8-7328-4810-8433-41888C2D7457}"/>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905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510500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Use of assistive technology</a:t>
            </a:r>
            <a:r>
              <a:rPr lang="en-US" sz="1600" b="0" i="0" dirty="0">
                <a:effectLst/>
                <a:latin typeface="+mj-lt"/>
              </a:rPr>
              <a:t>: There are a variety of assistive technologies, such as text-to-speech software and voice-recognition software, that can help students with dyslexia access written materials.</a:t>
            </a:r>
          </a:p>
          <a:p>
            <a:pPr marL="285750" indent="-285750" algn="l">
              <a:buFont typeface="Arial" panose="020B0604020202020204" pitchFamily="34" charset="0"/>
              <a:buChar char="•"/>
            </a:pPr>
            <a:r>
              <a:rPr lang="en-US" sz="1600" b="1" i="0" dirty="0">
                <a:effectLst/>
                <a:latin typeface="+mj-lt"/>
              </a:rPr>
              <a:t>Structured literacy instruction</a:t>
            </a:r>
            <a:r>
              <a:rPr lang="en-US" sz="1600" b="0" i="0" dirty="0">
                <a:effectLst/>
                <a:latin typeface="+mj-lt"/>
              </a:rPr>
              <a:t>: Structured literacy instruction is a type of reading instruction that emphasizes the structure of language, including phonemes, syllables, and roots. This approach can be particularly helpful for students with dyslexia.</a:t>
            </a:r>
          </a:p>
          <a:p>
            <a:pPr marL="285750" indent="-285750" algn="l">
              <a:buFont typeface="Arial" panose="020B0604020202020204" pitchFamily="34" charset="0"/>
              <a:buChar char="•"/>
            </a:pPr>
            <a:r>
              <a:rPr lang="en-US" sz="1600" b="1" i="0" dirty="0">
                <a:effectLst/>
                <a:latin typeface="+mj-lt"/>
              </a:rPr>
              <a:t>Multisensory instruction</a:t>
            </a:r>
            <a:r>
              <a:rPr lang="en-US" sz="1600" b="0" i="0" dirty="0">
                <a:effectLst/>
                <a:latin typeface="+mj-lt"/>
              </a:rPr>
              <a:t>: Multisensory instruction uses a combination of visual, auditory, and kinesthetic (movement-based) techniques to teach reading and spelling. This approach can be effective for students with dyslexia, as it allows them to use multiple senses to process information.</a:t>
            </a:r>
          </a:p>
          <a:p>
            <a:pPr marL="285750" indent="-285750" algn="l">
              <a:buFont typeface="Arial" panose="020B0604020202020204" pitchFamily="34" charset="0"/>
              <a:buChar char="•"/>
            </a:pPr>
            <a:r>
              <a:rPr lang="en-US" sz="1600" b="1" i="0" dirty="0">
                <a:effectLst/>
                <a:latin typeface="+mj-lt"/>
              </a:rPr>
              <a:t>Accommodations</a:t>
            </a:r>
            <a:r>
              <a:rPr lang="en-US" sz="1600" i="0" dirty="0">
                <a:effectLst/>
                <a:latin typeface="+mj-lt"/>
              </a:rPr>
              <a:t>: Accommodations </a:t>
            </a:r>
            <a:r>
              <a:rPr lang="en-US" sz="1600" b="0" i="0" dirty="0">
                <a:effectLst/>
                <a:latin typeface="+mj-lt"/>
              </a:rPr>
              <a:t>are modifications or adjustments to the learning environment that can help level the playing field for students with dyslexia. Some examples of accommodations include extra time on tests, access to a calculator, or the use of a word processor.</a:t>
            </a:r>
          </a:p>
          <a:p>
            <a:pPr marL="285750" indent="-285750" algn="l">
              <a:buFont typeface="Arial" panose="020B0604020202020204" pitchFamily="34" charset="0"/>
              <a:buChar char="•"/>
            </a:pPr>
            <a:r>
              <a:rPr lang="en-US" sz="1600" b="1" i="0" dirty="0">
                <a:effectLst/>
                <a:latin typeface="+mj-lt"/>
              </a:rPr>
              <a:t>Collaboration with specialists</a:t>
            </a:r>
            <a:r>
              <a:rPr lang="en-US" sz="1600" b="0" i="0" dirty="0">
                <a:effectLst/>
                <a:latin typeface="+mj-lt"/>
              </a:rPr>
              <a:t>: It can be helpful to work with specialists, such as a reading specialist or learning specialist, to identify the specific needs of a student with dyslexia and develop an individualized plan to support their learning.</a:t>
            </a: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3.2 What can you do to help students with dyslexia?</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9218" name="Picture 2" descr="output">
            <a:extLst>
              <a:ext uri="{FF2B5EF4-FFF2-40B4-BE49-F238E27FC236}">
                <a16:creationId xmlns:a16="http://schemas.microsoft.com/office/drawing/2014/main" id="{20469444-EC50-DE29-73DE-70A415EEDC7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62506" y="2424112"/>
            <a:ext cx="2133600" cy="2133600"/>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30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Use of assistive technology</a:t>
            </a:r>
            <a:r>
              <a:rPr lang="en-US" sz="1600" b="0" i="0" dirty="0">
                <a:effectLst/>
                <a:latin typeface="+mj-lt"/>
              </a:rPr>
              <a:t>: Assistive technology, such as text-to-speech software and voice-recognition software, can help students with mental disabilities access written materials and communicate more effectively.</a:t>
            </a:r>
          </a:p>
          <a:p>
            <a:pPr marL="285750" indent="-285750" algn="l">
              <a:buFont typeface="Arial" panose="020B0604020202020204" pitchFamily="34" charset="0"/>
              <a:buChar char="•"/>
            </a:pPr>
            <a:r>
              <a:rPr lang="en-US" sz="1600" b="1" i="0" dirty="0">
                <a:effectLst/>
                <a:latin typeface="+mj-lt"/>
              </a:rPr>
              <a:t>Accommodations: </a:t>
            </a:r>
            <a:r>
              <a:rPr lang="en-US" sz="1600" b="0" i="0" dirty="0">
                <a:effectLst/>
                <a:latin typeface="+mj-lt"/>
              </a:rPr>
              <a:t>Accommodations are modifications or adjustments to the learning environment that can help level the playing field for students with mental disabilities. Some examples of accommodations include extra time on tests, access to a calculator, or the use of a word processor.</a:t>
            </a:r>
          </a:p>
          <a:p>
            <a:pPr marL="285750" indent="-285750" algn="l">
              <a:buFont typeface="Arial" panose="020B0604020202020204" pitchFamily="34" charset="0"/>
              <a:buChar char="•"/>
            </a:pPr>
            <a:r>
              <a:rPr lang="en-US" sz="1600" b="1" i="0" dirty="0">
                <a:effectLst/>
                <a:latin typeface="+mj-lt"/>
              </a:rPr>
              <a:t>Collaboration with specialists: </a:t>
            </a:r>
            <a:r>
              <a:rPr lang="en-US" sz="1600" b="0" i="0" dirty="0">
                <a:effectLst/>
                <a:latin typeface="+mj-lt"/>
              </a:rPr>
              <a:t>It can be helpful to work with specialists, such as a learning specialist or occupational therapist, to identify the specific needs of a student with a mental disability and develop an individualized plan to support their learning.</a:t>
            </a:r>
          </a:p>
          <a:p>
            <a:pPr marL="285750" indent="-285750" algn="l">
              <a:buFont typeface="Arial" panose="020B0604020202020204" pitchFamily="34" charset="0"/>
              <a:buChar char="•"/>
            </a:pPr>
            <a:r>
              <a:rPr lang="en-US" sz="1600" b="1" i="0" dirty="0">
                <a:effectLst/>
                <a:latin typeface="+mj-lt"/>
              </a:rPr>
              <a:t>Structured routines and schedules: </a:t>
            </a:r>
            <a:r>
              <a:rPr lang="en-US" sz="1600" b="0" i="0" dirty="0">
                <a:effectLst/>
                <a:latin typeface="+mj-lt"/>
              </a:rPr>
              <a:t>Providing students with mental disabilities with structured routines and schedules can help them feel more secure and better able to manage their time and responsibilities.</a:t>
            </a:r>
          </a:p>
          <a:p>
            <a:pPr marL="285750" indent="-285750" algn="l">
              <a:buFont typeface="Arial" panose="020B0604020202020204" pitchFamily="34" charset="0"/>
              <a:buChar char="•"/>
            </a:pPr>
            <a:r>
              <a:rPr lang="en-US" sz="1600" b="1" i="0" dirty="0">
                <a:effectLst/>
                <a:latin typeface="+mj-lt"/>
              </a:rPr>
              <a:t>Visual aids</a:t>
            </a:r>
            <a:r>
              <a:rPr lang="en-US" sz="1600" b="0" i="0" dirty="0">
                <a:effectLst/>
                <a:latin typeface="+mj-lt"/>
              </a:rPr>
              <a:t>: Visual aids, such as pictures, diagrams, and charts, can help students with mental disabilities better understand and retain information.</a:t>
            </a:r>
          </a:p>
          <a:p>
            <a:pPr marL="285750" indent="-285750" algn="l">
              <a:buFont typeface="Arial" panose="020B0604020202020204" pitchFamily="34" charset="0"/>
              <a:buChar char="•"/>
            </a:pPr>
            <a:r>
              <a:rPr lang="en-US" sz="1600" b="1" i="0" dirty="0">
                <a:effectLst/>
                <a:latin typeface="+mj-lt"/>
              </a:rPr>
              <a:t>Small group instruction</a:t>
            </a:r>
            <a:r>
              <a:rPr lang="en-US" sz="1600" b="0" i="0" dirty="0">
                <a:effectLst/>
                <a:latin typeface="+mj-lt"/>
              </a:rPr>
              <a:t>: Small group instruction, in which a student works with a teacher or tutor and a small group of peers, can be particularly effective for students with mental disabilities. This allows for more individualized attention and support.</a:t>
            </a: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3.3 What can you do to help students with mental disabilities?</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8194" name="Picture 2" descr="output">
            <a:extLst>
              <a:ext uri="{FF2B5EF4-FFF2-40B4-BE49-F238E27FC236}">
                <a16:creationId xmlns:a16="http://schemas.microsoft.com/office/drawing/2014/main" id="{FBF8FE98-4D06-E395-2753-AA2C80615CB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13401" y="2276475"/>
            <a:ext cx="2135724" cy="2135724"/>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37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Assistive technology: </a:t>
            </a:r>
            <a:r>
              <a:rPr lang="en-US" sz="1600" b="0" i="0" dirty="0">
                <a:effectLst/>
                <a:latin typeface="+mj-lt"/>
              </a:rPr>
              <a:t>Assistive technology, such as adaptive keyboards, speech-to-text software, and switch devices, can help students with physical disabilities access written materials and communicate more effectively.</a:t>
            </a:r>
          </a:p>
          <a:p>
            <a:pPr marL="285750" indent="-285750" algn="l">
              <a:buFont typeface="Arial" panose="020B0604020202020204" pitchFamily="34" charset="0"/>
              <a:buChar char="•"/>
            </a:pPr>
            <a:r>
              <a:rPr lang="en-US" sz="1600" b="1" i="0" dirty="0">
                <a:effectLst/>
                <a:latin typeface="+mj-lt"/>
              </a:rPr>
              <a:t>Accommodations: </a:t>
            </a:r>
            <a:r>
              <a:rPr lang="en-US" sz="1600" b="0" i="0" dirty="0">
                <a:effectLst/>
                <a:latin typeface="+mj-lt"/>
              </a:rPr>
              <a:t>Accommodations are modifications or adjustments to the learning environment that can help level the playing field for students with physical disabilities. Some examples of accommodations include extra time on tests, access to a calculator, or the use of a word processor.</a:t>
            </a:r>
          </a:p>
          <a:p>
            <a:pPr marL="285750" indent="-285750" algn="l">
              <a:buFont typeface="Arial" panose="020B0604020202020204" pitchFamily="34" charset="0"/>
              <a:buChar char="•"/>
            </a:pPr>
            <a:r>
              <a:rPr lang="en-US" sz="1600" b="1" i="0" dirty="0">
                <a:effectLst/>
                <a:latin typeface="+mj-lt"/>
              </a:rPr>
              <a:t>Collaboration with specialists</a:t>
            </a:r>
            <a:r>
              <a:rPr lang="en-US" sz="1600" b="0" i="0" dirty="0">
                <a:effectLst/>
                <a:latin typeface="+mj-lt"/>
              </a:rPr>
              <a:t>: It can be helpful to work with specialists, such as a physical therapist or occupational therapist, to identify the specific needs of a student with a physical disability and develop an individualized plan to support their learning.</a:t>
            </a:r>
          </a:p>
          <a:p>
            <a:pPr marL="285750" indent="-285750" algn="l">
              <a:buFont typeface="Arial" panose="020B0604020202020204" pitchFamily="34" charset="0"/>
              <a:buChar char="•"/>
            </a:pPr>
            <a:r>
              <a:rPr lang="en-US" sz="1600" b="1" i="0" dirty="0">
                <a:effectLst/>
                <a:latin typeface="+mj-lt"/>
              </a:rPr>
              <a:t>Adaptive equipment: </a:t>
            </a:r>
            <a:r>
              <a:rPr lang="en-US" sz="1600" b="0" i="0" dirty="0">
                <a:effectLst/>
                <a:latin typeface="+mj-lt"/>
              </a:rPr>
              <a:t>Using adaptive equipment, such as modified desks and chairs, can help students with physical disabilities participate more fully in the classroom.</a:t>
            </a:r>
          </a:p>
          <a:p>
            <a:pPr marL="285750" indent="-285750" algn="l">
              <a:buFont typeface="Arial" panose="020B0604020202020204" pitchFamily="34" charset="0"/>
              <a:buChar char="•"/>
            </a:pPr>
            <a:r>
              <a:rPr lang="en-US" sz="1600" b="1" i="0" dirty="0">
                <a:effectLst/>
                <a:latin typeface="+mj-lt"/>
              </a:rPr>
              <a:t>Visual aids: </a:t>
            </a:r>
            <a:r>
              <a:rPr lang="en-US" sz="1600" b="0" i="0" dirty="0">
                <a:effectLst/>
                <a:latin typeface="+mj-lt"/>
              </a:rPr>
              <a:t>Visual aids, such as pictures, diagrams, and charts, can help students with physical disabilities better understand and retain information.</a:t>
            </a:r>
          </a:p>
          <a:p>
            <a:pPr marL="285750" indent="-285750" algn="l">
              <a:buFont typeface="Arial" panose="020B0604020202020204" pitchFamily="34" charset="0"/>
              <a:buChar char="•"/>
            </a:pPr>
            <a:r>
              <a:rPr lang="en-US" sz="1600" b="1" i="0" dirty="0">
                <a:effectLst/>
                <a:latin typeface="+mj-lt"/>
              </a:rPr>
              <a:t>Small group instruction: </a:t>
            </a:r>
            <a:r>
              <a:rPr lang="en-US" sz="1600" b="0" i="0" dirty="0">
                <a:effectLst/>
                <a:latin typeface="+mj-lt"/>
              </a:rPr>
              <a:t>Small group instruction, in which a student works with a teacher or tutor and a small group of peers, can be particularly effective for students with physical disabilities. This allows for more individualized attention and support.</a:t>
            </a: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3.4 What can you do to help students with physical disabilities?</a:t>
            </a:r>
            <a:endParaRPr lang="en-AU" sz="2000" dirty="0">
              <a:latin typeface="+mj-lt"/>
              <a:ea typeface="Microsoft Sans Serif" panose="020B0604020202020204" pitchFamily="34" charset="0"/>
            </a:endParaRPr>
          </a:p>
        </p:txBody>
      </p:sp>
      <p:pic>
        <p:nvPicPr>
          <p:cNvPr id="4" name="Billede 3" descr="Et billede, der indeholder vindue&#10;&#10;Automatisk genereret beskrivelse">
            <a:extLst>
              <a:ext uri="{FF2B5EF4-FFF2-40B4-BE49-F238E27FC236}">
                <a16:creationId xmlns:a16="http://schemas.microsoft.com/office/drawing/2014/main" id="{4959E667-E6EE-664E-FE0A-86B07BD597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62506" y="2331709"/>
            <a:ext cx="2191810" cy="2194581"/>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9415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23</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333594" y="1658569"/>
            <a:ext cx="4755519" cy="187706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a:solidFill>
                  <a:schemeClr val="dk1"/>
                </a:solidFill>
                <a:latin typeface="+mj-lt"/>
                <a:ea typeface="Varela Round"/>
                <a:cs typeface="Varela Round"/>
                <a:sym typeface="Varela Round"/>
              </a:rPr>
              <a:t>Clear expectations and rules</a:t>
            </a:r>
            <a:endParaRPr lang="en-GB" b="1" dirty="0">
              <a:solidFill>
                <a:schemeClr val="dk1"/>
              </a:solidFill>
              <a:latin typeface="+mj-lt"/>
              <a:ea typeface="Varela Round"/>
              <a:cs typeface="Varela Round"/>
              <a:sym typeface="Varela Round"/>
            </a:endParaRPr>
          </a:p>
          <a:p>
            <a:pPr>
              <a:lnSpc>
                <a:spcPct val="120000"/>
              </a:lnSpc>
            </a:pPr>
            <a:r>
              <a:rPr lang="en-US" altLang="ko-KR" sz="1600" dirty="0">
                <a:latin typeface="+mj-lt"/>
                <a:cs typeface="Poppins ExtraLight" panose="00000300000000000000" pitchFamily="2" charset="0"/>
              </a:rPr>
              <a:t>Clearly communicate your expectations for behavior, work habits, and participation to your students.</a:t>
            </a:r>
            <a:r>
              <a:rPr lang="en-US" sz="1600" b="0" i="0" dirty="0">
                <a:effectLst/>
                <a:latin typeface="+mj-lt"/>
              </a:rPr>
              <a:t> Use of a digital tools can help create a sense of structure and predictability.</a:t>
            </a:r>
            <a:endParaRPr lang="en-GB" altLang="ko-KR" sz="1600" dirty="0">
              <a:latin typeface="+mj-lt"/>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650949"/>
            <a:ext cx="5143703" cy="188468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latin typeface="+mj-lt"/>
                <a:cs typeface="Varela Round"/>
              </a:rPr>
              <a:t>A positive </a:t>
            </a:r>
            <a:r>
              <a:rPr lang="da-DK" sz="2000" b="1" dirty="0" err="1">
                <a:solidFill>
                  <a:schemeClr val="dk1"/>
                </a:solidFill>
                <a:latin typeface="+mj-lt"/>
                <a:cs typeface="Varela Round"/>
              </a:rPr>
              <a:t>classroom</a:t>
            </a:r>
            <a:r>
              <a:rPr lang="da-DK" sz="2000" b="1" dirty="0">
                <a:solidFill>
                  <a:schemeClr val="dk1"/>
                </a:solidFill>
                <a:latin typeface="+mj-lt"/>
                <a:cs typeface="Varela Round"/>
              </a:rPr>
              <a:t> </a:t>
            </a:r>
            <a:r>
              <a:rPr lang="da-DK" sz="2000" b="1" dirty="0" err="1">
                <a:solidFill>
                  <a:schemeClr val="dk1"/>
                </a:solidFill>
                <a:latin typeface="+mj-lt"/>
                <a:cs typeface="Varela Round"/>
              </a:rPr>
              <a:t>culture</a:t>
            </a:r>
            <a:r>
              <a:rPr lang="en-GB" b="1" dirty="0">
                <a:solidFill>
                  <a:schemeClr val="dk1"/>
                </a:solidFill>
                <a:latin typeface="+mj-lt"/>
                <a:ea typeface="Varela Round"/>
                <a:cs typeface="Varela Round"/>
                <a:sym typeface="Varela Round"/>
              </a:rPr>
              <a:t> </a:t>
            </a:r>
          </a:p>
          <a:p>
            <a:pPr lvl="0" algn="r">
              <a:lnSpc>
                <a:spcPct val="120000"/>
              </a:lnSpc>
              <a:buClr>
                <a:schemeClr val="dk1"/>
              </a:buClr>
              <a:buSzPts val="1100"/>
            </a:pPr>
            <a:r>
              <a:rPr lang="en-US" sz="1600" b="0" i="0" dirty="0">
                <a:effectLst/>
                <a:latin typeface="+mj-lt"/>
              </a:rPr>
              <a:t>Encourage open communication, inclusivity, and respect among your students. A safe and supportive environment, can lead to deeper learning and growth</a:t>
            </a:r>
            <a:r>
              <a:rPr lang="en-US" sz="1600" b="0" i="0" dirty="0">
                <a:effectLst/>
                <a:latin typeface="Söhne"/>
              </a:rPr>
              <a:t>.</a:t>
            </a:r>
            <a:endParaRPr lang="en-GB" altLang="ko-KR" sz="1600" dirty="0">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333594" y="3692639"/>
            <a:ext cx="4755519" cy="2218199"/>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a:solidFill>
                  <a:schemeClr val="dk1"/>
                </a:solidFill>
                <a:latin typeface="+mj-lt"/>
                <a:ea typeface="Varela Round"/>
                <a:cs typeface="Varela Round"/>
                <a:sym typeface="Varela Round"/>
              </a:rPr>
              <a:t>A sense of belonging</a:t>
            </a:r>
            <a:endParaRPr lang="en-GB" sz="1600" b="1" dirty="0">
              <a:solidFill>
                <a:schemeClr val="dk1"/>
              </a:solidFill>
              <a:latin typeface="+mj-lt"/>
              <a:ea typeface="Varela Round"/>
              <a:cs typeface="Varela Round"/>
              <a:sym typeface="Varela Round"/>
            </a:endParaRPr>
          </a:p>
          <a:p>
            <a:pPr>
              <a:lnSpc>
                <a:spcPct val="120000"/>
              </a:lnSpc>
              <a:buClr>
                <a:schemeClr val="dk1"/>
              </a:buClr>
              <a:buSzPts val="1100"/>
            </a:pPr>
            <a:r>
              <a:rPr lang="en-US" sz="1600" b="0" i="0" dirty="0">
                <a:effectLst/>
                <a:latin typeface="+mj-lt"/>
              </a:rPr>
              <a:t>Make an effort to engage your students in class activities and discussions, and encourage them to participate. This can help students feel like they are a valued and integral part of the class community.</a:t>
            </a:r>
            <a:endParaRPr lang="en-GB" altLang="ko-KR" sz="1600" dirty="0">
              <a:latin typeface="+mj-lt"/>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5143702" cy="2218197"/>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algn="r">
              <a:lnSpc>
                <a:spcPct val="120000"/>
              </a:lnSpc>
              <a:buClr>
                <a:schemeClr val="dk1"/>
              </a:buClr>
              <a:buSzPts val="1100"/>
            </a:pPr>
            <a:r>
              <a:rPr lang="en-GB" sz="2000" b="1" dirty="0">
                <a:solidFill>
                  <a:schemeClr val="dk1"/>
                </a:solidFill>
                <a:latin typeface="+mj-lt"/>
                <a:ea typeface="Varela Round"/>
                <a:cs typeface="Varela Round"/>
                <a:sym typeface="Varela Round"/>
              </a:rPr>
              <a:t>Encourage risk-taking and mistakes</a:t>
            </a:r>
          </a:p>
          <a:p>
            <a:pPr algn="r">
              <a:lnSpc>
                <a:spcPct val="120000"/>
              </a:lnSpc>
              <a:buClr>
                <a:schemeClr val="dk1"/>
              </a:buClr>
              <a:buSzPts val="1100"/>
            </a:pPr>
            <a:r>
              <a:rPr lang="en-US" sz="1600" b="0" i="0" dirty="0">
                <a:effectLst/>
                <a:latin typeface="+mj-lt"/>
              </a:rPr>
              <a:t>Making mistakes is a natural part of the learning process. Encourage your students to ask questions, express their ideas, and try new things, even if they might not be perfect the first time. </a:t>
            </a:r>
            <a:endParaRPr lang="en-GB" altLang="ko-KR" sz="1600" dirty="0">
              <a:latin typeface="+mj-lt"/>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dirty="0">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62109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3.5 Creating a supportive learning environment</a:t>
            </a:r>
            <a:endParaRPr lang="en-AU" sz="2000" dirty="0">
              <a:latin typeface="+mj-lt"/>
              <a:ea typeface="Microsoft Sans Serif" panose="020B0604020202020204" pitchFamily="34" charset="0"/>
            </a:endParaRPr>
          </a:p>
        </p:txBody>
      </p:sp>
      <p:pic>
        <p:nvPicPr>
          <p:cNvPr id="11266" name="Picture 2" descr="output">
            <a:extLst>
              <a:ext uri="{FF2B5EF4-FFF2-40B4-BE49-F238E27FC236}">
                <a16:creationId xmlns:a16="http://schemas.microsoft.com/office/drawing/2014/main" id="{A13EF754-7B2D-8AE5-8351-EE0838308F1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528553" y="2952108"/>
            <a:ext cx="146685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2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3.6 Classroom strategies</a:t>
            </a: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200" b="0" i="0" dirty="0">
                <a:effectLst/>
                <a:latin typeface="+mj-lt"/>
              </a:rPr>
              <a:t>By implementing these strategies, you can create a supportive and nurturing learning environment that helps your students succeed</a:t>
            </a:r>
            <a:r>
              <a:rPr lang="en-US" sz="3200" b="0" i="0" dirty="0">
                <a:effectLst/>
                <a:latin typeface="Söhne"/>
              </a:rPr>
              <a:t>.</a:t>
            </a:r>
            <a:endParaRPr lang="en-US" sz="32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1911661"/>
            <a:ext cx="7772400" cy="74393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400" b="0" i="0" dirty="0">
                <a:effectLst/>
                <a:latin typeface="+mj-lt"/>
              </a:rPr>
              <a:t>It's important to establish clear expectations, create a positive classroom culture, foster a sense of belonging, provide resources and support, encourage risk-taking and mistakes, and show interest in your students</a:t>
            </a:r>
            <a:r>
              <a:rPr lang="en-US" sz="2000" b="0" i="0" dirty="0">
                <a:effectLst/>
                <a:latin typeface="+mj-lt"/>
              </a:rPr>
              <a:t>.</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2290" name="Picture 2" descr="output">
            <a:extLst>
              <a:ext uri="{FF2B5EF4-FFF2-40B4-BE49-F238E27FC236}">
                <a16:creationId xmlns:a16="http://schemas.microsoft.com/office/drawing/2014/main" id="{1612999A-6232-E212-E0F0-8D4B679AF9D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487027" y="2414864"/>
            <a:ext cx="2371379" cy="2371379"/>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46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How can we help students with special needs ?</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You can do this using digital aids</a:t>
              </a: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Students with dyslexia </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Can be supported with </a:t>
              </a:r>
              <a:r>
                <a:rPr lang="en-US" sz="1600" dirty="0">
                  <a:solidFill>
                    <a:prstClr val="black"/>
                  </a:solidFill>
                  <a:latin typeface="Calibri Light" panose="020F0302020204030204"/>
                </a:rPr>
                <a:t>text-to-speech software and voice-recognition software</a:t>
              </a:r>
              <a:endParaRPr lang="ko-KR" altLang="en-US" sz="1600" dirty="0">
                <a:solidFill>
                  <a:prstClr val="black"/>
                </a:solidFill>
                <a:latin typeface="Calibri Light" panose="020F0302020204030204"/>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Students with mental disabilities</a:t>
              </a:r>
              <a:r>
                <a:rPr lang="en-US" altLang="ko-KR" sz="1600" b="1" dirty="0">
                  <a:cs typeface="Poppins Medium" panose="00000600000000000000" pitchFamily="2" charset="0"/>
                </a:rPr>
                <a:t> </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Visual aids, such as pictures, diagrams, and charts, can help students with mental disabilities</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students with physical disabilities</a:t>
              </a:r>
              <a:endParaRPr lang="en-US" altLang="ko-KR" sz="1600" b="1" dirty="0">
                <a:cs typeface="Poppins Medium" panose="00000600000000000000" pitchFamily="2" charset="0"/>
              </a:endParaRP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Modified desks and chairs, can help students with physical disabilities participate more fully in the classroom.</a:t>
              </a: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Summing up:</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0307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Supportive learning environment can help students with special needs feel</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Responsible and aware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Comfortable and confident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Nervous and unease</a:t>
            </a:r>
          </a:p>
          <a:p>
            <a:pPr indent="-285750">
              <a:buFont typeface="Arial" panose="020B0604020202020204" pitchFamily="34" charset="0"/>
              <a:buChar char="•"/>
            </a:pPr>
            <a:r>
              <a:rPr lang="en-US" altLang="ko-KR" sz="2000" b="1" dirty="0">
                <a:cs typeface="Poppins Medium" panose="00000600000000000000" pitchFamily="2" charset="0"/>
              </a:rPr>
              <a:t>Accommodations can include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Extra time on tests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Fewer friends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Extra homework</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Creating a supportive learning environment can be done by?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Clear expectations and rules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Fewer rules and use of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Shorter breaks</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You can create a supportive and nurturing learning environment by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Play music in the classroom</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Isolate students with special needs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Implement strategies</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Please answer the following questions:</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52866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Supportive learning environment can help students with special needs feel</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Responsible and aware </a:t>
            </a:r>
          </a:p>
          <a:p>
            <a:pPr marL="432000" lvl="2" indent="-144000">
              <a:buFont typeface="Arial" panose="020B0604020202020204" pitchFamily="34" charset="0"/>
              <a:buChar char="•"/>
            </a:pPr>
            <a:r>
              <a:rPr lang="en-US" altLang="ko-KR" sz="1600" dirty="0">
                <a:solidFill>
                  <a:srgbClr val="00B050"/>
                </a:solidFill>
                <a:latin typeface="+mj-lt"/>
                <a:cs typeface="Poppins ExtraLight" panose="00000300000000000000" pitchFamily="2" charset="0"/>
              </a:rPr>
              <a:t>Comfortable and confident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Nervous and unease</a:t>
            </a:r>
          </a:p>
          <a:p>
            <a:pPr indent="-285750">
              <a:buFont typeface="Arial" panose="020B0604020202020204" pitchFamily="34" charset="0"/>
              <a:buChar char="•"/>
            </a:pPr>
            <a:r>
              <a:rPr lang="en-US" altLang="ko-KR" sz="2000" b="1" dirty="0">
                <a:cs typeface="Poppins Medium" panose="00000600000000000000" pitchFamily="2" charset="0"/>
              </a:rPr>
              <a:t>Accommodations can include</a:t>
            </a:r>
          </a:p>
          <a:p>
            <a:pPr marL="432000" lvl="2" indent="-144000">
              <a:buFont typeface="Arial" panose="020B0604020202020204" pitchFamily="34" charset="0"/>
              <a:buChar char="•"/>
            </a:pPr>
            <a:r>
              <a:rPr lang="en-US" altLang="ko-KR" sz="1600" dirty="0">
                <a:solidFill>
                  <a:srgbClr val="00B050"/>
                </a:solidFill>
                <a:latin typeface="+mj-lt"/>
              </a:rPr>
              <a:t>Extra time on tests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Fewer friends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Extra homework</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Creating a supportive learning environment can be done by?</a:t>
            </a:r>
          </a:p>
          <a:p>
            <a:pPr marL="432000" lvl="2" indent="-144000">
              <a:buFont typeface="Arial" panose="020B0604020202020204" pitchFamily="34" charset="0"/>
              <a:buChar char="•"/>
            </a:pPr>
            <a:r>
              <a:rPr lang="en-US" altLang="ko-KR" sz="1600" dirty="0">
                <a:solidFill>
                  <a:srgbClr val="00B050"/>
                </a:solidFill>
                <a:latin typeface="+mj-lt"/>
              </a:rPr>
              <a:t>Clear expectations and rules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Fewer rules and use of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Shorter breaks</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You can create a supportive and nurturing learning environment by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Play music in the classroom</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Isolate students with special needs</a:t>
            </a:r>
          </a:p>
          <a:p>
            <a:pPr marL="432000" lvl="2" indent="-144000">
              <a:buFont typeface="Arial" panose="020B0604020202020204" pitchFamily="34" charset="0"/>
              <a:buChar char="•"/>
            </a:pPr>
            <a:r>
              <a:rPr lang="en-US" altLang="ko-KR" sz="1600" dirty="0">
                <a:solidFill>
                  <a:srgbClr val="00B050"/>
                </a:solidFill>
                <a:latin typeface="+mj-lt"/>
              </a:rPr>
              <a:t>Implement strategies</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Unit test solutions</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872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569631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4.1 How can we help students with special needs?</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99711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929134"/>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7030A0"/>
                </a:solidFill>
                <a:latin typeface="+mn-lt"/>
                <a:ea typeface="Varela Round"/>
                <a:cs typeface="Varela Round"/>
                <a:sym typeface="Varela Round"/>
              </a:rPr>
              <a:t>Software / Hardware</a:t>
            </a: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72208" y="2634279"/>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b="0" i="0" dirty="0">
                <a:effectLst/>
                <a:latin typeface="Söhne"/>
              </a:rPr>
              <a:t>Assistive technology refers to any type of technology or device that is used to help individuals with disabilities or special needs to perform tasks that might otherwise be difficult or impossible</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 name="Picture 4" descr="output">
            <a:extLst>
              <a:ext uri="{FF2B5EF4-FFF2-40B4-BE49-F238E27FC236}">
                <a16:creationId xmlns:a16="http://schemas.microsoft.com/office/drawing/2014/main" id="{7D6350B2-BA89-0DAF-AAAC-26EB7AD83B5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81931" y="2183843"/>
            <a:ext cx="227647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563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dirty="0">
                <a:latin typeface="+mj-lt"/>
              </a:rPr>
              <a:t>Converts written text into spoken words:</a:t>
            </a:r>
            <a:r>
              <a:rPr lang="en-US" sz="1600" dirty="0">
                <a:latin typeface="+mj-lt"/>
              </a:rPr>
              <a:t> This can be helpful for individuals with visual impairments, dyslexia, or other reading difficulties.</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a:latin typeface="+mj-lt"/>
              </a:rPr>
              <a:t>Can be used with a variety of different devices: </a:t>
            </a:r>
            <a:r>
              <a:rPr lang="en-US" sz="1600" dirty="0">
                <a:latin typeface="+mj-lt"/>
              </a:rPr>
              <a:t>This can include computers, smartphones, tablets, and other electronic devices.</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a:latin typeface="+mj-lt"/>
              </a:rPr>
              <a:t>Useful for a variety of different purposes: </a:t>
            </a:r>
            <a:r>
              <a:rPr lang="en-US" sz="1600" dirty="0">
                <a:latin typeface="+mj-lt"/>
              </a:rPr>
              <a:t>For example, individuals can use text-to-speech software to listen to e-books, access online content, or have documents read aloud to them.</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a:latin typeface="+mj-lt"/>
              </a:rPr>
              <a:t>Customization: </a:t>
            </a:r>
            <a:r>
              <a:rPr lang="en-US" sz="1600" dirty="0">
                <a:latin typeface="+mj-lt"/>
              </a:rPr>
              <a:t>Many text-to-speech programs allow users to adjust the speed and pitch of the spoken words, as well as the voice used to read the text.</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dirty="0">
                <a:latin typeface="+mj-lt"/>
              </a:rPr>
              <a:t>Helpful for individuals with a variety of different disabilities: </a:t>
            </a:r>
            <a:r>
              <a:rPr lang="en-US" sz="1600" dirty="0">
                <a:latin typeface="+mj-lt"/>
              </a:rPr>
              <a:t>In addition to individuals with visual impairments or reading difficulties, text-to-speech software can be helpful for individuals with cognitive or learning disabilities, hearing impairments, or other challenges.</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4.2 Text-to-speech 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C30DE16F-5072-E3D9-63B5-94129B239D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92145" y="2229441"/>
            <a:ext cx="2096325" cy="209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48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Goals</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At the end of this module you will be able to:</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63439" y="2057196"/>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a:sym typeface="Varela Round"/>
              </a:rPr>
              <a:t>Special needs</a:t>
            </a:r>
          </a:p>
          <a:p>
            <a:pPr marL="0" indent="0">
              <a:lnSpc>
                <a:spcPct val="100000"/>
              </a:lnSpc>
              <a:spcBef>
                <a:spcPts val="0"/>
              </a:spcBef>
              <a:buNone/>
            </a:pPr>
            <a:r>
              <a:rPr lang="en-US" altLang="ko-KR" sz="2000" dirty="0">
                <a:solidFill>
                  <a:prstClr val="black"/>
                </a:solidFill>
                <a:latin typeface="Calibri Light" panose="020F0302020204030204"/>
                <a:cs typeface="Poppins ExtraLight" panose="00000300000000000000" pitchFamily="2" charset="0"/>
              </a:rPr>
              <a:t>Identify Students with physical, mental or neurological disabilities</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3506290"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Coaching and tutor roles</a:t>
            </a:r>
          </a:p>
          <a:p>
            <a:pPr marL="0" indent="0">
              <a:lnSpc>
                <a:spcPct val="100000"/>
              </a:lnSpc>
              <a:spcBef>
                <a:spcPts val="0"/>
              </a:spcBef>
              <a:buSzPct val="60000"/>
              <a:buNone/>
            </a:pPr>
            <a:r>
              <a:rPr lang="en-US" sz="2000" dirty="0">
                <a:solidFill>
                  <a:prstClr val="black"/>
                </a:solidFill>
                <a:latin typeface="Calibri Light" panose="020F0302020204030204"/>
                <a:cs typeface="Poppins ExtraLight" panose="00000300000000000000" pitchFamily="2" charset="0"/>
                <a:sym typeface="Varela Round"/>
              </a:rPr>
              <a:t>Know the coaching and tutor roles</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0"/>
            <a:ext cx="288000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Supportive learning environment</a:t>
            </a:r>
          </a:p>
          <a:p>
            <a:pPr marL="0" indent="0">
              <a:lnSpc>
                <a:spcPct val="100000"/>
              </a:lnSpc>
              <a:spcBef>
                <a:spcPts val="0"/>
              </a:spcBef>
              <a:buSzPct val="60000"/>
              <a:buNone/>
            </a:pPr>
            <a:r>
              <a:rPr lang="en-US" sz="2000" dirty="0">
                <a:solidFill>
                  <a:prstClr val="black"/>
                </a:solidFill>
                <a:latin typeface="Calibri Light" panose="020F0302020204030204"/>
              </a:rPr>
              <a:t>Setup and design a supportive learning environment</a:t>
            </a:r>
            <a:endParaRPr lang="en-AU" sz="2000" dirty="0">
              <a:solidFill>
                <a:prstClr val="black"/>
              </a:solidFill>
              <a:latin typeface="Calibri Light" panose="020F0302020204030204"/>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Assistive technology</a:t>
            </a:r>
          </a:p>
          <a:p>
            <a:pPr marL="0" indent="0">
              <a:lnSpc>
                <a:spcPct val="100000"/>
              </a:lnSpc>
              <a:spcBef>
                <a:spcPts val="0"/>
              </a:spcBef>
              <a:buSzPct val="60000"/>
              <a:buNone/>
            </a:pPr>
            <a:r>
              <a:rPr lang="en-US" sz="2000" dirty="0">
                <a:solidFill>
                  <a:prstClr val="black"/>
                </a:solidFill>
                <a:latin typeface="Calibri Light" panose="020F0302020204030204"/>
              </a:rPr>
              <a:t>Know how Assistive technology can support student with special needs.</a:t>
            </a:r>
            <a:endParaRPr lang="en-US" sz="2000" dirty="0">
              <a:solidFill>
                <a:prstClr val="black"/>
              </a:solidFill>
              <a:latin typeface="Calibri Light" panose="020F0302020204030204"/>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grpSp>
        <p:nvGrpSpPr>
          <p:cNvPr id="20" name="Gruppo 19">
            <a:extLst>
              <a:ext uri="{FF2B5EF4-FFF2-40B4-BE49-F238E27FC236}">
                <a16:creationId xmlns:a16="http://schemas.microsoft.com/office/drawing/2014/main" id="{0D268612-9602-418E-84A9-DA75D1CCA5A5}"/>
              </a:ext>
            </a:extLst>
          </p:cNvPr>
          <p:cNvGrpSpPr>
            <a:grpSpLocks noChangeAspect="1"/>
          </p:cNvGrpSpPr>
          <p:nvPr/>
        </p:nvGrpSpPr>
        <p:grpSpPr>
          <a:xfrm>
            <a:off x="10215389" y="2917800"/>
            <a:ext cx="1440000" cy="1022400"/>
            <a:chOff x="6998649" y="2151000"/>
            <a:chExt cx="3600000" cy="2556000"/>
          </a:xfrm>
        </p:grpSpPr>
        <p:grpSp>
          <p:nvGrpSpPr>
            <p:cNvPr id="21" name="Gruppo 20">
              <a:extLst>
                <a:ext uri="{FF2B5EF4-FFF2-40B4-BE49-F238E27FC236}">
                  <a16:creationId xmlns:a16="http://schemas.microsoft.com/office/drawing/2014/main" id="{78BDF6CA-9DEB-4CF4-8AB5-0A26651BA044}"/>
                </a:ext>
              </a:extLst>
            </p:cNvPr>
            <p:cNvGrpSpPr/>
            <p:nvPr/>
          </p:nvGrpSpPr>
          <p:grpSpPr>
            <a:xfrm>
              <a:off x="6998649" y="3474692"/>
              <a:ext cx="1143150" cy="1232308"/>
              <a:chOff x="6998649" y="3428849"/>
              <a:chExt cx="1143150" cy="1278151"/>
            </a:xfrm>
          </p:grpSpPr>
          <p:sp>
            <p:nvSpPr>
              <p:cNvPr id="52" name="Figura a mano libera: forma 51">
                <a:extLst>
                  <a:ext uri="{FF2B5EF4-FFF2-40B4-BE49-F238E27FC236}">
                    <a16:creationId xmlns:a16="http://schemas.microsoft.com/office/drawing/2014/main" id="{5EA9F49E-11B6-437E-911B-AC03B357BED6}"/>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53" name="Figura a mano libera: forma 52">
                <a:extLst>
                  <a:ext uri="{FF2B5EF4-FFF2-40B4-BE49-F238E27FC236}">
                    <a16:creationId xmlns:a16="http://schemas.microsoft.com/office/drawing/2014/main" id="{72B6689C-D266-4866-B325-7EDC2D489FEC}"/>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4" name="Figura a mano libera: forma 53">
                <a:extLst>
                  <a:ext uri="{FF2B5EF4-FFF2-40B4-BE49-F238E27FC236}">
                    <a16:creationId xmlns:a16="http://schemas.microsoft.com/office/drawing/2014/main" id="{C2980D15-3231-4F11-8919-BAA70F800D4C}"/>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2" name="Gruppo 21">
              <a:extLst>
                <a:ext uri="{FF2B5EF4-FFF2-40B4-BE49-F238E27FC236}">
                  <a16:creationId xmlns:a16="http://schemas.microsoft.com/office/drawing/2014/main" id="{0CDC10D5-FC6A-4C7C-A93A-CF1C9AEE64E4}"/>
                </a:ext>
              </a:extLst>
            </p:cNvPr>
            <p:cNvGrpSpPr/>
            <p:nvPr/>
          </p:nvGrpSpPr>
          <p:grpSpPr>
            <a:xfrm>
              <a:off x="8286264" y="3471371"/>
              <a:ext cx="1071868" cy="1143339"/>
              <a:chOff x="8286264" y="3428839"/>
              <a:chExt cx="1071868" cy="1185872"/>
            </a:xfrm>
          </p:grpSpPr>
          <p:sp>
            <p:nvSpPr>
              <p:cNvPr id="49" name="Figura a mano libera: forma 48">
                <a:extLst>
                  <a:ext uri="{FF2B5EF4-FFF2-40B4-BE49-F238E27FC236}">
                    <a16:creationId xmlns:a16="http://schemas.microsoft.com/office/drawing/2014/main" id="{BE4FF7A7-9B27-42C5-AE65-C6ACD8DE9AAB}"/>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93257C19-092E-40F7-99F1-E5FED0F26725}"/>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51" name="Figura a mano libera: forma 50">
                <a:extLst>
                  <a:ext uri="{FF2B5EF4-FFF2-40B4-BE49-F238E27FC236}">
                    <a16:creationId xmlns:a16="http://schemas.microsoft.com/office/drawing/2014/main" id="{8568A668-A9A6-47D8-B250-FE0EFFF76B60}"/>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4" name="Gruppo 23">
              <a:extLst>
                <a:ext uri="{FF2B5EF4-FFF2-40B4-BE49-F238E27FC236}">
                  <a16:creationId xmlns:a16="http://schemas.microsoft.com/office/drawing/2014/main" id="{60EC82C1-F3DE-46C6-8486-FF8A49D19798}"/>
                </a:ext>
              </a:extLst>
            </p:cNvPr>
            <p:cNvGrpSpPr/>
            <p:nvPr/>
          </p:nvGrpSpPr>
          <p:grpSpPr>
            <a:xfrm>
              <a:off x="9413258" y="3461912"/>
              <a:ext cx="1185391" cy="1163336"/>
              <a:chOff x="9413258" y="3418635"/>
              <a:chExt cx="1185391" cy="1206613"/>
            </a:xfrm>
          </p:grpSpPr>
          <p:sp>
            <p:nvSpPr>
              <p:cNvPr id="33" name="Figura a mano libera: forma 32">
                <a:extLst>
                  <a:ext uri="{FF2B5EF4-FFF2-40B4-BE49-F238E27FC236}">
                    <a16:creationId xmlns:a16="http://schemas.microsoft.com/office/drawing/2014/main" id="{4940F41C-1667-49EE-8FA4-8A15B779979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125E317F-9417-4576-9955-9C9E1CC0D231}"/>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B179DEF2-5201-48E7-84C7-4D7F59EC4DF7}"/>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7" name="Figura a mano libera: forma 26">
              <a:extLst>
                <a:ext uri="{FF2B5EF4-FFF2-40B4-BE49-F238E27FC236}">
                  <a16:creationId xmlns:a16="http://schemas.microsoft.com/office/drawing/2014/main" id="{55EFF390-BC66-42F1-BC58-E93AD25FB08F}"/>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28" name="Figura a mano libera: forma 27">
              <a:extLst>
                <a:ext uri="{FF2B5EF4-FFF2-40B4-BE49-F238E27FC236}">
                  <a16:creationId xmlns:a16="http://schemas.microsoft.com/office/drawing/2014/main" id="{51F1366A-30D8-449E-BAD4-B6285C1908A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29" name="Figura a mano libera: forma 28">
              <a:extLst>
                <a:ext uri="{FF2B5EF4-FFF2-40B4-BE49-F238E27FC236}">
                  <a16:creationId xmlns:a16="http://schemas.microsoft.com/office/drawing/2014/main" id="{DC0F0C88-FF25-449D-A168-AB396E3E8F21}"/>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0" name="Figura a mano libera: forma 29">
              <a:extLst>
                <a:ext uri="{FF2B5EF4-FFF2-40B4-BE49-F238E27FC236}">
                  <a16:creationId xmlns:a16="http://schemas.microsoft.com/office/drawing/2014/main" id="{FE7F476C-C5CF-4377-9996-E7279FD00679}"/>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1" name="Figura a mano libera: forma 30">
              <a:extLst>
                <a:ext uri="{FF2B5EF4-FFF2-40B4-BE49-F238E27FC236}">
                  <a16:creationId xmlns:a16="http://schemas.microsoft.com/office/drawing/2014/main" id="{902FCB7F-077E-49D1-BF5B-D7B990AED3EB}"/>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2" name="Figura a mano libera: forma 31">
              <a:extLst>
                <a:ext uri="{FF2B5EF4-FFF2-40B4-BE49-F238E27FC236}">
                  <a16:creationId xmlns:a16="http://schemas.microsoft.com/office/drawing/2014/main" id="{7085FBAB-0D1B-4001-9A52-610624B8DDD1}"/>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Speech-to-text software </a:t>
            </a:r>
            <a:r>
              <a:rPr lang="en-US" sz="1600" i="0" dirty="0">
                <a:effectLst/>
                <a:latin typeface="+mj-lt"/>
              </a:rPr>
              <a:t>converts spoken words into written text: This can be helpful for individuals who have difficulty typing or writing due to physical impairments, cognitive difficulties, or other challenges.</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Can be used with a variety of different devices: </a:t>
            </a:r>
            <a:r>
              <a:rPr lang="en-US" sz="1600" i="0" dirty="0">
                <a:effectLst/>
                <a:latin typeface="+mj-lt"/>
              </a:rPr>
              <a:t>This can include computers, smartphones, tablets, and other electronic devices.</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Useful for a variety of different purposes: </a:t>
            </a:r>
            <a:r>
              <a:rPr lang="en-US" sz="1600" i="0" dirty="0">
                <a:effectLst/>
                <a:latin typeface="+mj-lt"/>
              </a:rPr>
              <a:t>For example, individuals can use speech-to-text software to take notes, write emails, or create documents.</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Customization: </a:t>
            </a:r>
            <a:r>
              <a:rPr lang="en-US" sz="1600" i="0" dirty="0">
                <a:effectLst/>
                <a:latin typeface="+mj-lt"/>
              </a:rPr>
              <a:t>Many speech-to-text programs allow users to adjust the speed and pitch of the spoken words, as well as the voice used to read the text.</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Helpful for individuals with a variety of different disabilities</a:t>
            </a:r>
            <a:r>
              <a:rPr lang="en-US" sz="1600" i="0" dirty="0">
                <a:effectLst/>
                <a:latin typeface="+mj-lt"/>
              </a:rPr>
              <a:t>: In addition to individuals with physical impairments or writing difficulties, speech-to-text software can be helpful for individuals with cognitive or learning disabilities, hearing impairments, or other challenges.</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4.3 Speech-to-text 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95520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dirty="0">
                <a:effectLst/>
                <a:latin typeface="+mj-lt"/>
              </a:rPr>
              <a:t>Screen reader software </a:t>
            </a:r>
            <a:r>
              <a:rPr lang="en-US" sz="1600" i="0" dirty="0">
                <a:effectLst/>
                <a:latin typeface="+mj-lt"/>
              </a:rPr>
              <a:t>is designed to assist individuals with visual impairments: It reads aloud the text and other information displayed on a computer screen, allowing these individuals to access digital content.</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Can be used with a variety of different devices</a:t>
            </a:r>
            <a:r>
              <a:rPr lang="en-US" sz="1600" i="0" dirty="0">
                <a:effectLst/>
                <a:latin typeface="+mj-lt"/>
              </a:rPr>
              <a:t>: This can include computers, smartphones, tablets, and other electronic devices.</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Different purposes: </a:t>
            </a:r>
            <a:r>
              <a:rPr lang="en-US" sz="1600" i="0" dirty="0">
                <a:effectLst/>
                <a:latin typeface="+mj-lt"/>
              </a:rPr>
              <a:t>For example, individuals can use screen reader software to access websites, read emails, or access documents.</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dirty="0">
                <a:latin typeface="+mj-lt"/>
              </a:rPr>
              <a:t>Customization</a:t>
            </a:r>
            <a:r>
              <a:rPr lang="en-US" sz="1600" dirty="0">
                <a:latin typeface="+mj-lt"/>
              </a:rPr>
              <a:t>:</a:t>
            </a:r>
            <a:r>
              <a:rPr lang="en-US" sz="1600" i="0" dirty="0">
                <a:effectLst/>
                <a:latin typeface="+mj-lt"/>
              </a:rPr>
              <a:t> Many screen reader programs allow users to adjust the speed and pitch of the spoken words, as well as the voice used to read the text.</a:t>
            </a:r>
          </a:p>
          <a:p>
            <a:pPr marL="285750" indent="-285750" algn="l">
              <a:buFont typeface="Arial" panose="020B0604020202020204" pitchFamily="34" charset="0"/>
              <a:buChar char="•"/>
            </a:pPr>
            <a:endParaRPr lang="en-US" sz="1600" i="0" dirty="0">
              <a:effectLst/>
              <a:latin typeface="+mj-lt"/>
            </a:endParaRPr>
          </a:p>
          <a:p>
            <a:pPr marL="285750" indent="-285750" algn="l">
              <a:buFont typeface="Arial" panose="020B0604020202020204" pitchFamily="34" charset="0"/>
              <a:buChar char="•"/>
            </a:pPr>
            <a:r>
              <a:rPr lang="en-US" sz="1600" b="1" i="0" dirty="0">
                <a:effectLst/>
                <a:latin typeface="+mj-lt"/>
              </a:rPr>
              <a:t>Helpful for individuals with a variety of different visual impairments: </a:t>
            </a:r>
            <a:r>
              <a:rPr lang="en-US" sz="1600" i="0" dirty="0">
                <a:effectLst/>
                <a:latin typeface="+mj-lt"/>
              </a:rPr>
              <a:t>This can include individuals with low vision, blindness, or other vision-related challenges.</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4.4 Screen reader software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11531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solidFill>
                  <a:prstClr val="black"/>
                </a:solidFill>
                <a:cs typeface="Poppins Medium" panose="00000600000000000000" pitchFamily="2" charset="0"/>
              </a:rPr>
              <a:t>OCR</a:t>
            </a:r>
          </a:p>
          <a:p>
            <a:pPr marL="284400" lvl="0">
              <a:lnSpc>
                <a:spcPct val="120000"/>
              </a:lnSpc>
            </a:pPr>
            <a:r>
              <a:rPr lang="en-US" sz="1600" b="0" i="0" dirty="0">
                <a:effectLst/>
                <a:latin typeface="+mj-lt"/>
              </a:rPr>
              <a:t>OCR (optical character recognition) software is a type of software that allows users to convert scanned or digital images of text into editable text. OCR software is often used to digitize paper documents or extract text from images for use in other applications.</a:t>
            </a:r>
            <a:endParaRPr lang="en-US" altLang="ko-KR" sz="1600" dirty="0">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a:solidFill>
                  <a:prstClr val="black"/>
                </a:solidFill>
                <a:cs typeface="Poppins Medium" panose="00000600000000000000" pitchFamily="2" charset="0"/>
              </a:rPr>
              <a:t>Scan-to-document</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Scan-to-document software often includes OCR functionality, which allows users to convert scanned documents into editable text. For example, a user might use scan-to-document software to scan a paper document, and then use the OCR functionality to convert the scanned image of the text into editable format. </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4.5 OCR and </a:t>
            </a:r>
            <a:r>
              <a:rPr lang="da-DK" sz="2000" dirty="0">
                <a:latin typeface="+mj-lt"/>
                <a:ea typeface="Microsoft Sans Serif" panose="020B0604020202020204" pitchFamily="34" charset="0"/>
              </a:rPr>
              <a:t>Scan-to-document</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48948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 Hardware</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Technology or device that is used to help individuals with disabilities or special needs</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Text-to-speech software</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Converts written text into spoken words</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Screen reader software</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Reads aloud the text and other information displayed on a computer screen.</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OCR</a:t>
              </a:r>
              <a:r>
                <a:rPr lang="en-US" altLang="ko-KR" sz="1600" b="1" dirty="0">
                  <a:cs typeface="Poppins Medium" panose="00000600000000000000" pitchFamily="2" charset="0"/>
                </a:rPr>
                <a:t> </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Optical Character Recognition software that convert scanned or images of text into editable text.</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Summing up:</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0798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Text-to-speech software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Reads books for students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Converts written text into spoken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Compile a speech text from random words</a:t>
            </a:r>
          </a:p>
          <a:p>
            <a:pPr indent="-285750">
              <a:buFont typeface="Arial" panose="020B0604020202020204" pitchFamily="34" charset="0"/>
              <a:buChar char="•"/>
            </a:pPr>
            <a:r>
              <a:rPr lang="en-US" altLang="ko-KR" sz="2000" b="1" dirty="0">
                <a:cs typeface="Poppins Medium" panose="00000600000000000000" pitchFamily="2" charset="0"/>
              </a:rPr>
              <a:t>Speech-to-text software can be used to?</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Take notes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Call a teacher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Speak to a friend</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Screen reader software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Scan documents and books</a:t>
            </a:r>
          </a:p>
          <a:p>
            <a:pPr marL="432000" lvl="2" indent="-144000">
              <a:buFont typeface="Arial" panose="020B0604020202020204" pitchFamily="34" charset="0"/>
              <a:buChar char="•"/>
            </a:pPr>
            <a:r>
              <a:rPr lang="en-US" sz="1600" dirty="0">
                <a:latin typeface="+mj-lt"/>
                <a:cs typeface="Poppins ExtraLight" panose="00000300000000000000" pitchFamily="2" charset="0"/>
              </a:rPr>
              <a:t>Reads aloud the text and other information on a computer screen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rPr>
              <a:t>Converts messages on screen to </a:t>
            </a:r>
            <a:r>
              <a:rPr lang="en-US" altLang="ko-KR" sz="1600" dirty="0" err="1">
                <a:latin typeface="+mj-lt"/>
              </a:rPr>
              <a:t>ibook</a:t>
            </a:r>
            <a:r>
              <a:rPr lang="en-US" altLang="ko-KR" sz="1600" dirty="0">
                <a:latin typeface="+mj-lt"/>
              </a:rPr>
              <a:t> format.</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is short for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Optical character recognition</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Please answer the following questions:</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Assistive technology </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038952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Text-to-speech software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Reads books for students</a:t>
            </a:r>
          </a:p>
          <a:p>
            <a:pPr marL="432000" lvl="2" indent="-144000">
              <a:buFont typeface="Arial" panose="020B0604020202020204" pitchFamily="34" charset="0"/>
              <a:buChar char="•"/>
            </a:pPr>
            <a:r>
              <a:rPr lang="en-US" altLang="ko-KR" sz="1600" dirty="0">
                <a:solidFill>
                  <a:srgbClr val="00B050"/>
                </a:solidFill>
                <a:latin typeface="+mj-lt"/>
                <a:cs typeface="Poppins ExtraLight" panose="00000300000000000000" pitchFamily="2" charset="0"/>
              </a:rPr>
              <a:t>Converts written text into spoken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Compile a speech text from random words</a:t>
            </a:r>
          </a:p>
          <a:p>
            <a:pPr indent="-285750">
              <a:buFont typeface="Arial" panose="020B0604020202020204" pitchFamily="34" charset="0"/>
              <a:buChar char="•"/>
            </a:pPr>
            <a:r>
              <a:rPr lang="en-US" altLang="ko-KR" sz="2000" b="1" dirty="0">
                <a:cs typeface="Poppins Medium" panose="00000600000000000000" pitchFamily="2" charset="0"/>
              </a:rPr>
              <a:t>Speech-to-text software can be used to?</a:t>
            </a:r>
          </a:p>
          <a:p>
            <a:pPr marL="432000" lvl="2" indent="-144000">
              <a:buFont typeface="Arial" panose="020B0604020202020204" pitchFamily="34" charset="0"/>
              <a:buChar char="•"/>
            </a:pPr>
            <a:r>
              <a:rPr lang="en-US" altLang="ko-KR" sz="1600" dirty="0">
                <a:solidFill>
                  <a:srgbClr val="00B050"/>
                </a:solidFill>
                <a:latin typeface="+mj-lt"/>
              </a:rPr>
              <a:t>Take notes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Call a teacher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Speak to a friend</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Screen reader software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Scan documents and books</a:t>
            </a:r>
          </a:p>
          <a:p>
            <a:pPr marL="432000" lvl="2" indent="-144000">
              <a:buFont typeface="Arial" panose="020B0604020202020204" pitchFamily="34" charset="0"/>
              <a:buChar char="•"/>
            </a:pPr>
            <a:r>
              <a:rPr lang="en-US" sz="1600" dirty="0">
                <a:solidFill>
                  <a:srgbClr val="00B050"/>
                </a:solidFill>
                <a:latin typeface="+mj-lt"/>
              </a:rPr>
              <a:t>Reads aloud the text and other information on a computer screen </a:t>
            </a:r>
            <a:endParaRPr lang="en-US" altLang="ko-KR" sz="1600" dirty="0">
              <a:solidFill>
                <a:srgbClr val="00B050"/>
              </a:solidFill>
              <a:latin typeface="+mj-lt"/>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Converts messages on screen to </a:t>
            </a:r>
            <a:r>
              <a:rPr lang="en-US" altLang="ko-KR" sz="1600" dirty="0" err="1">
                <a:latin typeface="+mj-lt"/>
                <a:cs typeface="Poppins ExtraLight" panose="00000300000000000000" pitchFamily="2" charset="0"/>
              </a:rPr>
              <a:t>ibook</a:t>
            </a:r>
            <a:r>
              <a:rPr lang="en-US" altLang="ko-KR" sz="1600" dirty="0">
                <a:latin typeface="+mj-lt"/>
                <a:cs typeface="Poppins ExtraLight" panose="00000300000000000000" pitchFamily="2" charset="0"/>
              </a:rPr>
              <a:t> format.</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is short for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solidFill>
                  <a:srgbClr val="00B050"/>
                </a:solidFill>
                <a:latin typeface="+mj-lt"/>
              </a:rPr>
              <a:t>Optical character recognition</a:t>
            </a: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Unit test solutions</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182104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29307" cy="3013351"/>
          </a:xfrm>
          <a:prstGeom prst="rect">
            <a:avLst/>
          </a:prstGeom>
          <a:noFill/>
        </p:spPr>
        <p:txBody>
          <a:bodyPr wrap="square" numCol="2" rtlCol="0">
            <a:noAutofit/>
          </a:bodyPr>
          <a:lstStyle/>
          <a:p>
            <a:pPr marL="342900" indent="-342900">
              <a:buFont typeface="Arial" panose="020B0604020202020204" pitchFamily="34" charset="0"/>
              <a:buChar char="•"/>
            </a:pPr>
            <a:r>
              <a:rPr lang="en-US" altLang="ko-KR" sz="2000" b="1" dirty="0">
                <a:cs typeface="Poppins Medium" panose="00000600000000000000" pitchFamily="2" charset="0"/>
              </a:rPr>
              <a:t>Special Education Service helps with?</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Counselling and mentoring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Financial aid</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Transportation</a:t>
            </a:r>
          </a:p>
          <a:p>
            <a:pPr indent="-285750">
              <a:buFont typeface="Arial" panose="020B0604020202020204" pitchFamily="34" charset="0"/>
              <a:buChar char="•"/>
            </a:pPr>
            <a:r>
              <a:rPr lang="en-US" altLang="ko-KR" sz="2000" b="1" dirty="0">
                <a:cs typeface="Poppins Medium" panose="00000600000000000000" pitchFamily="2" charset="0"/>
              </a:rPr>
              <a:t>Process for identifying students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always done by a teacher</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Varies by country and education system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newer standardized testing</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Coaching may be provided by 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Co-student</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Friend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Specialist</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a variety of teaching strategies can be?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classroom-based teaching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Lecturing</a:t>
            </a:r>
          </a:p>
          <a:p>
            <a:pPr marL="432000" lvl="2" indent="-144000">
              <a:buFont typeface="Arial" panose="020B0604020202020204" pitchFamily="34" charset="0"/>
              <a:buChar char="•"/>
            </a:pPr>
            <a:r>
              <a:rPr lang="da-DK" sz="1600" dirty="0">
                <a:latin typeface="+mj-lt"/>
              </a:rPr>
              <a:t>Assistive technology</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Final summary test/1</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Consolidate your knowledge answering the following questions:</a:t>
            </a: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496832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369797" cy="3298714"/>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Supportive learning environment can help students with special needs feel</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Responsible and aware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Comfortable and confident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Nervous and unease</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Creating a supportive learning environment can be done by?</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Clear expectations and rules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Fewer rules and use of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Shorter breaks</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Text-to-speech software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Reads books for students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Converts written text into spoken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Compile a speech text from random</a:t>
            </a:r>
            <a:endParaRPr lang="en-US" altLang="ko-KR" sz="1600" dirty="0">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is short for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Optical character recognition</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Final summary test/2</a:t>
            </a:r>
          </a:p>
          <a:p>
            <a:pPr>
              <a:tabLst>
                <a:tab pos="1205230" algn="l"/>
                <a:tab pos="1926589" algn="l"/>
                <a:tab pos="2915920" algn="l"/>
                <a:tab pos="3444875" algn="l"/>
                <a:tab pos="4383405" algn="l"/>
                <a:tab pos="6796405" algn="l"/>
              </a:tabLst>
              <a:defRPr/>
            </a:pPr>
            <a:r>
              <a:rPr lang="en-GB" sz="2000" dirty="0">
                <a:latin typeface="+mj-lt"/>
                <a:ea typeface="Microsoft Sans Serif" panose="020B0604020202020204" pitchFamily="34" charset="0"/>
                <a:cs typeface="Poppins ExtraLight" panose="00000300000000000000" pitchFamily="2" charset="0"/>
              </a:rPr>
              <a:t>Consolidate your knowledge answering the following questions:</a:t>
            </a: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78196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marL="342900" indent="-342900">
              <a:buFont typeface="Arial" panose="020B0604020202020204" pitchFamily="34" charset="0"/>
              <a:buChar char="•"/>
            </a:pPr>
            <a:r>
              <a:rPr lang="en-US" altLang="ko-KR" sz="2000" b="1" dirty="0">
                <a:cs typeface="Poppins Medium" panose="00000600000000000000" pitchFamily="2" charset="0"/>
              </a:rPr>
              <a:t>Special Education Service helps with?</a:t>
            </a:r>
          </a:p>
          <a:p>
            <a:pPr marL="432000" lvl="2" indent="-144000">
              <a:buFont typeface="Arial" panose="020B0604020202020204" pitchFamily="34" charset="0"/>
              <a:buChar char="•"/>
            </a:pPr>
            <a:r>
              <a:rPr lang="en-US" altLang="ko-KR" sz="1600" dirty="0">
                <a:solidFill>
                  <a:srgbClr val="00B050"/>
                </a:solidFill>
                <a:latin typeface="+mj-lt"/>
                <a:cs typeface="Poppins ExtraLight" panose="00000300000000000000" pitchFamily="2" charset="0"/>
              </a:rPr>
              <a:t>Counselling and mentoring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Financial aid</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Transportation</a:t>
            </a:r>
          </a:p>
          <a:p>
            <a:pPr indent="-285750">
              <a:buFont typeface="Arial" panose="020B0604020202020204" pitchFamily="34" charset="0"/>
              <a:buChar char="•"/>
            </a:pPr>
            <a:r>
              <a:rPr lang="en-US" altLang="ko-KR" sz="2000" b="1" dirty="0">
                <a:cs typeface="Poppins Medium" panose="00000600000000000000" pitchFamily="2" charset="0"/>
              </a:rPr>
              <a:t>Process for identifying students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always done by a teacher</a:t>
            </a:r>
          </a:p>
          <a:p>
            <a:pPr marL="432000" lvl="2" indent="-144000">
              <a:buFont typeface="Arial" panose="020B0604020202020204" pitchFamily="34" charset="0"/>
              <a:buChar char="•"/>
            </a:pPr>
            <a:r>
              <a:rPr lang="en-US" altLang="ko-KR" sz="1600" dirty="0">
                <a:solidFill>
                  <a:srgbClr val="00B050"/>
                </a:solidFill>
                <a:latin typeface="+mj-lt"/>
              </a:rPr>
              <a:t>Varies by country and education system </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Is newer standardized testing</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Coaching may be provided by a?</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Co-student</a:t>
            </a:r>
          </a:p>
          <a:p>
            <a:pPr marL="432000" lvl="2" indent="-144000">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Friend</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solidFill>
                  <a:srgbClr val="00B050"/>
                </a:solidFill>
                <a:latin typeface="+mj-lt"/>
              </a:rPr>
              <a:t>Specialist</a:t>
            </a: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a variety of teaching strategies can be?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classroom-based teaching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Lecturing</a:t>
            </a:r>
          </a:p>
          <a:p>
            <a:pPr marL="432000" lvl="2" indent="-144000">
              <a:buFont typeface="Arial" panose="020B0604020202020204" pitchFamily="34" charset="0"/>
              <a:buChar char="•"/>
            </a:pPr>
            <a:r>
              <a:rPr lang="da-DK" sz="1600" dirty="0">
                <a:solidFill>
                  <a:srgbClr val="00B050"/>
                </a:solidFill>
                <a:latin typeface="+mj-lt"/>
              </a:rPr>
              <a:t>Assistive technology</a:t>
            </a:r>
            <a:endParaRPr lang="en-US" altLang="ko-KR" sz="1600" dirty="0">
              <a:solidFill>
                <a:srgbClr val="00B050"/>
              </a:solidFill>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Final summary test solutions/1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74681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8"/>
            <a:ext cx="7308000" cy="3499283"/>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a:cs typeface="Poppins Medium" panose="00000600000000000000" pitchFamily="2" charset="0"/>
              </a:rPr>
              <a:t>Supportive learning environment can help students with special needs feel</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Responsible and aware </a:t>
            </a:r>
          </a:p>
          <a:p>
            <a:pPr marL="432000" lvl="2" indent="-144000">
              <a:buFont typeface="Arial" panose="020B0604020202020204" pitchFamily="34" charset="0"/>
              <a:buChar char="•"/>
            </a:pPr>
            <a:r>
              <a:rPr lang="en-US" altLang="ko-KR" sz="1600" dirty="0">
                <a:solidFill>
                  <a:srgbClr val="00B050"/>
                </a:solidFill>
                <a:latin typeface="+mj-lt"/>
                <a:cs typeface="Poppins ExtraLight" panose="00000300000000000000" pitchFamily="2" charset="0"/>
              </a:rPr>
              <a:t>Comfortable and confident</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Nervous and unease</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Creating a supportive learning environment can be done by?</a:t>
            </a:r>
          </a:p>
          <a:p>
            <a:pPr marL="432000" lvl="2" indent="-144000">
              <a:buFont typeface="Arial" panose="020B0604020202020204" pitchFamily="34" charset="0"/>
              <a:buChar char="•"/>
            </a:pPr>
            <a:r>
              <a:rPr lang="en-US" altLang="ko-KR" sz="1600" dirty="0">
                <a:solidFill>
                  <a:srgbClr val="00B050"/>
                </a:solidFill>
                <a:latin typeface="+mj-lt"/>
              </a:rPr>
              <a:t>Clear expectations and rules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Fewer rules and use of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Shorter breaks</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Text-to-speech software</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Reads books for students</a:t>
            </a:r>
          </a:p>
          <a:p>
            <a:pPr marL="432000" lvl="2" indent="-144000">
              <a:buFont typeface="Arial" panose="020B0604020202020204" pitchFamily="34" charset="0"/>
              <a:buChar char="•"/>
            </a:pPr>
            <a:r>
              <a:rPr lang="en-US" altLang="ko-KR" sz="1600" dirty="0">
                <a:solidFill>
                  <a:srgbClr val="00B050"/>
                </a:solidFill>
                <a:latin typeface="+mj-lt"/>
              </a:rPr>
              <a:t>Converts written text into spoken words</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Compile a speech text from random</a:t>
            </a:r>
            <a:endParaRPr lang="en-US" altLang="ko-KR" sz="1600" dirty="0">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dirty="0">
                <a:cs typeface="Poppins Medium" panose="00000600000000000000" pitchFamily="2" charset="0"/>
              </a:rPr>
              <a:t>OCR is short for</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Ocular Clarity Rating</a:t>
            </a: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Orthogonal Coordinate Response</a:t>
            </a:r>
          </a:p>
          <a:p>
            <a:pPr marL="432000" lvl="2" indent="-144000">
              <a:buFont typeface="Arial" panose="020B0604020202020204" pitchFamily="34" charset="0"/>
              <a:buChar char="•"/>
            </a:pPr>
            <a:r>
              <a:rPr lang="en-US" altLang="ko-KR" sz="1600" dirty="0">
                <a:solidFill>
                  <a:srgbClr val="00B050"/>
                </a:solidFill>
                <a:latin typeface="+mj-lt"/>
              </a:rPr>
              <a:t>Optical character recognition</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Final summary test solutions/2</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Here are the answers:</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1850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Index of contents</a:t>
            </a:r>
          </a:p>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Providing education for all</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656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1600" b="1" dirty="0">
                <a:cs typeface="Poppins Medium" panose="00000600000000000000" pitchFamily="2" charset="0"/>
                <a:sym typeface="Varela Round"/>
              </a:rPr>
              <a:t>Special needs</a:t>
            </a:r>
            <a:endParaRPr lang="it-IT" sz="16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2880131"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bg1"/>
                </a:solidFill>
                <a:cs typeface="Poppins Medium" panose="00000600000000000000" pitchFamily="2" charset="0"/>
              </a:rPr>
              <a:t>Coaching &amp; tutor </a:t>
            </a:r>
            <a:r>
              <a:rPr lang="it-IT" sz="1600" b="1" dirty="0" err="1">
                <a:solidFill>
                  <a:schemeClr val="bg1"/>
                </a:solidFill>
                <a:cs typeface="Poppins Medium" panose="00000600000000000000" pitchFamily="2" charset="0"/>
              </a:rPr>
              <a:t>roles</a:t>
            </a:r>
            <a:endParaRPr lang="it-IT" sz="1600" b="1" dirty="0">
              <a:solidFill>
                <a:schemeClr val="bg1"/>
              </a:solidFill>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4747116" y="2774411"/>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cs typeface="Poppins Medium" panose="00000600000000000000" pitchFamily="2" charset="0"/>
              </a:rPr>
              <a:t>Supportive learning environment</a:t>
            </a: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7893432"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0000"/>
              </a:lnSpc>
              <a:spcBef>
                <a:spcPts val="0"/>
              </a:spcBef>
              <a:buSzPct val="60000"/>
            </a:pPr>
            <a:r>
              <a:rPr lang="en-US" sz="1600" b="1" dirty="0">
                <a:cs typeface="Poppins Medium" panose="00000600000000000000" pitchFamily="2" charset="0"/>
                <a:sym typeface="Varela Round"/>
              </a:rPr>
              <a:t>Assistive technology </a:t>
            </a:r>
          </a:p>
        </p:txBody>
      </p:sp>
      <p:cxnSp>
        <p:nvCxnSpPr>
          <p:cNvPr id="26" name="Google Shape;334;p29">
            <a:extLst>
              <a:ext uri="{FF2B5EF4-FFF2-40B4-BE49-F238E27FC236}">
                <a16:creationId xmlns:a16="http://schemas.microsoft.com/office/drawing/2014/main" id="{C5EBBE75-6B3C-4FD7-88F5-35843341A8D2}"/>
              </a:ext>
            </a:extLst>
          </p:cNvPr>
          <p:cNvCxnSpPr>
            <a:cxnSpLocks noChangeAspect="1"/>
          </p:cNvCxnSpPr>
          <p:nvPr/>
        </p:nvCxnSpPr>
        <p:spPr>
          <a:xfrm>
            <a:off x="528320" y="3631149"/>
            <a:ext cx="9504913" cy="0"/>
          </a:xfrm>
          <a:prstGeom prst="straightConnector1">
            <a:avLst/>
          </a:prstGeom>
          <a:noFill/>
          <a:ln w="9525" cap="flat" cmpd="sng">
            <a:solidFill>
              <a:srgbClr val="9A2583"/>
            </a:solidFill>
            <a:prstDash val="dash"/>
            <a:round/>
            <a:headEnd type="none" w="med" len="med"/>
            <a:tailEnd type="none" w="med" len="med"/>
          </a:ln>
        </p:spPr>
      </p:cxnSp>
      <p:grpSp>
        <p:nvGrpSpPr>
          <p:cNvPr id="27" name="Gruppo 26">
            <a:extLst>
              <a:ext uri="{FF2B5EF4-FFF2-40B4-BE49-F238E27FC236}">
                <a16:creationId xmlns:a16="http://schemas.microsoft.com/office/drawing/2014/main" id="{9F0EA6C7-F76E-490E-86C8-78E188554977}"/>
              </a:ext>
            </a:extLst>
          </p:cNvPr>
          <p:cNvGrpSpPr>
            <a:grpSpLocks noChangeAspect="1"/>
          </p:cNvGrpSpPr>
          <p:nvPr/>
        </p:nvGrpSpPr>
        <p:grpSpPr>
          <a:xfrm>
            <a:off x="10215389" y="2917800"/>
            <a:ext cx="1440000" cy="1022400"/>
            <a:chOff x="6998649" y="2151000"/>
            <a:chExt cx="3600000" cy="2556000"/>
          </a:xfrm>
        </p:grpSpPr>
        <p:grpSp>
          <p:nvGrpSpPr>
            <p:cNvPr id="28" name="Gruppo 27">
              <a:extLst>
                <a:ext uri="{FF2B5EF4-FFF2-40B4-BE49-F238E27FC236}">
                  <a16:creationId xmlns:a16="http://schemas.microsoft.com/office/drawing/2014/main" id="{880C9DFF-878B-4022-A881-8713FBC3A9DA}"/>
                </a:ext>
              </a:extLst>
            </p:cNvPr>
            <p:cNvGrpSpPr/>
            <p:nvPr/>
          </p:nvGrpSpPr>
          <p:grpSpPr>
            <a:xfrm>
              <a:off x="6998649" y="3474692"/>
              <a:ext cx="1143150" cy="1232308"/>
              <a:chOff x="6998649" y="3428849"/>
              <a:chExt cx="1143150" cy="1278151"/>
            </a:xfrm>
          </p:grpSpPr>
          <p:sp>
            <p:nvSpPr>
              <p:cNvPr id="44" name="Figura a mano libera: forma 43">
                <a:extLst>
                  <a:ext uri="{FF2B5EF4-FFF2-40B4-BE49-F238E27FC236}">
                    <a16:creationId xmlns:a16="http://schemas.microsoft.com/office/drawing/2014/main" id="{D5C7EB50-DBBB-42C9-A352-35AC3584947E}"/>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11BBB9D5-0D30-4915-9DE9-13E65A0B8E22}"/>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8" name="Figura a mano libera: forma 57">
                <a:extLst>
                  <a:ext uri="{FF2B5EF4-FFF2-40B4-BE49-F238E27FC236}">
                    <a16:creationId xmlns:a16="http://schemas.microsoft.com/office/drawing/2014/main" id="{4ABF5924-303A-416D-8AA1-27B0D9CD0573}"/>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9" name="Gruppo 28">
              <a:extLst>
                <a:ext uri="{FF2B5EF4-FFF2-40B4-BE49-F238E27FC236}">
                  <a16:creationId xmlns:a16="http://schemas.microsoft.com/office/drawing/2014/main" id="{85ED7879-C73F-4917-B16F-4659E3AC5AB0}"/>
                </a:ext>
              </a:extLst>
            </p:cNvPr>
            <p:cNvGrpSpPr/>
            <p:nvPr/>
          </p:nvGrpSpPr>
          <p:grpSpPr>
            <a:xfrm>
              <a:off x="8286264" y="3471371"/>
              <a:ext cx="1071868" cy="1143339"/>
              <a:chOff x="8286264" y="3428839"/>
              <a:chExt cx="1071868" cy="1185872"/>
            </a:xfrm>
          </p:grpSpPr>
          <p:sp>
            <p:nvSpPr>
              <p:cNvPr id="41" name="Figura a mano libera: forma 40">
                <a:extLst>
                  <a:ext uri="{FF2B5EF4-FFF2-40B4-BE49-F238E27FC236}">
                    <a16:creationId xmlns:a16="http://schemas.microsoft.com/office/drawing/2014/main" id="{F313BA83-4250-4DC1-9E3B-A70D2D91268D}"/>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722737D7-8D5C-48F6-BEE7-7EB96342BCD6}"/>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9DD8F345-9F40-40B6-A8BB-04F0CBB9BA0C}"/>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30" name="Gruppo 29">
              <a:extLst>
                <a:ext uri="{FF2B5EF4-FFF2-40B4-BE49-F238E27FC236}">
                  <a16:creationId xmlns:a16="http://schemas.microsoft.com/office/drawing/2014/main" id="{345B2519-11E9-4A35-88F2-63CF6C206179}"/>
                </a:ext>
              </a:extLst>
            </p:cNvPr>
            <p:cNvGrpSpPr/>
            <p:nvPr/>
          </p:nvGrpSpPr>
          <p:grpSpPr>
            <a:xfrm>
              <a:off x="9413258" y="3461912"/>
              <a:ext cx="1185391" cy="1163336"/>
              <a:chOff x="9413258" y="3418635"/>
              <a:chExt cx="1185391" cy="1206613"/>
            </a:xfrm>
          </p:grpSpPr>
          <p:sp>
            <p:nvSpPr>
              <p:cNvPr id="37" name="Figura a mano libera: forma 36">
                <a:extLst>
                  <a:ext uri="{FF2B5EF4-FFF2-40B4-BE49-F238E27FC236}">
                    <a16:creationId xmlns:a16="http://schemas.microsoft.com/office/drawing/2014/main" id="{67E63E15-8FD1-4F3E-BA93-CBD5C09EC6CA}"/>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A1FD8E82-CC9A-4201-A295-73CDB5DB8F85}"/>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F5C71525-4699-4E83-8414-ED2A76D45FE3}"/>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31" name="Figura a mano libera: forma 30">
              <a:extLst>
                <a:ext uri="{FF2B5EF4-FFF2-40B4-BE49-F238E27FC236}">
                  <a16:creationId xmlns:a16="http://schemas.microsoft.com/office/drawing/2014/main" id="{AEDA3CFA-1C70-44E6-B21A-9FE89CCB8D66}"/>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2" name="Figura a mano libera: forma 31">
              <a:extLst>
                <a:ext uri="{FF2B5EF4-FFF2-40B4-BE49-F238E27FC236}">
                  <a16:creationId xmlns:a16="http://schemas.microsoft.com/office/drawing/2014/main" id="{A2F4DB71-3A51-4238-AE2A-4B7998605254}"/>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3" name="Figura a mano libera: forma 32">
              <a:extLst>
                <a:ext uri="{FF2B5EF4-FFF2-40B4-BE49-F238E27FC236}">
                  <a16:creationId xmlns:a16="http://schemas.microsoft.com/office/drawing/2014/main" id="{1B187B7A-71B7-45A8-888E-5260C0D979BC}"/>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4" name="Figura a mano libera: forma 33">
              <a:extLst>
                <a:ext uri="{FF2B5EF4-FFF2-40B4-BE49-F238E27FC236}">
                  <a16:creationId xmlns:a16="http://schemas.microsoft.com/office/drawing/2014/main" id="{76339FF0-6CF8-427F-AE38-AE43117F89BB}"/>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5" name="Figura a mano libera: forma 34">
              <a:extLst>
                <a:ext uri="{FF2B5EF4-FFF2-40B4-BE49-F238E27FC236}">
                  <a16:creationId xmlns:a16="http://schemas.microsoft.com/office/drawing/2014/main" id="{4759E409-ADEF-4873-BE1C-ABCB57C200D9}"/>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6" name="Figura a mano libera: forma 35">
              <a:extLst>
                <a:ext uri="{FF2B5EF4-FFF2-40B4-BE49-F238E27FC236}">
                  <a16:creationId xmlns:a16="http://schemas.microsoft.com/office/drawing/2014/main" id="{6BEF6F25-FA9B-4F80-BFB7-5F2D058581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38" name="Google Shape;351;p30">
            <a:extLst>
              <a:ext uri="{FF2B5EF4-FFF2-40B4-BE49-F238E27FC236}">
                <a16:creationId xmlns:a16="http://schemas.microsoft.com/office/drawing/2014/main" id="{5D2F3E83-A43A-4707-A0D8-71C68B512A4D}"/>
              </a:ext>
            </a:extLst>
          </p:cNvPr>
          <p:cNvSpPr txBox="1">
            <a:spLocks/>
          </p:cNvSpPr>
          <p:nvPr/>
        </p:nvSpPr>
        <p:spPr>
          <a:xfrm>
            <a:off x="626290" y="3584730"/>
            <a:ext cx="2259523"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1.1 Providing education for all</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1.2 How to Identify students with special educational needs</a:t>
            </a:r>
          </a:p>
        </p:txBody>
      </p:sp>
      <p:sp>
        <p:nvSpPr>
          <p:cNvPr id="46" name="Google Shape;351;p30">
            <a:extLst>
              <a:ext uri="{FF2B5EF4-FFF2-40B4-BE49-F238E27FC236}">
                <a16:creationId xmlns:a16="http://schemas.microsoft.com/office/drawing/2014/main" id="{25D995D5-F319-4160-9825-75DD31BA31FC}"/>
              </a:ext>
            </a:extLst>
          </p:cNvPr>
          <p:cNvSpPr txBox="1">
            <a:spLocks/>
          </p:cNvSpPr>
          <p:nvPr/>
        </p:nvSpPr>
        <p:spPr>
          <a:xfrm>
            <a:off x="2846003" y="3585682"/>
            <a:ext cx="21857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2.1 Coaching and tutoring </a:t>
            </a:r>
          </a:p>
          <a:p>
            <a:pPr marL="0" indent="0">
              <a:lnSpc>
                <a:spcPct val="100000"/>
              </a:lnSpc>
              <a:spcBef>
                <a:spcPts val="0"/>
              </a:spcBef>
              <a:buNone/>
            </a:pPr>
            <a:r>
              <a:rPr lang="en-AU" sz="1300" dirty="0">
                <a:latin typeface="+mj-lt"/>
              </a:rPr>
              <a:t>2.2 Working with students</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2.3 About tutoring</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2.4 Students are different</a:t>
            </a:r>
          </a:p>
        </p:txBody>
      </p:sp>
      <p:sp>
        <p:nvSpPr>
          <p:cNvPr id="47" name="Google Shape;351;p30">
            <a:extLst>
              <a:ext uri="{FF2B5EF4-FFF2-40B4-BE49-F238E27FC236}">
                <a16:creationId xmlns:a16="http://schemas.microsoft.com/office/drawing/2014/main" id="{BF7A5739-3581-4F80-BD61-1182367D9BB4}"/>
              </a:ext>
            </a:extLst>
          </p:cNvPr>
          <p:cNvSpPr txBox="1">
            <a:spLocks/>
          </p:cNvSpPr>
          <p:nvPr/>
        </p:nvSpPr>
        <p:spPr>
          <a:xfrm>
            <a:off x="4747116" y="3585682"/>
            <a:ext cx="314631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3.1 How can we help students with special needs?</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3.2 What can you do to help students with dyslexia?</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3.3 What can you do to help students with mental disabilities?</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3.4 What can you do to help students with physical disabilities?</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3.5 Creating a supportive learning environment</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3.6 Classroom strategies</a:t>
            </a:r>
          </a:p>
        </p:txBody>
      </p:sp>
      <p:sp>
        <p:nvSpPr>
          <p:cNvPr id="48" name="Google Shape;351;p30">
            <a:extLst>
              <a:ext uri="{FF2B5EF4-FFF2-40B4-BE49-F238E27FC236}">
                <a16:creationId xmlns:a16="http://schemas.microsoft.com/office/drawing/2014/main" id="{65DA59C1-0F49-408C-BCAC-584FC04473D9}"/>
              </a:ext>
            </a:extLst>
          </p:cNvPr>
          <p:cNvSpPr txBox="1">
            <a:spLocks/>
          </p:cNvSpPr>
          <p:nvPr/>
        </p:nvSpPr>
        <p:spPr>
          <a:xfrm>
            <a:off x="7904457" y="3585682"/>
            <a:ext cx="225404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4.1 How can we help students with special needs ?</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4.2 Text-to-speech software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4.3 Speech-to-text software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4.4 Screen reader software</a:t>
            </a:r>
          </a:p>
          <a:p>
            <a:pPr marL="0" lvl="0" indent="0">
              <a:lnSpc>
                <a:spcPct val="100000"/>
              </a:lnSpc>
              <a:spcBef>
                <a:spcPts val="0"/>
              </a:spcBef>
              <a:buNone/>
            </a:pPr>
            <a:r>
              <a:rPr lang="en-US" sz="1300" dirty="0">
                <a:latin typeface="+mj-lt"/>
                <a:ea typeface="Varela Round"/>
                <a:cs typeface="Poppins ExtraLight" panose="00000300000000000000" pitchFamily="2" charset="0"/>
                <a:sym typeface="Varela Round"/>
              </a:rPr>
              <a:t>4.5 OCR and Scan-to-document</a:t>
            </a:r>
          </a:p>
        </p:txBody>
      </p:sp>
    </p:spTree>
    <p:extLst>
      <p:ext uri="{BB962C8B-B14F-4D97-AF65-F5344CB8AC3E}">
        <p14:creationId xmlns:p14="http://schemas.microsoft.com/office/powerpoint/2010/main" val="1653442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rgbClr val="9A2583"/>
                </a:solidFill>
                <a:ea typeface="Microsoft Sans Serif" panose="020B0604020202020204" pitchFamily="34" charset="0"/>
                <a:cs typeface="Poppins Medium" panose="00000600000000000000" pitchFamily="2" charset="0"/>
              </a:rPr>
              <a:t>Awsome</a:t>
            </a:r>
            <a:r>
              <a:rPr lang="en-GB" sz="2400" b="1" dirty="0">
                <a:solidFill>
                  <a:srgbClr val="9A2583"/>
                </a:solidFill>
                <a:ea typeface="Microsoft Sans Serif" panose="020B0604020202020204" pitchFamily="34" charset="0"/>
                <a:cs typeface="Poppins Medium" panose="00000600000000000000" pitchFamily="2" charset="0"/>
              </a:rPr>
              <a:t>!</a:t>
            </a:r>
          </a:p>
          <a:p>
            <a:r>
              <a:rPr lang="en-GB" sz="2000" dirty="0">
                <a:latin typeface="+mj-lt"/>
                <a:ea typeface="Calibri" panose="020F0502020204030204" pitchFamily="34" charset="0"/>
                <a:cs typeface="Helvetica" panose="020B0604020202020204" pitchFamily="34" charset="0"/>
              </a:rPr>
              <a:t>Remember (now you know):</a:t>
            </a:r>
          </a:p>
        </p:txBody>
      </p: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cxnSp>
        <p:nvCxnSpPr>
          <p:cNvPr id="6" name="Google Shape;334;p29">
            <a:extLst>
              <a:ext uri="{FF2B5EF4-FFF2-40B4-BE49-F238E27FC236}">
                <a16:creationId xmlns:a16="http://schemas.microsoft.com/office/drawing/2014/main" id="{F487A0B6-568B-13B2-DBAA-AFDADF6FC9E8}"/>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9" name="Google Shape;351;p30">
            <a:extLst>
              <a:ext uri="{FF2B5EF4-FFF2-40B4-BE49-F238E27FC236}">
                <a16:creationId xmlns:a16="http://schemas.microsoft.com/office/drawing/2014/main" id="{6207BEE5-8DF6-4641-B212-0087BE3C47DE}"/>
              </a:ext>
            </a:extLst>
          </p:cNvPr>
          <p:cNvSpPr txBox="1">
            <a:spLocks/>
          </p:cNvSpPr>
          <p:nvPr/>
        </p:nvSpPr>
        <p:spPr>
          <a:xfrm>
            <a:off x="663439" y="2057196"/>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dirty="0">
                <a:sym typeface="Varela Round"/>
              </a:rPr>
              <a:t>Special needs</a:t>
            </a:r>
          </a:p>
          <a:p>
            <a:pPr marL="0" indent="0">
              <a:lnSpc>
                <a:spcPct val="100000"/>
              </a:lnSpc>
              <a:spcBef>
                <a:spcPts val="0"/>
              </a:spcBef>
              <a:buNone/>
            </a:pPr>
            <a:r>
              <a:rPr lang="en-US" altLang="ko-KR" sz="2000" dirty="0">
                <a:solidFill>
                  <a:prstClr val="black"/>
                </a:solidFill>
                <a:latin typeface="Calibri Light" panose="020F0302020204030204"/>
                <a:cs typeface="Poppins ExtraLight" panose="00000300000000000000" pitchFamily="2" charset="0"/>
              </a:rPr>
              <a:t>Identify Students with physical, mental or neurological disabilities</a:t>
            </a:r>
          </a:p>
        </p:txBody>
      </p:sp>
      <p:sp>
        <p:nvSpPr>
          <p:cNvPr id="10" name="Google Shape;351;p30">
            <a:extLst>
              <a:ext uri="{FF2B5EF4-FFF2-40B4-BE49-F238E27FC236}">
                <a16:creationId xmlns:a16="http://schemas.microsoft.com/office/drawing/2014/main" id="{43E8B1AA-B42E-48C3-91FB-2FAE8DEB86F6}"/>
              </a:ext>
            </a:extLst>
          </p:cNvPr>
          <p:cNvSpPr txBox="1">
            <a:spLocks/>
          </p:cNvSpPr>
          <p:nvPr/>
        </p:nvSpPr>
        <p:spPr>
          <a:xfrm>
            <a:off x="3506290"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Coaching and tutor roles</a:t>
            </a:r>
          </a:p>
          <a:p>
            <a:pPr marL="0" indent="0">
              <a:lnSpc>
                <a:spcPct val="100000"/>
              </a:lnSpc>
              <a:spcBef>
                <a:spcPts val="0"/>
              </a:spcBef>
              <a:buSzPct val="60000"/>
              <a:buNone/>
            </a:pPr>
            <a:r>
              <a:rPr lang="en-US" sz="2000" dirty="0">
                <a:solidFill>
                  <a:prstClr val="black"/>
                </a:solidFill>
                <a:latin typeface="Calibri Light" panose="020F0302020204030204"/>
                <a:cs typeface="Poppins ExtraLight" panose="00000300000000000000" pitchFamily="2" charset="0"/>
                <a:sym typeface="Varela Round"/>
              </a:rPr>
              <a:t>Know the coaching and tutor roles</a:t>
            </a:r>
          </a:p>
        </p:txBody>
      </p:sp>
      <p:sp>
        <p:nvSpPr>
          <p:cNvPr id="11" name="Google Shape;351;p30">
            <a:extLst>
              <a:ext uri="{FF2B5EF4-FFF2-40B4-BE49-F238E27FC236}">
                <a16:creationId xmlns:a16="http://schemas.microsoft.com/office/drawing/2014/main" id="{666A8B49-C4ED-4CA6-8CDE-B177826DACB7}"/>
              </a:ext>
            </a:extLst>
          </p:cNvPr>
          <p:cNvSpPr txBox="1">
            <a:spLocks/>
          </p:cNvSpPr>
          <p:nvPr/>
        </p:nvSpPr>
        <p:spPr>
          <a:xfrm>
            <a:off x="626290" y="3751930"/>
            <a:ext cx="288000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Supportive learning environment</a:t>
            </a:r>
          </a:p>
          <a:p>
            <a:pPr marL="0" indent="0">
              <a:lnSpc>
                <a:spcPct val="100000"/>
              </a:lnSpc>
              <a:spcBef>
                <a:spcPts val="0"/>
              </a:spcBef>
              <a:buSzPct val="60000"/>
              <a:buNone/>
            </a:pPr>
            <a:r>
              <a:rPr lang="en-US" sz="2000" dirty="0">
                <a:solidFill>
                  <a:prstClr val="black"/>
                </a:solidFill>
                <a:latin typeface="Calibri Light" panose="020F0302020204030204"/>
              </a:rPr>
              <a:t>Setup and design a supportive learning environment</a:t>
            </a:r>
            <a:endParaRPr lang="en-AU" sz="2000" dirty="0">
              <a:solidFill>
                <a:prstClr val="black"/>
              </a:solidFill>
              <a:latin typeface="Calibri Light" panose="020F0302020204030204"/>
            </a:endParaRPr>
          </a:p>
        </p:txBody>
      </p:sp>
      <p:sp>
        <p:nvSpPr>
          <p:cNvPr id="12" name="Google Shape;351;p30">
            <a:extLst>
              <a:ext uri="{FF2B5EF4-FFF2-40B4-BE49-F238E27FC236}">
                <a16:creationId xmlns:a16="http://schemas.microsoft.com/office/drawing/2014/main" id="{B0492FE0-F0DF-4168-8017-D04041992942}"/>
              </a:ext>
            </a:extLst>
          </p:cNvPr>
          <p:cNvSpPr txBox="1">
            <a:spLocks/>
          </p:cNvSpPr>
          <p:nvPr/>
        </p:nvSpPr>
        <p:spPr>
          <a:xfrm>
            <a:off x="3543439"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Assistive technology</a:t>
            </a:r>
          </a:p>
          <a:p>
            <a:pPr marL="0" indent="0">
              <a:lnSpc>
                <a:spcPct val="100000"/>
              </a:lnSpc>
              <a:spcBef>
                <a:spcPts val="0"/>
              </a:spcBef>
              <a:buSzPct val="60000"/>
              <a:buNone/>
            </a:pPr>
            <a:r>
              <a:rPr lang="en-US" sz="2000" dirty="0">
                <a:solidFill>
                  <a:prstClr val="black"/>
                </a:solidFill>
                <a:latin typeface="Calibri Light" panose="020F0302020204030204"/>
              </a:rPr>
              <a:t>Know how Assistive technology can support student with special needs.</a:t>
            </a:r>
            <a:endParaRPr lang="en-US" sz="2000" dirty="0">
              <a:solidFill>
                <a:prstClr val="black"/>
              </a:solidFill>
              <a:latin typeface="Calibri Light" panose="020F0302020204030204"/>
              <a:sym typeface="Varela Round"/>
            </a:endParaRPr>
          </a:p>
        </p:txBody>
      </p:sp>
    </p:spTree>
    <p:extLst>
      <p:ext uri="{BB962C8B-B14F-4D97-AF65-F5344CB8AC3E}">
        <p14:creationId xmlns:p14="http://schemas.microsoft.com/office/powerpoint/2010/main" val="3211508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Keep going!</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47352" y="1833565"/>
            <a:ext cx="7272000"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cs typeface="Poppins Medium" panose="00000600000000000000" pitchFamily="2" charset="0"/>
              </a:rPr>
              <a:t>Students</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Students with special needs are students with physical, mental or neurological disabilities.</a:t>
            </a: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These students may need support with their learning and schoolwork.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08309" y="3735002"/>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Exaples</a:t>
            </a:r>
            <a:endParaRPr lang="en-US" altLang="ko-KR" sz="2000" b="1" dirty="0">
              <a:solidFill>
                <a:prstClr val="black"/>
              </a:solidFill>
              <a:cs typeface="Poppins Medium" panose="00000600000000000000" pitchFamily="2" charset="0"/>
            </a:endParaRP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Some examples of students with special needs include those who have:</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Dyslexia (e.g. reading or writing)</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Physical disabilities (e.g. mobility, vision)</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Mental health issues (e.g. anxiety, depression)</a:t>
            </a:r>
          </a:p>
          <a:p>
            <a:pPr marL="284400" lvl="0">
              <a:lnSpc>
                <a:spcPct val="120000"/>
              </a:lnSpc>
            </a:pPr>
            <a:r>
              <a:rPr lang="en-US" altLang="ko-KR" sz="1600" dirty="0">
                <a:solidFill>
                  <a:prstClr val="black"/>
                </a:solidFill>
                <a:latin typeface="Calibri Light" panose="020F0302020204030204"/>
                <a:cs typeface="Poppins ExtraLight" panose="00000300000000000000" pitchFamily="2" charset="0"/>
              </a:rPr>
              <a:t>- Other learning difficulties. (e.g. time scheduling, overview etc. )</a:t>
            </a:r>
          </a:p>
          <a:p>
            <a:pPr lvl="0" indent="-285750">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Providing education for all</a:t>
            </a:r>
          </a:p>
        </p:txBody>
      </p:sp>
      <p:cxnSp>
        <p:nvCxnSpPr>
          <p:cNvPr id="19" name="Google Shape;334;p29">
            <a:extLst>
              <a:ext uri="{FF2B5EF4-FFF2-40B4-BE49-F238E27FC236}">
                <a16:creationId xmlns:a16="http://schemas.microsoft.com/office/drawing/2014/main" id="{7AD67A7D-6FA2-42FE-85AB-28D6C9546027}"/>
              </a:ext>
            </a:extLst>
          </p:cNvPr>
          <p:cNvCxnSpPr>
            <a:cxnSpLocks noChangeAspect="1"/>
          </p:cNvCxnSpPr>
          <p:nvPr/>
        </p:nvCxnSpPr>
        <p:spPr>
          <a:xfrm>
            <a:off x="528320" y="3631149"/>
            <a:ext cx="706649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8B262F52-EADA-347E-F7C1-883E218A283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41361" y="2017022"/>
            <a:ext cx="3228254" cy="3228254"/>
          </a:xfrm>
          <a:prstGeom prst="rect">
            <a:avLst/>
          </a:prstGeom>
          <a:ln w="38100" cap="sq">
            <a:solidFill>
              <a:srgbClr val="9A2583"/>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09137"/>
          </a:xfrm>
          <a:prstGeom prst="rect">
            <a:avLst/>
          </a:prstGeom>
          <a:noFill/>
        </p:spPr>
        <p:txBody>
          <a:bodyPr wrap="square" numCol="2"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Medium" panose="00000600000000000000" pitchFamily="2" charset="0"/>
              </a:rPr>
              <a:t>Special Education Service</a:t>
            </a: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Students with special needs may qualify for special education services if they have a disability that impacts their ability to learn. </a:t>
            </a:r>
          </a:p>
          <a:p>
            <a:pPr marL="284400" marR="0" lvl="0" indent="0" algn="l" defTabSz="914400" rtl="0" eaLnBrk="1" fontAlgn="auto" latinLnBrk="0" hangingPunct="1">
              <a:lnSpc>
                <a:spcPct val="120000"/>
              </a:lnSpc>
              <a:spcBef>
                <a:spcPts val="0"/>
              </a:spcBef>
              <a:spcAft>
                <a:spcPts val="0"/>
              </a:spcAft>
              <a:buClrTx/>
              <a:buSzTx/>
              <a:buFontTx/>
              <a:buNone/>
              <a:tabLst/>
              <a:defRPr/>
            </a:pP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rPr>
              <a:t>Special education programs provide students with the tools they need to succeed in school and life.</a:t>
            </a:r>
          </a:p>
          <a:p>
            <a:pPr marL="284400" marR="0" lvl="0" indent="0" algn="l" defTabSz="914400" rtl="0" eaLnBrk="1" fontAlgn="auto" latinLnBrk="0" hangingPunct="1">
              <a:lnSpc>
                <a:spcPct val="120000"/>
              </a:lnSpc>
              <a:spcBef>
                <a:spcPts val="0"/>
              </a:spcBef>
              <a:spcAft>
                <a:spcPts val="0"/>
              </a:spcAft>
              <a:buClrTx/>
              <a:buSzTx/>
              <a:buFontTx/>
              <a:buNone/>
              <a:tabLst/>
              <a:defRPr/>
            </a:pPr>
            <a:endParaRPr lang="en-US" altLang="ko-KR" sz="1600" dirty="0">
              <a:solidFill>
                <a:prstClr val="black"/>
              </a:solidFill>
              <a:latin typeface="+mj-l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627300" indent="-342900">
              <a:lnSpc>
                <a:spcPct val="120000"/>
              </a:lnSpc>
              <a:buFont typeface="Arial" panose="020B0604020202020204" pitchFamily="34" charset="0"/>
              <a:buChar char="•"/>
            </a:pPr>
            <a:r>
              <a:rPr lang="en-US" altLang="ko-KR" sz="2000" b="1" dirty="0">
                <a:latin typeface="+mj-lt"/>
                <a:cs typeface="Poppins Medium" panose="00000600000000000000" pitchFamily="2" charset="0"/>
              </a:rPr>
              <a:t>Examples</a:t>
            </a: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Counselling and mentoring</a:t>
            </a: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Reading and writing guidance</a:t>
            </a: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Instructional support</a:t>
            </a: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Assistive technology</a:t>
            </a:r>
          </a:p>
          <a:p>
            <a:pPr marL="1027350" lvl="1" indent="-285750">
              <a:lnSpc>
                <a:spcPct val="120000"/>
              </a:lnSpc>
              <a:buFont typeface="Arial" panose="020B0604020202020204" pitchFamily="34" charset="0"/>
              <a:buChar char="•"/>
            </a:pPr>
            <a:r>
              <a:rPr lang="en-US" altLang="ko-KR" sz="1600" dirty="0">
                <a:solidFill>
                  <a:prstClr val="black"/>
                </a:solidFill>
                <a:latin typeface="+mj-lt"/>
                <a:cs typeface="Poppins ExtraLight" panose="00000300000000000000" pitchFamily="2" charset="0"/>
              </a:rPr>
              <a:t>Special education software</a:t>
            </a:r>
          </a:p>
          <a:p>
            <a:pPr marL="1027350" lvl="1" indent="-285750">
              <a:lnSpc>
                <a:spcPct val="120000"/>
              </a:lnSpc>
              <a:buFont typeface="Arial" panose="020B0604020202020204" pitchFamily="34" charset="0"/>
              <a:buChar char="•"/>
            </a:pPr>
            <a:r>
              <a:rPr lang="en-US" altLang="ko-KR" sz="1600" dirty="0">
                <a:solidFill>
                  <a:prstClr val="black"/>
                </a:solidFill>
                <a:latin typeface="Calibri Light" panose="020F0302020204030204"/>
                <a:cs typeface="Poppins ExtraLight" panose="00000300000000000000" pitchFamily="2" charset="0"/>
              </a:rPr>
              <a:t>Customized courses</a:t>
            </a: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Providing education for all</a:t>
            </a: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pic>
        <p:nvPicPr>
          <p:cNvPr id="2" name="Picture 4" descr="output">
            <a:extLst>
              <a:ext uri="{FF2B5EF4-FFF2-40B4-BE49-F238E27FC236}">
                <a16:creationId xmlns:a16="http://schemas.microsoft.com/office/drawing/2014/main" id="{BD50C4CF-54C8-0A28-000C-5948BDF32C9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43900" y="2189004"/>
            <a:ext cx="2552700" cy="2590801"/>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676313"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a:solidFill>
                  <a:schemeClr val="dk1"/>
                </a:solidFill>
                <a:cs typeface="Varela Round"/>
                <a:sym typeface="Varela Round"/>
              </a:rPr>
              <a:t>Observation</a:t>
            </a:r>
          </a:p>
          <a:p>
            <a:pPr>
              <a:lnSpc>
                <a:spcPct val="120000"/>
              </a:lnSpc>
            </a:pPr>
            <a:r>
              <a:rPr lang="en-US" altLang="ko-KR" sz="1600" dirty="0">
                <a:solidFill>
                  <a:prstClr val="black"/>
                </a:solidFill>
                <a:latin typeface="Calibri Light" panose="020F0302020204030204"/>
                <a:cs typeface="Poppins ExtraLight" panose="00000300000000000000" pitchFamily="2" charset="0"/>
              </a:rPr>
              <a:t>Teachers and other school staff can observe students' behaviors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dirty="0">
                <a:solidFill>
                  <a:schemeClr val="dk1"/>
                </a:solidFill>
                <a:ea typeface="Varela Round"/>
                <a:cs typeface="Varela Round"/>
                <a:sym typeface="Varela Round"/>
              </a:rPr>
              <a:t>Assessments</a:t>
            </a:r>
            <a:r>
              <a:rPr lang="en-GB" sz="1600" b="1" dirty="0">
                <a:solidFill>
                  <a:schemeClr val="dk1"/>
                </a:solidFill>
                <a:ea typeface="Varela Round"/>
                <a:cs typeface="Varela Round"/>
                <a:sym typeface="Varela Round"/>
              </a:rPr>
              <a:t> </a:t>
            </a:r>
          </a:p>
          <a:p>
            <a:pPr lvl="0" algn="r">
              <a:lnSpc>
                <a:spcPct val="120000"/>
              </a:lnSpc>
              <a:buClr>
                <a:schemeClr val="dk1"/>
              </a:buClr>
              <a:buSzPts val="1100"/>
            </a:pPr>
            <a:r>
              <a:rPr lang="en-US" altLang="ko-KR" sz="1600" dirty="0">
                <a:solidFill>
                  <a:prstClr val="black"/>
                </a:solidFill>
                <a:latin typeface="Calibri Light" panose="020F0302020204030204"/>
                <a:cs typeface="Poppins ExtraLight" panose="00000300000000000000" pitchFamily="2" charset="0"/>
              </a:rPr>
              <a:t>Formal assessments such as standardized tests &amp; classroom assessments.</a:t>
            </a:r>
            <a:endParaRPr lang="en-GB" altLang="ko-KR" sz="1600" dirty="0">
              <a:solidFill>
                <a:prstClr val="black"/>
              </a:solidFill>
              <a:latin typeface="Calibri Light" panose="020F0302020204030204"/>
              <a:cs typeface="Poppins ExtraLight" panose="00000300000000000000" pitchFamily="2" charset="0"/>
              <a:sym typeface="Varela Round"/>
            </a:endParaRPr>
          </a:p>
          <a:p>
            <a:pPr lvl="0" algn="r">
              <a:buClr>
                <a:schemeClr val="dk1"/>
              </a:buClr>
              <a:buSzPts val="1100"/>
            </a:pP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676313" y="3692639"/>
            <a:ext cx="3412800" cy="2020472"/>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en-GB" sz="2000" b="1" dirty="0">
                <a:solidFill>
                  <a:schemeClr val="dk1"/>
                </a:solidFill>
                <a:cs typeface="Varela Round"/>
                <a:sym typeface="Varela Round"/>
              </a:rPr>
              <a:t>Parent and teacher input </a:t>
            </a:r>
          </a:p>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en-US" altLang="ko-KR" sz="1600" dirty="0">
                <a:solidFill>
                  <a:prstClr val="black"/>
                </a:solidFill>
                <a:latin typeface="Calibri Light" panose="020F0302020204030204"/>
                <a:cs typeface="Poppins ExtraLight" panose="00000300000000000000" pitchFamily="2" charset="0"/>
              </a:rPr>
              <a:t>can provide valuable information about a student's strengths, weaknesses.</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3412800" cy="2210580"/>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a:solidFill>
                  <a:schemeClr val="dk1"/>
                </a:solidFill>
                <a:ea typeface="Varela Round"/>
                <a:cs typeface="Varela Round"/>
                <a:sym typeface="Varela Round"/>
              </a:rPr>
              <a:t>Referral process</a:t>
            </a:r>
            <a:endParaRPr lang="en-GB" sz="1600" dirty="0">
              <a:solidFill>
                <a:schemeClr val="dk1"/>
              </a:solidFill>
              <a:cs typeface="Varela Round"/>
              <a:sym typeface="Varela Round"/>
            </a:endParaRPr>
          </a:p>
          <a:p>
            <a:pPr lvl="0" algn="r">
              <a:lnSpc>
                <a:spcPct val="120000"/>
              </a:lnSpc>
              <a:buClr>
                <a:schemeClr val="dk1"/>
              </a:buClr>
              <a:buSzPts val="1100"/>
            </a:pPr>
            <a:r>
              <a:rPr lang="en-US" altLang="ko-KR" sz="1600" dirty="0">
                <a:solidFill>
                  <a:prstClr val="black"/>
                </a:solidFill>
                <a:latin typeface="Calibri Light" panose="020F0302020204030204"/>
                <a:cs typeface="Poppins ExtraLight" panose="00000300000000000000" pitchFamily="2" charset="0"/>
              </a:rPr>
              <a:t>Referrals are reviewed by professionals,</a:t>
            </a:r>
            <a:r>
              <a:rPr lang="en-GB" altLang="ko-KR" sz="1600" dirty="0">
                <a:solidFill>
                  <a:prstClr val="black"/>
                </a:solidFill>
                <a:latin typeface="Calibri Light" panose="020F0302020204030204"/>
                <a:cs typeface="Poppins ExtraLight" panose="00000300000000000000" pitchFamily="2" charset="0"/>
              </a:rPr>
              <a:t> </a:t>
            </a:r>
            <a:r>
              <a:rPr lang="en-US" sz="1600" dirty="0">
                <a:solidFill>
                  <a:prstClr val="black"/>
                </a:solidFill>
                <a:latin typeface="Calibri Light" panose="020F0302020204030204"/>
                <a:cs typeface="Poppins ExtraLight" panose="00000300000000000000" pitchFamily="2" charset="0"/>
              </a:rPr>
              <a:t>who will determine if the student is eligible for special educational support</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solidFill>
                <a:schemeClr val="lt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39" y="1250839"/>
            <a:ext cx="727852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How to Identify students with special educational needs</a:t>
            </a:r>
            <a:endParaRPr lang="en-AU" sz="2000" dirty="0">
              <a:latin typeface="+mj-lt"/>
              <a:ea typeface="Microsoft Sans Serif" panose="020B0604020202020204" pitchFamily="34" charset="0"/>
            </a:endParaRPr>
          </a:p>
        </p:txBody>
      </p:sp>
      <p:pic>
        <p:nvPicPr>
          <p:cNvPr id="2" name="Picture 2" descr="output">
            <a:extLst>
              <a:ext uri="{FF2B5EF4-FFF2-40B4-BE49-F238E27FC236}">
                <a16:creationId xmlns:a16="http://schemas.microsoft.com/office/drawing/2014/main" id="{DC4B7243-989B-31E9-D8E6-B0AF9C1A727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85436" y="2562540"/>
            <a:ext cx="2319068" cy="2319068"/>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dirty="0">
                <a:solidFill>
                  <a:srgbClr val="9A2583"/>
                </a:solidFill>
                <a:latin typeface="+mn-lt"/>
                <a:ea typeface="Varela Round"/>
                <a:cs typeface="Varela Round"/>
                <a:sym typeface="Varela Round"/>
              </a:rPr>
              <a:t>In </a:t>
            </a:r>
            <a:r>
              <a:rPr lang="da-DK" sz="5400" b="1" dirty="0" err="1">
                <a:solidFill>
                  <a:srgbClr val="9A2583"/>
                </a:solidFill>
                <a:latin typeface="+mn-lt"/>
                <a:ea typeface="Varela Round"/>
                <a:cs typeface="Varela Round"/>
                <a:sym typeface="Varela Round"/>
              </a:rPr>
              <a:t>some</a:t>
            </a:r>
            <a:r>
              <a:rPr lang="da-DK" sz="5400" b="1" dirty="0">
                <a:solidFill>
                  <a:srgbClr val="9A2583"/>
                </a:solidFill>
                <a:latin typeface="+mn-lt"/>
                <a:ea typeface="Varela Round"/>
                <a:cs typeface="Varela Round"/>
                <a:sym typeface="Varela Round"/>
              </a:rPr>
              <a:t> cases</a:t>
            </a:r>
            <a:endParaRPr lang="en" sz="5400" b="1" dirty="0">
              <a:solidFill>
                <a:srgbClr val="9A2583"/>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2000" dirty="0">
                <a:latin typeface="+mj-lt"/>
              </a:rPr>
              <a:t>students may be identified as needing special educational support based on specific criteria or disability categories, while in other cases, the focus is on the student's individual needs and how they can be supported to succeed in school.</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898221"/>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9A2583"/>
                </a:solidFill>
                <a:latin typeface="+mn-lt"/>
                <a:cs typeface="Varela Round"/>
              </a:rPr>
              <a:t>It's important</a:t>
            </a:r>
            <a:endParaRPr lang="it-IT" sz="5400"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509130"/>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n-US" sz="2000" dirty="0">
                <a:latin typeface="+mj-lt"/>
              </a:rPr>
              <a:t>to note that the process for identifying students with special educational needs and providing special educational support varies by country and education system</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cxnSp>
        <p:nvCxnSpPr>
          <p:cNvPr id="22" name="Google Shape;334;p29">
            <a:extLst>
              <a:ext uri="{FF2B5EF4-FFF2-40B4-BE49-F238E27FC236}">
                <a16:creationId xmlns:a16="http://schemas.microsoft.com/office/drawing/2014/main" id="{152C25BA-9B2F-4295-B54F-9A07243D91C5}"/>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47D87D94-3FE3-8DCB-B088-341D32714B6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00880" y="2209795"/>
            <a:ext cx="2621051" cy="2621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0339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178829" cy="4149683"/>
            <a:chOff x="-2868940" y="1571528"/>
            <a:chExt cx="13178829"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Students with special needs </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Students with physical, mental or neurological disabilities.</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Providing education for all</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Special education programs provide students with the tools they need to succeed in school and life.</a:t>
              </a: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756364"/>
              <a:ext cx="7832194"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Identify students with special educational needs</a:t>
              </a:r>
            </a:p>
            <a:p>
              <a:pPr indent="-285750">
                <a:lnSpc>
                  <a:spcPct val="120000"/>
                </a:lnSpc>
              </a:pPr>
              <a:r>
                <a:rPr lang="en-US" altLang="ko-KR" sz="1600" dirty="0">
                  <a:solidFill>
                    <a:prstClr val="black"/>
                  </a:solidFill>
                  <a:latin typeface="Calibri Light" panose="020F0302020204030204"/>
                  <a:cs typeface="Poppins ExtraLight" panose="00000300000000000000" pitchFamily="2" charset="0"/>
                </a:rPr>
                <a:t>Observation, Assessments, Parent and teacher input, Referral process</a:t>
              </a: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en-US" altLang="ko-KR" sz="2000" b="1" dirty="0">
                  <a:cs typeface="Poppins Medium" panose="00000600000000000000" pitchFamily="2" charset="0"/>
                </a:rPr>
                <a:t>Process for identifying students</a:t>
              </a:r>
              <a:br>
                <a:rPr lang="en-US" altLang="ko-KR" sz="2000" b="1" dirty="0">
                  <a:cs typeface="Poppins Medium" panose="00000600000000000000" pitchFamily="2" charset="0"/>
                </a:rPr>
              </a:br>
              <a:r>
                <a:rPr lang="en-US" altLang="ko-KR" sz="1600" dirty="0">
                  <a:solidFill>
                    <a:prstClr val="black"/>
                  </a:solidFill>
                  <a:latin typeface="Calibri Light" panose="020F0302020204030204"/>
                  <a:cs typeface="Poppins ExtraLight" panose="00000300000000000000" pitchFamily="2" charset="0"/>
                </a:rPr>
                <a:t>Varies by country and education system</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Summing up:</a:t>
            </a:r>
          </a:p>
        </p:txBody>
      </p:sp>
      <p:grpSp>
        <p:nvGrpSpPr>
          <p:cNvPr id="31" name="Gruppo 30">
            <a:extLst>
              <a:ext uri="{FF2B5EF4-FFF2-40B4-BE49-F238E27FC236}">
                <a16:creationId xmlns:a16="http://schemas.microsoft.com/office/drawing/2014/main" id="{14BEEE31-2F11-4163-B660-5F2EDC85D6B1}"/>
              </a:ext>
            </a:extLst>
          </p:cNvPr>
          <p:cNvGrpSpPr>
            <a:grpSpLocks noChangeAspect="1"/>
          </p:cNvGrpSpPr>
          <p:nvPr/>
        </p:nvGrpSpPr>
        <p:grpSpPr>
          <a:xfrm>
            <a:off x="10215389" y="2917800"/>
            <a:ext cx="1440000" cy="1022400"/>
            <a:chOff x="6998649" y="2151000"/>
            <a:chExt cx="3600000" cy="2556000"/>
          </a:xfrm>
        </p:grpSpPr>
        <p:grpSp>
          <p:nvGrpSpPr>
            <p:cNvPr id="32" name="Gruppo 31">
              <a:extLst>
                <a:ext uri="{FF2B5EF4-FFF2-40B4-BE49-F238E27FC236}">
                  <a16:creationId xmlns:a16="http://schemas.microsoft.com/office/drawing/2014/main" id="{476CEFC0-F895-4B96-A099-05E066E3A12C}"/>
                </a:ext>
              </a:extLst>
            </p:cNvPr>
            <p:cNvGrpSpPr/>
            <p:nvPr/>
          </p:nvGrpSpPr>
          <p:grpSpPr>
            <a:xfrm>
              <a:off x="6998649" y="3474692"/>
              <a:ext cx="1143150" cy="1232308"/>
              <a:chOff x="6998649" y="3428849"/>
              <a:chExt cx="1143150" cy="1278151"/>
            </a:xfrm>
          </p:grpSpPr>
          <p:sp>
            <p:nvSpPr>
              <p:cNvPr id="73" name="Figura a mano libera: forma 72">
                <a:extLst>
                  <a:ext uri="{FF2B5EF4-FFF2-40B4-BE49-F238E27FC236}">
                    <a16:creationId xmlns:a16="http://schemas.microsoft.com/office/drawing/2014/main" id="{AE3BB587-844E-4495-AC59-569864F51DB2}"/>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74" name="Figura a mano libera: forma 73">
                <a:extLst>
                  <a:ext uri="{FF2B5EF4-FFF2-40B4-BE49-F238E27FC236}">
                    <a16:creationId xmlns:a16="http://schemas.microsoft.com/office/drawing/2014/main" id="{691336D8-5541-4AFB-A893-5C676463AA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74B54358-57A0-417F-82D4-A3A0CECF0101}"/>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33" name="Gruppo 32">
              <a:extLst>
                <a:ext uri="{FF2B5EF4-FFF2-40B4-BE49-F238E27FC236}">
                  <a16:creationId xmlns:a16="http://schemas.microsoft.com/office/drawing/2014/main" id="{CDE5FBE1-A61F-4334-819D-3C2D55EB2EB6}"/>
                </a:ext>
              </a:extLst>
            </p:cNvPr>
            <p:cNvGrpSpPr/>
            <p:nvPr/>
          </p:nvGrpSpPr>
          <p:grpSpPr>
            <a:xfrm>
              <a:off x="8286264" y="3471371"/>
              <a:ext cx="1071868" cy="1143339"/>
              <a:chOff x="8286264" y="3428839"/>
              <a:chExt cx="1071868" cy="1185872"/>
            </a:xfrm>
          </p:grpSpPr>
          <p:sp>
            <p:nvSpPr>
              <p:cNvPr id="70" name="Figura a mano libera: forma 69">
                <a:extLst>
                  <a:ext uri="{FF2B5EF4-FFF2-40B4-BE49-F238E27FC236}">
                    <a16:creationId xmlns:a16="http://schemas.microsoft.com/office/drawing/2014/main" id="{8C3EBFB4-9A58-42CE-8DFA-9968408B8F4C}"/>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900B8DC2-2E1A-4B1D-915A-00765FED8711}"/>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755A3292-81F1-4284-9C37-88E60B94259A}"/>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59" name="Gruppo 58">
              <a:extLst>
                <a:ext uri="{FF2B5EF4-FFF2-40B4-BE49-F238E27FC236}">
                  <a16:creationId xmlns:a16="http://schemas.microsoft.com/office/drawing/2014/main" id="{F10D6411-5650-4751-9FAA-FB1DF3F74E86}"/>
                </a:ext>
              </a:extLst>
            </p:cNvPr>
            <p:cNvGrpSpPr/>
            <p:nvPr/>
          </p:nvGrpSpPr>
          <p:grpSpPr>
            <a:xfrm>
              <a:off x="9413258" y="3461912"/>
              <a:ext cx="1185391" cy="1163336"/>
              <a:chOff x="9413258" y="3418635"/>
              <a:chExt cx="1185391" cy="1206613"/>
            </a:xfrm>
          </p:grpSpPr>
          <p:sp>
            <p:nvSpPr>
              <p:cNvPr id="67" name="Figura a mano libera: forma 66">
                <a:extLst>
                  <a:ext uri="{FF2B5EF4-FFF2-40B4-BE49-F238E27FC236}">
                    <a16:creationId xmlns:a16="http://schemas.microsoft.com/office/drawing/2014/main" id="{C160C900-1B6E-4D71-9EE0-F0A427DA35D5}"/>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CB4394DD-17EE-411C-9D9B-0DBF72B261F4}"/>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AD1062F5-11C3-4663-98D7-23DAD2460181}"/>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61" name="Figura a mano libera: forma 60">
              <a:extLst>
                <a:ext uri="{FF2B5EF4-FFF2-40B4-BE49-F238E27FC236}">
                  <a16:creationId xmlns:a16="http://schemas.microsoft.com/office/drawing/2014/main" id="{B900B969-EE52-476B-A74B-B3BE54212D04}"/>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62" name="Figura a mano libera: forma 61">
              <a:extLst>
                <a:ext uri="{FF2B5EF4-FFF2-40B4-BE49-F238E27FC236}">
                  <a16:creationId xmlns:a16="http://schemas.microsoft.com/office/drawing/2014/main" id="{9A46EABB-1CBE-4791-8769-31D631754513}"/>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63" name="Figura a mano libera: forma 62">
              <a:extLst>
                <a:ext uri="{FF2B5EF4-FFF2-40B4-BE49-F238E27FC236}">
                  <a16:creationId xmlns:a16="http://schemas.microsoft.com/office/drawing/2014/main" id="{2693B7D2-384F-491B-897B-1F2546774909}"/>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64" name="Figura a mano libera: forma 63">
              <a:extLst>
                <a:ext uri="{FF2B5EF4-FFF2-40B4-BE49-F238E27FC236}">
                  <a16:creationId xmlns:a16="http://schemas.microsoft.com/office/drawing/2014/main" id="{9AC4F10D-4360-45E4-A0DD-90A7F54824F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65" name="Figura a mano libera: forma 64">
              <a:extLst>
                <a:ext uri="{FF2B5EF4-FFF2-40B4-BE49-F238E27FC236}">
                  <a16:creationId xmlns:a16="http://schemas.microsoft.com/office/drawing/2014/main" id="{F62AFC50-0EE6-4E83-9828-D5B2C1F661CF}"/>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66" name="Figura a mano libera: forma 65">
              <a:extLst>
                <a:ext uri="{FF2B5EF4-FFF2-40B4-BE49-F238E27FC236}">
                  <a16:creationId xmlns:a16="http://schemas.microsoft.com/office/drawing/2014/main" id="{5A7721EF-E5D3-4A82-9B45-2C479A9E28B5}"/>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3786</Words>
  <Application>Microsoft Office PowerPoint</Application>
  <PresentationFormat>Panorámica</PresentationFormat>
  <Paragraphs>515</Paragraphs>
  <Slides>41</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41</vt:i4>
      </vt:variant>
    </vt:vector>
  </HeadingPairs>
  <TitlesOfParts>
    <vt:vector size="57" baseType="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383</cp:revision>
  <dcterms:created xsi:type="dcterms:W3CDTF">2022-04-26T11:43:16Z</dcterms:created>
  <dcterms:modified xsi:type="dcterms:W3CDTF">2023-03-20T11:07:35Z</dcterms:modified>
</cp:coreProperties>
</file>