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8" r:id="rId37"/>
    <p:sldId id="29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Poppins Medium" panose="000006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GtwlECRhmvJwKbn5vIHIE+UpM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423881-3A17-4DA1-A299-09676F8F1357}">
  <a:tblStyle styleId="{D3423881-3A17-4DA1-A299-09676F8F13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7"/>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fe6b2088b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fe6b2088b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e6b2088b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fe6b2088b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e6b2088b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fe6b2088b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fe6b2088b6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fe6b2088b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fe6b2088b6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fe6b2088b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0830d9e9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0830d9e9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0830d9e90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0830d9e90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830d9e90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0830d9e90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b6354f681b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1b6354f681b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b6354f68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1b6354f68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b6354f681b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1b6354f681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b6354f681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1b6354f681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b6354f681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1b6354f681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2"/>
          <p:cNvSpPr txBox="1"/>
          <p:nvPr/>
        </p:nvSpPr>
        <p:spPr>
          <a:xfrm>
            <a:off x="399691" y="1777050"/>
            <a:ext cx="8726554" cy="40284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latin typeface="Calibri"/>
                <a:ea typeface="Calibri"/>
                <a:cs typeface="Calibri"/>
                <a:sym typeface="Calibri"/>
              </a:rPr>
              <a:t>Digital tools for drawing mind maps, as you have experienced, make the work much easier because they </a:t>
            </a:r>
            <a:r>
              <a:rPr lang="en-US" sz="1600" dirty="0">
                <a:solidFill>
                  <a:srgbClr val="F5911B"/>
                </a:solidFill>
                <a:latin typeface="Calibri"/>
                <a:ea typeface="Calibri"/>
                <a:cs typeface="Calibri"/>
                <a:sym typeface="Calibri"/>
              </a:rPr>
              <a:t>accommodate changes </a:t>
            </a:r>
            <a:r>
              <a:rPr lang="en-US" sz="1600" dirty="0">
                <a:latin typeface="Calibri"/>
                <a:ea typeface="Calibri"/>
                <a:cs typeface="Calibri"/>
                <a:sym typeface="Calibri"/>
              </a:rPr>
              <a:t>and </a:t>
            </a:r>
            <a:r>
              <a:rPr lang="en-US" sz="1600" dirty="0">
                <a:solidFill>
                  <a:srgbClr val="F5911B"/>
                </a:solidFill>
                <a:latin typeface="Calibri"/>
                <a:ea typeface="Calibri"/>
                <a:cs typeface="Calibri"/>
                <a:sym typeface="Calibri"/>
              </a:rPr>
              <a:t>simplify space management</a:t>
            </a:r>
            <a:r>
              <a:rPr lang="en-US" sz="1600" dirty="0">
                <a:latin typeface="Calibri"/>
                <a:ea typeface="Calibri"/>
                <a:cs typeface="Calibri"/>
                <a:sym typeface="Calibri"/>
              </a:rPr>
              <a:t>.</a:t>
            </a:r>
          </a:p>
          <a:p>
            <a:pPr marL="284400" lvl="0">
              <a:lnSpc>
                <a:spcPct val="120000"/>
              </a:lnSpc>
              <a:buSzPts val="1600"/>
            </a:pPr>
            <a:r>
              <a:rPr lang="en-US" sz="1600" dirty="0">
                <a:latin typeface="Calibri"/>
                <a:ea typeface="Calibri"/>
                <a:cs typeface="Calibri"/>
                <a:sym typeface="Calibri"/>
              </a:rPr>
              <a:t>In return they require you to adapt to the available graphics and layout set, thus </a:t>
            </a:r>
            <a:r>
              <a:rPr lang="en-US" sz="1600" dirty="0">
                <a:solidFill>
                  <a:srgbClr val="F5911B"/>
                </a:solidFill>
                <a:latin typeface="Calibri"/>
                <a:ea typeface="Calibri"/>
                <a:cs typeface="Calibri"/>
                <a:sym typeface="Calibri"/>
              </a:rPr>
              <a:t>sacrificing some creativity</a:t>
            </a:r>
            <a:r>
              <a:rPr lang="en-US" sz="1600" dirty="0">
                <a:latin typeface="Calibri"/>
                <a:ea typeface="Calibri"/>
                <a:cs typeface="Calibri"/>
                <a:sym typeface="Calibri"/>
              </a:rPr>
              <a:t>. Digital maps also make one </a:t>
            </a:r>
            <a:r>
              <a:rPr lang="en-US" sz="1600" dirty="0">
                <a:solidFill>
                  <a:srgbClr val="F5911B"/>
                </a:solidFill>
                <a:latin typeface="Calibri"/>
                <a:ea typeface="Calibri"/>
                <a:cs typeface="Calibri"/>
                <a:sym typeface="Calibri"/>
              </a:rPr>
              <a:t>lose personal imprint </a:t>
            </a:r>
            <a:r>
              <a:rPr lang="en-US" sz="1600" dirty="0">
                <a:latin typeface="Calibri"/>
                <a:ea typeface="Calibri"/>
                <a:cs typeface="Calibri"/>
                <a:sym typeface="Calibri"/>
              </a:rPr>
              <a:t>compared to those made in one's own handwriting and perhaps enhanced with freehand drawings, all elements to which Buzan himself gave great importance.</a:t>
            </a:r>
          </a:p>
          <a:p>
            <a:pPr marL="284400" lvl="0">
              <a:lnSpc>
                <a:spcPct val="120000"/>
              </a:lnSpc>
              <a:buSzPts val="1600"/>
            </a:pPr>
            <a:r>
              <a:rPr lang="en-US" sz="1600" dirty="0">
                <a:latin typeface="Calibri"/>
                <a:ea typeface="Calibri"/>
                <a:cs typeface="Calibri"/>
                <a:sym typeface="Calibri"/>
              </a:rPr>
              <a:t>Often, however, digital tools allow for the </a:t>
            </a:r>
            <a:r>
              <a:rPr lang="en-US" sz="1600" dirty="0">
                <a:solidFill>
                  <a:srgbClr val="F5911B"/>
                </a:solidFill>
                <a:latin typeface="Calibri"/>
                <a:ea typeface="Calibri"/>
                <a:cs typeface="Calibri"/>
                <a:sym typeface="Calibri"/>
              </a:rPr>
              <a:t>integration of images </a:t>
            </a:r>
            <a:r>
              <a:rPr lang="en-US" sz="1600" dirty="0">
                <a:latin typeface="Calibri"/>
                <a:ea typeface="Calibri"/>
                <a:cs typeface="Calibri"/>
                <a:sym typeface="Calibri"/>
              </a:rPr>
              <a:t>independently sourced or made available by the tool itself: this way it is possible to enrich maps even without being an experienced illustrator.</a:t>
            </a:r>
          </a:p>
          <a:p>
            <a:pPr marL="284400" lvl="0">
              <a:lnSpc>
                <a:spcPct val="120000"/>
              </a:lnSpc>
              <a:buSzPts val="1600"/>
            </a:pPr>
            <a:r>
              <a:rPr lang="en-US" sz="1600" dirty="0">
                <a:latin typeface="Calibri"/>
                <a:ea typeface="Calibri"/>
                <a:cs typeface="Calibri"/>
                <a:sym typeface="Calibri"/>
              </a:rPr>
              <a:t>Also important for working in groups is the </a:t>
            </a:r>
            <a:r>
              <a:rPr lang="en-US" sz="1600" dirty="0">
                <a:solidFill>
                  <a:srgbClr val="F5911B"/>
                </a:solidFill>
                <a:latin typeface="Calibri"/>
                <a:ea typeface="Calibri"/>
                <a:cs typeface="Calibri"/>
                <a:sym typeface="Calibri"/>
              </a:rPr>
              <a:t>ease of sharing</a:t>
            </a:r>
            <a:r>
              <a:rPr lang="en-US" sz="1600" dirty="0">
                <a:latin typeface="Calibri"/>
                <a:ea typeface="Calibri"/>
                <a:cs typeface="Calibri"/>
                <a:sym typeface="Calibri"/>
              </a:rPr>
              <a:t>, which some tools also offer synchronously, that is, in real time. </a:t>
            </a:r>
          </a:p>
          <a:p>
            <a:pPr marL="284400" lvl="0">
              <a:lnSpc>
                <a:spcPct val="120000"/>
              </a:lnSpc>
              <a:buSzPts val="1600"/>
            </a:pPr>
            <a:r>
              <a:rPr lang="en-US" sz="1600" dirty="0">
                <a:latin typeface="Calibri"/>
                <a:ea typeface="Calibri"/>
                <a:cs typeface="Calibri"/>
                <a:sym typeface="Calibri"/>
              </a:rPr>
              <a:t>Of course, the tool may have </a:t>
            </a:r>
            <a:r>
              <a:rPr lang="en-US" sz="1600" dirty="0">
                <a:solidFill>
                  <a:srgbClr val="F5911B"/>
                </a:solidFill>
                <a:latin typeface="Calibri"/>
                <a:ea typeface="Calibri"/>
                <a:cs typeface="Calibri"/>
                <a:sym typeface="Calibri"/>
              </a:rPr>
              <a:t>costs</a:t>
            </a:r>
            <a:r>
              <a:rPr lang="en-US" sz="16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61" name="Google Shape;161;p4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.6 </a:t>
            </a:r>
            <a:r>
              <a:rPr lang="it-IT" sz="2000" dirty="0" err="1">
                <a:solidFill>
                  <a:schemeClr val="dk1"/>
                </a:solidFill>
                <a:latin typeface="Calibri"/>
                <a:ea typeface="Calibri"/>
                <a:cs typeface="Calibri"/>
                <a:sym typeface="Calibri"/>
              </a:rPr>
              <a:t>Strengths</a:t>
            </a:r>
            <a:r>
              <a:rPr lang="it-IT" sz="2000" dirty="0">
                <a:solidFill>
                  <a:schemeClr val="dk1"/>
                </a:solidFill>
                <a:latin typeface="Calibri"/>
                <a:ea typeface="Calibri"/>
                <a:cs typeface="Calibri"/>
                <a:sym typeface="Calibri"/>
              </a:rPr>
              <a:t> and </a:t>
            </a:r>
            <a:r>
              <a:rPr lang="it-IT" sz="2000" dirty="0" err="1">
                <a:solidFill>
                  <a:schemeClr val="dk1"/>
                </a:solidFill>
                <a:latin typeface="Calibri"/>
                <a:ea typeface="Calibri"/>
                <a:cs typeface="Calibri"/>
                <a:sym typeface="Calibri"/>
              </a:rPr>
              <a:t>weaknesses</a:t>
            </a:r>
            <a:endParaRPr sz="1400" b="0" i="0" u="none" strike="noStrike" cap="none" dirty="0">
              <a:solidFill>
                <a:srgbClr val="000000"/>
              </a:solidFill>
              <a:latin typeface="Arial"/>
              <a:ea typeface="Arial"/>
              <a:cs typeface="Arial"/>
              <a:sym typeface="Arial"/>
            </a:endParaRPr>
          </a:p>
        </p:txBody>
      </p:sp>
      <p:cxnSp>
        <p:nvCxnSpPr>
          <p:cNvPr id="163" name="Google Shape;163;p42"/>
          <p:cNvCxnSpPr>
            <a:cxnSpLocks/>
          </p:cNvCxnSpPr>
          <p:nvPr/>
        </p:nvCxnSpPr>
        <p:spPr>
          <a:xfrm>
            <a:off x="9126245" y="3631149"/>
            <a:ext cx="869842" cy="0"/>
          </a:xfrm>
          <a:prstGeom prst="straightConnector1">
            <a:avLst/>
          </a:prstGeom>
          <a:noFill/>
          <a:ln w="9525" cap="flat" cmpd="sng">
            <a:solidFill>
              <a:srgbClr val="F5911B"/>
            </a:solidFill>
            <a:prstDash val="dash"/>
            <a:round/>
            <a:headEnd type="none" w="sm" len="sm"/>
            <a:tailEnd type="none" w="sm" len="sm"/>
          </a:ln>
        </p:spPr>
      </p:cxnSp>
      <p:sp>
        <p:nvSpPr>
          <p:cNvPr id="164" name="Google Shape;164;p42"/>
          <p:cNvSpPr/>
          <p:nvPr/>
        </p:nvSpPr>
        <p:spPr>
          <a:xfrm>
            <a:off x="10131890" y="2486082"/>
            <a:ext cx="1660419" cy="152088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F684B702-37B5-414C-A76C-A32163ED8BF5}"/>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43"/>
          <p:cNvGrpSpPr/>
          <p:nvPr/>
        </p:nvGrpSpPr>
        <p:grpSpPr>
          <a:xfrm>
            <a:off x="-2500815" y="1535903"/>
            <a:ext cx="10435105" cy="4149683"/>
            <a:chOff x="-2868940" y="1571528"/>
            <a:chExt cx="10435105" cy="4149683"/>
          </a:xfrm>
        </p:grpSpPr>
        <p:sp>
          <p:nvSpPr>
            <p:cNvPr id="170" name="Google Shape;170;p43"/>
            <p:cNvSpPr txBox="1"/>
            <p:nvPr/>
          </p:nvSpPr>
          <p:spPr>
            <a:xfrm>
              <a:off x="1942979" y="1740008"/>
              <a:ext cx="5222460"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dirty="0">
                  <a:solidFill>
                    <a:schemeClr val="dk1"/>
                  </a:solidFill>
                  <a:latin typeface="Calibri"/>
                  <a:ea typeface="Calibri"/>
                  <a:cs typeface="Calibri"/>
                  <a:sym typeface="Calibri"/>
                </a:rPr>
                <a:t>Digital Mind Maps…</a:t>
              </a:r>
              <a:r>
                <a:rPr lang="it-IT" sz="16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lvl="0">
                <a:lnSpc>
                  <a:spcPct val="120000"/>
                </a:lnSpc>
                <a:buSzPts val="1600"/>
              </a:pPr>
              <a:r>
                <a:rPr lang="en-US" sz="1600" dirty="0">
                  <a:latin typeface="Calibri"/>
                  <a:ea typeface="Calibri"/>
                  <a:cs typeface="Calibri"/>
                  <a:sym typeface="Calibri"/>
                </a:rPr>
                <a:t>support brainstorming by simplifying changes and space management.</a:t>
              </a:r>
              <a:endParaRPr sz="1600" b="0" i="0" u="none" strike="noStrike" cap="none" dirty="0">
                <a:solidFill>
                  <a:srgbClr val="000000"/>
                </a:solidFill>
                <a:latin typeface="Calibri"/>
                <a:ea typeface="Calibri"/>
                <a:cs typeface="Calibri"/>
                <a:sym typeface="Calibri"/>
              </a:endParaRPr>
            </a:p>
          </p:txBody>
        </p:sp>
        <p:sp>
          <p:nvSpPr>
            <p:cNvPr id="171" name="Google Shape;171;p43"/>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2" name="Google Shape;172;p43"/>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3" name="Google Shape;173;p43"/>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4" name="Google Shape;174;p43"/>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175" name="Google Shape;175;p43"/>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6" name="Google Shape;176;p43"/>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7" name="Google Shape;177;p43"/>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8" name="Google Shape;178;p43"/>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179" name="Google Shape;179;p43"/>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43"/>
            <p:cNvSpPr txBox="1"/>
            <p:nvPr/>
          </p:nvSpPr>
          <p:spPr>
            <a:xfrm>
              <a:off x="2477695" y="2690556"/>
              <a:ext cx="4510325"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dirty="0" err="1">
                  <a:solidFill>
                    <a:schemeClr val="dk1"/>
                  </a:solidFill>
                  <a:latin typeface="Calibri"/>
                  <a:ea typeface="Calibri"/>
                  <a:cs typeface="Calibri"/>
                  <a:sym typeface="Calibri"/>
                </a:rPr>
                <a:t>Sacrifice</a:t>
              </a:r>
              <a:r>
                <a:rPr lang="it-IT" sz="20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lvl="0">
                <a:lnSpc>
                  <a:spcPct val="120000"/>
                </a:lnSpc>
                <a:buSzPts val="1600"/>
              </a:pPr>
              <a:r>
                <a:rPr lang="en-US" sz="1600" dirty="0">
                  <a:latin typeface="Calibri"/>
                  <a:ea typeface="Calibri"/>
                  <a:cs typeface="Calibri"/>
                  <a:sym typeface="Calibri"/>
                </a:rPr>
                <a:t>creativity and personal imprint, and sometimes involve costs.</a:t>
              </a:r>
              <a:endParaRPr sz="1600" b="0" i="0" u="none" strike="noStrike" cap="none" dirty="0">
                <a:solidFill>
                  <a:srgbClr val="000000"/>
                </a:solidFill>
                <a:latin typeface="Calibri"/>
                <a:ea typeface="Calibri"/>
                <a:cs typeface="Calibri"/>
                <a:sym typeface="Calibri"/>
              </a:endParaRPr>
            </a:p>
          </p:txBody>
        </p:sp>
        <p:sp>
          <p:nvSpPr>
            <p:cNvPr id="181" name="Google Shape;181;p43"/>
            <p:cNvSpPr txBox="1"/>
            <p:nvPr/>
          </p:nvSpPr>
          <p:spPr>
            <a:xfrm>
              <a:off x="2477695" y="3641104"/>
              <a:ext cx="5050209"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dirty="0" err="1">
                  <a:solidFill>
                    <a:schemeClr val="dk1"/>
                  </a:solidFill>
                  <a:latin typeface="Calibri"/>
                  <a:ea typeface="Calibri"/>
                  <a:cs typeface="Calibri"/>
                  <a:sym typeface="Calibri"/>
                </a:rPr>
                <a:t>Have</a:t>
              </a:r>
              <a:r>
                <a:rPr lang="it-IT" sz="2000" b="1" i="0" u="none" strike="noStrike" cap="none" dirty="0">
                  <a:solidFill>
                    <a:schemeClr val="dk1"/>
                  </a:solidFill>
                  <a:latin typeface="Calibri"/>
                  <a:ea typeface="Calibri"/>
                  <a:cs typeface="Calibri"/>
                  <a:sym typeface="Calibri"/>
                </a:rPr>
                <a:t> </a:t>
              </a:r>
              <a:r>
                <a:rPr lang="it-IT" sz="2000" b="1" i="0" u="none" strike="noStrike" cap="none" dirty="0" err="1">
                  <a:solidFill>
                    <a:schemeClr val="dk1"/>
                  </a:solidFill>
                  <a:latin typeface="Calibri"/>
                  <a:ea typeface="Calibri"/>
                  <a:cs typeface="Calibri"/>
                  <a:sym typeface="Calibri"/>
                </a:rPr>
                <a:t>several</a:t>
              </a:r>
              <a:r>
                <a:rPr lang="it-IT" sz="2000" b="1" i="0" u="none" strike="noStrike" cap="none" dirty="0">
                  <a:solidFill>
                    <a:schemeClr val="dk1"/>
                  </a:solidFill>
                  <a:latin typeface="Calibri"/>
                  <a:ea typeface="Calibri"/>
                  <a:cs typeface="Calibri"/>
                  <a:sym typeface="Calibri"/>
                </a:rPr>
                <a:t> features…</a:t>
              </a:r>
              <a:endParaRPr sz="1400" b="0" i="0" u="none" strike="noStrike" cap="none" dirty="0">
                <a:solidFill>
                  <a:srgbClr val="000000"/>
                </a:solidFill>
                <a:latin typeface="Arial"/>
                <a:ea typeface="Arial"/>
                <a:cs typeface="Arial"/>
                <a:sym typeface="Arial"/>
              </a:endParaRPr>
            </a:p>
            <a:p>
              <a:pPr lvl="0">
                <a:lnSpc>
                  <a:spcPct val="120000"/>
                </a:lnSpc>
                <a:buSzPts val="1600"/>
              </a:pPr>
              <a:r>
                <a:rPr lang="en-US" sz="1600" dirty="0">
                  <a:latin typeface="Calibri"/>
                  <a:ea typeface="Calibri"/>
                  <a:cs typeface="Calibri"/>
                  <a:sym typeface="Calibri"/>
                </a:rPr>
                <a:t>both for the basic design of mind maps, but also additional ones that broaden their use.</a:t>
              </a:r>
              <a:endParaRPr sz="1600" b="0" i="0" u="none" strike="noStrike" cap="none" dirty="0">
                <a:solidFill>
                  <a:srgbClr val="000000"/>
                </a:solidFill>
                <a:latin typeface="Calibri"/>
                <a:ea typeface="Calibri"/>
                <a:cs typeface="Calibri"/>
                <a:sym typeface="Calibri"/>
              </a:endParaRPr>
            </a:p>
          </p:txBody>
        </p:sp>
        <p:sp>
          <p:nvSpPr>
            <p:cNvPr id="182" name="Google Shape;182;p43"/>
            <p:cNvSpPr txBox="1"/>
            <p:nvPr/>
          </p:nvSpPr>
          <p:spPr>
            <a:xfrm>
              <a:off x="1961362" y="4601937"/>
              <a:ext cx="5604803" cy="991000"/>
            </a:xfrm>
            <a:prstGeom prst="rect">
              <a:avLst/>
            </a:prstGeom>
            <a:noFill/>
            <a:ln>
              <a:noFill/>
            </a:ln>
          </p:spPr>
          <p:txBody>
            <a:bodyPr spcFirstLastPara="1" wrap="square" lIns="91425" tIns="45700" rIns="91425" bIns="45700" anchor="t" anchorCtr="0">
              <a:spAutoFit/>
            </a:bodyPr>
            <a:lstStyle/>
            <a:p>
              <a:pPr lvl="0">
                <a:buSzPts val="2000"/>
              </a:pPr>
              <a:r>
                <a:rPr lang="it-IT" sz="2000" b="1" dirty="0" err="1">
                  <a:solidFill>
                    <a:schemeClr val="dk1"/>
                  </a:solidFill>
                  <a:latin typeface="Calibri"/>
                  <a:ea typeface="Calibri"/>
                  <a:cs typeface="Calibri"/>
                  <a:sym typeface="Calibri"/>
                </a:rPr>
                <a:t>They</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should</a:t>
              </a:r>
              <a:r>
                <a:rPr lang="it-IT" sz="2000" b="1" dirty="0">
                  <a:solidFill>
                    <a:schemeClr val="dk1"/>
                  </a:solidFill>
                  <a:latin typeface="Calibri"/>
                  <a:ea typeface="Calibri"/>
                  <a:cs typeface="Calibri"/>
                  <a:sym typeface="Calibri"/>
                </a:rPr>
                <a:t> be </a:t>
              </a:r>
              <a:r>
                <a:rPr lang="it-IT" sz="2000" b="1" dirty="0" err="1">
                  <a:solidFill>
                    <a:schemeClr val="dk1"/>
                  </a:solidFill>
                  <a:latin typeface="Calibri"/>
                  <a:ea typeface="Calibri"/>
                  <a:cs typeface="Calibri"/>
                  <a:sym typeface="Calibri"/>
                </a:rPr>
                <a:t>chosen</a:t>
              </a:r>
              <a:r>
                <a:rPr lang="it-IT" sz="2000" b="1"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lvl="0">
                <a:lnSpc>
                  <a:spcPct val="120000"/>
                </a:lnSpc>
                <a:buSzPts val="1600"/>
              </a:pPr>
              <a:r>
                <a:rPr lang="en-US" sz="1600" dirty="0">
                  <a:latin typeface="Calibri"/>
                  <a:ea typeface="Calibri"/>
                  <a:cs typeface="Calibri"/>
                  <a:sym typeface="Calibri"/>
                </a:rPr>
                <a:t>evaluating the various features available according to one's needs.</a:t>
              </a:r>
              <a:endParaRPr sz="1400" b="0" i="0" u="none" strike="noStrike" cap="none" dirty="0">
                <a:solidFill>
                  <a:srgbClr val="000000"/>
                </a:solidFill>
                <a:latin typeface="Arial"/>
                <a:ea typeface="Arial"/>
                <a:cs typeface="Arial"/>
                <a:sym typeface="Arial"/>
              </a:endParaRPr>
            </a:p>
          </p:txBody>
        </p:sp>
      </p:grpSp>
      <p:cxnSp>
        <p:nvCxnSpPr>
          <p:cNvPr id="183" name="Google Shape;183;p4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184" name="Google Shape;184;p4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dirty="0" err="1">
                <a:solidFill>
                  <a:schemeClr val="dk1"/>
                </a:solidFill>
                <a:latin typeface="Calibri"/>
                <a:ea typeface="Calibri"/>
                <a:cs typeface="Calibri"/>
                <a:sym typeface="Calibri"/>
              </a:rPr>
              <a:t>Summing</a:t>
            </a:r>
            <a:r>
              <a:rPr lang="it-IT" sz="2000" dirty="0">
                <a:solidFill>
                  <a:schemeClr val="dk1"/>
                </a:solidFill>
                <a:latin typeface="Calibri"/>
                <a:ea typeface="Calibri"/>
                <a:cs typeface="Calibri"/>
                <a:sym typeface="Calibri"/>
              </a:rPr>
              <a:t> up</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185" name="Google Shape;185;p43"/>
          <p:cNvGrpSpPr/>
          <p:nvPr/>
        </p:nvGrpSpPr>
        <p:grpSpPr>
          <a:xfrm>
            <a:off x="10207680" y="2917800"/>
            <a:ext cx="1440000" cy="1022400"/>
            <a:chOff x="6949036" y="2151000"/>
            <a:chExt cx="3600000" cy="2556000"/>
          </a:xfrm>
        </p:grpSpPr>
        <p:sp>
          <p:nvSpPr>
            <p:cNvPr id="186" name="Google Shape;186;p4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187" name="Google Shape;187;p4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4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4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4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4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4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 name="Google Shape;111;p37">
            <a:extLst>
              <a:ext uri="{FF2B5EF4-FFF2-40B4-BE49-F238E27FC236}">
                <a16:creationId xmlns:a16="http://schemas.microsoft.com/office/drawing/2014/main" id="{D43560DC-8E76-49A6-8979-4669B7E06631}"/>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en-US" sz="2000" b="1" dirty="0">
                <a:solidFill>
                  <a:schemeClr val="dk1"/>
                </a:solidFill>
                <a:latin typeface="Calibri"/>
                <a:ea typeface="Calibri"/>
                <a:cs typeface="Calibri"/>
                <a:sym typeface="Calibri"/>
              </a:rPr>
              <a:t>Which of the following requirements makes it more convenient to use a digital mind map than to make one manually? </a:t>
            </a:r>
            <a:r>
              <a:rPr lang="it-IT" sz="1600" b="0" i="0" u="none" strike="noStrike" cap="none" dirty="0">
                <a:solidFill>
                  <a:schemeClr val="dk1"/>
                </a:solidFill>
                <a:latin typeface="Calibri"/>
                <a:ea typeface="Calibri"/>
                <a:cs typeface="Calibri"/>
                <a:sym typeface="Calibri"/>
              </a:rPr>
              <a:t>(2 correct answers)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Putting a strong personal touch.</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Show off drawing skills.</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Being able to change one's mind at any time.</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Being certain that you don't have to spend.</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Not having a pre-determined limit on the amount of concepts to be represented.</a:t>
            </a:r>
            <a:endParaRPr sz="1400" b="0" i="0" u="none" strike="noStrike" cap="none" dirty="0">
              <a:solidFill>
                <a:srgbClr val="000000"/>
              </a:solidFill>
              <a:latin typeface="Arial"/>
              <a:ea typeface="Arial"/>
              <a:cs typeface="Arial"/>
              <a:sym typeface="Arial"/>
            </a:endParaRPr>
          </a:p>
        </p:txBody>
      </p:sp>
      <p:cxnSp>
        <p:nvCxnSpPr>
          <p:cNvPr id="203" name="Google Shape;203;p44"/>
          <p:cNvCxnSpPr/>
          <p:nvPr/>
        </p:nvCxnSpPr>
        <p:spPr>
          <a:xfrm>
            <a:off x="8936966" y="3631149"/>
            <a:ext cx="1059121" cy="0"/>
          </a:xfrm>
          <a:prstGeom prst="straightConnector1">
            <a:avLst/>
          </a:prstGeom>
          <a:noFill/>
          <a:ln w="9525" cap="flat" cmpd="sng">
            <a:solidFill>
              <a:srgbClr val="F5911B"/>
            </a:solidFill>
            <a:prstDash val="dash"/>
            <a:round/>
            <a:headEnd type="none" w="sm" len="sm"/>
            <a:tailEnd type="none" w="sm" len="sm"/>
          </a:ln>
        </p:spPr>
      </p:cxnSp>
      <p:sp>
        <p:nvSpPr>
          <p:cNvPr id="204" name="Google Shape;204;p44"/>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205" name="Google Shape;205;p44"/>
          <p:cNvGrpSpPr/>
          <p:nvPr/>
        </p:nvGrpSpPr>
        <p:grpSpPr>
          <a:xfrm>
            <a:off x="10207680" y="2917800"/>
            <a:ext cx="1440000" cy="1022400"/>
            <a:chOff x="6949036" y="2151000"/>
            <a:chExt cx="3600000" cy="2556000"/>
          </a:xfrm>
        </p:grpSpPr>
        <p:sp>
          <p:nvSpPr>
            <p:cNvPr id="206" name="Google Shape;206;p4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07" name="Google Shape;207;p4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4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4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4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4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4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4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4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4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 name="Google Shape;111;p37">
            <a:extLst>
              <a:ext uri="{FF2B5EF4-FFF2-40B4-BE49-F238E27FC236}">
                <a16:creationId xmlns:a16="http://schemas.microsoft.com/office/drawing/2014/main" id="{D093E2EF-B925-4C02-9AFC-E7B04F1CD322}"/>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g1fe6b2088b6_0_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223" name="Google Shape;223;g1fe6b2088b6_0_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224" name="Google Shape;224;g1fe6b2088b6_0_4"/>
          <p:cNvGrpSpPr/>
          <p:nvPr/>
        </p:nvGrpSpPr>
        <p:grpSpPr>
          <a:xfrm>
            <a:off x="10207680" y="2917800"/>
            <a:ext cx="1439823" cy="1022354"/>
            <a:chOff x="6949036" y="2151000"/>
            <a:chExt cx="3599557" cy="2555886"/>
          </a:xfrm>
        </p:grpSpPr>
        <p:sp>
          <p:nvSpPr>
            <p:cNvPr id="225" name="Google Shape;225;g1fe6b2088b6_0_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26" name="Google Shape;226;g1fe6b2088b6_0_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g1fe6b2088b6_0_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g1fe6b2088b6_0_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g1fe6b2088b6_0_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g1fe6b2088b6_0_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g1fe6b2088b6_0_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g1fe6b2088b6_0_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g1fe6b2088b6_0_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g1fe6b2088b6_0_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g1fe6b2088b6_0_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7" name="Google Shape;237;g1fe6b2088b6_0_4"/>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2. </a:t>
            </a:r>
            <a:r>
              <a:rPr lang="en-US" sz="2000" b="1" dirty="0">
                <a:solidFill>
                  <a:schemeClr val="dk1"/>
                </a:solidFill>
                <a:latin typeface="Calibri"/>
                <a:ea typeface="Calibri"/>
                <a:cs typeface="Calibri"/>
                <a:sym typeface="Calibri"/>
              </a:rPr>
              <a:t>You need to choose a mind-mapping software that you want to exploit to organize content. What aspect of the available tools do you need to pay particular attention to? </a:t>
            </a:r>
            <a:r>
              <a:rPr lang="it-IT" sz="1600" b="0" i="0" u="none" strike="noStrike" cap="none" dirty="0">
                <a:solidFill>
                  <a:schemeClr val="dk1"/>
                </a:solidFill>
                <a:latin typeface="Calibri"/>
                <a:ea typeface="Calibri"/>
                <a:cs typeface="Calibri"/>
                <a:sym typeface="Calibri"/>
              </a:rPr>
              <a:t>(1 </a:t>
            </a:r>
            <a:r>
              <a:rPr lang="it-IT" sz="1600" dirty="0">
                <a:solidFill>
                  <a:schemeClr val="dk1"/>
                </a:solidFill>
                <a:latin typeface="Calibri"/>
                <a:ea typeface="Calibri"/>
                <a:cs typeface="Calibri"/>
                <a:sym typeface="Calibri"/>
              </a:rPr>
              <a:t>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Ease of managing text that can be associated with nodes.</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Availability of a free version and its limitations.</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Formats accepted for import.</a:t>
            </a:r>
            <a:endParaRPr sz="1400" b="0" i="0" u="none" strike="noStrike" cap="none" dirty="0">
              <a:solidFill>
                <a:srgbClr val="000000"/>
              </a:solidFill>
              <a:latin typeface="Arial"/>
              <a:ea typeface="Arial"/>
              <a:cs typeface="Arial"/>
              <a:sym typeface="Arial"/>
            </a:endParaRPr>
          </a:p>
        </p:txBody>
      </p:sp>
      <p:sp>
        <p:nvSpPr>
          <p:cNvPr id="18" name="Google Shape;111;p37">
            <a:extLst>
              <a:ext uri="{FF2B5EF4-FFF2-40B4-BE49-F238E27FC236}">
                <a16:creationId xmlns:a16="http://schemas.microsoft.com/office/drawing/2014/main" id="{D1C1C576-616F-4A00-A40B-20AD79AD97D5}"/>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p:nvPr/>
        </p:nvSpPr>
        <p:spPr>
          <a:xfrm>
            <a:off x="626306" y="2104550"/>
            <a:ext cx="69897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3. </a:t>
            </a:r>
            <a:r>
              <a:rPr lang="en-US" sz="2000" b="1" dirty="0">
                <a:solidFill>
                  <a:schemeClr val="dk1"/>
                </a:solidFill>
                <a:latin typeface="Calibri"/>
                <a:ea typeface="Calibri"/>
                <a:cs typeface="Calibri"/>
                <a:sym typeface="Calibri"/>
              </a:rPr>
              <a:t>You need to choose a software for creating mind maps that you want to be able to use with multiple devices. Which feature of the available tools do you need to carefully evaluate? </a:t>
            </a:r>
            <a:r>
              <a:rPr lang="it-IT" sz="1600" b="0" i="0" u="none" strike="noStrike" cap="none" dirty="0">
                <a:solidFill>
                  <a:schemeClr val="dk1"/>
                </a:solidFill>
                <a:latin typeface="Calibri"/>
                <a:ea typeface="Calibri"/>
                <a:cs typeface="Calibri"/>
                <a:sym typeface="Calibri"/>
              </a:rPr>
              <a:t>(</a:t>
            </a:r>
            <a:r>
              <a:rPr lang="it-IT" sz="1600" dirty="0">
                <a:solidFill>
                  <a:schemeClr val="dk1"/>
                </a:solidFill>
                <a:latin typeface="Calibri"/>
                <a:ea typeface="Calibri"/>
                <a:cs typeface="Calibri"/>
                <a:sym typeface="Calibri"/>
              </a:rPr>
              <a:t>1 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Ease in sharing the map in terms of viewing/editing.</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Availability of a free version and its limitations.</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Platforms for which a version of the software is planned.</a:t>
            </a:r>
            <a:endParaRPr sz="1400" b="0" i="0" u="none" strike="noStrike" cap="none" dirty="0">
              <a:solidFill>
                <a:srgbClr val="000000"/>
              </a:solidFill>
              <a:latin typeface="Arial"/>
              <a:ea typeface="Arial"/>
              <a:cs typeface="Arial"/>
              <a:sym typeface="Arial"/>
            </a:endParaRPr>
          </a:p>
        </p:txBody>
      </p:sp>
      <p:sp>
        <p:nvSpPr>
          <p:cNvPr id="243" name="Google Shape;243;p4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244" name="Google Shape;244;p46"/>
          <p:cNvGrpSpPr/>
          <p:nvPr/>
        </p:nvGrpSpPr>
        <p:grpSpPr>
          <a:xfrm>
            <a:off x="10207680" y="2917800"/>
            <a:ext cx="1440000" cy="1022400"/>
            <a:chOff x="6949036" y="2151000"/>
            <a:chExt cx="3600000" cy="2556000"/>
          </a:xfrm>
        </p:grpSpPr>
        <p:sp>
          <p:nvSpPr>
            <p:cNvPr id="245" name="Google Shape;245;p4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46" name="Google Shape;246;p4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4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4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4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4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4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4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4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4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4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257" name="Google Shape;257;p46"/>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
        <p:nvSpPr>
          <p:cNvPr id="18" name="Google Shape;111;p37">
            <a:extLst>
              <a:ext uri="{FF2B5EF4-FFF2-40B4-BE49-F238E27FC236}">
                <a16:creationId xmlns:a16="http://schemas.microsoft.com/office/drawing/2014/main" id="{6A9C2F0B-26DD-4DEB-9369-785C5A003CF2}"/>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fe6b2088b6_0_86"/>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263" name="Google Shape;263;g1fe6b2088b6_0_86"/>
          <p:cNvGrpSpPr/>
          <p:nvPr/>
        </p:nvGrpSpPr>
        <p:grpSpPr>
          <a:xfrm>
            <a:off x="10207680" y="2917800"/>
            <a:ext cx="1439823" cy="1022354"/>
            <a:chOff x="6949036" y="2151000"/>
            <a:chExt cx="3599557" cy="2555886"/>
          </a:xfrm>
        </p:grpSpPr>
        <p:sp>
          <p:nvSpPr>
            <p:cNvPr id="264" name="Google Shape;264;g1fe6b2088b6_0_8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65" name="Google Shape;265;g1fe6b2088b6_0_8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g1fe6b2088b6_0_8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g1fe6b2088b6_0_8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g1fe6b2088b6_0_8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g1fe6b2088b6_0_8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g1fe6b2088b6_0_8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g1fe6b2088b6_0_8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g1fe6b2088b6_0_8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g1fe6b2088b6_0_8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g1fe6b2088b6_0_8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6" name="Google Shape;276;g1fe6b2088b6_0_86"/>
          <p:cNvSpPr txBox="1"/>
          <p:nvPr/>
        </p:nvSpPr>
        <p:spPr>
          <a:xfrm>
            <a:off x="599144" y="2115825"/>
            <a:ext cx="68841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4. </a:t>
            </a:r>
            <a:r>
              <a:rPr lang="en-US" sz="2000" b="1" dirty="0">
                <a:solidFill>
                  <a:schemeClr val="dk1"/>
                </a:solidFill>
                <a:latin typeface="Calibri"/>
                <a:ea typeface="Calibri"/>
                <a:cs typeface="Calibri"/>
                <a:sym typeface="Calibri"/>
              </a:rPr>
              <a:t>You want to create a mind map and work on it together with some colleagues. Which digital solution is most useful? </a:t>
            </a:r>
            <a:r>
              <a:rPr lang="it-IT" sz="1600" b="0" i="0" u="none" strike="noStrike" cap="none" dirty="0">
                <a:solidFill>
                  <a:schemeClr val="dk1"/>
                </a:solidFill>
                <a:latin typeface="Calibri"/>
                <a:ea typeface="Calibri"/>
                <a:cs typeface="Calibri"/>
                <a:sym typeface="Calibri"/>
              </a:rPr>
              <a:t>(1 </a:t>
            </a:r>
            <a:r>
              <a:rPr lang="it-IT" sz="1600" dirty="0">
                <a:solidFill>
                  <a:schemeClr val="dk1"/>
                </a:solidFill>
                <a:latin typeface="Calibri"/>
                <a:ea typeface="Calibri"/>
                <a:cs typeface="Calibri"/>
                <a:sym typeface="Calibri"/>
              </a:rPr>
              <a:t>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Any digital tool for drawing mind maps.</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A tool that allows for map sharing, preferably synchronous.</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A tool that allows for map sharing, preferably asynchronous.</a:t>
            </a:r>
            <a:endParaRPr sz="1400" b="0" i="0" u="none" strike="noStrike" cap="none" dirty="0">
              <a:solidFill>
                <a:srgbClr val="000000"/>
              </a:solidFill>
              <a:latin typeface="Arial"/>
              <a:ea typeface="Arial"/>
              <a:cs typeface="Arial"/>
              <a:sym typeface="Arial"/>
            </a:endParaRPr>
          </a:p>
        </p:txBody>
      </p:sp>
      <p:cxnSp>
        <p:nvCxnSpPr>
          <p:cNvPr id="277" name="Google Shape;277;g1fe6b2088b6_0_86"/>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
        <p:nvSpPr>
          <p:cNvPr id="18" name="Google Shape;111;p37">
            <a:extLst>
              <a:ext uri="{FF2B5EF4-FFF2-40B4-BE49-F238E27FC236}">
                <a16:creationId xmlns:a16="http://schemas.microsoft.com/office/drawing/2014/main" id="{C67CC85C-CC76-495E-A545-D4E7F15B8633}"/>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fe6b2088b6_0_2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en-US" sz="2000" b="1" dirty="0">
                <a:solidFill>
                  <a:schemeClr val="dk1"/>
                </a:solidFill>
                <a:latin typeface="Calibri"/>
                <a:ea typeface="Calibri"/>
                <a:cs typeface="Calibri"/>
                <a:sym typeface="Calibri"/>
              </a:rPr>
              <a:t>Which of the following requirements makes it more convenient to use a digital mind map than to make one manually? </a:t>
            </a:r>
            <a:r>
              <a:rPr lang="it-IT" sz="1600" b="0" i="0" u="none" strike="noStrike" cap="none" dirty="0">
                <a:solidFill>
                  <a:schemeClr val="dk1"/>
                </a:solidFill>
                <a:latin typeface="Calibri"/>
                <a:ea typeface="Calibri"/>
                <a:cs typeface="Calibri"/>
                <a:sym typeface="Calibri"/>
              </a:rPr>
              <a:t>(2 </a:t>
            </a:r>
            <a:r>
              <a:rPr lang="it-IT" sz="1600" dirty="0">
                <a:solidFill>
                  <a:schemeClr val="dk1"/>
                </a:solidFill>
                <a:latin typeface="Calibri"/>
                <a:ea typeface="Calibri"/>
                <a:cs typeface="Calibri"/>
                <a:sym typeface="Calibri"/>
              </a:rPr>
              <a:t>correct answers)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Putting a strong personal touch.</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Show off drawing skills.</a:t>
            </a:r>
          </a:p>
          <a:p>
            <a:pPr marL="431999" lvl="2" indent="-143998">
              <a:buClr>
                <a:schemeClr val="dk1"/>
              </a:buClr>
              <a:buSzPts val="1600"/>
              <a:buFont typeface="Arial"/>
              <a:buChar char="•"/>
            </a:pPr>
            <a:r>
              <a:rPr lang="en-US" sz="1600" dirty="0">
                <a:solidFill>
                  <a:srgbClr val="F5911B"/>
                </a:solidFill>
                <a:latin typeface="Calibri"/>
                <a:ea typeface="Calibri"/>
                <a:cs typeface="Calibri"/>
                <a:sym typeface="Calibri"/>
              </a:rPr>
              <a:t>Being able to change one's mind at any time.</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Being certain that you don't have to spend.</a:t>
            </a:r>
          </a:p>
          <a:p>
            <a:pPr marL="431999" lvl="2" indent="-143998">
              <a:buClr>
                <a:schemeClr val="dk1"/>
              </a:buClr>
              <a:buSzPts val="1600"/>
              <a:buFont typeface="Arial"/>
              <a:buChar char="•"/>
            </a:pPr>
            <a:r>
              <a:rPr lang="en-US" sz="1600" dirty="0">
                <a:solidFill>
                  <a:srgbClr val="F5911B"/>
                </a:solidFill>
                <a:latin typeface="Calibri"/>
                <a:ea typeface="Calibri"/>
                <a:cs typeface="Calibri"/>
                <a:sym typeface="Calibri"/>
              </a:rPr>
              <a:t>Not having a pre-determined limit on the amount of concepts to be represented.</a:t>
            </a:r>
            <a:endParaRPr sz="1400" b="0" i="0" u="none" strike="noStrike" cap="none" dirty="0">
              <a:solidFill>
                <a:srgbClr val="F5911B"/>
              </a:solidFill>
              <a:sym typeface="Arial"/>
            </a:endParaRPr>
          </a:p>
        </p:txBody>
      </p:sp>
      <p:cxnSp>
        <p:nvCxnSpPr>
          <p:cNvPr id="283" name="Google Shape;283;g1fe6b2088b6_0_2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284" name="Google Shape;284;g1fe6b2088b6_0_24"/>
          <p:cNvGrpSpPr/>
          <p:nvPr/>
        </p:nvGrpSpPr>
        <p:grpSpPr>
          <a:xfrm>
            <a:off x="10207680" y="2917800"/>
            <a:ext cx="1439823" cy="1022354"/>
            <a:chOff x="6949036" y="2151000"/>
            <a:chExt cx="3599557" cy="2555886"/>
          </a:xfrm>
        </p:grpSpPr>
        <p:sp>
          <p:nvSpPr>
            <p:cNvPr id="285" name="Google Shape;285;g1fe6b2088b6_0_2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86" name="Google Shape;286;g1fe6b2088b6_0_2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g1fe6b2088b6_0_2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g1fe6b2088b6_0_2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1fe6b2088b6_0_2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1fe6b2088b6_0_2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g1fe6b2088b6_0_2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g1fe6b2088b6_0_2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g1fe6b2088b6_0_2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g1fe6b2088b6_0_2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g1fe6b2088b6_0_2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6" name="Google Shape;296;g1fe6b2088b6_0_24"/>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sp>
        <p:nvSpPr>
          <p:cNvPr id="297" name="Google Shape;297;g1fe6b2088b6_0_2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Calibri"/>
                <a:ea typeface="Calibri"/>
                <a:cs typeface="Calibri"/>
                <a:sym typeface="Calibri"/>
              </a:rPr>
              <a:t>Here are the answers: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cxnSp>
        <p:nvCxnSpPr>
          <p:cNvPr id="302" name="Google Shape;302;g1fe6b2088b6_0_43"/>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303" name="Google Shape;303;g1fe6b2088b6_0_43"/>
          <p:cNvGrpSpPr/>
          <p:nvPr/>
        </p:nvGrpSpPr>
        <p:grpSpPr>
          <a:xfrm>
            <a:off x="10207680" y="2917800"/>
            <a:ext cx="1439823" cy="1022354"/>
            <a:chOff x="6949036" y="2151000"/>
            <a:chExt cx="3599557" cy="2555886"/>
          </a:xfrm>
        </p:grpSpPr>
        <p:sp>
          <p:nvSpPr>
            <p:cNvPr id="304" name="Google Shape;304;g1fe6b2088b6_0_43"/>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05" name="Google Shape;305;g1fe6b2088b6_0_43"/>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1fe6b2088b6_0_43"/>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g1fe6b2088b6_0_43"/>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g1fe6b2088b6_0_43"/>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g1fe6b2088b6_0_43"/>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g1fe6b2088b6_0_43"/>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g1fe6b2088b6_0_43"/>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g1fe6b2088b6_0_43"/>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g1fe6b2088b6_0_43"/>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g1fe6b2088b6_0_43"/>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5" name="Google Shape;315;g1fe6b2088b6_0_43"/>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2. </a:t>
            </a:r>
            <a:r>
              <a:rPr lang="en-US" sz="2000" b="1" dirty="0">
                <a:solidFill>
                  <a:schemeClr val="dk1"/>
                </a:solidFill>
                <a:latin typeface="Calibri"/>
                <a:ea typeface="Calibri"/>
                <a:cs typeface="Calibri"/>
                <a:sym typeface="Calibri"/>
              </a:rPr>
              <a:t>You need to choose a mind-mapping software that you want to exploit to organize content. What aspect of the available tools do you need to pay particular attention to? </a:t>
            </a:r>
            <a:r>
              <a:rPr lang="it-IT" sz="1600" b="0" i="0" u="none" strike="noStrike" cap="none" dirty="0">
                <a:solidFill>
                  <a:schemeClr val="dk1"/>
                </a:solidFill>
                <a:latin typeface="Calibri"/>
                <a:ea typeface="Calibri"/>
                <a:cs typeface="Calibri"/>
                <a:sym typeface="Calibri"/>
              </a:rPr>
              <a:t>(1 </a:t>
            </a:r>
            <a:r>
              <a:rPr lang="it-IT" sz="1600" dirty="0">
                <a:solidFill>
                  <a:schemeClr val="dk1"/>
                </a:solidFill>
                <a:latin typeface="Calibri"/>
                <a:ea typeface="Calibri"/>
                <a:cs typeface="Calibri"/>
                <a:sym typeface="Calibri"/>
              </a:rPr>
              <a:t>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rgbClr val="F5911B"/>
              </a:buClr>
              <a:buSzPts val="1600"/>
              <a:buFont typeface="Arial"/>
              <a:buChar char="•"/>
            </a:pPr>
            <a:r>
              <a:rPr lang="en-US" sz="1600" dirty="0">
                <a:solidFill>
                  <a:srgbClr val="F5911B"/>
                </a:solidFill>
                <a:latin typeface="Calibri"/>
                <a:ea typeface="Calibri"/>
                <a:cs typeface="Calibri"/>
                <a:sym typeface="Calibri"/>
              </a:rPr>
              <a:t>Ease of managing text that can be associated with nodes.</a:t>
            </a:r>
          </a:p>
          <a:p>
            <a:pPr marL="431999" lvl="2" indent="-143998">
              <a:buClrTx/>
              <a:buSzPts val="1600"/>
              <a:buFont typeface="Arial"/>
              <a:buChar char="•"/>
            </a:pPr>
            <a:r>
              <a:rPr lang="en-US" sz="1600" dirty="0">
                <a:solidFill>
                  <a:schemeClr val="tx1"/>
                </a:solidFill>
                <a:latin typeface="Calibri"/>
                <a:ea typeface="Calibri"/>
                <a:cs typeface="Calibri"/>
                <a:sym typeface="Calibri"/>
              </a:rPr>
              <a:t>Availability of a free version and its limitations.</a:t>
            </a:r>
          </a:p>
          <a:p>
            <a:pPr marL="431999" lvl="2" indent="-143998">
              <a:buClrTx/>
              <a:buSzPts val="1600"/>
              <a:buFont typeface="Arial"/>
              <a:buChar char="•"/>
            </a:pPr>
            <a:r>
              <a:rPr lang="en-US" sz="1600" dirty="0">
                <a:solidFill>
                  <a:schemeClr val="tx1"/>
                </a:solidFill>
                <a:latin typeface="Calibri"/>
                <a:ea typeface="Calibri"/>
                <a:cs typeface="Calibri"/>
                <a:sym typeface="Calibri"/>
              </a:rPr>
              <a:t>Formats accepted for import.</a:t>
            </a:r>
            <a:endParaRPr sz="1400" b="0" i="0" u="none" strike="noStrike" cap="none" dirty="0">
              <a:solidFill>
                <a:schemeClr val="tx1"/>
              </a:solidFill>
              <a:sym typeface="Arial"/>
            </a:endParaRPr>
          </a:p>
        </p:txBody>
      </p:sp>
      <p:sp>
        <p:nvSpPr>
          <p:cNvPr id="316" name="Google Shape;316;g1fe6b2088b6_0_43"/>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sp>
        <p:nvSpPr>
          <p:cNvPr id="317" name="Google Shape;317;g1fe6b2088b6_0_43"/>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Calibri"/>
                <a:ea typeface="Calibri"/>
                <a:cs typeface="Calibri"/>
                <a:sym typeface="Calibri"/>
              </a:rPr>
              <a:t>Here are the answers: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p:nvPr/>
        </p:nvSpPr>
        <p:spPr>
          <a:xfrm>
            <a:off x="626306" y="2104550"/>
            <a:ext cx="69786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3. </a:t>
            </a:r>
            <a:r>
              <a:rPr lang="en-US" sz="2000" b="1" dirty="0">
                <a:solidFill>
                  <a:schemeClr val="dk1"/>
                </a:solidFill>
                <a:latin typeface="Calibri"/>
                <a:ea typeface="Calibri"/>
                <a:cs typeface="Calibri"/>
                <a:sym typeface="Calibri"/>
              </a:rPr>
              <a:t>You need to choose a software for creating mind maps that you want to be able to use with multiple devices. Which feature of the available tools do you need to carefully evaluate? </a:t>
            </a:r>
            <a:r>
              <a:rPr lang="it-IT" sz="1600" b="0" i="0" u="none" strike="noStrike" cap="none" dirty="0">
                <a:solidFill>
                  <a:schemeClr val="dk1"/>
                </a:solidFill>
                <a:latin typeface="Calibri"/>
                <a:ea typeface="Calibri"/>
                <a:cs typeface="Calibri"/>
                <a:sym typeface="Calibri"/>
              </a:rPr>
              <a:t>(1 </a:t>
            </a:r>
            <a:r>
              <a:rPr lang="it-IT" sz="1600" dirty="0">
                <a:solidFill>
                  <a:schemeClr val="dk1"/>
                </a:solidFill>
                <a:latin typeface="Calibri"/>
                <a:ea typeface="Calibri"/>
                <a:cs typeface="Calibri"/>
                <a:sym typeface="Calibri"/>
              </a:rPr>
              <a:t>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Ease in sharing the map in terms of viewing/editing.</a:t>
            </a:r>
          </a:p>
          <a:p>
            <a:pPr marL="432000" lvl="2" indent="-143998">
              <a:buClr>
                <a:schemeClr val="dk1"/>
              </a:buClr>
              <a:buSzPts val="1600"/>
              <a:buFont typeface="Arial"/>
              <a:buChar char="•"/>
            </a:pPr>
            <a:r>
              <a:rPr lang="en-US" sz="1600" dirty="0">
                <a:solidFill>
                  <a:schemeClr val="dk1"/>
                </a:solidFill>
                <a:latin typeface="Calibri"/>
                <a:ea typeface="Calibri"/>
                <a:cs typeface="Calibri"/>
                <a:sym typeface="Calibri"/>
              </a:rPr>
              <a:t>Availability of a free version and its limitations.</a:t>
            </a:r>
          </a:p>
          <a:p>
            <a:pPr marL="432000" lvl="2" indent="-143998">
              <a:buClr>
                <a:srgbClr val="F5911B"/>
              </a:buClr>
              <a:buSzPts val="1600"/>
              <a:buFont typeface="Arial"/>
              <a:buChar char="•"/>
            </a:pPr>
            <a:r>
              <a:rPr lang="en-US" sz="1600" dirty="0">
                <a:solidFill>
                  <a:srgbClr val="F5911B"/>
                </a:solidFill>
                <a:latin typeface="Calibri"/>
                <a:ea typeface="Calibri"/>
                <a:cs typeface="Calibri"/>
                <a:sym typeface="Calibri"/>
              </a:rPr>
              <a:t>Platforms for which a version of the software is planned.</a:t>
            </a:r>
            <a:endParaRPr sz="1400" b="0" i="0" u="none" strike="noStrike" cap="none" dirty="0">
              <a:solidFill>
                <a:srgbClr val="F5911B"/>
              </a:solidFill>
              <a:sym typeface="Arial"/>
            </a:endParaRPr>
          </a:p>
        </p:txBody>
      </p:sp>
      <p:grpSp>
        <p:nvGrpSpPr>
          <p:cNvPr id="323" name="Google Shape;323;p47"/>
          <p:cNvGrpSpPr/>
          <p:nvPr/>
        </p:nvGrpSpPr>
        <p:grpSpPr>
          <a:xfrm>
            <a:off x="10207680" y="2917800"/>
            <a:ext cx="1440000" cy="1022400"/>
            <a:chOff x="6949036" y="2151000"/>
            <a:chExt cx="3600000" cy="2556000"/>
          </a:xfrm>
        </p:grpSpPr>
        <p:sp>
          <p:nvSpPr>
            <p:cNvPr id="324" name="Google Shape;324;p4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25" name="Google Shape;325;p4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4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4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4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4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4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4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4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4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4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47"/>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Calibri"/>
                <a:ea typeface="Calibri"/>
                <a:cs typeface="Calibri"/>
                <a:sym typeface="Calibri"/>
              </a:rPr>
              <a:t>Here are the answers:</a:t>
            </a:r>
            <a:endParaRPr sz="1400" b="0" i="0" u="none" strike="noStrike" cap="none" dirty="0">
              <a:solidFill>
                <a:srgbClr val="000000"/>
              </a:solidFill>
              <a:latin typeface="Arial"/>
              <a:ea typeface="Arial"/>
              <a:cs typeface="Arial"/>
              <a:sym typeface="Arial"/>
            </a:endParaRPr>
          </a:p>
        </p:txBody>
      </p:sp>
      <p:sp>
        <p:nvSpPr>
          <p:cNvPr id="336" name="Google Shape;336;p47"/>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cxnSp>
        <p:nvCxnSpPr>
          <p:cNvPr id="337" name="Google Shape;337;p47"/>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g1fe6b2088b6_0_62"/>
          <p:cNvGrpSpPr/>
          <p:nvPr/>
        </p:nvGrpSpPr>
        <p:grpSpPr>
          <a:xfrm>
            <a:off x="10207680" y="2917800"/>
            <a:ext cx="1439823" cy="1022354"/>
            <a:chOff x="6949036" y="2151000"/>
            <a:chExt cx="3599557" cy="2555886"/>
          </a:xfrm>
        </p:grpSpPr>
        <p:sp>
          <p:nvSpPr>
            <p:cNvPr id="343" name="Google Shape;343;g1fe6b2088b6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44" name="Google Shape;344;g1fe6b2088b6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g1fe6b2088b6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g1fe6b2088b6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g1fe6b2088b6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g1fe6b2088b6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g1fe6b2088b6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1fe6b2088b6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1fe6b2088b6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1fe6b2088b6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g1fe6b2088b6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g1fe6b2088b6_0_62"/>
          <p:cNvSpPr txBox="1"/>
          <p:nvPr/>
        </p:nvSpPr>
        <p:spPr>
          <a:xfrm>
            <a:off x="656375" y="2124250"/>
            <a:ext cx="69822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4. </a:t>
            </a:r>
            <a:r>
              <a:rPr lang="en-US" sz="2000" b="1" dirty="0">
                <a:solidFill>
                  <a:schemeClr val="dk1"/>
                </a:solidFill>
                <a:latin typeface="Calibri"/>
                <a:ea typeface="Calibri"/>
                <a:cs typeface="Calibri"/>
                <a:sym typeface="Calibri"/>
              </a:rPr>
              <a:t>You want to create a mind map and work on it together with some colleagues. Which digital solution is most useful? </a:t>
            </a:r>
            <a:r>
              <a:rPr lang="it-IT" sz="1600" b="0" i="0" u="none" strike="noStrike" cap="none" dirty="0">
                <a:solidFill>
                  <a:schemeClr val="dk1"/>
                </a:solidFill>
                <a:latin typeface="Calibri"/>
                <a:ea typeface="Calibri"/>
                <a:cs typeface="Calibri"/>
                <a:sym typeface="Calibri"/>
              </a:rPr>
              <a:t>(1 </a:t>
            </a:r>
            <a:r>
              <a:rPr lang="it-IT" sz="1600" dirty="0">
                <a:solidFill>
                  <a:schemeClr val="dk1"/>
                </a:solidFill>
                <a:latin typeface="Calibri"/>
                <a:ea typeface="Calibri"/>
                <a:cs typeface="Calibri"/>
                <a:sym typeface="Calibri"/>
              </a:rPr>
              <a:t>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Any digital tool for drawing mind maps.</a:t>
            </a:r>
          </a:p>
          <a:p>
            <a:pPr marL="431999" lvl="2" indent="-143998">
              <a:buClr>
                <a:srgbClr val="F5911B"/>
              </a:buClr>
              <a:buSzPts val="1600"/>
              <a:buFont typeface="Arial"/>
              <a:buChar char="•"/>
            </a:pPr>
            <a:r>
              <a:rPr lang="en-US" sz="1600" dirty="0">
                <a:solidFill>
                  <a:srgbClr val="F5911B"/>
                </a:solidFill>
                <a:latin typeface="Calibri"/>
                <a:ea typeface="Calibri"/>
                <a:cs typeface="Calibri"/>
                <a:sym typeface="Calibri"/>
              </a:rPr>
              <a:t>A tool that allows for map sharing, preferably synchronous.</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A tool that allows for map sharing, preferably asynchronous.</a:t>
            </a:r>
            <a:endParaRPr sz="1400" b="0" i="0" u="none" strike="noStrike" cap="none" dirty="0">
              <a:solidFill>
                <a:srgbClr val="000000"/>
              </a:solidFill>
              <a:latin typeface="Arial"/>
              <a:ea typeface="Arial"/>
              <a:cs typeface="Arial"/>
              <a:sym typeface="Arial"/>
            </a:endParaRPr>
          </a:p>
        </p:txBody>
      </p:sp>
      <p:sp>
        <p:nvSpPr>
          <p:cNvPr id="355" name="Google Shape;355;g1fe6b2088b6_0_6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Calibri"/>
                <a:ea typeface="Calibri"/>
                <a:cs typeface="Calibri"/>
                <a:sym typeface="Calibri"/>
              </a:rPr>
              <a:t>Here are the answers:</a:t>
            </a:r>
            <a:endParaRPr sz="1400" b="0" i="0" u="none" strike="noStrike" cap="none" dirty="0">
              <a:solidFill>
                <a:srgbClr val="000000"/>
              </a:solidFill>
              <a:latin typeface="Arial"/>
              <a:ea typeface="Arial"/>
              <a:cs typeface="Arial"/>
              <a:sym typeface="Arial"/>
            </a:endParaRPr>
          </a:p>
        </p:txBody>
      </p:sp>
      <p:sp>
        <p:nvSpPr>
          <p:cNvPr id="356" name="Google Shape;356;g1fe6b2088b6_0_62"/>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cxnSp>
        <p:nvCxnSpPr>
          <p:cNvPr id="357" name="Google Shape;357;g1fe6b2088b6_0_62"/>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ref. DigCompEdu Area 1: Professional Engagement</a:t>
            </a:r>
            <a:endParaRPr sz="1400" b="0" i="0" u="none" strike="noStrike" cap="none">
              <a:solidFill>
                <a:srgbClr val="000000"/>
              </a:solidFill>
              <a:latin typeface="Arial"/>
              <a:ea typeface="Arial"/>
              <a:cs typeface="Arial"/>
              <a:sym typeface="Arial"/>
            </a:endParaRPr>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2400"/>
              <a:buFont typeface="Arial"/>
              <a:buNone/>
            </a:pPr>
            <a:r>
              <a:rPr lang="it-IT" sz="2400" b="0" i="0" u="none" strike="noStrike" cap="none">
                <a:solidFill>
                  <a:schemeClr val="dk1"/>
                </a:solidFill>
                <a:latin typeface="Calibri"/>
                <a:ea typeface="Calibri"/>
                <a:cs typeface="Calibri"/>
                <a:sym typeface="Calibri"/>
              </a:rPr>
              <a:t>Partner: </a:t>
            </a:r>
            <a:r>
              <a:rPr lang="it-IT" sz="2400" b="0" i="0" u="none" strike="noStrike" cap="none">
                <a:solidFill>
                  <a:srgbClr val="F5911B"/>
                </a:solidFill>
                <a:latin typeface="Calibri"/>
                <a:ea typeface="Calibri"/>
                <a:cs typeface="Calibri"/>
                <a:sym typeface="Calibri"/>
              </a:rPr>
              <a:t>IAL FVG</a:t>
            </a:r>
            <a:endParaRPr sz="1400" b="0" i="0" u="none" strike="noStrike" cap="none">
              <a:solidFill>
                <a:srgbClr val="000000"/>
              </a:solidFill>
              <a:latin typeface="Arial"/>
              <a:ea typeface="Arial"/>
              <a:cs typeface="Arial"/>
              <a:sym typeface="Arial"/>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buSzPts val="2800"/>
            </a:pPr>
            <a:r>
              <a:rPr lang="en-US" sz="1800" b="1" dirty="0">
                <a:solidFill>
                  <a:schemeClr val="lt1"/>
                </a:solidFill>
                <a:latin typeface="Calibri"/>
                <a:ea typeface="Calibri"/>
                <a:cs typeface="Calibri"/>
                <a:sym typeface="Calibri"/>
              </a:rPr>
              <a:t>Classroom management: keeping the audience involved within the virtual classroom - Digital mind maps for professional collaboration</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363" name="Google Shape;363;p48"/>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.1 Introduction</a:t>
            </a:r>
            <a:endParaRPr sz="2000" b="0" i="0" u="none" strike="noStrike" cap="none" dirty="0">
              <a:solidFill>
                <a:schemeClr val="dk1"/>
              </a:solidFill>
              <a:latin typeface="Calibri"/>
              <a:ea typeface="Calibri"/>
              <a:cs typeface="Calibri"/>
              <a:sym typeface="Calibri"/>
            </a:endParaRPr>
          </a:p>
        </p:txBody>
      </p:sp>
      <p:sp>
        <p:nvSpPr>
          <p:cNvPr id="364" name="Google Shape;364;p48"/>
          <p:cNvSpPr txBox="1"/>
          <p:nvPr/>
        </p:nvSpPr>
        <p:spPr>
          <a:xfrm>
            <a:off x="731838" y="1750443"/>
            <a:ext cx="6600615" cy="3839477"/>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en-US" sz="1600" dirty="0">
                <a:solidFill>
                  <a:schemeClr val="dk1"/>
                </a:solidFill>
                <a:latin typeface="Calibri"/>
                <a:ea typeface="Calibri"/>
                <a:cs typeface="Calibri"/>
                <a:sym typeface="Calibri"/>
              </a:rPr>
              <a:t>So far you have seen how mind maps can be useful in various activities performed by a single person.</a:t>
            </a:r>
          </a:p>
          <a:p>
            <a:pPr marL="284400" lvl="0" algn="just">
              <a:lnSpc>
                <a:spcPct val="120000"/>
              </a:lnSpc>
              <a:buSzPts val="1600"/>
            </a:pPr>
            <a:endParaRPr lang="en-US" sz="1600" dirty="0">
              <a:solidFill>
                <a:schemeClr val="dk1"/>
              </a:solidFill>
              <a:latin typeface="Calibri"/>
              <a:ea typeface="Calibri"/>
              <a:cs typeface="Calibri"/>
              <a:sym typeface="Calibri"/>
            </a:endParaRPr>
          </a:p>
          <a:p>
            <a:pPr marL="284400" lvl="0" algn="just">
              <a:lnSpc>
                <a:spcPct val="120000"/>
              </a:lnSpc>
              <a:buSzPts val="1600"/>
            </a:pPr>
            <a:r>
              <a:rPr lang="en-US" sz="1600" dirty="0">
                <a:solidFill>
                  <a:schemeClr val="dk1"/>
                </a:solidFill>
                <a:latin typeface="Calibri"/>
                <a:ea typeface="Calibri"/>
                <a:cs typeface="Calibri"/>
                <a:sym typeface="Calibri"/>
              </a:rPr>
              <a:t>The potential of digital mind maps, however, is maximized when they support activities that require </a:t>
            </a:r>
            <a:r>
              <a:rPr lang="en-US" sz="1600" dirty="0">
                <a:solidFill>
                  <a:srgbClr val="F5911B"/>
                </a:solidFill>
                <a:latin typeface="Calibri"/>
                <a:ea typeface="Calibri"/>
                <a:cs typeface="Calibri"/>
                <a:sym typeface="Calibri"/>
              </a:rPr>
              <a:t>collaboration.</a:t>
            </a:r>
          </a:p>
          <a:p>
            <a:pPr marL="284400" lvl="0" algn="just">
              <a:lnSpc>
                <a:spcPct val="120000"/>
              </a:lnSpc>
              <a:buSzPts val="1600"/>
            </a:pPr>
            <a:endParaRPr lang="en-US" sz="1600" dirty="0">
              <a:solidFill>
                <a:schemeClr val="dk1"/>
              </a:solidFill>
              <a:latin typeface="Calibri"/>
              <a:ea typeface="Calibri"/>
              <a:cs typeface="Calibri"/>
              <a:sym typeface="Calibri"/>
            </a:endParaRPr>
          </a:p>
          <a:p>
            <a:pPr marL="284400" lvl="0" algn="just">
              <a:lnSpc>
                <a:spcPct val="120000"/>
              </a:lnSpc>
              <a:buSzPts val="1600"/>
            </a:pPr>
            <a:r>
              <a:rPr lang="en-US" sz="1600" dirty="0">
                <a:solidFill>
                  <a:schemeClr val="dk1"/>
                </a:solidFill>
                <a:latin typeface="Calibri"/>
                <a:ea typeface="Calibri"/>
                <a:cs typeface="Calibri"/>
                <a:sym typeface="Calibri"/>
              </a:rPr>
              <a:t>You can probably imagine how they can be useful in </a:t>
            </a:r>
            <a:r>
              <a:rPr lang="en-US" sz="1600" dirty="0">
                <a:solidFill>
                  <a:srgbClr val="F5911B"/>
                </a:solidFill>
                <a:latin typeface="Calibri"/>
                <a:ea typeface="Calibri"/>
                <a:cs typeface="Calibri"/>
                <a:sym typeface="Calibri"/>
              </a:rPr>
              <a:t>group brainstorming</a:t>
            </a:r>
            <a:r>
              <a:rPr lang="en-US" sz="1600" dirty="0">
                <a:solidFill>
                  <a:schemeClr val="dk1"/>
                </a:solidFill>
                <a:latin typeface="Calibri"/>
                <a:ea typeface="Calibri"/>
                <a:cs typeface="Calibri"/>
                <a:sym typeface="Calibri"/>
              </a:rPr>
              <a:t>: that is their typical and most immediate use.</a:t>
            </a:r>
          </a:p>
          <a:p>
            <a:pPr marL="284400" lvl="0" algn="just">
              <a:lnSpc>
                <a:spcPct val="120000"/>
              </a:lnSpc>
              <a:buSzPts val="1600"/>
            </a:pPr>
            <a:endParaRPr lang="en-US" sz="1600" dirty="0">
              <a:solidFill>
                <a:schemeClr val="dk1"/>
              </a:solidFill>
              <a:latin typeface="Calibri"/>
              <a:ea typeface="Calibri"/>
              <a:cs typeface="Calibri"/>
              <a:sym typeface="Calibri"/>
            </a:endParaRPr>
          </a:p>
          <a:p>
            <a:pPr marL="284400" lvl="0" algn="just">
              <a:lnSpc>
                <a:spcPct val="120000"/>
              </a:lnSpc>
              <a:buSzPts val="1600"/>
            </a:pPr>
            <a:r>
              <a:rPr lang="en-US" sz="1600" dirty="0">
                <a:solidFill>
                  <a:schemeClr val="dk1"/>
                </a:solidFill>
                <a:latin typeface="Calibri"/>
                <a:ea typeface="Calibri"/>
                <a:cs typeface="Calibri"/>
                <a:sym typeface="Calibri"/>
              </a:rPr>
              <a:t>Do you also know that by using the additional capabilities provided by digital tools, you can also exploit them in other phases of </a:t>
            </a:r>
            <a:r>
              <a:rPr lang="en-US" sz="1600" dirty="0">
                <a:solidFill>
                  <a:srgbClr val="F5911B"/>
                </a:solidFill>
                <a:latin typeface="Calibri"/>
                <a:ea typeface="Calibri"/>
                <a:cs typeface="Calibri"/>
                <a:sym typeface="Calibri"/>
              </a:rPr>
              <a:t>problem solving </a:t>
            </a:r>
            <a:r>
              <a:rPr lang="en-US" sz="1600" dirty="0">
                <a:solidFill>
                  <a:schemeClr val="dk1"/>
                </a:solidFill>
                <a:latin typeface="Calibri"/>
                <a:ea typeface="Calibri"/>
                <a:cs typeface="Calibri"/>
                <a:sym typeface="Calibri"/>
              </a:rPr>
              <a:t>or </a:t>
            </a:r>
            <a:r>
              <a:rPr lang="en-US" sz="1600" dirty="0">
                <a:solidFill>
                  <a:srgbClr val="F5911B"/>
                </a:solidFill>
                <a:latin typeface="Calibri"/>
                <a:ea typeface="Calibri"/>
                <a:cs typeface="Calibri"/>
                <a:sym typeface="Calibri"/>
              </a:rPr>
              <a:t>project development</a:t>
            </a:r>
            <a:r>
              <a:rPr lang="en-US" sz="1600" dirty="0">
                <a:solidFill>
                  <a:schemeClr val="dk1"/>
                </a:solidFill>
                <a:latin typeface="Calibri"/>
                <a:ea typeface="Calibri"/>
                <a:cs typeface="Calibri"/>
                <a:sym typeface="Calibri"/>
              </a:rPr>
              <a:t>?</a:t>
            </a:r>
          </a:p>
        </p:txBody>
      </p:sp>
      <p:cxnSp>
        <p:nvCxnSpPr>
          <p:cNvPr id="365" name="Google Shape;365;p48"/>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grpSp>
        <p:nvGrpSpPr>
          <p:cNvPr id="366" name="Google Shape;366;p48"/>
          <p:cNvGrpSpPr/>
          <p:nvPr/>
        </p:nvGrpSpPr>
        <p:grpSpPr>
          <a:xfrm rot="1609073">
            <a:off x="9176772" y="2702348"/>
            <a:ext cx="2493549" cy="1882486"/>
            <a:chOff x="9394402" y="2670894"/>
            <a:chExt cx="2493549" cy="1882486"/>
          </a:xfrm>
        </p:grpSpPr>
        <p:sp>
          <p:nvSpPr>
            <p:cNvPr id="367" name="Google Shape;367;p48"/>
            <p:cNvSpPr/>
            <p:nvPr/>
          </p:nvSpPr>
          <p:spPr>
            <a:xfrm rot="2700000">
              <a:off x="10281288" y="3305049"/>
              <a:ext cx="574903" cy="103069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8" name="Google Shape;368;p48"/>
            <p:cNvSpPr/>
            <p:nvPr/>
          </p:nvSpPr>
          <p:spPr>
            <a:xfrm rot="6806729">
              <a:off x="9694119" y="2737384"/>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9" name="Google Shape;369;p48"/>
            <p:cNvSpPr/>
            <p:nvPr/>
          </p:nvSpPr>
          <p:spPr>
            <a:xfrm rot="-4545934">
              <a:off x="10602505" y="2560892"/>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70" name="Google Shape;370;p48"/>
            <p:cNvSpPr/>
            <p:nvPr/>
          </p:nvSpPr>
          <p:spPr>
            <a:xfrm rot="3781310">
              <a:off x="11010831" y="3548075"/>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49"/>
          <p:cNvSpPr txBox="1"/>
          <p:nvPr/>
        </p:nvSpPr>
        <p:spPr>
          <a:xfrm>
            <a:off x="523240" y="1250839"/>
            <a:ext cx="5061250"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.2 </a:t>
            </a:r>
            <a:r>
              <a:rPr lang="en-US" sz="2000" dirty="0">
                <a:solidFill>
                  <a:schemeClr val="dk1"/>
                </a:solidFill>
                <a:latin typeface="Calibri"/>
                <a:ea typeface="Calibri"/>
                <a:cs typeface="Calibri"/>
                <a:sym typeface="Calibri"/>
              </a:rPr>
              <a:t>CASE 1 - Content organization</a:t>
            </a:r>
            <a:endParaRPr sz="2000" b="0" i="0" u="none" strike="noStrike" cap="none" dirty="0">
              <a:solidFill>
                <a:schemeClr val="dk1"/>
              </a:solidFill>
              <a:latin typeface="Calibri"/>
              <a:ea typeface="Calibri"/>
              <a:cs typeface="Calibri"/>
              <a:sym typeface="Calibri"/>
            </a:endParaRPr>
          </a:p>
        </p:txBody>
      </p:sp>
      <p:sp>
        <p:nvSpPr>
          <p:cNvPr id="377" name="Google Shape;377;p49"/>
          <p:cNvSpPr txBox="1"/>
          <p:nvPr/>
        </p:nvSpPr>
        <p:spPr>
          <a:xfrm>
            <a:off x="731838" y="1759071"/>
            <a:ext cx="6600615" cy="383947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Clr>
                <a:srgbClr val="000000"/>
              </a:buClr>
              <a:buSzPts val="1600"/>
              <a:buFont typeface="Arial"/>
              <a:buNone/>
            </a:pPr>
            <a:r>
              <a:rPr lang="it-IT" sz="1600" b="1" i="0" u="none" strike="noStrike" cap="none" dirty="0">
                <a:solidFill>
                  <a:schemeClr val="dk1"/>
                </a:solidFill>
                <a:latin typeface="Calibri"/>
                <a:ea typeface="Calibri"/>
                <a:cs typeface="Calibri"/>
                <a:sym typeface="Calibri"/>
              </a:rPr>
              <a:t>The </a:t>
            </a:r>
            <a:r>
              <a:rPr lang="it-IT" sz="1600" b="1" i="0" u="none" strike="noStrike" cap="none" dirty="0" err="1">
                <a:solidFill>
                  <a:schemeClr val="dk1"/>
                </a:solidFill>
                <a:latin typeface="Calibri"/>
                <a:ea typeface="Calibri"/>
                <a:cs typeface="Calibri"/>
                <a:sym typeface="Calibri"/>
              </a:rPr>
              <a:t>problem</a:t>
            </a:r>
            <a:endParaRPr sz="1400" b="0" i="0" u="none" strike="noStrike" cap="none" dirty="0">
              <a:solidFill>
                <a:srgbClr val="000000"/>
              </a:solidFill>
              <a:latin typeface="Arial"/>
              <a:ea typeface="Arial"/>
              <a:cs typeface="Arial"/>
              <a:sym typeface="Arial"/>
            </a:endParaRPr>
          </a:p>
          <a:p>
            <a:pPr marL="284400" lvl="0" algn="just">
              <a:lnSpc>
                <a:spcPct val="120000"/>
              </a:lnSpc>
              <a:spcBef>
                <a:spcPts val="600"/>
              </a:spcBef>
              <a:buSzPts val="1600"/>
            </a:pPr>
            <a:r>
              <a:rPr lang="en-US" sz="1600" dirty="0">
                <a:solidFill>
                  <a:schemeClr val="dk1"/>
                </a:solidFill>
                <a:latin typeface="Calibri"/>
                <a:ea typeface="Calibri"/>
                <a:cs typeface="Calibri"/>
                <a:sym typeface="Calibri"/>
              </a:rPr>
              <a:t>Antonio, Beatrice, Carlo, and Daniela had been commissioned to implement a digital "hands-on" driving course.</a:t>
            </a:r>
          </a:p>
          <a:p>
            <a:pPr marL="284400" lvl="0" algn="just">
              <a:lnSpc>
                <a:spcPct val="120000"/>
              </a:lnSpc>
              <a:spcBef>
                <a:spcPts val="600"/>
              </a:spcBef>
              <a:buSzPts val="1600"/>
            </a:pPr>
            <a:r>
              <a:rPr lang="en-US" sz="1600" dirty="0">
                <a:solidFill>
                  <a:schemeClr val="dk1"/>
                </a:solidFill>
                <a:latin typeface="Calibri"/>
                <a:ea typeface="Calibri"/>
                <a:cs typeface="Calibri"/>
                <a:sym typeface="Calibri"/>
              </a:rPr>
              <a:t>They had received a </a:t>
            </a:r>
            <a:r>
              <a:rPr lang="en-US" sz="1600" b="1" dirty="0">
                <a:solidFill>
                  <a:schemeClr val="dk1"/>
                </a:solidFill>
                <a:latin typeface="Calibri"/>
                <a:ea typeface="Calibri"/>
                <a:cs typeface="Calibri"/>
                <a:sym typeface="Calibri"/>
              </a:rPr>
              <a:t>needs analysis </a:t>
            </a:r>
            <a:r>
              <a:rPr lang="en-US" sz="1600" dirty="0">
                <a:solidFill>
                  <a:schemeClr val="dk1"/>
                </a:solidFill>
                <a:latin typeface="Calibri"/>
                <a:ea typeface="Calibri"/>
                <a:cs typeface="Calibri"/>
                <a:sym typeface="Calibri"/>
              </a:rPr>
              <a:t>with a description of context, objectives, and target audience. And also various </a:t>
            </a:r>
            <a:r>
              <a:rPr lang="en-US" sz="1600" b="1" dirty="0">
                <a:solidFill>
                  <a:schemeClr val="dk1"/>
                </a:solidFill>
                <a:latin typeface="Calibri"/>
                <a:ea typeface="Calibri"/>
                <a:cs typeface="Calibri"/>
                <a:sym typeface="Calibri"/>
              </a:rPr>
              <a:t>manuals</a:t>
            </a:r>
            <a:r>
              <a:rPr lang="en-US" sz="1600" dirty="0">
                <a:solidFill>
                  <a:schemeClr val="dk1"/>
                </a:solidFill>
                <a:latin typeface="Calibri"/>
                <a:ea typeface="Calibri"/>
                <a:cs typeface="Calibri"/>
                <a:sym typeface="Calibri"/>
              </a:rPr>
              <a:t> to refer to, to analyze in order to choose the topics to be covered and define the detail of the content.</a:t>
            </a:r>
          </a:p>
          <a:p>
            <a:pPr marL="284400" lvl="0" algn="just">
              <a:lnSpc>
                <a:spcPct val="120000"/>
              </a:lnSpc>
              <a:spcBef>
                <a:spcPts val="600"/>
              </a:spcBef>
              <a:buSzPts val="1600"/>
            </a:pPr>
            <a:r>
              <a:rPr lang="en-US" sz="1600" dirty="0">
                <a:solidFill>
                  <a:schemeClr val="dk1"/>
                </a:solidFill>
                <a:latin typeface="Calibri"/>
                <a:ea typeface="Calibri"/>
                <a:cs typeface="Calibri"/>
                <a:sym typeface="Calibri"/>
              </a:rPr>
              <a:t>They could also count on the help of an </a:t>
            </a:r>
            <a:r>
              <a:rPr lang="en-US" sz="1600" b="1" dirty="0">
                <a:solidFill>
                  <a:schemeClr val="dk1"/>
                </a:solidFill>
                <a:latin typeface="Calibri"/>
                <a:ea typeface="Calibri"/>
                <a:cs typeface="Calibri"/>
                <a:sym typeface="Calibri"/>
              </a:rPr>
              <a:t>expert</a:t>
            </a:r>
            <a:r>
              <a:rPr lang="en-US" sz="1600" dirty="0">
                <a:solidFill>
                  <a:schemeClr val="dk1"/>
                </a:solidFill>
                <a:latin typeface="Calibri"/>
                <a:ea typeface="Calibri"/>
                <a:cs typeface="Calibri"/>
                <a:sym typeface="Calibri"/>
              </a:rPr>
              <a:t>, but for a short time and at times that could not be scheduled in advance.</a:t>
            </a:r>
          </a:p>
          <a:p>
            <a:pPr marL="284400" lvl="0" algn="just">
              <a:lnSpc>
                <a:spcPct val="120000"/>
              </a:lnSpc>
              <a:spcBef>
                <a:spcPts val="600"/>
              </a:spcBef>
              <a:buSzPts val="1600"/>
            </a:pPr>
            <a:r>
              <a:rPr lang="en-US" sz="1600" dirty="0">
                <a:solidFill>
                  <a:schemeClr val="dk1"/>
                </a:solidFill>
                <a:latin typeface="Calibri"/>
                <a:ea typeface="Calibri"/>
                <a:cs typeface="Calibri"/>
                <a:sym typeface="Calibri"/>
              </a:rPr>
              <a:t>Given everyone's busy schedules, they could also </a:t>
            </a:r>
            <a:r>
              <a:rPr lang="en-US" sz="1600" b="1" dirty="0">
                <a:solidFill>
                  <a:schemeClr val="dk1"/>
                </a:solidFill>
                <a:latin typeface="Calibri"/>
                <a:ea typeface="Calibri"/>
                <a:cs typeface="Calibri"/>
                <a:sym typeface="Calibri"/>
              </a:rPr>
              <a:t>meet only occasionally</a:t>
            </a:r>
            <a:r>
              <a:rPr lang="en-US" sz="1600" dirty="0">
                <a:solidFill>
                  <a:schemeClr val="dk1"/>
                </a:solidFill>
                <a:latin typeface="Calibri"/>
                <a:ea typeface="Calibri"/>
                <a:cs typeface="Calibri"/>
                <a:sym typeface="Calibri"/>
              </a:rPr>
              <a:t>, and time was short: they needed to build a team and also a system to work efficiently.</a:t>
            </a:r>
            <a:endParaRPr sz="1600" b="0" i="0" u="none" strike="noStrike" cap="none" dirty="0">
              <a:solidFill>
                <a:schemeClr val="dk1"/>
              </a:solidFill>
              <a:latin typeface="Calibri"/>
              <a:ea typeface="Calibri"/>
              <a:cs typeface="Calibri"/>
              <a:sym typeface="Calibri"/>
            </a:endParaRPr>
          </a:p>
        </p:txBody>
      </p:sp>
      <p:cxnSp>
        <p:nvCxnSpPr>
          <p:cNvPr id="378" name="Google Shape;378;p49"/>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sp>
        <p:nvSpPr>
          <p:cNvPr id="379" name="Google Shape;379;p49"/>
          <p:cNvSpPr/>
          <p:nvPr/>
        </p:nvSpPr>
        <p:spPr>
          <a:xfrm>
            <a:off x="9734197" y="2760454"/>
            <a:ext cx="1616991" cy="1513649"/>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362;p48">
            <a:extLst>
              <a:ext uri="{FF2B5EF4-FFF2-40B4-BE49-F238E27FC236}">
                <a16:creationId xmlns:a16="http://schemas.microsoft.com/office/drawing/2014/main" id="{EF0EDA16-19FA-4DD1-BBC6-BCC9D4E574F5}"/>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50"/>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
        <p:nvSpPr>
          <p:cNvPr id="386" name="Google Shape;386;p50"/>
          <p:cNvSpPr txBox="1"/>
          <p:nvPr/>
        </p:nvSpPr>
        <p:spPr>
          <a:xfrm>
            <a:off x="731838" y="1793575"/>
            <a:ext cx="6600615" cy="3968868"/>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en-US" sz="1600" i="1" dirty="0">
                <a:solidFill>
                  <a:srgbClr val="F5911B"/>
                </a:solidFill>
                <a:latin typeface="Calibri"/>
                <a:ea typeface="Calibri"/>
                <a:cs typeface="Calibri"/>
                <a:sym typeface="Calibri"/>
              </a:rPr>
              <a:t>If you have been in a similar situation before, what solution have you adopted? If not, can you imagine one?</a:t>
            </a:r>
          </a:p>
          <a:p>
            <a:pPr marL="284400" lvl="0" algn="just">
              <a:lnSpc>
                <a:spcPct val="120000"/>
              </a:lnSpc>
              <a:buSzPts val="1600"/>
            </a:pPr>
            <a:endParaRPr lang="en-US" sz="1600" i="1" dirty="0">
              <a:solidFill>
                <a:srgbClr val="F5911B"/>
              </a:solidFill>
              <a:latin typeface="Calibri"/>
              <a:ea typeface="Calibri"/>
              <a:cs typeface="Calibri"/>
              <a:sym typeface="Calibri"/>
            </a:endParaRPr>
          </a:p>
          <a:p>
            <a:pPr marL="284400" lvl="0" algn="just">
              <a:lnSpc>
                <a:spcPct val="120000"/>
              </a:lnSpc>
              <a:buSzPts val="1600"/>
            </a:pPr>
            <a:r>
              <a:rPr lang="en-US" sz="1600" dirty="0">
                <a:solidFill>
                  <a:schemeClr val="tx1"/>
                </a:solidFill>
                <a:latin typeface="Calibri"/>
                <a:ea typeface="Calibri"/>
                <a:cs typeface="Calibri"/>
                <a:sym typeface="Calibri"/>
              </a:rPr>
              <a:t>Antonio, Beatrice, Carlo and Daniela divided the reference manuals so that each, when they had time, could study them independently.</a:t>
            </a:r>
          </a:p>
          <a:p>
            <a:pPr marL="284400" lvl="0" algn="just">
              <a:lnSpc>
                <a:spcPct val="120000"/>
              </a:lnSpc>
              <a:buSzPts val="1600"/>
            </a:pPr>
            <a:r>
              <a:rPr lang="en-US" sz="1600" dirty="0">
                <a:solidFill>
                  <a:schemeClr val="tx1"/>
                </a:solidFill>
                <a:latin typeface="Calibri"/>
                <a:ea typeface="Calibri"/>
                <a:cs typeface="Calibri"/>
                <a:sym typeface="Calibri"/>
              </a:rPr>
              <a:t>Then they met and decided to </a:t>
            </a:r>
            <a:r>
              <a:rPr lang="en-US" sz="1600" b="1" dirty="0">
                <a:solidFill>
                  <a:schemeClr val="tx1"/>
                </a:solidFill>
                <a:latin typeface="Calibri"/>
                <a:ea typeface="Calibri"/>
                <a:cs typeface="Calibri"/>
                <a:sym typeface="Calibri"/>
              </a:rPr>
              <a:t>help themselves with a digital mind map </a:t>
            </a:r>
            <a:r>
              <a:rPr lang="en-US" sz="1600" dirty="0">
                <a:solidFill>
                  <a:schemeClr val="tx1"/>
                </a:solidFill>
                <a:latin typeface="Calibri"/>
                <a:ea typeface="Calibri"/>
                <a:cs typeface="Calibri"/>
                <a:sym typeface="Calibri"/>
              </a:rPr>
              <a:t>to keep track of their work.</a:t>
            </a:r>
          </a:p>
          <a:p>
            <a:pPr marL="284400" lvl="0" algn="just">
              <a:lnSpc>
                <a:spcPct val="120000"/>
              </a:lnSpc>
              <a:buSzPts val="1600"/>
            </a:pPr>
            <a:endParaRPr lang="en-US" sz="1600" dirty="0">
              <a:solidFill>
                <a:schemeClr val="tx1"/>
              </a:solidFill>
              <a:latin typeface="Calibri"/>
              <a:ea typeface="Calibri"/>
              <a:cs typeface="Calibri"/>
              <a:sym typeface="Calibri"/>
            </a:endParaRPr>
          </a:p>
          <a:p>
            <a:pPr marL="284400" lvl="0" algn="just">
              <a:lnSpc>
                <a:spcPct val="120000"/>
              </a:lnSpc>
              <a:buSzPts val="1600"/>
            </a:pPr>
            <a:r>
              <a:rPr lang="en-US" sz="1600" b="1" i="1" dirty="0">
                <a:solidFill>
                  <a:schemeClr val="tx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it was not essential that they meet in person </a:t>
            </a:r>
            <a:r>
              <a:rPr lang="en-US" sz="1600" i="1" dirty="0">
                <a:solidFill>
                  <a:schemeClr val="tx1"/>
                </a:solidFill>
                <a:latin typeface="Calibri"/>
                <a:ea typeface="Calibri"/>
                <a:cs typeface="Calibri"/>
                <a:sym typeface="Calibri"/>
              </a:rPr>
              <a:t>because, as you have seen, there are digital mind map drawing tools that allow them to be shared among multiple users and to see in real time the changes made by each one.</a:t>
            </a:r>
            <a:endParaRPr sz="1600" b="0" i="1" u="none" strike="noStrike" cap="none" dirty="0">
              <a:solidFill>
                <a:schemeClr val="tx1"/>
              </a:solidFill>
              <a:latin typeface="Calibri"/>
              <a:ea typeface="Calibri"/>
              <a:cs typeface="Calibri"/>
              <a:sym typeface="Calibri"/>
            </a:endParaRPr>
          </a:p>
        </p:txBody>
      </p:sp>
      <p:cxnSp>
        <p:nvCxnSpPr>
          <p:cNvPr id="387" name="Google Shape;387;p50"/>
          <p:cNvCxnSpPr/>
          <p:nvPr/>
        </p:nvCxnSpPr>
        <p:spPr>
          <a:xfrm>
            <a:off x="7522230" y="3605270"/>
            <a:ext cx="2467159" cy="0"/>
          </a:xfrm>
          <a:prstGeom prst="straightConnector1">
            <a:avLst/>
          </a:prstGeom>
          <a:noFill/>
          <a:ln w="9525" cap="flat" cmpd="sng">
            <a:solidFill>
              <a:srgbClr val="F5911B"/>
            </a:solidFill>
            <a:prstDash val="dash"/>
            <a:round/>
            <a:headEnd type="none" w="sm" len="sm"/>
            <a:tailEnd type="none" w="sm" len="sm"/>
          </a:ln>
        </p:spPr>
      </p:cxnSp>
      <p:grpSp>
        <p:nvGrpSpPr>
          <p:cNvPr id="388" name="Google Shape;388;p50"/>
          <p:cNvGrpSpPr/>
          <p:nvPr/>
        </p:nvGrpSpPr>
        <p:grpSpPr>
          <a:xfrm>
            <a:off x="10207680" y="2917800"/>
            <a:ext cx="1440000" cy="1022400"/>
            <a:chOff x="6949036" y="2151000"/>
            <a:chExt cx="3600000" cy="2556000"/>
          </a:xfrm>
        </p:grpSpPr>
        <p:sp>
          <p:nvSpPr>
            <p:cNvPr id="389" name="Google Shape;389;p5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90" name="Google Shape;390;p5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5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5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5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5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5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5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5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5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 name="Google Shape;362;p48">
            <a:extLst>
              <a:ext uri="{FF2B5EF4-FFF2-40B4-BE49-F238E27FC236}">
                <a16:creationId xmlns:a16="http://schemas.microsoft.com/office/drawing/2014/main" id="{FF65C7E6-886F-45F8-8190-A4A8E2A5382D}"/>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51"/>
          <p:cNvSpPr txBox="1"/>
          <p:nvPr/>
        </p:nvSpPr>
        <p:spPr>
          <a:xfrm>
            <a:off x="662827" y="2233884"/>
            <a:ext cx="6022645" cy="2786693"/>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solidFill>
                  <a:schemeClr val="dk1"/>
                </a:solidFill>
                <a:latin typeface="Calibri"/>
                <a:ea typeface="Calibri"/>
                <a:cs typeface="Calibri"/>
                <a:sym typeface="Calibri"/>
              </a:rPr>
              <a:t>Together they chose the digital tool to use, then "elected" Antonio as the "secretary" of the meeting: he was the one who created the map and edited it during the discussion.</a:t>
            </a: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they could have all taken care of editing the map</a:t>
            </a:r>
            <a:r>
              <a:rPr lang="en-US" sz="1600" i="1" dirty="0">
                <a:solidFill>
                  <a:schemeClr val="dk1"/>
                </a:solidFill>
                <a:latin typeface="Calibri"/>
                <a:ea typeface="Calibri"/>
                <a:cs typeface="Calibri"/>
                <a:sym typeface="Calibri"/>
              </a:rPr>
              <a:t>, because it is technically feasible. However, usually during the first meeting the changes made are numerous and structural: that is why </a:t>
            </a:r>
            <a:r>
              <a:rPr lang="en-US" sz="1600" i="1" dirty="0">
                <a:solidFill>
                  <a:srgbClr val="F5911B"/>
                </a:solidFill>
                <a:latin typeface="Calibri"/>
                <a:ea typeface="Calibri"/>
                <a:cs typeface="Calibri"/>
                <a:sym typeface="Calibri"/>
              </a:rPr>
              <a:t>it is better to have one person in charge of updating it at the first stage.</a:t>
            </a:r>
            <a:endParaRPr sz="1600" i="1" u="none" strike="noStrike" cap="none" dirty="0">
              <a:solidFill>
                <a:srgbClr val="F5911B"/>
              </a:solidFill>
              <a:latin typeface="Calibri"/>
              <a:ea typeface="Calibri"/>
              <a:cs typeface="Calibri"/>
              <a:sym typeface="Calibri"/>
            </a:endParaRPr>
          </a:p>
        </p:txBody>
      </p:sp>
      <p:pic>
        <p:nvPicPr>
          <p:cNvPr id="407" name="Google Shape;407;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47775" y="2625826"/>
            <a:ext cx="4153176" cy="2201675"/>
          </a:xfrm>
          <a:prstGeom prst="rect">
            <a:avLst/>
          </a:prstGeom>
          <a:noFill/>
          <a:ln>
            <a:noFill/>
          </a:ln>
        </p:spPr>
      </p:pic>
      <p:sp>
        <p:nvSpPr>
          <p:cNvPr id="6" name="Google Shape;362;p48">
            <a:extLst>
              <a:ext uri="{FF2B5EF4-FFF2-40B4-BE49-F238E27FC236}">
                <a16:creationId xmlns:a16="http://schemas.microsoft.com/office/drawing/2014/main" id="{9F2834B4-1069-4506-AE6A-F0B4B4438D0C}"/>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863EF52E-F9DA-4FEF-97A9-A55642B19A23}"/>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52"/>
          <p:cNvSpPr txBox="1"/>
          <p:nvPr/>
        </p:nvSpPr>
        <p:spPr>
          <a:xfrm>
            <a:off x="346229" y="1854325"/>
            <a:ext cx="6376621" cy="38766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solidFill>
                  <a:schemeClr val="dk1"/>
                </a:solidFill>
                <a:latin typeface="Calibri"/>
                <a:ea typeface="Calibri"/>
                <a:cs typeface="Calibri"/>
                <a:sym typeface="Calibri"/>
              </a:rPr>
              <a:t>Based on what they had studied, Antonio, Beatrice, Carlo, and Daniela wrote down in no particular order the topics that were being covered and that seemed relevant to the objectives and target group of the course. A real brainstorming session!</a:t>
            </a: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they could have worked differently</a:t>
            </a:r>
            <a:r>
              <a:rPr lang="en-US" sz="1600" i="1" dirty="0">
                <a:solidFill>
                  <a:schemeClr val="dk1"/>
                </a:solidFill>
                <a:latin typeface="Calibri"/>
                <a:ea typeface="Calibri"/>
                <a:cs typeface="Calibri"/>
                <a:sym typeface="Calibri"/>
              </a:rPr>
              <a:t>, thinking first of the macro-topics, to add only afterwards the details from each one: this is the almost forced mode when using a manual mind map, which does not have the same freedom of reorganization as digital ones. </a:t>
            </a:r>
            <a:r>
              <a:rPr lang="en-US" sz="1600" i="1" dirty="0">
                <a:solidFill>
                  <a:srgbClr val="F5911B"/>
                </a:solidFill>
                <a:latin typeface="Calibri"/>
                <a:ea typeface="Calibri"/>
                <a:cs typeface="Calibri"/>
                <a:sym typeface="Calibri"/>
              </a:rPr>
              <a:t>It does, however, require the ability to identify from the beginning </a:t>
            </a:r>
            <a:r>
              <a:rPr lang="en-US" sz="1600" i="1" dirty="0">
                <a:solidFill>
                  <a:schemeClr val="dk1"/>
                </a:solidFill>
                <a:latin typeface="Calibri"/>
                <a:ea typeface="Calibri"/>
                <a:cs typeface="Calibri"/>
                <a:sym typeface="Calibri"/>
              </a:rPr>
              <a:t>the categories among the topics to be covered: this is easier for subjects that are already partly known to us, less so for those we know little about.</a:t>
            </a:r>
            <a:endParaRPr sz="1600" b="0" i="1" u="none" strike="noStrike" cap="none" dirty="0">
              <a:solidFill>
                <a:schemeClr val="dk1"/>
              </a:solidFill>
              <a:latin typeface="Calibri"/>
              <a:ea typeface="Calibri"/>
              <a:cs typeface="Calibri"/>
              <a:sym typeface="Calibri"/>
            </a:endParaRPr>
          </a:p>
        </p:txBody>
      </p:sp>
      <p:pic>
        <p:nvPicPr>
          <p:cNvPr id="415" name="Google Shape;415;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06850" y="2432550"/>
            <a:ext cx="5191824" cy="2720149"/>
          </a:xfrm>
          <a:prstGeom prst="rect">
            <a:avLst/>
          </a:prstGeom>
          <a:noFill/>
          <a:ln>
            <a:noFill/>
          </a:ln>
        </p:spPr>
      </p:pic>
      <p:sp>
        <p:nvSpPr>
          <p:cNvPr id="6" name="Google Shape;362;p48">
            <a:extLst>
              <a:ext uri="{FF2B5EF4-FFF2-40B4-BE49-F238E27FC236}">
                <a16:creationId xmlns:a16="http://schemas.microsoft.com/office/drawing/2014/main" id="{431738EB-3EDD-4508-A657-C04725769333}"/>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F7FAB11C-3BA8-4723-8469-6F9F5F7D840E}"/>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53"/>
          <p:cNvSpPr txBox="1"/>
          <p:nvPr/>
        </p:nvSpPr>
        <p:spPr>
          <a:xfrm>
            <a:off x="731838" y="1940583"/>
            <a:ext cx="6152041" cy="3390541"/>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solidFill>
                  <a:schemeClr val="dk1"/>
                </a:solidFill>
                <a:latin typeface="Calibri"/>
                <a:ea typeface="Calibri"/>
                <a:cs typeface="Calibri"/>
                <a:sym typeface="Calibri"/>
              </a:rPr>
              <a:t>When they finished annotating the topics, Antonio, Beatrice, Carlo, and Daniela re-evaluated them to eliminate what did not seem interesting or too detailed.</a:t>
            </a: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it is useful at this point to share the digital map with the expert</a:t>
            </a:r>
            <a:r>
              <a:rPr lang="en-US" sz="1600" i="1" dirty="0">
                <a:solidFill>
                  <a:schemeClr val="dk1"/>
                </a:solidFill>
                <a:latin typeface="Calibri"/>
                <a:ea typeface="Calibri"/>
                <a:cs typeface="Calibri"/>
                <a:sym typeface="Calibri"/>
              </a:rPr>
              <a:t>, and to have the meeting updated to when he or she has verified that, among the topics surveyed, there are only those that he or she thinks are appropriate.</a:t>
            </a:r>
          </a:p>
          <a:p>
            <a:pPr marL="284400" lvl="0">
              <a:lnSpc>
                <a:spcPct val="120000"/>
              </a:lnSpc>
              <a:buSzPts val="1600"/>
            </a:pPr>
            <a:r>
              <a:rPr lang="en-US" sz="1600" i="1" dirty="0">
                <a:solidFill>
                  <a:schemeClr val="dk1"/>
                </a:solidFill>
                <a:latin typeface="Calibri"/>
                <a:ea typeface="Calibri"/>
                <a:cs typeface="Calibri"/>
                <a:sym typeface="Calibri"/>
              </a:rPr>
              <a:t>If the tool allows, the expert can also </a:t>
            </a:r>
            <a:r>
              <a:rPr lang="en-US" sz="1600" i="1" dirty="0">
                <a:solidFill>
                  <a:srgbClr val="F5911B"/>
                </a:solidFill>
                <a:latin typeface="Calibri"/>
                <a:ea typeface="Calibri"/>
                <a:cs typeface="Calibri"/>
                <a:sym typeface="Calibri"/>
              </a:rPr>
              <a:t>add comments directly into the map</a:t>
            </a:r>
            <a:r>
              <a:rPr lang="en-US" sz="1600" i="1" dirty="0">
                <a:solidFill>
                  <a:schemeClr val="dk1"/>
                </a:solidFill>
                <a:latin typeface="Calibri"/>
                <a:ea typeface="Calibri"/>
                <a:cs typeface="Calibri"/>
                <a:sym typeface="Calibri"/>
              </a:rPr>
              <a:t> to communicate the reasons for his or her choices.</a:t>
            </a:r>
            <a:endParaRPr sz="1600" b="0" i="1" u="none" strike="noStrike" cap="none" dirty="0">
              <a:solidFill>
                <a:schemeClr val="dk1"/>
              </a:solidFill>
              <a:latin typeface="Calibri"/>
              <a:ea typeface="Calibri"/>
              <a:cs typeface="Calibri"/>
              <a:sym typeface="Calibri"/>
            </a:endParaRPr>
          </a:p>
        </p:txBody>
      </p:sp>
      <p:pic>
        <p:nvPicPr>
          <p:cNvPr id="423" name="Google Shape;423;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9615" y="2350513"/>
            <a:ext cx="4703081" cy="2570671"/>
          </a:xfrm>
          <a:prstGeom prst="rect">
            <a:avLst/>
          </a:prstGeom>
          <a:noFill/>
          <a:ln>
            <a:noFill/>
          </a:ln>
        </p:spPr>
      </p:pic>
      <p:sp>
        <p:nvSpPr>
          <p:cNvPr id="6" name="Google Shape;362;p48">
            <a:extLst>
              <a:ext uri="{FF2B5EF4-FFF2-40B4-BE49-F238E27FC236}">
                <a16:creationId xmlns:a16="http://schemas.microsoft.com/office/drawing/2014/main" id="{330E7D76-A942-4B08-80FF-050586946038}"/>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35AE1733-4F35-43A2-B6B7-F4C218803C07}"/>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54"/>
          <p:cNvSpPr txBox="1"/>
          <p:nvPr/>
        </p:nvSpPr>
        <p:spPr>
          <a:xfrm>
            <a:off x="523240" y="1828203"/>
            <a:ext cx="6392016" cy="4143788"/>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solidFill>
                  <a:schemeClr val="dk1"/>
                </a:solidFill>
                <a:latin typeface="Calibri"/>
                <a:ea typeface="Calibri"/>
                <a:cs typeface="Calibri"/>
                <a:sym typeface="Calibri"/>
              </a:rPr>
              <a:t>In working groups, with the topics that seemed useful to cover in their course in front of them, they reasoned about how they could be grouped into macro sections. Within each they also defined the eventual presentation order of the topics.</a:t>
            </a: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the map's radial structure is appropriate for describing how the course user will "encounter" the different topics when the macro sections can be accessed in a free-flowing order (horizontal navigation).</a:t>
            </a:r>
          </a:p>
          <a:p>
            <a:pPr marL="284400" lvl="0">
              <a:lnSpc>
                <a:spcPct val="120000"/>
              </a:lnSpc>
              <a:buSzPts val="1600"/>
            </a:pPr>
            <a:r>
              <a:rPr lang="en-US" sz="1600" i="1" dirty="0">
                <a:solidFill>
                  <a:schemeClr val="dk1"/>
                </a:solidFill>
                <a:latin typeface="Calibri"/>
                <a:ea typeface="Calibri"/>
                <a:cs typeface="Calibri"/>
                <a:sym typeface="Calibri"/>
              </a:rPr>
              <a:t>If, on the other hand, the macro sections are to be enjoyed in a defined order (vertical navigation), because it is preparatory, the structure can be modified in the digital tools and represented with a "list-like" layout.</a:t>
            </a:r>
            <a:endParaRPr sz="1600" b="0" i="1" u="none" strike="noStrike" cap="none"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dirty="0">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431" name="Google Shape;431;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7075" y="2448463"/>
            <a:ext cx="5109047" cy="2517045"/>
          </a:xfrm>
          <a:prstGeom prst="rect">
            <a:avLst/>
          </a:prstGeom>
          <a:noFill/>
          <a:ln>
            <a:noFill/>
          </a:ln>
        </p:spPr>
      </p:pic>
      <p:sp>
        <p:nvSpPr>
          <p:cNvPr id="6" name="Google Shape;362;p48">
            <a:extLst>
              <a:ext uri="{FF2B5EF4-FFF2-40B4-BE49-F238E27FC236}">
                <a16:creationId xmlns:a16="http://schemas.microsoft.com/office/drawing/2014/main" id="{3A69F4E3-A821-4608-A498-F6FB981825A4}"/>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9EFED056-F255-41E7-9C16-70D488C543C4}"/>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g20830d9e904_0_0"/>
          <p:cNvSpPr txBox="1"/>
          <p:nvPr/>
        </p:nvSpPr>
        <p:spPr>
          <a:xfrm>
            <a:off x="451029" y="2138922"/>
            <a:ext cx="6392100" cy="41439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solidFill>
                  <a:schemeClr val="dk1"/>
                </a:solidFill>
                <a:latin typeface="Calibri"/>
                <a:ea typeface="Calibri"/>
                <a:cs typeface="Calibri"/>
                <a:sym typeface="Calibri"/>
              </a:rPr>
              <a:t>Having established that the course had a definite sequence of completion, Antonio, Beatrice, Carlo, and Daniela modified the layout in this way and asked the expert to check their analysis and note in the comments associated with the map nodes his observations. Could they have asked for comments via email? </a:t>
            </a:r>
          </a:p>
          <a:p>
            <a:pPr marL="284400" lvl="0">
              <a:lnSpc>
                <a:spcPct val="120000"/>
              </a:lnSpc>
              <a:buSzPts val="1600"/>
            </a:pPr>
            <a:endParaRPr lang="en-US" sz="1600" dirty="0">
              <a:solidFill>
                <a:schemeClr val="dk1"/>
              </a:solidFill>
              <a:latin typeface="Calibri"/>
              <a:ea typeface="Calibri"/>
              <a:cs typeface="Calibri"/>
              <a:sym typeface="Calibri"/>
            </a:endParaRPr>
          </a:p>
          <a:p>
            <a:pPr marL="284400" lvl="0">
              <a:lnSpc>
                <a:spcPct val="120000"/>
              </a:lnSpc>
              <a:buSzPts val="16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Yes, email can be used, however, by noting the comments directly in the map nodes they were able to contextualize and group the observations in a timely manner.</a:t>
            </a:r>
            <a:endParaRPr sz="1600" i="1" u="none" strike="noStrike" cap="none" dirty="0">
              <a:solidFill>
                <a:srgbClr val="F5911B"/>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dirty="0">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439" name="Google Shape;439;g20830d9e904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14599" y="1250850"/>
            <a:ext cx="4510874" cy="4510874"/>
          </a:xfrm>
          <a:prstGeom prst="rect">
            <a:avLst/>
          </a:prstGeom>
          <a:noFill/>
          <a:ln>
            <a:noFill/>
          </a:ln>
        </p:spPr>
      </p:pic>
      <p:sp>
        <p:nvSpPr>
          <p:cNvPr id="6" name="Google Shape;362;p48">
            <a:extLst>
              <a:ext uri="{FF2B5EF4-FFF2-40B4-BE49-F238E27FC236}">
                <a16:creationId xmlns:a16="http://schemas.microsoft.com/office/drawing/2014/main" id="{CE19A688-AB65-4263-9D8E-7D381876D6E1}"/>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2062EC39-B38B-4B7F-848B-6612A0C3C6FD}"/>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g20830d9e904_0_7"/>
          <p:cNvSpPr txBox="1"/>
          <p:nvPr/>
        </p:nvSpPr>
        <p:spPr>
          <a:xfrm>
            <a:off x="731849" y="1739425"/>
            <a:ext cx="5767500" cy="4143900"/>
          </a:xfrm>
          <a:prstGeom prst="rect">
            <a:avLst/>
          </a:prstGeom>
          <a:noFill/>
          <a:ln>
            <a:noFill/>
          </a:ln>
        </p:spPr>
        <p:txBody>
          <a:bodyPr spcFirstLastPara="1" wrap="square" lIns="91425" tIns="45700" rIns="91425" bIns="45700" anchor="t" anchorCtr="0">
            <a:noAutofit/>
          </a:bodyPr>
          <a:lstStyle/>
          <a:p>
            <a:pPr marL="284400" lvl="0">
              <a:lnSpc>
                <a:spcPct val="120000"/>
              </a:lnSpc>
              <a:buClr>
                <a:schemeClr val="dk1"/>
              </a:buClr>
              <a:buSzPts val="1100"/>
            </a:pPr>
            <a:r>
              <a:rPr lang="en-US" sz="1600" dirty="0">
                <a:solidFill>
                  <a:schemeClr val="dk1"/>
                </a:solidFill>
                <a:latin typeface="Calibri"/>
                <a:ea typeface="Calibri"/>
                <a:cs typeface="Calibri"/>
                <a:sym typeface="Calibri"/>
              </a:rPr>
              <a:t>To distribute the work Antonio, Beatrice, Carlo, and Daniela each chose one color and used it to highlight the topics assigned to each.</a:t>
            </a:r>
          </a:p>
          <a:p>
            <a:pPr marL="284400" lvl="0">
              <a:lnSpc>
                <a:spcPct val="120000"/>
              </a:lnSpc>
              <a:buClr>
                <a:schemeClr val="dk1"/>
              </a:buClr>
              <a:buSzPts val="1100"/>
            </a:pPr>
            <a:r>
              <a:rPr lang="en-US" sz="1600" dirty="0">
                <a:solidFill>
                  <a:schemeClr val="dk1"/>
                </a:solidFill>
                <a:latin typeface="Calibri"/>
                <a:ea typeface="Calibri"/>
                <a:cs typeface="Calibri"/>
                <a:sym typeface="Calibri"/>
              </a:rPr>
              <a:t>Do you think the technique adopted by Antonio, Beatrice, Carlo, and Daniela only serves to define who is in charge of what?</a:t>
            </a:r>
          </a:p>
          <a:p>
            <a:pPr marL="284400" lvl="0">
              <a:lnSpc>
                <a:spcPct val="120000"/>
              </a:lnSpc>
              <a:buClr>
                <a:schemeClr val="dk1"/>
              </a:buClr>
              <a:buSzPts val="1100"/>
            </a:pPr>
            <a:endParaRPr lang="en-US" sz="1600" dirty="0">
              <a:solidFill>
                <a:schemeClr val="dk1"/>
              </a:solidFill>
              <a:latin typeface="Calibri"/>
              <a:ea typeface="Calibri"/>
              <a:cs typeface="Calibri"/>
              <a:sym typeface="Calibri"/>
            </a:endParaRPr>
          </a:p>
          <a:p>
            <a:pPr marL="284400" lvl="0">
              <a:lnSpc>
                <a:spcPct val="120000"/>
              </a:lnSpc>
              <a:buClr>
                <a:schemeClr val="dk1"/>
              </a:buClr>
              <a:buSzPts val="11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the use of color can also be useful in visually showing the balance of the assigned amount of work, thus improving its distribution.</a:t>
            </a:r>
          </a:p>
          <a:p>
            <a:pPr marL="284400" lvl="0">
              <a:lnSpc>
                <a:spcPct val="120000"/>
              </a:lnSpc>
              <a:buClr>
                <a:schemeClr val="dk1"/>
              </a:buClr>
              <a:buSzPts val="1100"/>
            </a:pPr>
            <a:endParaRPr lang="en-US" sz="1600" i="1" dirty="0">
              <a:solidFill>
                <a:schemeClr val="dk1"/>
              </a:solidFill>
              <a:latin typeface="Calibri"/>
              <a:ea typeface="Calibri"/>
              <a:cs typeface="Calibri"/>
              <a:sym typeface="Calibri"/>
            </a:endParaRPr>
          </a:p>
          <a:p>
            <a:pPr marL="284400" lvl="0">
              <a:lnSpc>
                <a:spcPct val="120000"/>
              </a:lnSpc>
              <a:buClr>
                <a:schemeClr val="dk1"/>
              </a:buClr>
              <a:buSzPts val="1100"/>
            </a:pPr>
            <a:r>
              <a:rPr lang="en-US" sz="1600" i="1" dirty="0">
                <a:solidFill>
                  <a:schemeClr val="dk1"/>
                </a:solidFill>
                <a:latin typeface="Calibri"/>
                <a:ea typeface="Calibri"/>
                <a:cs typeface="Calibri"/>
                <a:sym typeface="Calibri"/>
              </a:rPr>
              <a:t>Since then, Antonio, Beatrice, Carlo and Daniela have been able to work quite independently, each on their assigned topics.</a:t>
            </a:r>
            <a:endParaRPr sz="1600" b="0" i="1" u="none" strike="noStrike" cap="none" dirty="0">
              <a:solidFill>
                <a:schemeClr val="dk1"/>
              </a:solidFill>
              <a:latin typeface="Calibri"/>
              <a:ea typeface="Calibri"/>
              <a:cs typeface="Calibri"/>
              <a:sym typeface="Calibri"/>
            </a:endParaRPr>
          </a:p>
        </p:txBody>
      </p:sp>
      <p:pic>
        <p:nvPicPr>
          <p:cNvPr id="447" name="Google Shape;447;g20830d9e904_0_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70775" y="1615470"/>
            <a:ext cx="5061299" cy="4267855"/>
          </a:xfrm>
          <a:prstGeom prst="rect">
            <a:avLst/>
          </a:prstGeom>
          <a:noFill/>
          <a:ln>
            <a:noFill/>
          </a:ln>
        </p:spPr>
      </p:pic>
      <p:sp>
        <p:nvSpPr>
          <p:cNvPr id="6" name="Google Shape;362;p48">
            <a:extLst>
              <a:ext uri="{FF2B5EF4-FFF2-40B4-BE49-F238E27FC236}">
                <a16:creationId xmlns:a16="http://schemas.microsoft.com/office/drawing/2014/main" id="{3514B8CE-7573-4A3A-846D-37E377CD4921}"/>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ED463D2B-D84B-4872-A0E4-445C1763A8E1}"/>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4" name="Google Shape;454;g20830d9e904_0_14"/>
          <p:cNvSpPr txBox="1"/>
          <p:nvPr/>
        </p:nvSpPr>
        <p:spPr>
          <a:xfrm>
            <a:off x="230819" y="1650949"/>
            <a:ext cx="6411881" cy="4143900"/>
          </a:xfrm>
          <a:prstGeom prst="rect">
            <a:avLst/>
          </a:prstGeom>
          <a:noFill/>
          <a:ln>
            <a:noFill/>
          </a:ln>
        </p:spPr>
        <p:txBody>
          <a:bodyPr spcFirstLastPara="1" wrap="square" lIns="91425" tIns="45700" rIns="91425" bIns="45700" anchor="t" anchorCtr="0">
            <a:noAutofit/>
          </a:bodyPr>
          <a:lstStyle/>
          <a:p>
            <a:pPr marL="284400" lvl="0">
              <a:lnSpc>
                <a:spcPct val="120000"/>
              </a:lnSpc>
              <a:buClr>
                <a:schemeClr val="dk1"/>
              </a:buClr>
              <a:buSzPts val="1100"/>
            </a:pPr>
            <a:r>
              <a:rPr lang="en-US" sz="1600" dirty="0">
                <a:solidFill>
                  <a:schemeClr val="dk1"/>
                </a:solidFill>
                <a:latin typeface="Calibri"/>
                <a:ea typeface="Calibri"/>
                <a:cs typeface="Calibri"/>
                <a:sym typeface="Calibri"/>
              </a:rPr>
              <a:t>Since the chosen tool allowed for this, they decided that each would write, in the text associated with the map nodes, the relevant course materials and draft texts. They then made use of lower-level nodes to further classify the content.</a:t>
            </a:r>
          </a:p>
          <a:p>
            <a:pPr marL="284400" lvl="0">
              <a:lnSpc>
                <a:spcPct val="120000"/>
              </a:lnSpc>
              <a:buClr>
                <a:schemeClr val="dk1"/>
              </a:buClr>
              <a:buSzPts val="1100"/>
            </a:pPr>
            <a:r>
              <a:rPr lang="en-US" sz="1600" dirty="0">
                <a:solidFill>
                  <a:schemeClr val="dk1"/>
                </a:solidFill>
                <a:latin typeface="Calibri"/>
                <a:ea typeface="Calibri"/>
                <a:cs typeface="Calibri"/>
                <a:sym typeface="Calibri"/>
              </a:rPr>
              <a:t>In your opinion, wouldn't it have been better to use a regular text document?</a:t>
            </a:r>
          </a:p>
          <a:p>
            <a:pPr marL="284400" lvl="0">
              <a:lnSpc>
                <a:spcPct val="120000"/>
              </a:lnSpc>
              <a:buClr>
                <a:schemeClr val="dk1"/>
              </a:buClr>
              <a:buSzPts val="1100"/>
            </a:pPr>
            <a:endParaRPr lang="en-US" sz="1600" dirty="0">
              <a:solidFill>
                <a:schemeClr val="dk1"/>
              </a:solidFill>
              <a:latin typeface="Calibri"/>
              <a:ea typeface="Calibri"/>
              <a:cs typeface="Calibri"/>
              <a:sym typeface="Calibri"/>
            </a:endParaRPr>
          </a:p>
          <a:p>
            <a:pPr marL="284400" lvl="0">
              <a:lnSpc>
                <a:spcPct val="120000"/>
              </a:lnSpc>
              <a:buClr>
                <a:schemeClr val="dk1"/>
              </a:buClr>
              <a:buSzPts val="1100"/>
            </a:pPr>
            <a:r>
              <a:rPr lang="en-US" sz="1600" b="1" i="1" dirty="0">
                <a:solidFill>
                  <a:schemeClr val="dk1"/>
                </a:solidFill>
                <a:latin typeface="Calibri"/>
                <a:ea typeface="Calibri"/>
                <a:cs typeface="Calibri"/>
                <a:sym typeface="Calibri"/>
              </a:rPr>
              <a:t>NOTE THAT... </a:t>
            </a:r>
            <a:r>
              <a:rPr lang="en-US" sz="1600" i="1" dirty="0">
                <a:solidFill>
                  <a:srgbClr val="F5911B"/>
                </a:solidFill>
                <a:latin typeface="Calibri"/>
                <a:ea typeface="Calibri"/>
                <a:cs typeface="Calibri"/>
                <a:sym typeface="Calibri"/>
              </a:rPr>
              <a:t>they could have used multiple text documents, or even a shared one. The mode they chose allowed them to work in a shared way in a structured area available to all. This way, everyone was able to keep up to date with each other's work, take advantage of information from it, see if it was appropriate to re-discuss some aspect, perhaps by creating timely comments associated with the nodes involved.</a:t>
            </a:r>
            <a:endParaRPr sz="1600" b="0" i="1" u="none" strike="noStrike" cap="none" dirty="0">
              <a:solidFill>
                <a:srgbClr val="F5911B"/>
              </a:solidFill>
              <a:latin typeface="Calibri"/>
              <a:ea typeface="Calibri"/>
              <a:cs typeface="Calibri"/>
              <a:sym typeface="Calibri"/>
            </a:endParaRPr>
          </a:p>
        </p:txBody>
      </p:sp>
      <p:pic>
        <p:nvPicPr>
          <p:cNvPr id="455" name="Google Shape;455;g20830d9e904_0_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07560" y="1651050"/>
            <a:ext cx="5363215" cy="4232275"/>
          </a:xfrm>
          <a:prstGeom prst="rect">
            <a:avLst/>
          </a:prstGeom>
          <a:noFill/>
          <a:ln>
            <a:noFill/>
          </a:ln>
        </p:spPr>
      </p:pic>
      <p:sp>
        <p:nvSpPr>
          <p:cNvPr id="6" name="Google Shape;362;p48">
            <a:extLst>
              <a:ext uri="{FF2B5EF4-FFF2-40B4-BE49-F238E27FC236}">
                <a16:creationId xmlns:a16="http://schemas.microsoft.com/office/drawing/2014/main" id="{010E4D5B-60ED-45E0-8F13-0706B3C7AF45}"/>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3764469C-99C9-455C-AA1B-B0BA50D768A2}"/>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2</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CASE 1 - A solution with digital mind maps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i="0" u="none" strike="noStrike" cap="none">
                <a:solidFill>
                  <a:srgbClr val="F5911B"/>
                </a:solidFill>
                <a:latin typeface="Calibri"/>
                <a:ea typeface="Calibri"/>
                <a:cs typeface="Calibri"/>
                <a:sym typeface="Calibri"/>
              </a:rPr>
              <a:t>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At the end of this module you will be able to:</a:t>
            </a:r>
            <a:endParaRPr sz="1400" b="0" i="0" u="none" strike="noStrike" cap="none">
              <a:solidFill>
                <a:srgbClr val="000000"/>
              </a:solidFill>
              <a:latin typeface="Arial"/>
              <a:ea typeface="Arial"/>
              <a:cs typeface="Arial"/>
              <a:sym typeface="Arial"/>
            </a:endParaRPr>
          </a:p>
        </p:txBody>
      </p:sp>
      <p:sp>
        <p:nvSpPr>
          <p:cNvPr id="70" name="Google Shape;70;p3"/>
          <p:cNvSpPr txBox="1"/>
          <p:nvPr/>
        </p:nvSpPr>
        <p:spPr>
          <a:xfrm>
            <a:off x="795775" y="1754200"/>
            <a:ext cx="4486439"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i="0" u="none" strike="noStrike" cap="none" dirty="0">
                <a:solidFill>
                  <a:schemeClr val="dk1"/>
                </a:solidFill>
                <a:latin typeface="Calibri"/>
                <a:ea typeface="Calibri"/>
                <a:cs typeface="Calibri"/>
                <a:sym typeface="Calibri"/>
              </a:rPr>
              <a:t>Learning</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Calibri"/>
                <a:cs typeface="Calibri"/>
                <a:sym typeface="Calibri"/>
              </a:rPr>
              <a:t>outcome</a:t>
            </a:r>
            <a:r>
              <a:rPr lang="it-IT" sz="2000" b="0" i="0" u="none" strike="noStrike" cap="none" dirty="0">
                <a:solidFill>
                  <a:schemeClr val="dk1"/>
                </a:solidFill>
                <a:latin typeface="Poppins Medium"/>
                <a:ea typeface="Poppins Medium"/>
                <a:cs typeface="Poppins Medium"/>
                <a:sym typeface="Poppins Medium"/>
              </a:rPr>
              <a:t> </a:t>
            </a:r>
            <a:r>
              <a:rPr lang="it-IT" sz="2000" b="1" dirty="0">
                <a:solidFill>
                  <a:schemeClr val="dk1"/>
                </a:solidFill>
                <a:latin typeface="Calibri"/>
                <a:ea typeface="Calibri"/>
                <a:cs typeface="Calibri"/>
                <a:sym typeface="Calibri"/>
              </a:rPr>
              <a:t>1</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en-US" sz="2000" dirty="0">
                <a:solidFill>
                  <a:schemeClr val="dk1"/>
                </a:solidFill>
                <a:latin typeface="Calibri"/>
                <a:ea typeface="Calibri"/>
                <a:cs typeface="Calibri"/>
                <a:sym typeface="Calibri"/>
              </a:rPr>
              <a:t>Identify the digital mind-mapping tool best suited to your needs and use it to make simple maps;</a:t>
            </a:r>
            <a:endParaRPr sz="2000" b="0" i="0" u="none" strike="noStrike" cap="none" dirty="0">
              <a:solidFill>
                <a:schemeClr val="dk1"/>
              </a:solidFill>
              <a:latin typeface="Calibri"/>
              <a:ea typeface="Calibri"/>
              <a:cs typeface="Calibri"/>
              <a:sym typeface="Calibri"/>
            </a:endParaRPr>
          </a:p>
        </p:txBody>
      </p:sp>
      <p:sp>
        <p:nvSpPr>
          <p:cNvPr id="71" name="Google Shape;71;p3"/>
          <p:cNvSpPr txBox="1"/>
          <p:nvPr/>
        </p:nvSpPr>
        <p:spPr>
          <a:xfrm>
            <a:off x="2148864" y="3553166"/>
            <a:ext cx="6266700" cy="19731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Learning outcome 3</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en-US" sz="2000" dirty="0">
                <a:solidFill>
                  <a:schemeClr val="dk1"/>
                </a:solidFill>
                <a:latin typeface="Calibri"/>
                <a:ea typeface="Calibri"/>
                <a:cs typeface="Calibri"/>
                <a:sym typeface="Calibri"/>
              </a:rPr>
              <a:t>Recognize aspects and ways of using digital mind maps that facilitate collaboration in some problems in the professional field.</a:t>
            </a:r>
            <a:endParaRPr sz="2000" b="0" i="0" u="none" strike="noStrike" cap="none" dirty="0">
              <a:solidFill>
                <a:schemeClr val="dk1"/>
              </a:solidFill>
              <a:latin typeface="Calibri"/>
              <a:ea typeface="Calibri"/>
              <a:cs typeface="Calibri"/>
              <a:sym typeface="Calibri"/>
            </a:endParaRPr>
          </a:p>
        </p:txBody>
      </p:sp>
      <p:cxnSp>
        <p:nvCxnSpPr>
          <p:cNvPr id="72" name="Google Shape;72;p3"/>
          <p:cNvCxnSpPr/>
          <p:nvPr/>
        </p:nvCxnSpPr>
        <p:spPr>
          <a:xfrm>
            <a:off x="528320" y="3268839"/>
            <a:ext cx="946920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grpSp>
      <p:sp>
        <p:nvSpPr>
          <p:cNvPr id="18" name="Google Shape;70;p3">
            <a:extLst>
              <a:ext uri="{FF2B5EF4-FFF2-40B4-BE49-F238E27FC236}">
                <a16:creationId xmlns:a16="http://schemas.microsoft.com/office/drawing/2014/main" id="{68CC5E8E-2819-43C7-B1B0-222115564BD8}"/>
              </a:ext>
            </a:extLst>
          </p:cNvPr>
          <p:cNvSpPr txBox="1"/>
          <p:nvPr/>
        </p:nvSpPr>
        <p:spPr>
          <a:xfrm>
            <a:off x="5138436" y="1754200"/>
            <a:ext cx="4859084"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i="0" u="none" strike="noStrike" cap="none" dirty="0">
                <a:solidFill>
                  <a:schemeClr val="dk1"/>
                </a:solidFill>
                <a:latin typeface="Calibri"/>
                <a:ea typeface="Calibri"/>
                <a:cs typeface="Calibri"/>
                <a:sym typeface="Calibri"/>
              </a:rPr>
              <a:t>Learning</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Calibri"/>
                <a:cs typeface="Calibri"/>
                <a:sym typeface="Calibri"/>
              </a:rPr>
              <a:t>outcome</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Poppins Medium"/>
                <a:cs typeface="Calibri"/>
                <a:sym typeface="Calibri"/>
              </a:rPr>
              <a:t>2</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en-US" sz="2000" dirty="0">
                <a:solidFill>
                  <a:schemeClr val="dk1"/>
                </a:solidFill>
                <a:latin typeface="Calibri"/>
                <a:ea typeface="Calibri"/>
                <a:cs typeface="Calibri"/>
                <a:sym typeface="Calibri"/>
              </a:rPr>
              <a:t>Recognize aspects and uses of digital mind maps that can facilitate collaboration on selected professional issues;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cxnSp>
        <p:nvCxnSpPr>
          <p:cNvPr id="460" name="Google Shape;460;g1b6354f681b_0_81"/>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461" name="Google Shape;461;g1b6354f681b_0_81"/>
          <p:cNvSpPr txBox="1"/>
          <p:nvPr/>
        </p:nvSpPr>
        <p:spPr>
          <a:xfrm>
            <a:off x="523250" y="1250850"/>
            <a:ext cx="8643900" cy="400069"/>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it-IT" sz="2000" dirty="0" err="1">
                <a:solidFill>
                  <a:schemeClr val="dk1"/>
                </a:solidFill>
                <a:latin typeface="Calibri"/>
                <a:ea typeface="Calibri"/>
                <a:cs typeface="Calibri"/>
                <a:sym typeface="Calibri"/>
              </a:rPr>
              <a:t>Summing</a:t>
            </a:r>
            <a:r>
              <a:rPr lang="it-IT" sz="2000" dirty="0">
                <a:solidFill>
                  <a:schemeClr val="dk1"/>
                </a:solidFill>
                <a:latin typeface="Calibri"/>
                <a:ea typeface="Calibri"/>
                <a:cs typeface="Calibri"/>
                <a:sym typeface="Calibri"/>
              </a:rPr>
              <a:t> up: </a:t>
            </a:r>
            <a:r>
              <a:rPr lang="en-US" sz="2000" dirty="0">
                <a:solidFill>
                  <a:schemeClr val="dk1"/>
                </a:solidFill>
                <a:latin typeface="Calibri"/>
                <a:ea typeface="Calibri"/>
                <a:cs typeface="Calibri"/>
                <a:sym typeface="Calibri"/>
              </a:rPr>
              <a:t>What did Antonio, Beatrice, Carlo, and Daniela achieve in the end?</a:t>
            </a:r>
            <a:endParaRPr sz="2000" dirty="0">
              <a:solidFill>
                <a:schemeClr val="dk1"/>
              </a:solidFill>
              <a:latin typeface="Calibri"/>
              <a:ea typeface="Calibri"/>
              <a:cs typeface="Calibri"/>
              <a:sym typeface="Calibri"/>
            </a:endParaRPr>
          </a:p>
        </p:txBody>
      </p:sp>
      <p:grpSp>
        <p:nvGrpSpPr>
          <p:cNvPr id="462" name="Google Shape;462;g1b6354f681b_0_81"/>
          <p:cNvGrpSpPr/>
          <p:nvPr/>
        </p:nvGrpSpPr>
        <p:grpSpPr>
          <a:xfrm>
            <a:off x="10207680" y="2917800"/>
            <a:ext cx="1439823" cy="1022354"/>
            <a:chOff x="6949036" y="2151000"/>
            <a:chExt cx="3599557" cy="2555886"/>
          </a:xfrm>
        </p:grpSpPr>
        <p:sp>
          <p:nvSpPr>
            <p:cNvPr id="463" name="Google Shape;463;g1b6354f681b_0_8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64" name="Google Shape;464;g1b6354f681b_0_8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g1b6354f681b_0_8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g1b6354f681b_0_8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g1b6354f681b_0_8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g1b6354f681b_0_8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g1b6354f681b_0_8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g1b6354f681b_0_8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g1b6354f681b_0_8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g1b6354f681b_0_8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g1b6354f681b_0_8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5" name="Google Shape;475;g1b6354f681b_0_81"/>
          <p:cNvGrpSpPr/>
          <p:nvPr/>
        </p:nvGrpSpPr>
        <p:grpSpPr>
          <a:xfrm>
            <a:off x="-2500777" y="1535887"/>
            <a:ext cx="10435164" cy="4149727"/>
            <a:chOff x="-2868902" y="1571512"/>
            <a:chExt cx="10435164" cy="4149727"/>
          </a:xfrm>
        </p:grpSpPr>
        <p:sp>
          <p:nvSpPr>
            <p:cNvPr id="476" name="Google Shape;476;g1b6354f681b_0_81"/>
            <p:cNvSpPr txBox="1"/>
            <p:nvPr/>
          </p:nvSpPr>
          <p:spPr>
            <a:xfrm>
              <a:off x="1942979" y="1968608"/>
              <a:ext cx="5222400" cy="400069"/>
            </a:xfrm>
            <a:prstGeom prst="rect">
              <a:avLst/>
            </a:prstGeom>
            <a:noFill/>
            <a:ln>
              <a:noFill/>
            </a:ln>
          </p:spPr>
          <p:txBody>
            <a:bodyPr spcFirstLastPara="1" wrap="square" lIns="91425" tIns="45700" rIns="91425" bIns="45700" anchor="t" anchorCtr="0">
              <a:spAutoFit/>
            </a:bodyPr>
            <a:lstStyle/>
            <a:p>
              <a:pPr lvl="0">
                <a:buSzPts val="2000"/>
              </a:pPr>
              <a:r>
                <a:rPr lang="en-US" sz="2000" b="1" dirty="0">
                  <a:solidFill>
                    <a:schemeClr val="dk1"/>
                  </a:solidFill>
                  <a:latin typeface="Calibri"/>
                  <a:ea typeface="Calibri"/>
                  <a:cs typeface="Calibri"/>
                  <a:sym typeface="Calibri"/>
                </a:rPr>
                <a:t>The selected and structured content</a:t>
              </a:r>
              <a:endParaRPr sz="1600" b="0" i="0" u="none" strike="noStrike" cap="none" dirty="0">
                <a:solidFill>
                  <a:srgbClr val="000000"/>
                </a:solidFill>
                <a:latin typeface="Calibri"/>
                <a:ea typeface="Calibri"/>
                <a:cs typeface="Calibri"/>
                <a:sym typeface="Calibri"/>
              </a:endParaRPr>
            </a:p>
          </p:txBody>
        </p:sp>
        <p:sp>
          <p:nvSpPr>
            <p:cNvPr id="477" name="Google Shape;477;g1b6354f681b_0_81"/>
            <p:cNvSpPr/>
            <p:nvPr/>
          </p:nvSpPr>
          <p:spPr>
            <a:xfrm>
              <a:off x="551342" y="217495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8" name="Google Shape;478;g1b6354f681b_0_81"/>
            <p:cNvSpPr/>
            <p:nvPr/>
          </p:nvSpPr>
          <p:spPr>
            <a:xfrm>
              <a:off x="1048887" y="3116508"/>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9" name="Google Shape;479;g1b6354f681b_0_81"/>
            <p:cNvSpPr/>
            <p:nvPr/>
          </p:nvSpPr>
          <p:spPr>
            <a:xfrm>
              <a:off x="1069329" y="4058061"/>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80" name="Google Shape;480;g1b6354f681b_0_81"/>
            <p:cNvSpPr/>
            <p:nvPr/>
          </p:nvSpPr>
          <p:spPr>
            <a:xfrm>
              <a:off x="551342" y="499961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481" name="Google Shape;481;g1b6354f681b_0_81"/>
            <p:cNvCxnSpPr/>
            <p:nvPr/>
          </p:nvCxnSpPr>
          <p:spPr>
            <a:xfrm>
              <a:off x="757226" y="2227120"/>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2" name="Google Shape;482;g1b6354f681b_0_81"/>
            <p:cNvCxnSpPr/>
            <p:nvPr/>
          </p:nvCxnSpPr>
          <p:spPr>
            <a:xfrm>
              <a:off x="1275111" y="3180608"/>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3" name="Google Shape;483;g1b6354f681b_0_81"/>
            <p:cNvCxnSpPr/>
            <p:nvPr/>
          </p:nvCxnSpPr>
          <p:spPr>
            <a:xfrm>
              <a:off x="1271385" y="4134096"/>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4" name="Google Shape;484;g1b6354f681b_0_81"/>
            <p:cNvCxnSpPr/>
            <p:nvPr/>
          </p:nvCxnSpPr>
          <p:spPr>
            <a:xfrm>
              <a:off x="767697" y="5087583"/>
              <a:ext cx="1080600" cy="0"/>
            </a:xfrm>
            <a:prstGeom prst="straightConnector1">
              <a:avLst/>
            </a:prstGeom>
            <a:noFill/>
            <a:ln w="12700" cap="flat" cmpd="sng">
              <a:solidFill>
                <a:srgbClr val="BFBFBF"/>
              </a:solidFill>
              <a:prstDash val="solid"/>
              <a:miter lim="800000"/>
              <a:headEnd type="oval" w="med" len="med"/>
              <a:tailEnd type="oval" w="med" len="med"/>
            </a:ln>
          </p:spPr>
        </p:cxnSp>
        <p:sp>
          <p:nvSpPr>
            <p:cNvPr id="485" name="Google Shape;485;g1b6354f681b_0_81"/>
            <p:cNvSpPr/>
            <p:nvPr/>
          </p:nvSpPr>
          <p:spPr>
            <a:xfrm rot="2700000">
              <a:off x="-2923420" y="1626030"/>
              <a:ext cx="4149727" cy="4040691"/>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g1b6354f681b_0_81"/>
            <p:cNvSpPr txBox="1"/>
            <p:nvPr/>
          </p:nvSpPr>
          <p:spPr>
            <a:xfrm>
              <a:off x="2477695" y="2690556"/>
              <a:ext cx="4975324" cy="815568"/>
            </a:xfrm>
            <a:prstGeom prst="rect">
              <a:avLst/>
            </a:prstGeom>
            <a:noFill/>
            <a:ln>
              <a:noFill/>
            </a:ln>
          </p:spPr>
          <p:txBody>
            <a:bodyPr spcFirstLastPara="1" wrap="square" lIns="91425" tIns="45700" rIns="91425" bIns="45700" anchor="t" anchorCtr="0">
              <a:spAutoFit/>
            </a:bodyPr>
            <a:lstStyle/>
            <a:p>
              <a:pPr lvl="0">
                <a:buSzPts val="2000"/>
              </a:pPr>
              <a:r>
                <a:rPr lang="en-US" sz="2000" b="1" dirty="0">
                  <a:solidFill>
                    <a:schemeClr val="dk1"/>
                  </a:solidFill>
                  <a:latin typeface="Calibri"/>
                  <a:ea typeface="Calibri"/>
                  <a:cs typeface="Calibri"/>
                  <a:sym typeface="Calibri"/>
                </a:rPr>
                <a:t>The macro analysis of the course content</a:t>
              </a:r>
            </a:p>
            <a:p>
              <a:pPr lvl="0">
                <a:buSzPts val="2000"/>
              </a:pPr>
              <a:r>
                <a:rPr lang="en-US" sz="1350" dirty="0">
                  <a:solidFill>
                    <a:srgbClr val="313537"/>
                  </a:solidFill>
                  <a:latin typeface="Lato"/>
                  <a:ea typeface="Lato"/>
                  <a:cs typeface="Lato"/>
                  <a:sym typeface="Lato"/>
                </a:rPr>
                <a:t>The structure of the map and the texts associated with the nodes provide the macro analysis of their course content.</a:t>
              </a:r>
              <a:endParaRPr sz="1600" b="0" i="0" u="none" strike="noStrike" cap="none" dirty="0">
                <a:solidFill>
                  <a:srgbClr val="000000"/>
                </a:solidFill>
                <a:latin typeface="Calibri"/>
                <a:ea typeface="Calibri"/>
                <a:cs typeface="Calibri"/>
                <a:sym typeface="Calibri"/>
              </a:endParaRPr>
            </a:p>
          </p:txBody>
        </p:sp>
        <p:sp>
          <p:nvSpPr>
            <p:cNvPr id="487" name="Google Shape;487;g1b6354f681b_0_81"/>
            <p:cNvSpPr txBox="1"/>
            <p:nvPr/>
          </p:nvSpPr>
          <p:spPr>
            <a:xfrm>
              <a:off x="2477695" y="3641104"/>
              <a:ext cx="5050200" cy="1023317"/>
            </a:xfrm>
            <a:prstGeom prst="rect">
              <a:avLst/>
            </a:prstGeom>
            <a:noFill/>
            <a:ln>
              <a:noFill/>
            </a:ln>
          </p:spPr>
          <p:txBody>
            <a:bodyPr spcFirstLastPara="1" wrap="square" lIns="91425" tIns="45700" rIns="91425" bIns="45700" anchor="t" anchorCtr="0">
              <a:spAutoFit/>
            </a:bodyPr>
            <a:lstStyle/>
            <a:p>
              <a:pPr lvl="0">
                <a:buSzPts val="2000"/>
              </a:pPr>
              <a:r>
                <a:rPr lang="it-IT" sz="2000" b="1" dirty="0">
                  <a:solidFill>
                    <a:schemeClr val="dk1"/>
                  </a:solidFill>
                  <a:latin typeface="Calibri"/>
                  <a:ea typeface="Calibri"/>
                  <a:cs typeface="Calibri"/>
                  <a:sym typeface="Calibri"/>
                </a:rPr>
                <a:t>The </a:t>
              </a:r>
              <a:r>
                <a:rPr lang="it-IT" sz="2000" b="1" dirty="0" err="1">
                  <a:solidFill>
                    <a:schemeClr val="dk1"/>
                  </a:solidFill>
                  <a:latin typeface="Calibri"/>
                  <a:ea typeface="Calibri"/>
                  <a:cs typeface="Calibri"/>
                  <a:sym typeface="Calibri"/>
                </a:rPr>
                <a:t>course</a:t>
              </a:r>
              <a:r>
                <a:rPr lang="it-IT" sz="2000" b="1" dirty="0">
                  <a:solidFill>
                    <a:schemeClr val="dk1"/>
                  </a:solidFill>
                  <a:latin typeface="Calibri"/>
                  <a:ea typeface="Calibri"/>
                  <a:cs typeface="Calibri"/>
                  <a:sym typeface="Calibri"/>
                </a:rPr>
                <a:t> storyboard</a:t>
              </a:r>
            </a:p>
            <a:p>
              <a:pPr lvl="0">
                <a:buSzPts val="2000"/>
              </a:pPr>
              <a:r>
                <a:rPr lang="en-US" sz="1350" dirty="0">
                  <a:solidFill>
                    <a:srgbClr val="313537"/>
                  </a:solidFill>
                  <a:latin typeface="Lato"/>
                  <a:ea typeface="Lato"/>
                  <a:cs typeface="Lato"/>
                  <a:sym typeface="Lato"/>
                </a:rPr>
                <a:t>Provided they also recorded all the information needed to define how to display the content and refined the texts until they arrived at the final ones, they also produced the storyboard.</a:t>
              </a:r>
              <a:endParaRPr sz="1600" b="0" i="0" u="none" strike="noStrike" cap="none" dirty="0">
                <a:solidFill>
                  <a:srgbClr val="000000"/>
                </a:solidFill>
                <a:latin typeface="Calibri"/>
                <a:ea typeface="Calibri"/>
                <a:cs typeface="Calibri"/>
                <a:sym typeface="Calibri"/>
              </a:endParaRPr>
            </a:p>
          </p:txBody>
        </p:sp>
        <p:sp>
          <p:nvSpPr>
            <p:cNvPr id="488" name="Google Shape;488;g1b6354f681b_0_81"/>
            <p:cNvSpPr txBox="1"/>
            <p:nvPr/>
          </p:nvSpPr>
          <p:spPr>
            <a:xfrm>
              <a:off x="1961362" y="4754337"/>
              <a:ext cx="5604900" cy="607818"/>
            </a:xfrm>
            <a:prstGeom prst="rect">
              <a:avLst/>
            </a:prstGeom>
            <a:noFill/>
            <a:ln>
              <a:noFill/>
            </a:ln>
          </p:spPr>
          <p:txBody>
            <a:bodyPr spcFirstLastPara="1" wrap="square" lIns="91425" tIns="45700" rIns="91425" bIns="45700" anchor="t" anchorCtr="0">
              <a:spAutoFit/>
            </a:bodyPr>
            <a:lstStyle/>
            <a:p>
              <a:pPr lvl="0">
                <a:buSzPts val="2000"/>
              </a:pPr>
              <a:r>
                <a:rPr lang="en-US" sz="2000" b="1" dirty="0">
                  <a:solidFill>
                    <a:schemeClr val="dk1"/>
                  </a:solidFill>
                  <a:latin typeface="Calibri"/>
                  <a:ea typeface="Calibri"/>
                  <a:cs typeface="Calibri"/>
                  <a:sym typeface="Calibri"/>
                </a:rPr>
                <a:t>An area available to all</a:t>
              </a:r>
              <a:endParaRPr lang="it-IT" sz="2000" b="1" dirty="0">
                <a:solidFill>
                  <a:schemeClr val="dk1"/>
                </a:solidFill>
                <a:latin typeface="Calibri"/>
                <a:ea typeface="Calibri"/>
                <a:cs typeface="Calibri"/>
                <a:sym typeface="Calibri"/>
              </a:endParaRPr>
            </a:p>
            <a:p>
              <a:pPr lvl="0">
                <a:buSzPts val="2000"/>
              </a:pPr>
              <a:r>
                <a:rPr lang="en-US" sz="1350" dirty="0">
                  <a:solidFill>
                    <a:srgbClr val="313537"/>
                  </a:solidFill>
                  <a:latin typeface="Lato"/>
                  <a:sym typeface="Calibri"/>
                </a:rPr>
                <a:t>For both changes and communication</a:t>
              </a:r>
              <a:endParaRPr lang="it-IT" sz="1350" dirty="0">
                <a:solidFill>
                  <a:srgbClr val="313537"/>
                </a:solidFill>
                <a:latin typeface="Lato"/>
              </a:endParaRPr>
            </a:p>
          </p:txBody>
        </p:sp>
      </p:grpSp>
      <p:sp>
        <p:nvSpPr>
          <p:cNvPr id="31" name="Google Shape;362;p48">
            <a:extLst>
              <a:ext uri="{FF2B5EF4-FFF2-40B4-BE49-F238E27FC236}">
                <a16:creationId xmlns:a16="http://schemas.microsoft.com/office/drawing/2014/main" id="{24E200CF-34F9-44C1-8893-CC3989490E76}"/>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b6354f681b_0_0"/>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en-US" sz="2000" b="1" dirty="0">
                <a:solidFill>
                  <a:schemeClr val="dk1"/>
                </a:solidFill>
                <a:latin typeface="Calibri"/>
                <a:ea typeface="Calibri"/>
                <a:cs typeface="Calibri"/>
                <a:sym typeface="Calibri"/>
              </a:rPr>
              <a:t>What is the activity for which collaborative digital mind maps are originally useful? </a:t>
            </a:r>
            <a:r>
              <a:rPr lang="it-IT" sz="1600" b="0" i="0" u="none" strike="noStrike" cap="none" dirty="0">
                <a:solidFill>
                  <a:schemeClr val="dk1"/>
                </a:solidFill>
                <a:latin typeface="Calibri"/>
                <a:ea typeface="Calibri"/>
                <a:cs typeface="Calibri"/>
                <a:sym typeface="Calibri"/>
              </a:rPr>
              <a:t>(1 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Brainstorming.</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The content writing process.</a:t>
            </a:r>
          </a:p>
          <a:p>
            <a:pPr marL="431999" lvl="2" indent="-143998">
              <a:buClr>
                <a:schemeClr val="dk1"/>
              </a:buClr>
              <a:buSzPts val="1600"/>
              <a:buFont typeface="Arial"/>
              <a:buChar char="•"/>
            </a:pPr>
            <a:r>
              <a:rPr lang="en-US" sz="1600" dirty="0">
                <a:solidFill>
                  <a:schemeClr val="dk1"/>
                </a:solidFill>
                <a:latin typeface="Calibri"/>
                <a:ea typeface="Calibri"/>
                <a:cs typeface="Calibri"/>
                <a:sym typeface="Calibri"/>
              </a:rPr>
              <a:t>The planning and monitoring of projects.</a:t>
            </a:r>
            <a:endParaRPr sz="1400" b="0" i="0" u="none" strike="noStrike" cap="none" dirty="0">
              <a:solidFill>
                <a:srgbClr val="000000"/>
              </a:solidFill>
              <a:latin typeface="Arial"/>
              <a:ea typeface="Arial"/>
              <a:cs typeface="Arial"/>
              <a:sym typeface="Arial"/>
            </a:endParaRPr>
          </a:p>
        </p:txBody>
      </p:sp>
      <p:cxnSp>
        <p:nvCxnSpPr>
          <p:cNvPr id="494" name="Google Shape;494;g1b6354f681b_0_0"/>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495" name="Google Shape;495;g1b6354f681b_0_0"/>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496" name="Google Shape;496;g1b6354f681b_0_0"/>
          <p:cNvGrpSpPr/>
          <p:nvPr/>
        </p:nvGrpSpPr>
        <p:grpSpPr>
          <a:xfrm>
            <a:off x="10207680" y="2917800"/>
            <a:ext cx="1439823" cy="1022354"/>
            <a:chOff x="6949036" y="2151000"/>
            <a:chExt cx="3599557" cy="2555886"/>
          </a:xfrm>
        </p:grpSpPr>
        <p:sp>
          <p:nvSpPr>
            <p:cNvPr id="497" name="Google Shape;497;g1b6354f681b_0_0"/>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98" name="Google Shape;498;g1b6354f681b_0_0"/>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g1b6354f681b_0_0"/>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g1b6354f681b_0_0"/>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g1b6354f681b_0_0"/>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g1b6354f681b_0_0"/>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g1b6354f681b_0_0"/>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g1b6354f681b_0_0"/>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g1b6354f681b_0_0"/>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g1b6354f681b_0_0"/>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g1b6354f681b_0_0"/>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 name="Google Shape;362;p48">
            <a:extLst>
              <a:ext uri="{FF2B5EF4-FFF2-40B4-BE49-F238E27FC236}">
                <a16:creationId xmlns:a16="http://schemas.microsoft.com/office/drawing/2014/main" id="{0D43A2E2-58DD-42B7-A340-82085CA3E0A6}"/>
              </a:ext>
            </a:extLst>
          </p:cNvPr>
          <p:cNvSpPr/>
          <p:nvPr/>
        </p:nvSpPr>
        <p:spPr>
          <a:xfrm>
            <a:off x="451029" y="669816"/>
            <a:ext cx="47075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2</a:t>
            </a:r>
            <a:r>
              <a:rPr lang="it-IT"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b6354f681b_0_6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dirty="0">
                <a:solidFill>
                  <a:schemeClr val="dk1"/>
                </a:solidFill>
                <a:latin typeface="Calibri"/>
                <a:ea typeface="Calibri"/>
                <a:cs typeface="Calibri"/>
                <a:sym typeface="Calibri"/>
              </a:rPr>
              <a:t>2</a:t>
            </a:r>
            <a:r>
              <a:rPr lang="it-IT" sz="2000" b="1" i="0" u="none" strike="noStrike" cap="none"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How can the use of a digital mind map simplify interactions with the expert? </a:t>
            </a:r>
            <a:r>
              <a:rPr lang="it-IT" sz="1600" b="0" i="0" u="none" strike="noStrike" cap="none" dirty="0">
                <a:solidFill>
                  <a:schemeClr val="dk1"/>
                </a:solidFill>
                <a:latin typeface="Calibri"/>
                <a:ea typeface="Calibri"/>
                <a:cs typeface="Calibri"/>
                <a:sym typeface="Calibri"/>
              </a:rPr>
              <a:t>(</a:t>
            </a:r>
            <a:r>
              <a:rPr lang="it-IT" sz="1600" dirty="0">
                <a:solidFill>
                  <a:schemeClr val="dk1"/>
                </a:solidFill>
                <a:latin typeface="Calibri"/>
                <a:ea typeface="Calibri"/>
                <a:cs typeface="Calibri"/>
                <a:sym typeface="Calibri"/>
              </a:rPr>
              <a:t>2 correct answers)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Char char="•"/>
            </a:pPr>
            <a:r>
              <a:rPr lang="en-US" sz="1600" dirty="0">
                <a:solidFill>
                  <a:schemeClr val="dk1"/>
                </a:solidFill>
                <a:latin typeface="Calibri"/>
                <a:ea typeface="Calibri"/>
                <a:cs typeface="Calibri"/>
                <a:sym typeface="Calibri"/>
              </a:rPr>
              <a:t>Points on which support is needed can be isolated.</a:t>
            </a:r>
          </a:p>
          <a:p>
            <a:pPr marL="431999" lvl="2" indent="-143998">
              <a:buClr>
                <a:schemeClr val="dk1"/>
              </a:buClr>
              <a:buSzPts val="1600"/>
              <a:buChar char="•"/>
            </a:pPr>
            <a:r>
              <a:rPr lang="en-US" sz="1600" dirty="0">
                <a:solidFill>
                  <a:schemeClr val="dk1"/>
                </a:solidFill>
                <a:latin typeface="Calibri"/>
                <a:ea typeface="Calibri"/>
                <a:cs typeface="Calibri"/>
                <a:sym typeface="Calibri"/>
              </a:rPr>
              <a:t>The expert can edit the map and associated content at any time.</a:t>
            </a:r>
          </a:p>
          <a:p>
            <a:pPr marL="431999" lvl="2" indent="-143998">
              <a:buClr>
                <a:schemeClr val="dk1"/>
              </a:buClr>
              <a:buSzPts val="1600"/>
              <a:buChar char="•"/>
            </a:pPr>
            <a:r>
              <a:rPr lang="en-US" sz="1600" dirty="0">
                <a:solidFill>
                  <a:schemeClr val="dk1"/>
                </a:solidFill>
                <a:latin typeface="Calibri"/>
                <a:ea typeface="Calibri"/>
                <a:cs typeface="Calibri"/>
                <a:sym typeface="Calibri"/>
              </a:rPr>
              <a:t>It is possible to make use of the map itself to receive answers to any issues/doubts that may be raised.</a:t>
            </a:r>
          </a:p>
          <a:p>
            <a:pPr marL="431999" lvl="2" indent="-143998">
              <a:buClr>
                <a:schemeClr val="dk1"/>
              </a:buClr>
              <a:buSzPts val="1600"/>
              <a:buChar char="•"/>
            </a:pPr>
            <a:r>
              <a:rPr lang="en-US" sz="1600" dirty="0">
                <a:solidFill>
                  <a:schemeClr val="dk1"/>
                </a:solidFill>
                <a:latin typeface="Calibri"/>
                <a:ea typeface="Calibri"/>
                <a:cs typeface="Calibri"/>
                <a:sym typeface="Calibri"/>
              </a:rPr>
              <a:t>It is not essential that the collaboration always be synchronous.</a:t>
            </a:r>
            <a:endParaRPr sz="1600" dirty="0">
              <a:solidFill>
                <a:schemeClr val="dk1"/>
              </a:solidFill>
              <a:latin typeface="Calibri"/>
              <a:ea typeface="Calibri"/>
              <a:cs typeface="Calibri"/>
              <a:sym typeface="Calibri"/>
            </a:endParaRPr>
          </a:p>
        </p:txBody>
      </p:sp>
      <p:cxnSp>
        <p:nvCxnSpPr>
          <p:cNvPr id="514" name="Google Shape;514;g1b6354f681b_0_6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15" name="Google Shape;515;g1b6354f681b_0_6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516" name="Google Shape;516;g1b6354f681b_0_62"/>
          <p:cNvGrpSpPr/>
          <p:nvPr/>
        </p:nvGrpSpPr>
        <p:grpSpPr>
          <a:xfrm>
            <a:off x="10207680" y="2917800"/>
            <a:ext cx="1439823" cy="1022354"/>
            <a:chOff x="6949036" y="2151000"/>
            <a:chExt cx="3599557" cy="2555886"/>
          </a:xfrm>
        </p:grpSpPr>
        <p:sp>
          <p:nvSpPr>
            <p:cNvPr id="517" name="Google Shape;517;g1b6354f681b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18" name="Google Shape;518;g1b6354f681b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g1b6354f681b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g1b6354f681b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g1b6354f681b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g1b6354f681b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g1b6354f681b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g1b6354f681b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g1b6354f681b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g1b6354f681b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7" name="Google Shape;527;g1b6354f681b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8" name="Google Shape;528;g1b6354f681b_0_62"/>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1b6354f681b_0_2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1. </a:t>
            </a:r>
            <a:r>
              <a:rPr lang="en-US" sz="2000" b="1" dirty="0">
                <a:solidFill>
                  <a:schemeClr val="dk1"/>
                </a:solidFill>
                <a:latin typeface="Calibri"/>
                <a:ea typeface="Calibri"/>
                <a:cs typeface="Calibri"/>
                <a:sym typeface="Calibri"/>
              </a:rPr>
              <a:t>What is the activity for which collaborative digital mind maps are originally useful? </a:t>
            </a:r>
            <a:r>
              <a:rPr lang="it-IT" sz="1600" b="0" i="0" u="none" strike="noStrike" cap="none" dirty="0">
                <a:solidFill>
                  <a:schemeClr val="dk1"/>
                </a:solidFill>
                <a:latin typeface="Calibri"/>
                <a:ea typeface="Calibri"/>
                <a:cs typeface="Calibri"/>
                <a:sym typeface="Calibri"/>
              </a:rPr>
              <a:t>(1 </a:t>
            </a:r>
            <a:r>
              <a:rPr lang="it-IT" sz="1600" dirty="0">
                <a:solidFill>
                  <a:schemeClr val="dk1"/>
                </a:solidFill>
                <a:latin typeface="Calibri"/>
                <a:ea typeface="Calibri"/>
                <a:cs typeface="Calibri"/>
                <a:sym typeface="Calibri"/>
              </a:rPr>
              <a:t>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en-US" sz="1600" dirty="0">
                <a:solidFill>
                  <a:srgbClr val="F5911B"/>
                </a:solidFill>
                <a:latin typeface="Calibri"/>
                <a:ea typeface="Calibri"/>
                <a:cs typeface="Calibri"/>
                <a:sym typeface="Calibri"/>
              </a:rPr>
              <a:t>Brainstorming.</a:t>
            </a:r>
          </a:p>
          <a:p>
            <a:pPr marL="431999" lvl="2" indent="-143998">
              <a:buClr>
                <a:schemeClr val="dk1"/>
              </a:buClr>
              <a:buSzPts val="1600"/>
              <a:buFont typeface="Arial"/>
              <a:buChar char="•"/>
            </a:pPr>
            <a:r>
              <a:rPr lang="en-US" sz="1600" dirty="0">
                <a:solidFill>
                  <a:schemeClr val="tx1"/>
                </a:solidFill>
                <a:latin typeface="Calibri"/>
                <a:ea typeface="Calibri"/>
                <a:cs typeface="Calibri"/>
                <a:sym typeface="Calibri"/>
              </a:rPr>
              <a:t>The content writing process.</a:t>
            </a:r>
          </a:p>
          <a:p>
            <a:pPr marL="431999" lvl="2" indent="-143998">
              <a:buClr>
                <a:schemeClr val="dk1"/>
              </a:buClr>
              <a:buSzPts val="1600"/>
              <a:buFont typeface="Arial"/>
              <a:buChar char="•"/>
            </a:pPr>
            <a:r>
              <a:rPr lang="en-US" sz="1600" dirty="0">
                <a:solidFill>
                  <a:schemeClr val="tx1"/>
                </a:solidFill>
                <a:latin typeface="Calibri"/>
                <a:ea typeface="Calibri"/>
                <a:cs typeface="Calibri"/>
                <a:sym typeface="Calibri"/>
              </a:rPr>
              <a:t>The planning and monitoring of projects.</a:t>
            </a:r>
            <a:endParaRPr sz="1400" b="0" i="0" u="none" strike="noStrike" cap="none" dirty="0">
              <a:solidFill>
                <a:schemeClr val="tx1"/>
              </a:solidFill>
              <a:sym typeface="Arial"/>
            </a:endParaRPr>
          </a:p>
        </p:txBody>
      </p:sp>
      <p:cxnSp>
        <p:nvCxnSpPr>
          <p:cNvPr id="534" name="Google Shape;534;g1b6354f681b_0_2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35" name="Google Shape;535;g1b6354f681b_0_2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536" name="Google Shape;536;g1b6354f681b_0_22"/>
          <p:cNvGrpSpPr/>
          <p:nvPr/>
        </p:nvGrpSpPr>
        <p:grpSpPr>
          <a:xfrm>
            <a:off x="10207680" y="2917800"/>
            <a:ext cx="1439823" cy="1022354"/>
            <a:chOff x="6949036" y="2151000"/>
            <a:chExt cx="3599557" cy="2555886"/>
          </a:xfrm>
        </p:grpSpPr>
        <p:sp>
          <p:nvSpPr>
            <p:cNvPr id="537" name="Google Shape;537;g1b6354f681b_0_2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38" name="Google Shape;538;g1b6354f681b_0_2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g1b6354f681b_0_2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g1b6354f681b_0_2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g1b6354f681b_0_2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g1b6354f681b_0_2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g1b6354f681b_0_2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g1b6354f681b_0_2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g1b6354f681b_0_2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g1b6354f681b_0_2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g1b6354f681b_0_2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 name="Google Shape;344;p16">
            <a:extLst>
              <a:ext uri="{FF2B5EF4-FFF2-40B4-BE49-F238E27FC236}">
                <a16:creationId xmlns:a16="http://schemas.microsoft.com/office/drawing/2014/main" id="{C41F2B3F-0FAE-4EE1-A1F3-F32DC9992366}"/>
              </a:ext>
            </a:extLst>
          </p:cNvPr>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Unit test solutions</a:t>
            </a:r>
            <a:endParaRPr sz="2000" b="1" dirty="0">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b6354f681b_0_41"/>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pPr>
            <a:r>
              <a:rPr lang="it-IT" sz="2000" b="1" dirty="0">
                <a:solidFill>
                  <a:schemeClr val="dk1"/>
                </a:solidFill>
                <a:latin typeface="Calibri"/>
                <a:ea typeface="Calibri"/>
                <a:cs typeface="Calibri"/>
                <a:sym typeface="Calibri"/>
              </a:rPr>
              <a:t>2</a:t>
            </a:r>
            <a:r>
              <a:rPr lang="it-IT" sz="2000" b="1" i="0" u="none" strike="noStrike" cap="none"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How can the use of a digital mind map simplify interactions with the expert? </a:t>
            </a:r>
            <a:r>
              <a:rPr lang="it-IT" sz="1600" b="0" i="0" u="none" strike="noStrike" cap="none" dirty="0">
                <a:solidFill>
                  <a:schemeClr val="dk1"/>
                </a:solidFill>
                <a:latin typeface="Calibri"/>
                <a:ea typeface="Calibri"/>
                <a:cs typeface="Calibri"/>
                <a:sym typeface="Calibri"/>
              </a:rPr>
              <a:t>(</a:t>
            </a:r>
            <a:r>
              <a:rPr lang="it-IT" sz="1600" dirty="0">
                <a:solidFill>
                  <a:schemeClr val="dk1"/>
                </a:solidFill>
                <a:latin typeface="Calibri"/>
                <a:ea typeface="Calibri"/>
                <a:cs typeface="Calibri"/>
                <a:sym typeface="Calibri"/>
              </a:rPr>
              <a:t>2 correct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431999" lvl="2" indent="-143998">
              <a:buClr>
                <a:srgbClr val="F5911B"/>
              </a:buClr>
              <a:buSzPts val="1600"/>
              <a:buChar char="•"/>
            </a:pPr>
            <a:r>
              <a:rPr lang="en-US" sz="1600" dirty="0">
                <a:solidFill>
                  <a:srgbClr val="F5911B"/>
                </a:solidFill>
                <a:latin typeface="Calibri"/>
                <a:ea typeface="Calibri"/>
                <a:cs typeface="Calibri"/>
                <a:sym typeface="Calibri"/>
              </a:rPr>
              <a:t>Points on which support is needed can be isolated.</a:t>
            </a:r>
          </a:p>
          <a:p>
            <a:pPr marL="431999" lvl="2" indent="-143998">
              <a:buClrTx/>
              <a:buSzPts val="1600"/>
              <a:buChar char="•"/>
            </a:pPr>
            <a:r>
              <a:rPr lang="en-US" sz="1600" dirty="0">
                <a:solidFill>
                  <a:schemeClr val="tx1"/>
                </a:solidFill>
                <a:latin typeface="Calibri"/>
                <a:ea typeface="Calibri"/>
                <a:cs typeface="Calibri"/>
                <a:sym typeface="Calibri"/>
              </a:rPr>
              <a:t>The expert can edit the map and associated content at any time.</a:t>
            </a:r>
          </a:p>
          <a:p>
            <a:pPr marL="431999" lvl="2" indent="-143998">
              <a:buClrTx/>
              <a:buSzPts val="1600"/>
              <a:buChar char="•"/>
            </a:pPr>
            <a:r>
              <a:rPr lang="en-US" sz="1600" dirty="0">
                <a:solidFill>
                  <a:schemeClr val="tx1"/>
                </a:solidFill>
                <a:latin typeface="Calibri"/>
                <a:ea typeface="Calibri"/>
                <a:cs typeface="Calibri"/>
                <a:sym typeface="Calibri"/>
              </a:rPr>
              <a:t>It is possible to make use of the map itself to receive answers to any issues/doubts that may be raised.</a:t>
            </a:r>
          </a:p>
          <a:p>
            <a:pPr marL="431999" lvl="2" indent="-143998">
              <a:buClr>
                <a:srgbClr val="F5911B"/>
              </a:buClr>
              <a:buSzPts val="1600"/>
              <a:buChar char="•"/>
            </a:pPr>
            <a:r>
              <a:rPr lang="en-US" sz="1600" dirty="0">
                <a:solidFill>
                  <a:srgbClr val="F5911B"/>
                </a:solidFill>
                <a:latin typeface="Calibri"/>
                <a:ea typeface="Calibri"/>
                <a:cs typeface="Calibri"/>
                <a:sym typeface="Calibri"/>
              </a:rPr>
              <a:t>It is not essential that the collaboration always be synchronous.</a:t>
            </a:r>
            <a:endParaRPr sz="1600" dirty="0">
              <a:solidFill>
                <a:srgbClr val="F5911B"/>
              </a:solidFill>
              <a:latin typeface="Calibri"/>
              <a:ea typeface="Calibri"/>
              <a:cs typeface="Calibri"/>
              <a:sym typeface="Calibri"/>
            </a:endParaRPr>
          </a:p>
        </p:txBody>
      </p:sp>
      <p:cxnSp>
        <p:nvCxnSpPr>
          <p:cNvPr id="554" name="Google Shape;554;g1b6354f681b_0_41"/>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55" name="Google Shape;555;g1b6354f681b_0_41"/>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dirty="0" err="1">
                <a:solidFill>
                  <a:schemeClr val="dk1"/>
                </a:solidFill>
                <a:latin typeface="Calibri"/>
                <a:ea typeface="Calibri"/>
                <a:cs typeface="Calibri"/>
                <a:sym typeface="Calibri"/>
              </a:rPr>
              <a:t>Please</a:t>
            </a:r>
            <a:r>
              <a:rPr lang="it-IT" sz="2000" b="0" i="0" u="none" strike="noStrike" cap="none" dirty="0">
                <a:solidFill>
                  <a:schemeClr val="dk1"/>
                </a:solidFill>
                <a:latin typeface="Calibri"/>
                <a:ea typeface="Calibri"/>
                <a:cs typeface="Calibri"/>
                <a:sym typeface="Calibri"/>
              </a:rPr>
              <a:t> answer the following </a:t>
            </a:r>
            <a:r>
              <a:rPr lang="it-IT" sz="2000" b="0" i="0" u="none" strike="noStrike" cap="none" dirty="0" err="1">
                <a:solidFill>
                  <a:schemeClr val="dk1"/>
                </a:solidFill>
                <a:latin typeface="Calibri"/>
                <a:ea typeface="Calibri"/>
                <a:cs typeface="Calibri"/>
                <a:sym typeface="Calibri"/>
              </a:rPr>
              <a:t>questions</a:t>
            </a:r>
            <a:r>
              <a:rPr lang="it-IT" sz="20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556" name="Google Shape;556;g1b6354f681b_0_41"/>
          <p:cNvGrpSpPr/>
          <p:nvPr/>
        </p:nvGrpSpPr>
        <p:grpSpPr>
          <a:xfrm>
            <a:off x="10207680" y="2917800"/>
            <a:ext cx="1439823" cy="1022354"/>
            <a:chOff x="6949036" y="2151000"/>
            <a:chExt cx="3599557" cy="2555886"/>
          </a:xfrm>
        </p:grpSpPr>
        <p:sp>
          <p:nvSpPr>
            <p:cNvPr id="557" name="Google Shape;557;g1b6354f681b_0_4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58" name="Google Shape;558;g1b6354f681b_0_4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g1b6354f681b_0_4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g1b6354f681b_0_4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g1b6354f681b_0_4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g1b6354f681b_0_4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g1b6354f681b_0_4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g1b6354f681b_0_4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g1b6354f681b_0_4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g1b6354f681b_0_4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g1b6354f681b_0_4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 name="Google Shape;344;p16">
            <a:extLst>
              <a:ext uri="{FF2B5EF4-FFF2-40B4-BE49-F238E27FC236}">
                <a16:creationId xmlns:a16="http://schemas.microsoft.com/office/drawing/2014/main" id="{46CCDD27-05A3-4BD2-A9CA-32EC2F196E93}"/>
              </a:ext>
            </a:extLst>
          </p:cNvPr>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Unit test solutions</a:t>
            </a:r>
            <a:endParaRPr sz="2000" b="1" dirty="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a:solidFill>
                  <a:srgbClr val="F5911B"/>
                </a:solidFill>
                <a:ea typeface="Microsoft Sans Serif" panose="020B0604020202020204" pitchFamily="34" charset="0"/>
                <a:cs typeface="Poppins Medium" panose="00000600000000000000" pitchFamily="2" charset="0"/>
              </a:rPr>
              <a:t>Awesome!</a:t>
            </a:r>
          </a:p>
          <a:p>
            <a:r>
              <a:rPr lang="en-GB" sz="2000" dirty="0">
                <a:latin typeface="+mj-lt"/>
                <a:ea typeface="Calibri" panose="020F0502020204030204" pitchFamily="34" charset="0"/>
                <a:cs typeface="Helvetica" panose="020B0604020202020204" pitchFamily="34" charset="0"/>
              </a:rPr>
              <a:t>Remember (now you know):</a:t>
            </a:r>
          </a:p>
        </p:txBody>
      </p:sp>
      <p:cxnSp>
        <p:nvCxnSpPr>
          <p:cNvPr id="12" name="Google Shape;334;p29">
            <a:extLst>
              <a:ext uri="{FF2B5EF4-FFF2-40B4-BE49-F238E27FC236}">
                <a16:creationId xmlns:a16="http://schemas.microsoft.com/office/drawing/2014/main" id="{382200C6-79D1-44FE-A049-7231C96F4613}"/>
              </a:ext>
            </a:extLst>
          </p:cNvPr>
          <p:cNvCxnSpPr>
            <a:cxnSpLocks noChangeAspect="1"/>
          </p:cNvCxnSpPr>
          <p:nvPr/>
        </p:nvCxnSpPr>
        <p:spPr>
          <a:xfrm>
            <a:off x="528320" y="3631149"/>
            <a:ext cx="9469120" cy="0"/>
          </a:xfrm>
          <a:prstGeom prst="straightConnector1">
            <a:avLst/>
          </a:prstGeom>
          <a:noFill/>
          <a:ln w="9525" cap="flat" cmpd="sng">
            <a:solidFill>
              <a:srgbClr val="F5911B"/>
            </a:solidFill>
            <a:prstDash val="dash"/>
            <a:round/>
            <a:headEnd type="none" w="med" len="med"/>
            <a:tailEnd type="none" w="med" len="med"/>
          </a:ln>
        </p:spPr>
      </p:cxn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baseline="-25000" dirty="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rtlCol="0" anchor="ctr"/>
            <a:lstStyle/>
            <a:p>
              <a:endParaRPr lang="it-IT"/>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rtlCol="0" anchor="ctr"/>
            <a:lstStyle/>
            <a:p>
              <a:endParaRPr lang="it-IT"/>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rtlCol="0" anchor="ctr"/>
            <a:lstStyle/>
            <a:p>
              <a:endParaRPr lang="it-IT"/>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rtlCol="0" anchor="ctr"/>
            <a:lstStyle/>
            <a:p>
              <a:endParaRPr lang="it-IT"/>
            </a:p>
          </p:txBody>
        </p:sp>
      </p:grpSp>
      <p:sp>
        <p:nvSpPr>
          <p:cNvPr id="26" name="Google Shape;70;p3">
            <a:extLst>
              <a:ext uri="{FF2B5EF4-FFF2-40B4-BE49-F238E27FC236}">
                <a16:creationId xmlns:a16="http://schemas.microsoft.com/office/drawing/2014/main" id="{1EACB2A9-CA19-4803-94D8-59B8113C2E34}"/>
              </a:ext>
            </a:extLst>
          </p:cNvPr>
          <p:cNvSpPr txBox="1"/>
          <p:nvPr/>
        </p:nvSpPr>
        <p:spPr>
          <a:xfrm>
            <a:off x="795775" y="1754200"/>
            <a:ext cx="4486439"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i="0" u="none" strike="noStrike" cap="none" dirty="0">
                <a:solidFill>
                  <a:schemeClr val="dk1"/>
                </a:solidFill>
                <a:latin typeface="Calibri"/>
                <a:ea typeface="Calibri"/>
                <a:cs typeface="Calibri"/>
                <a:sym typeface="Calibri"/>
              </a:rPr>
              <a:t>Learning</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Calibri"/>
                <a:cs typeface="Calibri"/>
                <a:sym typeface="Calibri"/>
              </a:rPr>
              <a:t>outcome</a:t>
            </a:r>
            <a:r>
              <a:rPr lang="it-IT" sz="2000" b="0" i="0" u="none" strike="noStrike" cap="none" dirty="0">
                <a:solidFill>
                  <a:schemeClr val="dk1"/>
                </a:solidFill>
                <a:latin typeface="Poppins Medium"/>
                <a:ea typeface="Poppins Medium"/>
                <a:cs typeface="Poppins Medium"/>
                <a:sym typeface="Poppins Medium"/>
              </a:rPr>
              <a:t> </a:t>
            </a:r>
            <a:r>
              <a:rPr lang="it-IT" sz="2000" b="1" dirty="0">
                <a:solidFill>
                  <a:schemeClr val="dk1"/>
                </a:solidFill>
                <a:latin typeface="Calibri"/>
                <a:ea typeface="Calibri"/>
                <a:cs typeface="Calibri"/>
                <a:sym typeface="Calibri"/>
              </a:rPr>
              <a:t>1</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en-US" sz="2000" dirty="0">
                <a:solidFill>
                  <a:schemeClr val="dk1"/>
                </a:solidFill>
                <a:latin typeface="Calibri"/>
                <a:ea typeface="Calibri"/>
                <a:cs typeface="Calibri"/>
                <a:sym typeface="Calibri"/>
              </a:rPr>
              <a:t>Identify the digital mind-mapping tool best suited to your needs and use it to make simple maps;</a:t>
            </a:r>
            <a:endParaRPr sz="2000" b="0" i="0" u="none" strike="noStrike" cap="none" dirty="0">
              <a:solidFill>
                <a:schemeClr val="dk1"/>
              </a:solidFill>
              <a:latin typeface="Calibri"/>
              <a:ea typeface="Calibri"/>
              <a:cs typeface="Calibri"/>
              <a:sym typeface="Calibri"/>
            </a:endParaRPr>
          </a:p>
        </p:txBody>
      </p:sp>
      <p:sp>
        <p:nvSpPr>
          <p:cNvPr id="27" name="Google Shape;70;p3">
            <a:extLst>
              <a:ext uri="{FF2B5EF4-FFF2-40B4-BE49-F238E27FC236}">
                <a16:creationId xmlns:a16="http://schemas.microsoft.com/office/drawing/2014/main" id="{D69CDC80-F7DB-46EC-B13D-3A5F85A88D2D}"/>
              </a:ext>
            </a:extLst>
          </p:cNvPr>
          <p:cNvSpPr txBox="1"/>
          <p:nvPr/>
        </p:nvSpPr>
        <p:spPr>
          <a:xfrm>
            <a:off x="5138436" y="1754200"/>
            <a:ext cx="4859084"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i="0" u="none" strike="noStrike" cap="none" dirty="0">
                <a:solidFill>
                  <a:schemeClr val="dk1"/>
                </a:solidFill>
                <a:latin typeface="Calibri"/>
                <a:ea typeface="Calibri"/>
                <a:cs typeface="Calibri"/>
                <a:sym typeface="Calibri"/>
              </a:rPr>
              <a:t>Learning</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Calibri"/>
                <a:cs typeface="Calibri"/>
                <a:sym typeface="Calibri"/>
              </a:rPr>
              <a:t>outcome</a:t>
            </a:r>
            <a:r>
              <a:rPr lang="it-IT" sz="2000" b="0" i="0" u="none" strike="noStrike" cap="none" dirty="0">
                <a:solidFill>
                  <a:schemeClr val="dk1"/>
                </a:solidFill>
                <a:latin typeface="Poppins Medium"/>
                <a:ea typeface="Poppins Medium"/>
                <a:cs typeface="Poppins Medium"/>
                <a:sym typeface="Poppins Medium"/>
              </a:rPr>
              <a:t> </a:t>
            </a:r>
            <a:r>
              <a:rPr lang="it-IT" sz="2000" b="1" i="0" u="none" strike="noStrike" cap="none" dirty="0">
                <a:solidFill>
                  <a:schemeClr val="dk1"/>
                </a:solidFill>
                <a:latin typeface="Calibri"/>
                <a:ea typeface="Poppins Medium"/>
                <a:cs typeface="Calibri"/>
                <a:sym typeface="Calibri"/>
              </a:rPr>
              <a:t>2</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en-US" sz="2000" dirty="0">
                <a:solidFill>
                  <a:schemeClr val="dk1"/>
                </a:solidFill>
                <a:latin typeface="Calibri"/>
                <a:ea typeface="Calibri"/>
                <a:cs typeface="Calibri"/>
                <a:sym typeface="Calibri"/>
              </a:rPr>
              <a:t>Recognize aspects and uses of digital mind maps that can facilitate collaboration on selected professional issues;</a:t>
            </a:r>
            <a:endParaRPr sz="2000" b="0" i="0" u="none" strike="noStrike" cap="none" dirty="0">
              <a:solidFill>
                <a:schemeClr val="dk1"/>
              </a:solidFill>
              <a:latin typeface="Calibri"/>
              <a:ea typeface="Calibri"/>
              <a:cs typeface="Calibri"/>
              <a:sym typeface="Calibri"/>
            </a:endParaRPr>
          </a:p>
        </p:txBody>
      </p:sp>
      <p:sp>
        <p:nvSpPr>
          <p:cNvPr id="28" name="Google Shape;71;p3">
            <a:extLst>
              <a:ext uri="{FF2B5EF4-FFF2-40B4-BE49-F238E27FC236}">
                <a16:creationId xmlns:a16="http://schemas.microsoft.com/office/drawing/2014/main" id="{2607B4FC-8B83-4024-9E37-57466E4103C5}"/>
              </a:ext>
            </a:extLst>
          </p:cNvPr>
          <p:cNvSpPr txBox="1"/>
          <p:nvPr/>
        </p:nvSpPr>
        <p:spPr>
          <a:xfrm>
            <a:off x="2850200" y="3906851"/>
            <a:ext cx="6266700" cy="19731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it-IT" sz="2000" b="1" i="0" u="none" strike="noStrike" cap="none" dirty="0">
                <a:solidFill>
                  <a:schemeClr val="dk1"/>
                </a:solidFill>
                <a:latin typeface="Calibri"/>
                <a:ea typeface="Calibri"/>
                <a:cs typeface="Calibri"/>
                <a:sym typeface="Calibri"/>
              </a:rPr>
              <a:t>Learning outcome 3</a:t>
            </a:r>
            <a:endParaRPr sz="1400" b="0" i="0" u="none" strike="noStrike" cap="none" dirty="0">
              <a:solidFill>
                <a:srgbClr val="000000"/>
              </a:solidFill>
              <a:latin typeface="Arial"/>
              <a:ea typeface="Arial"/>
              <a:cs typeface="Arial"/>
              <a:sym typeface="Arial"/>
            </a:endParaRPr>
          </a:p>
          <a:p>
            <a:pPr marL="230400" lvl="0">
              <a:buClr>
                <a:schemeClr val="dk1"/>
              </a:buClr>
              <a:buSzPts val="2000"/>
            </a:pPr>
            <a:r>
              <a:rPr lang="en-US" sz="2000" dirty="0">
                <a:solidFill>
                  <a:schemeClr val="dk1"/>
                </a:solidFill>
                <a:latin typeface="Calibri"/>
                <a:ea typeface="Calibri"/>
                <a:cs typeface="Calibri"/>
                <a:sym typeface="Calibri"/>
              </a:rPr>
              <a:t>Recognize aspects and ways of using digital mind maps that facilitate collaboration in some problems in the professional field.</a:t>
            </a: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45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Keep going!</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i="0" u="none" strike="noStrike" cap="none">
                <a:solidFill>
                  <a:srgbClr val="F5911B"/>
                </a:solidFill>
                <a:latin typeface="Calibri"/>
                <a:ea typeface="Calibri"/>
                <a:cs typeface="Calibri"/>
                <a:sym typeface="Calibri"/>
              </a:rPr>
              <a:t>Index of contents</a:t>
            </a: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808717" y="2771389"/>
            <a:ext cx="1845705"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dirty="0">
                <a:solidFill>
                  <a:schemeClr val="lt1"/>
                </a:solidFill>
                <a:latin typeface="Calibri"/>
                <a:ea typeface="Calibri"/>
                <a:cs typeface="Calibri"/>
                <a:sym typeface="Calibri"/>
              </a:rPr>
              <a:t>Unit </a:t>
            </a:r>
            <a:r>
              <a:rPr lang="it-IT" sz="2000" b="1" dirty="0">
                <a:solidFill>
                  <a:schemeClr val="lt1"/>
                </a:solidFill>
                <a:latin typeface="Calibri"/>
                <a:ea typeface="Calibri"/>
                <a:cs typeface="Calibri"/>
                <a:sym typeface="Calibri"/>
              </a:rPr>
              <a:t>1. Digital Mind Maps</a:t>
            </a:r>
            <a:endParaRPr sz="1400" b="0" i="0" u="none" strike="noStrike" cap="none" dirty="0">
              <a:solidFill>
                <a:srgbClr val="000000"/>
              </a:solidFill>
              <a:latin typeface="Arial"/>
              <a:ea typeface="Arial"/>
              <a:cs typeface="Arial"/>
              <a:sym typeface="Arial"/>
            </a:endParaRPr>
          </a:p>
        </p:txBody>
      </p:sp>
      <p:sp>
        <p:nvSpPr>
          <p:cNvPr id="91" name="Google Shape;91;p4"/>
          <p:cNvSpPr txBox="1"/>
          <p:nvPr/>
        </p:nvSpPr>
        <p:spPr>
          <a:xfrm>
            <a:off x="696809" y="3738316"/>
            <a:ext cx="2223267" cy="1189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300" dirty="0">
                <a:solidFill>
                  <a:schemeClr val="dk1"/>
                </a:solidFill>
                <a:latin typeface="Calibri"/>
                <a:ea typeface="Calibri"/>
                <a:cs typeface="Calibri"/>
                <a:sym typeface="Calibri"/>
              </a:rPr>
              <a:t>1.1. And if you want to change your mind? </a:t>
            </a:r>
          </a:p>
          <a:p>
            <a:pPr lvl="0">
              <a:buClr>
                <a:schemeClr val="dk1"/>
              </a:buClr>
              <a:buSzPts val="2000"/>
            </a:pPr>
            <a:r>
              <a:rPr lang="en-US" sz="1300" dirty="0">
                <a:solidFill>
                  <a:schemeClr val="dk1"/>
                </a:solidFill>
                <a:latin typeface="Calibri"/>
                <a:ea typeface="Calibri"/>
                <a:cs typeface="Calibri"/>
                <a:sym typeface="Calibri"/>
              </a:rPr>
              <a:t>1.2. What would you do?</a:t>
            </a:r>
          </a:p>
          <a:p>
            <a:pPr lvl="0">
              <a:buClr>
                <a:schemeClr val="dk1"/>
              </a:buClr>
              <a:buSzPts val="2000"/>
            </a:pPr>
            <a:r>
              <a:rPr lang="en-US" sz="1300" dirty="0">
                <a:solidFill>
                  <a:schemeClr val="dk1"/>
                </a:solidFill>
                <a:latin typeface="Calibri"/>
                <a:ea typeface="Calibri"/>
                <a:cs typeface="Calibri"/>
                <a:sym typeface="Calibri"/>
              </a:rPr>
              <a:t>1.3. The tools available to you</a:t>
            </a:r>
          </a:p>
          <a:p>
            <a:pPr lvl="0">
              <a:buClr>
                <a:schemeClr val="dk1"/>
              </a:buClr>
              <a:buSzPts val="2000"/>
            </a:pPr>
            <a:r>
              <a:rPr lang="en-US" sz="1300" dirty="0">
                <a:solidFill>
                  <a:schemeClr val="dk1"/>
                </a:solidFill>
                <a:latin typeface="Calibri"/>
                <a:ea typeface="Calibri"/>
                <a:cs typeface="Calibri"/>
                <a:sym typeface="Calibri"/>
              </a:rPr>
              <a:t>1.4. Try it out</a:t>
            </a:r>
          </a:p>
          <a:p>
            <a:pPr lvl="0">
              <a:buClr>
                <a:schemeClr val="dk1"/>
              </a:buClr>
              <a:buSzPts val="2000"/>
            </a:pPr>
            <a:r>
              <a:rPr lang="en-US" sz="1300" dirty="0">
                <a:solidFill>
                  <a:schemeClr val="dk1"/>
                </a:solidFill>
                <a:latin typeface="Calibri"/>
                <a:ea typeface="Calibri"/>
                <a:cs typeface="Calibri"/>
                <a:sym typeface="Calibri"/>
              </a:rPr>
              <a:t>1.5. Aspects to consider when choosing the tool</a:t>
            </a:r>
          </a:p>
          <a:p>
            <a:pPr lvl="0">
              <a:buClr>
                <a:schemeClr val="dk1"/>
              </a:buClr>
              <a:buSzPts val="2000"/>
            </a:pPr>
            <a:r>
              <a:rPr lang="en-US" sz="1300" dirty="0">
                <a:solidFill>
                  <a:schemeClr val="dk1"/>
                </a:solidFill>
                <a:latin typeface="Calibri"/>
                <a:ea typeface="Calibri"/>
                <a:cs typeface="Calibri"/>
                <a:sym typeface="Calibri"/>
              </a:rPr>
              <a:t>1.6. Strengths and weaknesses</a:t>
            </a:r>
          </a:p>
        </p:txBody>
      </p:sp>
      <p:sp>
        <p:nvSpPr>
          <p:cNvPr id="92" name="Google Shape;92;p4"/>
          <p:cNvSpPr/>
          <p:nvPr/>
        </p:nvSpPr>
        <p:spPr>
          <a:xfrm>
            <a:off x="3566932" y="2771389"/>
            <a:ext cx="3171220"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lgn="ctr">
              <a:buSzPts val="2000"/>
            </a:pPr>
            <a:r>
              <a:rPr lang="it-IT" sz="2000" b="1" i="0" u="none" strike="noStrike" cap="none" dirty="0">
                <a:solidFill>
                  <a:schemeClr val="lt1"/>
                </a:solidFill>
                <a:latin typeface="Calibri"/>
                <a:ea typeface="Calibri"/>
                <a:cs typeface="Calibri"/>
                <a:sym typeface="Calibri"/>
              </a:rPr>
              <a:t>Unit </a:t>
            </a:r>
            <a:r>
              <a:rPr lang="it-IT" sz="2000" b="1" dirty="0">
                <a:solidFill>
                  <a:schemeClr val="lt1"/>
                </a:solidFill>
                <a:latin typeface="Calibri"/>
                <a:ea typeface="Calibri"/>
                <a:cs typeface="Calibri"/>
                <a:sym typeface="Calibri"/>
              </a:rPr>
              <a:t>2. </a:t>
            </a:r>
            <a:r>
              <a:rPr lang="en-US" sz="2000" b="1" dirty="0">
                <a:solidFill>
                  <a:schemeClr val="lt1"/>
                </a:solidFill>
                <a:latin typeface="Calibri"/>
                <a:ea typeface="Calibri"/>
                <a:cs typeface="Calibri"/>
                <a:sym typeface="Calibri"/>
              </a:rPr>
              <a:t>Collaborating with digital mind maps</a:t>
            </a:r>
            <a:endParaRPr sz="1400" b="0" i="0" u="none" strike="noStrike" cap="none" dirty="0">
              <a:solidFill>
                <a:srgbClr val="000000"/>
              </a:solidFill>
              <a:latin typeface="Arial"/>
              <a:ea typeface="Arial"/>
              <a:cs typeface="Arial"/>
              <a:sym typeface="Arial"/>
            </a:endParaRPr>
          </a:p>
        </p:txBody>
      </p:sp>
      <p:sp>
        <p:nvSpPr>
          <p:cNvPr id="93" name="Google Shape;93;p4"/>
          <p:cNvSpPr txBox="1"/>
          <p:nvPr/>
        </p:nvSpPr>
        <p:spPr>
          <a:xfrm>
            <a:off x="3414531" y="3742695"/>
            <a:ext cx="1944300" cy="1189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300" dirty="0">
                <a:solidFill>
                  <a:schemeClr val="dk1"/>
                </a:solidFill>
                <a:latin typeface="Calibri"/>
                <a:cs typeface="Calibri"/>
                <a:sym typeface="Calibri"/>
              </a:rPr>
              <a:t>2.1. Introduction </a:t>
            </a:r>
          </a:p>
          <a:p>
            <a:pPr lvl="0">
              <a:buClr>
                <a:schemeClr val="dk1"/>
              </a:buClr>
              <a:buSzPts val="2000"/>
            </a:pPr>
            <a:r>
              <a:rPr lang="en-US" sz="1300" dirty="0">
                <a:solidFill>
                  <a:schemeClr val="dk1"/>
                </a:solidFill>
                <a:latin typeface="Calibri"/>
                <a:cs typeface="Calibri"/>
                <a:sym typeface="Calibri"/>
              </a:rPr>
              <a:t>2.2. CASE 1 - Content organization</a:t>
            </a:r>
          </a:p>
          <a:p>
            <a:pPr lvl="0">
              <a:buClr>
                <a:schemeClr val="dk1"/>
              </a:buClr>
              <a:buSzPts val="2000"/>
            </a:pPr>
            <a:r>
              <a:rPr lang="en-US" sz="1300" dirty="0">
                <a:solidFill>
                  <a:schemeClr val="dk1"/>
                </a:solidFill>
                <a:latin typeface="Calibri"/>
                <a:cs typeface="Calibri"/>
                <a:sym typeface="Calibri"/>
              </a:rPr>
              <a:t>2.3. CASE 1 - A solution with digital mind maps</a:t>
            </a: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
        <p:nvSpPr>
          <p:cNvPr id="112" name="Google Shape;112;p37"/>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.1 </a:t>
            </a:r>
            <a:r>
              <a:rPr lang="en-US" sz="2000" dirty="0">
                <a:solidFill>
                  <a:schemeClr val="dk1"/>
                </a:solidFill>
                <a:latin typeface="Calibri"/>
                <a:ea typeface="Calibri"/>
                <a:cs typeface="Calibri"/>
                <a:sym typeface="Calibri"/>
              </a:rPr>
              <a:t>And if you want to change your mind? </a:t>
            </a:r>
            <a:endParaRPr sz="1400" b="0" i="0" u="none" strike="noStrike" cap="none" dirty="0">
              <a:solidFill>
                <a:srgbClr val="000000"/>
              </a:solidFill>
              <a:latin typeface="Arial"/>
              <a:ea typeface="Arial"/>
              <a:cs typeface="Arial"/>
              <a:sym typeface="Arial"/>
            </a:endParaRPr>
          </a:p>
        </p:txBody>
      </p:sp>
      <p:sp>
        <p:nvSpPr>
          <p:cNvPr id="113" name="Google Shape;113;p37"/>
          <p:cNvSpPr txBox="1"/>
          <p:nvPr/>
        </p:nvSpPr>
        <p:spPr>
          <a:xfrm>
            <a:off x="241428" y="1766918"/>
            <a:ext cx="6249087" cy="3648974"/>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b="1" dirty="0">
                <a:latin typeface="Calibri"/>
                <a:ea typeface="Calibri"/>
                <a:cs typeface="Calibri"/>
                <a:sym typeface="Calibri"/>
              </a:rPr>
              <a:t>Yesterday</a:t>
            </a:r>
            <a:r>
              <a:rPr lang="en-US" sz="1600" dirty="0">
                <a:latin typeface="Calibri"/>
                <a:ea typeface="Calibri"/>
                <a:cs typeface="Calibri"/>
                <a:sym typeface="Calibri"/>
              </a:rPr>
              <a:t> you had drawn with pencil and paper this mind map about monography. </a:t>
            </a: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en-US" sz="1600" b="1" dirty="0">
                <a:latin typeface="Calibri"/>
                <a:ea typeface="Calibri"/>
                <a:cs typeface="Calibri"/>
                <a:sym typeface="Calibri"/>
              </a:rPr>
              <a:t>Today</a:t>
            </a:r>
            <a:r>
              <a:rPr lang="en-US" sz="1600" dirty="0">
                <a:latin typeface="Calibri"/>
                <a:ea typeface="Calibri"/>
                <a:cs typeface="Calibri"/>
                <a:sym typeface="Calibri"/>
              </a:rPr>
              <a:t>, however, it occurred to you that you </a:t>
            </a:r>
            <a:r>
              <a:rPr lang="en-US" sz="1600" b="1" dirty="0">
                <a:latin typeface="Calibri"/>
                <a:ea typeface="Calibri"/>
                <a:cs typeface="Calibri"/>
                <a:sym typeface="Calibri"/>
              </a:rPr>
              <a:t>did not take into account </a:t>
            </a:r>
            <a:r>
              <a:rPr lang="en-US" sz="1600" dirty="0">
                <a:latin typeface="Calibri"/>
                <a:ea typeface="Calibri"/>
                <a:cs typeface="Calibri"/>
                <a:sym typeface="Calibri"/>
              </a:rPr>
              <a:t>digital publications or versions: first publication, reprint, reissue, and print format are elements related to the print version...</a:t>
            </a: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en-US" sz="1600" dirty="0">
                <a:latin typeface="Calibri"/>
                <a:ea typeface="Calibri"/>
                <a:cs typeface="Calibri"/>
                <a:sym typeface="Calibri"/>
              </a:rPr>
              <a:t>...but for digital publication you would like to </a:t>
            </a:r>
            <a:r>
              <a:rPr lang="en-US" sz="1600" b="1" dirty="0">
                <a:latin typeface="Calibri"/>
                <a:ea typeface="Calibri"/>
                <a:cs typeface="Calibri"/>
                <a:sym typeface="Calibri"/>
              </a:rPr>
              <a:t>make explicit </a:t>
            </a:r>
            <a:r>
              <a:rPr lang="en-US" sz="1600" dirty="0">
                <a:latin typeface="Calibri"/>
                <a:ea typeface="Calibri"/>
                <a:cs typeface="Calibri"/>
                <a:sym typeface="Calibri"/>
              </a:rPr>
              <a:t>the digital formats available, programs and devices to view it, and the fact that there are systems in place to protect against unauthorized dissemination.</a:t>
            </a: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en-US" sz="1600" dirty="0">
                <a:latin typeface="Calibri"/>
                <a:ea typeface="Calibri"/>
                <a:cs typeface="Calibri"/>
                <a:sym typeface="Calibri"/>
              </a:rPr>
              <a:t>There is a need to rethink the map!</a:t>
            </a:r>
            <a:endParaRPr sz="1400" i="0" u="none" strike="noStrike" cap="none" dirty="0">
              <a:solidFill>
                <a:srgbClr val="000000"/>
              </a:solidFill>
              <a:latin typeface="Arial"/>
              <a:ea typeface="Arial"/>
              <a:cs typeface="Arial"/>
              <a:sym typeface="Arial"/>
            </a:endParaRPr>
          </a:p>
        </p:txBody>
      </p:sp>
      <p:pic>
        <p:nvPicPr>
          <p:cNvPr id="114" name="Google Shape;114;p37"/>
          <p:cNvPicPr preferRelativeResize="0"/>
          <p:nvPr/>
        </p:nvPicPr>
        <p:blipFill rotWithShape="1">
          <a:blip r:embed="rId3" cstate="email">
            <a:alphaModFix/>
            <a:extLst>
              <a:ext uri="{28A0092B-C50C-407E-A947-70E740481C1C}">
                <a14:useLocalDpi xmlns:a14="http://schemas.microsoft.com/office/drawing/2010/main"/>
              </a:ext>
            </a:extLst>
          </a:blip>
          <a:srcRect l="11426" t="1365" r="14858" b="2497"/>
          <a:stretch/>
        </p:blipFill>
        <p:spPr>
          <a:xfrm>
            <a:off x="6550928" y="2087592"/>
            <a:ext cx="4973963" cy="3648974"/>
          </a:xfrm>
          <a:prstGeom prst="rect">
            <a:avLst/>
          </a:prstGeom>
          <a:noFill/>
          <a:ln w="38100" cap="flat" cmpd="sng">
            <a:solidFill>
              <a:srgbClr val="F5911B"/>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38"/>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.2 </a:t>
            </a:r>
            <a:r>
              <a:rPr lang="it-IT" sz="2000" dirty="0" err="1">
                <a:solidFill>
                  <a:schemeClr val="dk1"/>
                </a:solidFill>
                <a:latin typeface="Calibri"/>
                <a:ea typeface="Calibri"/>
                <a:cs typeface="Calibri"/>
                <a:sym typeface="Calibri"/>
              </a:rPr>
              <a:t>What</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would</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you</a:t>
            </a:r>
            <a:r>
              <a:rPr lang="it-IT" sz="2000" dirty="0">
                <a:solidFill>
                  <a:schemeClr val="dk1"/>
                </a:solidFill>
                <a:latin typeface="Calibri"/>
                <a:ea typeface="Calibri"/>
                <a:cs typeface="Calibri"/>
                <a:sym typeface="Calibri"/>
              </a:rPr>
              <a:t> do?</a:t>
            </a:r>
          </a:p>
        </p:txBody>
      </p:sp>
      <p:pic>
        <p:nvPicPr>
          <p:cNvPr id="121" name="Google Shape;121;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77" y="3869488"/>
            <a:ext cx="3365259" cy="1892958"/>
          </a:xfrm>
          <a:prstGeom prst="rect">
            <a:avLst/>
          </a:prstGeom>
          <a:noFill/>
          <a:ln>
            <a:noFill/>
          </a:ln>
        </p:spPr>
      </p:pic>
      <p:pic>
        <p:nvPicPr>
          <p:cNvPr id="122" name="Google Shape;122;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11140" y="3899140"/>
            <a:ext cx="3366208" cy="1893492"/>
          </a:xfrm>
          <a:prstGeom prst="rect">
            <a:avLst/>
          </a:prstGeom>
          <a:noFill/>
          <a:ln>
            <a:noFill/>
          </a:ln>
        </p:spPr>
      </p:pic>
      <p:pic>
        <p:nvPicPr>
          <p:cNvPr id="123" name="Google Shape;123;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46852" y="3899140"/>
            <a:ext cx="3312544" cy="1863306"/>
          </a:xfrm>
          <a:prstGeom prst="rect">
            <a:avLst/>
          </a:prstGeom>
          <a:noFill/>
          <a:ln>
            <a:noFill/>
          </a:ln>
        </p:spPr>
      </p:pic>
      <p:sp>
        <p:nvSpPr>
          <p:cNvPr id="124" name="Google Shape;124;p38"/>
          <p:cNvSpPr txBox="1"/>
          <p:nvPr/>
        </p:nvSpPr>
        <p:spPr>
          <a:xfrm>
            <a:off x="612476" y="1856602"/>
            <a:ext cx="3594900" cy="1815841"/>
          </a:xfrm>
          <a:prstGeom prst="rect">
            <a:avLst/>
          </a:prstGeom>
          <a:noFill/>
          <a:ln>
            <a:noFill/>
          </a:ln>
        </p:spPr>
        <p:txBody>
          <a:bodyPr spcFirstLastPara="1" wrap="square" lIns="91425" tIns="45700" rIns="91425" bIns="45700" anchor="t" anchorCtr="0">
            <a:spAutoFit/>
          </a:bodyPr>
          <a:lstStyle/>
          <a:p>
            <a:pPr lvl="0">
              <a:buSzPts val="1600"/>
            </a:pPr>
            <a:r>
              <a:rPr lang="en-US" sz="1600" b="1" dirty="0">
                <a:solidFill>
                  <a:schemeClr val="dk1"/>
                </a:solidFill>
                <a:latin typeface="Calibri"/>
                <a:ea typeface="Calibri"/>
                <a:cs typeface="Calibri"/>
                <a:sym typeface="Calibri"/>
              </a:rPr>
              <a:t>1. Do you create a node linked to </a:t>
            </a:r>
            <a:r>
              <a:rPr lang="en-US" sz="1600" b="1" i="1" dirty="0">
                <a:solidFill>
                  <a:schemeClr val="dk1"/>
                </a:solidFill>
                <a:latin typeface="Calibri"/>
                <a:ea typeface="Calibri"/>
                <a:cs typeface="Calibri"/>
                <a:sym typeface="Calibri"/>
              </a:rPr>
              <a:t>Monography</a:t>
            </a:r>
            <a:r>
              <a:rPr lang="en-US" sz="1600" b="1" dirty="0">
                <a:solidFill>
                  <a:schemeClr val="dk1"/>
                </a:solidFill>
                <a:latin typeface="Calibri"/>
                <a:ea typeface="Calibri"/>
                <a:cs typeface="Calibri"/>
                <a:sym typeface="Calibri"/>
              </a:rPr>
              <a:t>?</a:t>
            </a:r>
          </a:p>
          <a:p>
            <a:pPr lvl="0">
              <a:buSzPts val="1600"/>
            </a:pPr>
            <a:r>
              <a:rPr lang="en-US" sz="1600" dirty="0">
                <a:solidFill>
                  <a:schemeClr val="dk1"/>
                </a:solidFill>
                <a:latin typeface="Calibri"/>
                <a:ea typeface="Calibri"/>
                <a:cs typeface="Calibri"/>
                <a:sym typeface="Calibri"/>
              </a:rPr>
              <a:t>It is the graphically </a:t>
            </a:r>
            <a:r>
              <a:rPr lang="en-US" sz="1600" dirty="0">
                <a:solidFill>
                  <a:srgbClr val="F5911B"/>
                </a:solidFill>
                <a:latin typeface="Calibri"/>
                <a:ea typeface="Calibri"/>
                <a:cs typeface="Calibri"/>
                <a:sym typeface="Calibri"/>
              </a:rPr>
              <a:t>simplest</a:t>
            </a:r>
            <a:r>
              <a:rPr lang="en-US" sz="1600" dirty="0">
                <a:solidFill>
                  <a:schemeClr val="dk1"/>
                </a:solidFill>
                <a:latin typeface="Calibri"/>
                <a:ea typeface="Calibri"/>
                <a:cs typeface="Calibri"/>
                <a:sym typeface="Calibri"/>
              </a:rPr>
              <a:t> solution: only information needs to be added and there is enough space.</a:t>
            </a:r>
          </a:p>
          <a:p>
            <a:pPr lvl="0">
              <a:buSzPts val="1600"/>
            </a:pPr>
            <a:r>
              <a:rPr lang="en-US" sz="1600" dirty="0">
                <a:solidFill>
                  <a:schemeClr val="dk1"/>
                </a:solidFill>
                <a:latin typeface="Calibri"/>
                <a:ea typeface="Calibri"/>
                <a:cs typeface="Calibri"/>
                <a:sym typeface="Calibri"/>
              </a:rPr>
              <a:t>However, </a:t>
            </a:r>
            <a:r>
              <a:rPr lang="en-US" sz="1600" dirty="0">
                <a:solidFill>
                  <a:srgbClr val="F5911B"/>
                </a:solidFill>
                <a:latin typeface="Calibri"/>
                <a:ea typeface="Calibri"/>
                <a:cs typeface="Calibri"/>
                <a:sym typeface="Calibri"/>
              </a:rPr>
              <a:t>it is not highlighted </a:t>
            </a:r>
            <a:r>
              <a:rPr lang="en-US" sz="1600" dirty="0">
                <a:solidFill>
                  <a:schemeClr val="dk1"/>
                </a:solidFill>
                <a:latin typeface="Calibri"/>
                <a:ea typeface="Calibri"/>
                <a:cs typeface="Calibri"/>
                <a:sym typeface="Calibri"/>
              </a:rPr>
              <a:t>that it is always aspects of the Publication.</a:t>
            </a:r>
            <a:endParaRPr sz="1600" i="0" u="none" strike="noStrike" cap="none" dirty="0">
              <a:solidFill>
                <a:schemeClr val="dk1"/>
              </a:solidFill>
              <a:latin typeface="Calibri"/>
              <a:ea typeface="Calibri"/>
              <a:cs typeface="Calibri"/>
              <a:sym typeface="Calibri"/>
            </a:endParaRPr>
          </a:p>
        </p:txBody>
      </p:sp>
      <p:sp>
        <p:nvSpPr>
          <p:cNvPr id="125" name="Google Shape;125;p38"/>
          <p:cNvSpPr txBox="1"/>
          <p:nvPr/>
        </p:nvSpPr>
        <p:spPr>
          <a:xfrm>
            <a:off x="4369489" y="1856602"/>
            <a:ext cx="3753300" cy="1569620"/>
          </a:xfrm>
          <a:prstGeom prst="rect">
            <a:avLst/>
          </a:prstGeom>
          <a:noFill/>
          <a:ln>
            <a:noFill/>
          </a:ln>
        </p:spPr>
        <p:txBody>
          <a:bodyPr spcFirstLastPara="1" wrap="square" lIns="91425" tIns="45700" rIns="91425" bIns="45700" anchor="t" anchorCtr="0">
            <a:spAutoFit/>
          </a:bodyPr>
          <a:lstStyle/>
          <a:p>
            <a:pPr lvl="0">
              <a:buSzPts val="1600"/>
            </a:pPr>
            <a:r>
              <a:rPr lang="en-US" sz="1600" b="1" dirty="0">
                <a:solidFill>
                  <a:schemeClr val="dk1"/>
                </a:solidFill>
                <a:latin typeface="Calibri"/>
                <a:ea typeface="Calibri"/>
                <a:cs typeface="Calibri"/>
                <a:sym typeface="Calibri"/>
              </a:rPr>
              <a:t>2. Create a node linked to </a:t>
            </a:r>
            <a:r>
              <a:rPr lang="en-US" sz="1600" b="1" i="1" dirty="0">
                <a:solidFill>
                  <a:schemeClr val="dk1"/>
                </a:solidFill>
                <a:latin typeface="Calibri"/>
                <a:ea typeface="Calibri"/>
                <a:cs typeface="Calibri"/>
                <a:sym typeface="Calibri"/>
              </a:rPr>
              <a:t>Publication</a:t>
            </a:r>
            <a:r>
              <a:rPr lang="en-US" sz="1600" b="1" dirty="0">
                <a:solidFill>
                  <a:schemeClr val="dk1"/>
                </a:solidFill>
                <a:latin typeface="Calibri"/>
                <a:ea typeface="Calibri"/>
                <a:cs typeface="Calibri"/>
                <a:sym typeface="Calibri"/>
              </a:rPr>
              <a:t>?</a:t>
            </a:r>
          </a:p>
          <a:p>
            <a:pPr lvl="0">
              <a:buSzPts val="1600"/>
            </a:pPr>
            <a:r>
              <a:rPr lang="en-US" sz="1600" dirty="0">
                <a:solidFill>
                  <a:schemeClr val="dk1"/>
                </a:solidFill>
                <a:latin typeface="Calibri"/>
                <a:ea typeface="Calibri"/>
                <a:cs typeface="Calibri"/>
                <a:sym typeface="Calibri"/>
              </a:rPr>
              <a:t>It is a </a:t>
            </a:r>
            <a:r>
              <a:rPr lang="en-US" sz="1600" dirty="0">
                <a:solidFill>
                  <a:srgbClr val="F5911B"/>
                </a:solidFill>
                <a:latin typeface="Calibri"/>
                <a:ea typeface="Calibri"/>
                <a:cs typeface="Calibri"/>
                <a:sym typeface="Calibri"/>
              </a:rPr>
              <a:t>fairly simple </a:t>
            </a:r>
            <a:r>
              <a:rPr lang="en-US" sz="1600" dirty="0">
                <a:solidFill>
                  <a:schemeClr val="dk1"/>
                </a:solidFill>
                <a:latin typeface="Calibri"/>
                <a:ea typeface="Calibri"/>
                <a:cs typeface="Calibri"/>
                <a:sym typeface="Calibri"/>
              </a:rPr>
              <a:t>graphics solution: only information needs to be added, but space should be made sufficient.</a:t>
            </a:r>
          </a:p>
          <a:p>
            <a:pPr lvl="0">
              <a:buSzPts val="1600"/>
            </a:pPr>
            <a:r>
              <a:rPr lang="en-US" sz="1600" dirty="0">
                <a:solidFill>
                  <a:schemeClr val="dk1"/>
                </a:solidFill>
                <a:latin typeface="Calibri"/>
                <a:ea typeface="Calibri"/>
                <a:cs typeface="Calibri"/>
                <a:sym typeface="Calibri"/>
              </a:rPr>
              <a:t>The digital and print publication aspects </a:t>
            </a:r>
            <a:r>
              <a:rPr lang="en-US" sz="1600" dirty="0">
                <a:solidFill>
                  <a:srgbClr val="F5911B"/>
                </a:solidFill>
                <a:latin typeface="Calibri"/>
                <a:ea typeface="Calibri"/>
                <a:cs typeface="Calibri"/>
                <a:sym typeface="Calibri"/>
              </a:rPr>
              <a:t>could be better grouped</a:t>
            </a:r>
            <a:r>
              <a:rPr lang="en-US" sz="1600" dirty="0">
                <a:solidFill>
                  <a:schemeClr val="dk1"/>
                </a:solidFill>
                <a:latin typeface="Calibri"/>
                <a:ea typeface="Calibri"/>
                <a:cs typeface="Calibri"/>
                <a:sym typeface="Calibri"/>
              </a:rPr>
              <a:t>.</a:t>
            </a:r>
            <a:endParaRPr sz="1600" i="0" u="none" strike="noStrike" cap="none" dirty="0">
              <a:solidFill>
                <a:schemeClr val="dk1"/>
              </a:solidFill>
              <a:latin typeface="Calibri"/>
              <a:ea typeface="Calibri"/>
              <a:cs typeface="Calibri"/>
              <a:sym typeface="Calibri"/>
            </a:endParaRPr>
          </a:p>
        </p:txBody>
      </p:sp>
      <p:sp>
        <p:nvSpPr>
          <p:cNvPr id="126" name="Google Shape;126;p38"/>
          <p:cNvSpPr txBox="1"/>
          <p:nvPr/>
        </p:nvSpPr>
        <p:spPr>
          <a:xfrm>
            <a:off x="8198500" y="1856600"/>
            <a:ext cx="3701100" cy="2062063"/>
          </a:xfrm>
          <a:prstGeom prst="rect">
            <a:avLst/>
          </a:prstGeom>
          <a:noFill/>
          <a:ln>
            <a:noFill/>
          </a:ln>
        </p:spPr>
        <p:txBody>
          <a:bodyPr spcFirstLastPara="1" wrap="square" lIns="91425" tIns="45700" rIns="91425" bIns="45700" anchor="t" anchorCtr="0">
            <a:spAutoFit/>
          </a:bodyPr>
          <a:lstStyle/>
          <a:p>
            <a:pPr lvl="0">
              <a:buSzPts val="1600"/>
            </a:pPr>
            <a:r>
              <a:rPr lang="en-US" sz="1600" b="1" dirty="0">
                <a:solidFill>
                  <a:schemeClr val="dk1"/>
                </a:solidFill>
                <a:latin typeface="Calibri"/>
                <a:ea typeface="Calibri"/>
                <a:cs typeface="Calibri"/>
                <a:sym typeface="Calibri"/>
              </a:rPr>
              <a:t>3. Add a layer under </a:t>
            </a:r>
            <a:r>
              <a:rPr lang="en-US" sz="1600" b="1" i="1" dirty="0">
                <a:solidFill>
                  <a:schemeClr val="dk1"/>
                </a:solidFill>
                <a:latin typeface="Calibri"/>
                <a:ea typeface="Calibri"/>
                <a:cs typeface="Calibri"/>
                <a:sym typeface="Calibri"/>
              </a:rPr>
              <a:t>Publication</a:t>
            </a:r>
            <a:r>
              <a:rPr lang="en-US" sz="1600" b="1" dirty="0">
                <a:solidFill>
                  <a:schemeClr val="dk1"/>
                </a:solidFill>
                <a:latin typeface="Calibri"/>
                <a:ea typeface="Calibri"/>
                <a:cs typeface="Calibri"/>
                <a:sym typeface="Calibri"/>
              </a:rPr>
              <a:t>?</a:t>
            </a:r>
          </a:p>
          <a:p>
            <a:pPr lvl="0">
              <a:buSzPts val="1600"/>
            </a:pPr>
            <a:r>
              <a:rPr lang="en-US" sz="1600" dirty="0">
                <a:solidFill>
                  <a:schemeClr val="dk1"/>
                </a:solidFill>
                <a:latin typeface="Calibri"/>
                <a:ea typeface="Calibri"/>
                <a:cs typeface="Calibri"/>
                <a:sym typeface="Calibri"/>
              </a:rPr>
              <a:t>It is the </a:t>
            </a:r>
            <a:r>
              <a:rPr lang="en-US" sz="1600" dirty="0">
                <a:solidFill>
                  <a:srgbClr val="F5911B"/>
                </a:solidFill>
                <a:latin typeface="Calibri"/>
                <a:ea typeface="Calibri"/>
                <a:cs typeface="Calibri"/>
                <a:sym typeface="Calibri"/>
              </a:rPr>
              <a:t>most accurate solution </a:t>
            </a:r>
            <a:r>
              <a:rPr lang="en-US" sz="1600" dirty="0">
                <a:solidFill>
                  <a:schemeClr val="dk1"/>
                </a:solidFill>
                <a:latin typeface="Calibri"/>
                <a:ea typeface="Calibri"/>
                <a:cs typeface="Calibri"/>
                <a:sym typeface="Calibri"/>
              </a:rPr>
              <a:t>as far as topic description is concerned, but it is </a:t>
            </a:r>
            <a:r>
              <a:rPr lang="en-US" sz="1600" dirty="0">
                <a:solidFill>
                  <a:srgbClr val="F5911B"/>
                </a:solidFill>
                <a:latin typeface="Calibri"/>
                <a:ea typeface="Calibri"/>
                <a:cs typeface="Calibri"/>
                <a:sym typeface="Calibri"/>
              </a:rPr>
              <a:t>burdensome in terms of graphics</a:t>
            </a:r>
            <a:r>
              <a:rPr lang="en-US" sz="1600" dirty="0">
                <a:solidFill>
                  <a:schemeClr val="dk1"/>
                </a:solidFill>
                <a:latin typeface="Calibri"/>
                <a:ea typeface="Calibri"/>
                <a:cs typeface="Calibri"/>
                <a:sym typeface="Calibri"/>
              </a:rPr>
              <a:t>: you have to add a layer, reorganize and integrate the nodes, and also find space in the sheet.</a:t>
            </a:r>
          </a:p>
          <a:p>
            <a:pPr lvl="0">
              <a:buSzPts val="1600"/>
            </a:pPr>
            <a:r>
              <a:rPr lang="en-US" sz="1600" dirty="0">
                <a:solidFill>
                  <a:schemeClr val="dk1"/>
                </a:solidFill>
                <a:latin typeface="Calibri"/>
                <a:ea typeface="Calibri"/>
                <a:cs typeface="Calibri"/>
                <a:sym typeface="Calibri"/>
              </a:rPr>
              <a:t>You may have to </a:t>
            </a:r>
            <a:r>
              <a:rPr lang="en-US" sz="1600" dirty="0">
                <a:solidFill>
                  <a:srgbClr val="F5911B"/>
                </a:solidFill>
                <a:latin typeface="Calibri"/>
                <a:ea typeface="Calibri"/>
                <a:cs typeface="Calibri"/>
                <a:sym typeface="Calibri"/>
              </a:rPr>
              <a:t>redraw all over again</a:t>
            </a:r>
            <a:r>
              <a:rPr lang="en-US" sz="1600" dirty="0">
                <a:solidFill>
                  <a:schemeClr val="dk1"/>
                </a:solidFill>
                <a:latin typeface="Calibri"/>
                <a:ea typeface="Calibri"/>
                <a:cs typeface="Calibri"/>
                <a:sym typeface="Calibri"/>
              </a:rPr>
              <a:t>.</a:t>
            </a:r>
            <a:endParaRPr sz="1600" i="0" u="none" strike="noStrike" cap="none" dirty="0">
              <a:solidFill>
                <a:schemeClr val="dk1"/>
              </a:solidFill>
              <a:latin typeface="Calibri"/>
              <a:ea typeface="Calibri"/>
              <a:cs typeface="Calibri"/>
              <a:sym typeface="Calibri"/>
            </a:endParaRPr>
          </a:p>
        </p:txBody>
      </p:sp>
      <p:sp>
        <p:nvSpPr>
          <p:cNvPr id="10" name="Google Shape;111;p37">
            <a:extLst>
              <a:ext uri="{FF2B5EF4-FFF2-40B4-BE49-F238E27FC236}">
                <a16:creationId xmlns:a16="http://schemas.microsoft.com/office/drawing/2014/main" id="{B4D844D4-8301-4030-94F7-95B6FE2F43AA}"/>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9"/>
          <p:cNvSpPr txBox="1"/>
          <p:nvPr/>
        </p:nvSpPr>
        <p:spPr>
          <a:xfrm>
            <a:off x="626300" y="1777050"/>
            <a:ext cx="8737800" cy="40284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pPr>
            <a:r>
              <a:rPr lang="en-US" sz="1600" dirty="0">
                <a:latin typeface="Calibri"/>
                <a:ea typeface="Calibri"/>
                <a:cs typeface="Calibri"/>
                <a:sym typeface="Calibri"/>
              </a:rPr>
              <a:t>When you want to draw a mind map on paper, </a:t>
            </a:r>
            <a:r>
              <a:rPr lang="en-US" sz="1600" dirty="0">
                <a:solidFill>
                  <a:srgbClr val="F5911B"/>
                </a:solidFill>
                <a:latin typeface="Calibri"/>
                <a:ea typeface="Calibri"/>
                <a:cs typeface="Calibri"/>
                <a:sym typeface="Calibri"/>
              </a:rPr>
              <a:t>organizing the space </a:t>
            </a:r>
            <a:r>
              <a:rPr lang="en-US" sz="1600" dirty="0">
                <a:latin typeface="Calibri"/>
                <a:ea typeface="Calibri"/>
                <a:cs typeface="Calibri"/>
                <a:sym typeface="Calibri"/>
              </a:rPr>
              <a:t>is not easy and you often have to erase and redo.</a:t>
            </a:r>
          </a:p>
          <a:p>
            <a:pPr marL="284400" lvl="0">
              <a:lnSpc>
                <a:spcPct val="120000"/>
              </a:lnSpc>
              <a:buSzPts val="1600"/>
            </a:pPr>
            <a:r>
              <a:rPr lang="en-US" sz="1600" dirty="0">
                <a:latin typeface="Calibri"/>
                <a:ea typeface="Calibri"/>
                <a:cs typeface="Calibri"/>
                <a:sym typeface="Calibri"/>
              </a:rPr>
              <a:t>Then, as you have seen, when you need </a:t>
            </a:r>
            <a:r>
              <a:rPr lang="en-US" sz="1600" dirty="0">
                <a:solidFill>
                  <a:srgbClr val="F5911B"/>
                </a:solidFill>
                <a:latin typeface="Calibri"/>
                <a:ea typeface="Calibri"/>
                <a:cs typeface="Calibri"/>
                <a:sym typeface="Calibri"/>
              </a:rPr>
              <a:t>ease of integration or modification</a:t>
            </a:r>
            <a:r>
              <a:rPr lang="en-US" sz="1600" dirty="0">
                <a:latin typeface="Calibri"/>
                <a:ea typeface="Calibri"/>
                <a:cs typeface="Calibri"/>
                <a:sym typeface="Calibri"/>
              </a:rPr>
              <a:t>, paper and pencil (and even more crayons, markers, photos, and glue) are far too rigid tools.</a:t>
            </a:r>
          </a:p>
          <a:p>
            <a:pPr marL="284400" lvl="0">
              <a:lnSpc>
                <a:spcPct val="120000"/>
              </a:lnSpc>
              <a:buSzPts val="1600"/>
            </a:pPr>
            <a:r>
              <a:rPr lang="en-US" sz="1600" dirty="0">
                <a:latin typeface="Calibri"/>
                <a:ea typeface="Calibri"/>
                <a:cs typeface="Calibri"/>
                <a:sym typeface="Calibri"/>
              </a:rPr>
              <a:t>They require fairly clear ideas from the start, and make it difficult to </a:t>
            </a:r>
            <a:r>
              <a:rPr lang="en-US" sz="1600" dirty="0">
                <a:solidFill>
                  <a:srgbClr val="F5911B"/>
                </a:solidFill>
                <a:latin typeface="Calibri"/>
                <a:ea typeface="Calibri"/>
                <a:cs typeface="Calibri"/>
                <a:sym typeface="Calibri"/>
              </a:rPr>
              <a:t>change your mind: </a:t>
            </a:r>
            <a:r>
              <a:rPr lang="en-US" sz="1600" dirty="0">
                <a:latin typeface="Calibri"/>
                <a:ea typeface="Calibri"/>
                <a:cs typeface="Calibri"/>
                <a:sym typeface="Calibri"/>
              </a:rPr>
              <a:t>just what mind maps should not do!</a:t>
            </a: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en-US" sz="1600" dirty="0">
                <a:latin typeface="Calibri"/>
                <a:ea typeface="Calibri"/>
                <a:cs typeface="Calibri"/>
                <a:sym typeface="Calibri"/>
              </a:rPr>
              <a:t>The solution is to use </a:t>
            </a:r>
            <a:r>
              <a:rPr lang="en-US" sz="1600" dirty="0">
                <a:solidFill>
                  <a:srgbClr val="F5911B"/>
                </a:solidFill>
                <a:latin typeface="Calibri"/>
                <a:ea typeface="Calibri"/>
                <a:cs typeface="Calibri"/>
                <a:sym typeface="Calibri"/>
              </a:rPr>
              <a:t>digital tools for drawing mind maps</a:t>
            </a:r>
            <a:r>
              <a:rPr lang="en-US" sz="1600" dirty="0">
                <a:latin typeface="Calibri"/>
                <a:ea typeface="Calibri"/>
                <a:cs typeface="Calibri"/>
                <a:sym typeface="Calibri"/>
              </a:rPr>
              <a:t>: your maps will lose some of their personal imprint, but they will give free space to the flow of your reasoning.</a:t>
            </a:r>
          </a:p>
          <a:p>
            <a:pPr marL="284400" lvl="0">
              <a:lnSpc>
                <a:spcPct val="120000"/>
              </a:lnSpc>
              <a:buSzPts val="1600"/>
            </a:pPr>
            <a:endParaRPr lang="en-US" sz="1600" dirty="0">
              <a:latin typeface="Calibri"/>
              <a:ea typeface="Calibri"/>
              <a:cs typeface="Calibri"/>
              <a:sym typeface="Calibri"/>
            </a:endParaRPr>
          </a:p>
          <a:p>
            <a:pPr marL="284400" lvl="0">
              <a:lnSpc>
                <a:spcPct val="120000"/>
              </a:lnSpc>
              <a:buSzPts val="1600"/>
            </a:pPr>
            <a:r>
              <a:rPr lang="en-US" sz="1600" i="1" dirty="0">
                <a:latin typeface="Calibri"/>
                <a:ea typeface="Calibri"/>
                <a:cs typeface="Calibri"/>
                <a:sym typeface="Calibri"/>
              </a:rPr>
              <a:t>Download the tool associated with the training. There you will find sheets with the main features of 5 of the many mind map drawing software.</a:t>
            </a:r>
            <a:endParaRPr sz="1400" b="0" i="1" u="none" strike="noStrike" cap="none" dirty="0">
              <a:solidFill>
                <a:srgbClr val="000000"/>
              </a:solidFill>
              <a:latin typeface="Arial"/>
              <a:ea typeface="Arial"/>
              <a:cs typeface="Arial"/>
              <a:sym typeface="Arial"/>
            </a:endParaRPr>
          </a:p>
        </p:txBody>
      </p:sp>
      <p:sp>
        <p:nvSpPr>
          <p:cNvPr id="132" name="Google Shape;132;p39"/>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The tools available to you</a:t>
            </a:r>
            <a:endParaRPr sz="1400" b="0" i="0" u="none" strike="noStrike" cap="none" dirty="0">
              <a:solidFill>
                <a:srgbClr val="000000"/>
              </a:solidFill>
              <a:latin typeface="Arial"/>
              <a:ea typeface="Arial"/>
              <a:cs typeface="Arial"/>
              <a:sym typeface="Arial"/>
            </a:endParaRPr>
          </a:p>
        </p:txBody>
      </p:sp>
      <p:grpSp>
        <p:nvGrpSpPr>
          <p:cNvPr id="134" name="Google Shape;134;p39"/>
          <p:cNvGrpSpPr/>
          <p:nvPr/>
        </p:nvGrpSpPr>
        <p:grpSpPr>
          <a:xfrm>
            <a:off x="10216162" y="1777043"/>
            <a:ext cx="1349548" cy="2958014"/>
            <a:chOff x="9493855" y="2074364"/>
            <a:chExt cx="1349548" cy="2958014"/>
          </a:xfrm>
        </p:grpSpPr>
        <p:sp>
          <p:nvSpPr>
            <p:cNvPr id="135" name="Google Shape;135;p39"/>
            <p:cNvSpPr/>
            <p:nvPr/>
          </p:nvSpPr>
          <p:spPr>
            <a:xfrm>
              <a:off x="9493855" y="3121021"/>
              <a:ext cx="1349548" cy="1911357"/>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36" name="Google Shape;136;p39"/>
            <p:cNvSpPr/>
            <p:nvPr/>
          </p:nvSpPr>
          <p:spPr>
            <a:xfrm rot="5400000">
              <a:off x="9722003" y="2059475"/>
              <a:ext cx="893251" cy="923028"/>
            </a:xfrm>
            <a:prstGeom prst="rightArrow">
              <a:avLst>
                <a:gd name="adj1" fmla="val 50000"/>
                <a:gd name="adj2"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137" name="Google Shape;137;p3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9" name="Google Shape;111;p37">
            <a:extLst>
              <a:ext uri="{FF2B5EF4-FFF2-40B4-BE49-F238E27FC236}">
                <a16:creationId xmlns:a16="http://schemas.microsoft.com/office/drawing/2014/main" id="{8562544F-88DE-412B-8DCE-09E81871ED22}"/>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40"/>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.4 </a:t>
            </a:r>
            <a:r>
              <a:rPr lang="it-IT" sz="2000" dirty="0" err="1">
                <a:solidFill>
                  <a:schemeClr val="dk1"/>
                </a:solidFill>
                <a:latin typeface="Calibri"/>
                <a:ea typeface="Calibri"/>
                <a:cs typeface="Calibri"/>
                <a:sym typeface="Calibri"/>
              </a:rPr>
              <a:t>Try</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it</a:t>
            </a:r>
            <a:r>
              <a:rPr lang="it-IT" sz="2000" dirty="0">
                <a:solidFill>
                  <a:schemeClr val="dk1"/>
                </a:solidFill>
                <a:latin typeface="Calibri"/>
                <a:ea typeface="Calibri"/>
                <a:cs typeface="Calibri"/>
                <a:sym typeface="Calibri"/>
              </a:rPr>
              <a:t> out</a:t>
            </a:r>
            <a:endParaRPr sz="1400" b="0" i="0" u="none" strike="noStrike" cap="none" dirty="0">
              <a:solidFill>
                <a:srgbClr val="000000"/>
              </a:solidFill>
              <a:latin typeface="Arial"/>
              <a:ea typeface="Arial"/>
              <a:cs typeface="Arial"/>
              <a:sym typeface="Arial"/>
            </a:endParaRPr>
          </a:p>
        </p:txBody>
      </p:sp>
      <p:sp>
        <p:nvSpPr>
          <p:cNvPr id="144" name="Google Shape;144;p40"/>
          <p:cNvSpPr txBox="1"/>
          <p:nvPr/>
        </p:nvSpPr>
        <p:spPr>
          <a:xfrm>
            <a:off x="560623" y="1993402"/>
            <a:ext cx="5900562" cy="3475756"/>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pPr>
            <a:r>
              <a:rPr lang="en-US" sz="1600" dirty="0">
                <a:latin typeface="Calibri"/>
                <a:ea typeface="Calibri"/>
                <a:cs typeface="Calibri"/>
                <a:sym typeface="Calibri"/>
              </a:rPr>
              <a:t>Now </a:t>
            </a:r>
            <a:r>
              <a:rPr lang="en-US" sz="1600" b="1" dirty="0">
                <a:latin typeface="Calibri"/>
                <a:ea typeface="Calibri"/>
                <a:cs typeface="Calibri"/>
                <a:sym typeface="Calibri"/>
              </a:rPr>
              <a:t>choose a digital tool </a:t>
            </a:r>
            <a:r>
              <a:rPr lang="en-US" sz="1600" dirty="0">
                <a:latin typeface="Calibri"/>
                <a:ea typeface="Calibri"/>
                <a:cs typeface="Calibri"/>
                <a:sym typeface="Calibri"/>
              </a:rPr>
              <a:t>for drawing mind maps: you can take advantage of the document you just downloaded to decide and find tutorials.</a:t>
            </a:r>
          </a:p>
          <a:p>
            <a:pPr marL="284400" lvl="0" algn="just">
              <a:lnSpc>
                <a:spcPct val="120000"/>
              </a:lnSpc>
              <a:buSzPts val="1600"/>
            </a:pPr>
            <a:endParaRPr lang="en-US" sz="1600" dirty="0">
              <a:latin typeface="Calibri"/>
              <a:ea typeface="Calibri"/>
              <a:cs typeface="Calibri"/>
              <a:sym typeface="Calibri"/>
            </a:endParaRPr>
          </a:p>
          <a:p>
            <a:pPr marL="284400" lvl="0" algn="just">
              <a:lnSpc>
                <a:spcPct val="120000"/>
              </a:lnSpc>
              <a:buSzPts val="1600"/>
            </a:pPr>
            <a:r>
              <a:rPr lang="en-US" sz="1600" dirty="0">
                <a:latin typeface="Calibri"/>
                <a:ea typeface="Calibri"/>
                <a:cs typeface="Calibri"/>
                <a:sym typeface="Calibri"/>
              </a:rPr>
              <a:t>Create an account if necessary, then </a:t>
            </a:r>
            <a:r>
              <a:rPr lang="en-US" sz="1600" b="1" dirty="0">
                <a:latin typeface="Calibri"/>
                <a:ea typeface="Calibri"/>
                <a:cs typeface="Calibri"/>
                <a:sym typeface="Calibri"/>
              </a:rPr>
              <a:t>recreate the mind map </a:t>
            </a:r>
            <a:r>
              <a:rPr lang="en-US" sz="1600" dirty="0">
                <a:latin typeface="Calibri"/>
                <a:ea typeface="Calibri"/>
                <a:cs typeface="Calibri"/>
                <a:sym typeface="Calibri"/>
              </a:rPr>
              <a:t>from the beginning of the lesson.</a:t>
            </a:r>
          </a:p>
          <a:p>
            <a:pPr marL="284400" lvl="0" algn="just">
              <a:lnSpc>
                <a:spcPct val="120000"/>
              </a:lnSpc>
              <a:buSzPts val="1600"/>
            </a:pPr>
            <a:endParaRPr lang="en-US" sz="1600" dirty="0">
              <a:latin typeface="Calibri"/>
              <a:ea typeface="Calibri"/>
              <a:cs typeface="Calibri"/>
              <a:sym typeface="Calibri"/>
            </a:endParaRPr>
          </a:p>
          <a:p>
            <a:pPr marL="284400" lvl="0" algn="just">
              <a:lnSpc>
                <a:spcPct val="120000"/>
              </a:lnSpc>
              <a:buSzPts val="1600"/>
            </a:pPr>
            <a:r>
              <a:rPr lang="en-US" sz="1600" dirty="0">
                <a:latin typeface="Calibri"/>
                <a:ea typeface="Calibri"/>
                <a:cs typeface="Calibri"/>
                <a:sym typeface="Calibri"/>
              </a:rPr>
              <a:t>Then </a:t>
            </a:r>
            <a:r>
              <a:rPr lang="en-US" sz="1600" b="1" dirty="0">
                <a:latin typeface="Calibri"/>
                <a:ea typeface="Calibri"/>
                <a:cs typeface="Calibri"/>
                <a:sym typeface="Calibri"/>
              </a:rPr>
              <a:t>edit/supplement </a:t>
            </a:r>
            <a:r>
              <a:rPr lang="en-US" sz="1600" dirty="0">
                <a:latin typeface="Calibri"/>
                <a:ea typeface="Calibri"/>
                <a:cs typeface="Calibri"/>
                <a:sym typeface="Calibri"/>
              </a:rPr>
              <a:t>it with additional information about the digital versions of the books, and any other aspects you feel are appropriate to make explicit.</a:t>
            </a:r>
            <a:endParaRPr sz="1400" b="0" i="0" u="none" strike="noStrike" cap="none" dirty="0">
              <a:solidFill>
                <a:srgbClr val="000000"/>
              </a:solidFill>
              <a:latin typeface="Arial"/>
              <a:ea typeface="Arial"/>
              <a:cs typeface="Arial"/>
              <a:sym typeface="Arial"/>
            </a:endParaRPr>
          </a:p>
        </p:txBody>
      </p:sp>
      <p:cxnSp>
        <p:nvCxnSpPr>
          <p:cNvPr id="145" name="Google Shape;145;p4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46" name="Google Shape;146;p40"/>
          <p:cNvSpPr/>
          <p:nvPr/>
        </p:nvSpPr>
        <p:spPr>
          <a:xfrm>
            <a:off x="9261341" y="2726612"/>
            <a:ext cx="2211792" cy="1757316"/>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F5F80012-2937-4C8A-AC22-E8432145BC83}"/>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1"/>
          <p:cNvSpPr txBox="1"/>
          <p:nvPr/>
        </p:nvSpPr>
        <p:spPr>
          <a:xfrm>
            <a:off x="523240" y="1250839"/>
            <a:ext cx="5247832" cy="400069"/>
          </a:xfrm>
          <a:prstGeom prst="rect">
            <a:avLst/>
          </a:prstGeom>
          <a:noFill/>
          <a:ln>
            <a:noFill/>
          </a:ln>
        </p:spPr>
        <p:txBody>
          <a:bodyPr spcFirstLastPara="1" wrap="square" lIns="91425" tIns="45700" rIns="91425" bIns="45700" anchor="t" anchorCtr="0">
            <a:spAutoFit/>
          </a:bodyPr>
          <a:lstStyle/>
          <a:p>
            <a:pPr marL="108000" lvl="0">
              <a:buSzPts val="2000"/>
            </a:pPr>
            <a:r>
              <a:rPr lang="it-IT" sz="2000" dirty="0">
                <a:solidFill>
                  <a:schemeClr val="dk1"/>
                </a:solidFill>
                <a:latin typeface="Calibri"/>
                <a:ea typeface="Calibri"/>
                <a:cs typeface="Calibri"/>
                <a:sym typeface="Calibri"/>
              </a:rPr>
              <a:t>1</a:t>
            </a:r>
            <a:r>
              <a:rPr lang="it-IT" sz="2000" b="0" i="0" u="none" strike="noStrike" cap="none" dirty="0">
                <a:solidFill>
                  <a:schemeClr val="dk1"/>
                </a:solidFill>
                <a:latin typeface="Calibri"/>
                <a:ea typeface="Calibri"/>
                <a:cs typeface="Calibri"/>
                <a:sym typeface="Calibri"/>
              </a:rPr>
              <a:t>.5 </a:t>
            </a:r>
            <a:r>
              <a:rPr lang="en-US" sz="2000" dirty="0">
                <a:solidFill>
                  <a:schemeClr val="dk1"/>
                </a:solidFill>
                <a:latin typeface="Calibri"/>
                <a:ea typeface="Calibri"/>
                <a:cs typeface="Calibri"/>
                <a:sym typeface="Calibri"/>
              </a:rPr>
              <a:t>Aspects to consider when choosing the tool</a:t>
            </a:r>
            <a:endParaRPr sz="1400" b="0" i="0" u="none" strike="noStrike" cap="none" dirty="0">
              <a:solidFill>
                <a:srgbClr val="000000"/>
              </a:solidFill>
              <a:latin typeface="Arial"/>
              <a:ea typeface="Arial"/>
              <a:cs typeface="Arial"/>
              <a:sym typeface="Arial"/>
            </a:endParaRPr>
          </a:p>
        </p:txBody>
      </p:sp>
      <p:graphicFrame>
        <p:nvGraphicFramePr>
          <p:cNvPr id="153" name="Google Shape;153;p41"/>
          <p:cNvGraphicFramePr/>
          <p:nvPr>
            <p:extLst>
              <p:ext uri="{D42A27DB-BD31-4B8C-83A1-F6EECF244321}">
                <p14:modId xmlns:p14="http://schemas.microsoft.com/office/powerpoint/2010/main" val="2472522839"/>
              </p:ext>
            </p:extLst>
          </p:nvPr>
        </p:nvGraphicFramePr>
        <p:xfrm>
          <a:off x="1069668" y="2586579"/>
          <a:ext cx="8384900" cy="3256350"/>
        </p:xfrm>
        <a:graphic>
          <a:graphicData uri="http://schemas.openxmlformats.org/drawingml/2006/table">
            <a:tbl>
              <a:tblPr firstRow="1" bandRow="1">
                <a:noFill/>
                <a:tableStyleId>{D3423881-3A17-4DA1-A299-09676F8F1357}</a:tableStyleId>
              </a:tblPr>
              <a:tblGrid>
                <a:gridCol w="4000700">
                  <a:extLst>
                    <a:ext uri="{9D8B030D-6E8A-4147-A177-3AD203B41FA5}">
                      <a16:colId xmlns:a16="http://schemas.microsoft.com/office/drawing/2014/main" val="20000"/>
                    </a:ext>
                  </a:extLst>
                </a:gridCol>
                <a:gridCol w="43842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t>Need</a:t>
                      </a:r>
                      <a:endParaRPr sz="1800" u="none" strike="noStrike" cap="none" dirty="0"/>
                    </a:p>
                  </a:txBody>
                  <a:tcPr marL="91450" marR="91450" marT="45725" marB="45725">
                    <a:solidFill>
                      <a:srgbClr val="F5911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t>Tool feature</a:t>
                      </a:r>
                      <a:endParaRPr sz="1800" u="none" strike="noStrike" cap="none" dirty="0"/>
                    </a:p>
                  </a:txBody>
                  <a:tcPr marL="91450" marR="91450" marT="45725" marB="45725">
                    <a:solidFill>
                      <a:srgbClr val="F5911B"/>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err="1">
                          <a:latin typeface="Calibri"/>
                          <a:ea typeface="Calibri"/>
                          <a:cs typeface="Calibri"/>
                          <a:sym typeface="Calibri"/>
                        </a:rPr>
                        <a:t>Don't</a:t>
                      </a:r>
                      <a:r>
                        <a:rPr lang="it-IT" sz="1600" u="none" strike="noStrike" cap="none" dirty="0">
                          <a:latin typeface="Calibri"/>
                          <a:ea typeface="Calibri"/>
                          <a:cs typeface="Calibri"/>
                          <a:sym typeface="Calibri"/>
                        </a:rPr>
                        <a:t> </a:t>
                      </a:r>
                      <a:r>
                        <a:rPr lang="it-IT" sz="1600" u="none" strike="noStrike" cap="none" dirty="0" err="1">
                          <a:latin typeface="Calibri"/>
                          <a:ea typeface="Calibri"/>
                          <a:cs typeface="Calibri"/>
                          <a:sym typeface="Calibri"/>
                        </a:rPr>
                        <a:t>spend</a:t>
                      </a:r>
                      <a:r>
                        <a:rPr lang="it-IT" sz="16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Availability of free versions and their limitations.</a:t>
                      </a:r>
                      <a:endParaRPr sz="14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Being able to change one's mind at any time.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Ease in moving/reorganizing nodes.</a:t>
                      </a: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Using maps made with another software.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err="1">
                          <a:latin typeface="Calibri"/>
                          <a:ea typeface="Calibri"/>
                          <a:cs typeface="Calibri"/>
                          <a:sym typeface="Calibri"/>
                        </a:rPr>
                        <a:t>Supported</a:t>
                      </a:r>
                      <a:r>
                        <a:rPr lang="it-IT" sz="1600" u="none" strike="noStrike" cap="none" dirty="0">
                          <a:latin typeface="Calibri"/>
                          <a:ea typeface="Calibri"/>
                          <a:cs typeface="Calibri"/>
                          <a:sym typeface="Calibri"/>
                        </a:rPr>
                        <a:t> formats for import.</a:t>
                      </a:r>
                      <a:endParaRPr sz="1400"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err="1">
                          <a:latin typeface="Calibri"/>
                          <a:ea typeface="Calibri"/>
                          <a:cs typeface="Calibri"/>
                          <a:sym typeface="Calibri"/>
                        </a:rPr>
                        <a:t>Organizing</a:t>
                      </a:r>
                      <a:r>
                        <a:rPr lang="it-IT" sz="1600" u="none" strike="noStrike" cap="none" dirty="0">
                          <a:latin typeface="Calibri"/>
                          <a:ea typeface="Calibri"/>
                          <a:cs typeface="Calibri"/>
                          <a:sym typeface="Calibri"/>
                        </a:rPr>
                        <a:t> </a:t>
                      </a:r>
                      <a:r>
                        <a:rPr lang="it-IT" sz="1600" u="none" strike="noStrike" cap="none" dirty="0" err="1">
                          <a:latin typeface="Calibri"/>
                          <a:ea typeface="Calibri"/>
                          <a:cs typeface="Calibri"/>
                          <a:sym typeface="Calibri"/>
                        </a:rPr>
                        <a:t>content</a:t>
                      </a:r>
                      <a:r>
                        <a:rPr lang="it-IT" sz="16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Simplicity in managing texts that can be associated with nodes.</a:t>
                      </a:r>
                      <a:endParaRPr sz="1400" u="none" strike="noStrike" cap="none"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err="1">
                          <a:latin typeface="Calibri"/>
                          <a:ea typeface="Calibri"/>
                          <a:cs typeface="Calibri"/>
                          <a:sym typeface="Calibri"/>
                        </a:rPr>
                        <a:t>Working</a:t>
                      </a:r>
                      <a:r>
                        <a:rPr lang="it-IT" sz="1600" u="none" strike="noStrike" cap="none" dirty="0">
                          <a:latin typeface="Calibri"/>
                          <a:ea typeface="Calibri"/>
                          <a:cs typeface="Calibri"/>
                          <a:sym typeface="Calibri"/>
                        </a:rPr>
                        <a:t> with multiple devices.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Platforms with a software version.</a:t>
                      </a:r>
                      <a:endParaRPr sz="1400" u="none" strike="noStrike" cap="none"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err="1">
                          <a:latin typeface="Calibri"/>
                          <a:ea typeface="Calibri"/>
                          <a:cs typeface="Calibri"/>
                          <a:sym typeface="Calibri"/>
                        </a:rPr>
                        <a:t>Cooperating</a:t>
                      </a:r>
                      <a:r>
                        <a:rPr lang="it-IT" sz="1600" u="none" strike="noStrike" cap="none" dirty="0">
                          <a:latin typeface="Calibri"/>
                          <a:ea typeface="Calibri"/>
                          <a:cs typeface="Calibri"/>
                          <a:sym typeface="Calibri"/>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Ease in sharing the map in terms of viewing/editing.</a:t>
                      </a:r>
                    </a:p>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Export formats.</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154" name="Google Shape;154;p41"/>
          <p:cNvSpPr/>
          <p:nvPr/>
        </p:nvSpPr>
        <p:spPr>
          <a:xfrm rot="-2700000">
            <a:off x="10357709"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55" name="Google Shape;155;p41"/>
          <p:cNvSpPr txBox="1"/>
          <p:nvPr/>
        </p:nvSpPr>
        <p:spPr>
          <a:xfrm>
            <a:off x="983413" y="1853447"/>
            <a:ext cx="8066208" cy="646331"/>
          </a:xfrm>
          <a:prstGeom prst="rect">
            <a:avLst/>
          </a:prstGeom>
          <a:noFill/>
          <a:ln>
            <a:noFill/>
          </a:ln>
        </p:spPr>
        <p:txBody>
          <a:bodyPr spcFirstLastPara="1" wrap="square" lIns="91425" tIns="45700" rIns="91425" bIns="45700" anchor="t" anchorCtr="0">
            <a:spAutoFit/>
          </a:bodyPr>
          <a:lstStyle/>
          <a:p>
            <a:pPr lvl="0">
              <a:buSzPts val="1800"/>
            </a:pPr>
            <a:r>
              <a:rPr lang="en-US" sz="1800" dirty="0">
                <a:solidFill>
                  <a:schemeClr val="dk1"/>
                </a:solidFill>
                <a:latin typeface="Calibri"/>
                <a:ea typeface="Calibri"/>
                <a:cs typeface="Calibri"/>
                <a:sym typeface="Calibri"/>
              </a:rPr>
              <a:t>As you have seen, the tools are not all the same, so you will have to evaluate them according to your needs. Here are some tips.</a:t>
            </a:r>
            <a:endParaRPr sz="1800" b="0" i="0" u="none" strike="noStrike" cap="none" dirty="0">
              <a:solidFill>
                <a:schemeClr val="dk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EAD40A8B-4B0D-447E-ABEB-EFDA6A70C451}"/>
              </a:ext>
            </a:extLst>
          </p:cNvPr>
          <p:cNvSpPr/>
          <p:nvPr/>
        </p:nvSpPr>
        <p:spPr>
          <a:xfrm>
            <a:off x="451030" y="669816"/>
            <a:ext cx="27182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pPr>
            <a:r>
              <a:rPr lang="it-IT" sz="2000" b="1" dirty="0">
                <a:solidFill>
                  <a:srgbClr val="FFFFFF"/>
                </a:solidFill>
                <a:latin typeface="Calibri"/>
                <a:ea typeface="Calibri"/>
                <a:cs typeface="Calibri"/>
                <a:sym typeface="Calibri"/>
              </a:rPr>
              <a:t>1</a:t>
            </a:r>
            <a:r>
              <a:rPr lang="it-IT" sz="2000" b="1" i="0" u="none" strike="noStrike" cap="none" dirty="0">
                <a:solidFill>
                  <a:srgbClr val="FFFFFF"/>
                </a:solidFill>
                <a:latin typeface="Calibri"/>
                <a:ea typeface="Calibri"/>
                <a:cs typeface="Calibri"/>
                <a:sym typeface="Calibri"/>
              </a:rPr>
              <a:t>. </a:t>
            </a:r>
            <a:r>
              <a:rPr lang="it-IT" sz="2000" b="1" dirty="0">
                <a:solidFill>
                  <a:srgbClr val="FFFFFF"/>
                </a:solidFill>
                <a:latin typeface="Calibri"/>
                <a:ea typeface="Calibri"/>
                <a:cs typeface="Calibri"/>
                <a:sym typeface="Calibri"/>
              </a:rPr>
              <a:t>Digital Mind Maps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3427</Words>
  <Application>Microsoft Office PowerPoint</Application>
  <PresentationFormat>Panorámica</PresentationFormat>
  <Paragraphs>269</Paragraphs>
  <Slides>36</Slides>
  <Notes>34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36</vt:i4>
      </vt:variant>
    </vt:vector>
  </HeadingPairs>
  <TitlesOfParts>
    <vt:vector size="43" baseType="lpstr">
      <vt:lpstr>Lato</vt:lpstr>
      <vt:lpstr>Poppins Medium</vt:lpstr>
      <vt:lpstr>Helvetica Neue</vt:lpstr>
      <vt:lpstr>Arial</vt:lpstr>
      <vt:lpstr>Calibri</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34</cp:revision>
  <dcterms:created xsi:type="dcterms:W3CDTF">2022-04-26T11:43:16Z</dcterms:created>
  <dcterms:modified xsi:type="dcterms:W3CDTF">2023-03-20T11:22:38Z</dcterms:modified>
</cp:coreProperties>
</file>