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6"/>
  </p:notesMasterIdLst>
  <p:sldIdLst>
    <p:sldId id="256" r:id="rId12"/>
    <p:sldId id="285" r:id="rId13"/>
    <p:sldId id="276" r:id="rId14"/>
    <p:sldId id="277" r:id="rId15"/>
    <p:sldId id="279"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91" r:id="rId29"/>
    <p:sldId id="294" r:id="rId30"/>
    <p:sldId id="311" r:id="rId31"/>
    <p:sldId id="296" r:id="rId32"/>
    <p:sldId id="297" r:id="rId33"/>
    <p:sldId id="312" r:id="rId34"/>
    <p:sldId id="266" r:id="rId3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88A"/>
    <a:srgbClr val="F5911B"/>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2" d="100"/>
          <a:sy n="62" d="100"/>
        </p:scale>
        <p:origin x="25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heme" Target="theme/theme1.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F8E2E-A73D-41C8-812F-BD92335AF55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2C3D4004-0CAA-4ED9-BEC9-E6BCC08CCF3B}">
      <dgm:prSet phldrT="[Texto]"/>
      <dgm:spPr>
        <a:solidFill>
          <a:srgbClr val="8CAB49"/>
        </a:solidFill>
      </dgm:spPr>
      <dgm:t>
        <a:bodyPr/>
        <a:lstStyle/>
        <a:p>
          <a:r>
            <a:rPr lang="en-GB">
              <a:latin typeface="+mj-lt"/>
            </a:rPr>
            <a:t>Compatibilidad</a:t>
          </a:r>
          <a:endParaRPr lang="es-ES" dirty="0">
            <a:latin typeface="+mj-lt"/>
          </a:endParaRPr>
        </a:p>
      </dgm:t>
    </dgm:pt>
    <dgm:pt modelId="{BB4395A4-39B4-46AF-8CBB-76D36719455B}" type="parTrans" cxnId="{7A35BA70-1BEF-4F12-B3EA-243FCEF08D2E}">
      <dgm:prSet/>
      <dgm:spPr/>
      <dgm:t>
        <a:bodyPr/>
        <a:lstStyle/>
        <a:p>
          <a:endParaRPr lang="es-ES"/>
        </a:p>
      </dgm:t>
    </dgm:pt>
    <dgm:pt modelId="{9BD396E5-7AB9-44DD-9119-F9562CB63F94}" type="sibTrans" cxnId="{7A35BA70-1BEF-4F12-B3EA-243FCEF08D2E}">
      <dgm:prSet/>
      <dgm:spPr/>
      <dgm:t>
        <a:bodyPr/>
        <a:lstStyle/>
        <a:p>
          <a:endParaRPr lang="es-ES"/>
        </a:p>
      </dgm:t>
    </dgm:pt>
    <dgm:pt modelId="{053E94BB-F58C-4B25-B96E-4A2A79BE1E07}">
      <dgm:prSet phldrT="[Texto]"/>
      <dgm:spPr>
        <a:solidFill>
          <a:srgbClr val="1CBECC"/>
        </a:solidFill>
      </dgm:spPr>
      <dgm:t>
        <a:bodyPr/>
        <a:lstStyle/>
        <a:p>
          <a:r>
            <a:rPr lang="en-GB">
              <a:latin typeface="+mj-lt"/>
            </a:rPr>
            <a:t>Funcionalidad</a:t>
          </a:r>
          <a:endParaRPr lang="es-ES" dirty="0">
            <a:latin typeface="+mj-lt"/>
          </a:endParaRPr>
        </a:p>
      </dgm:t>
    </dgm:pt>
    <dgm:pt modelId="{5FB7F6F3-F3A7-4F8A-9CCF-6BCA812B45A6}" type="parTrans" cxnId="{859BD623-522D-4B40-9C41-D964682A5479}">
      <dgm:prSet/>
      <dgm:spPr/>
      <dgm:t>
        <a:bodyPr/>
        <a:lstStyle/>
        <a:p>
          <a:endParaRPr lang="es-ES"/>
        </a:p>
      </dgm:t>
    </dgm:pt>
    <dgm:pt modelId="{45A24A92-A907-431C-9FC0-E98E5269CFE5}" type="sibTrans" cxnId="{859BD623-522D-4B40-9C41-D964682A5479}">
      <dgm:prSet/>
      <dgm:spPr/>
      <dgm:t>
        <a:bodyPr/>
        <a:lstStyle/>
        <a:p>
          <a:endParaRPr lang="es-ES"/>
        </a:p>
      </dgm:t>
    </dgm:pt>
    <dgm:pt modelId="{D643A87D-3F79-4FEA-865E-C3A0945CB942}">
      <dgm:prSet phldrT="[Texto]"/>
      <dgm:spPr>
        <a:solidFill>
          <a:srgbClr val="F5911B"/>
        </a:solidFill>
      </dgm:spPr>
      <dgm:t>
        <a:bodyPr/>
        <a:lstStyle/>
        <a:p>
          <a:r>
            <a:rPr lang="en-GB">
              <a:latin typeface="+mj-lt"/>
            </a:rPr>
            <a:t>Confiabilidad</a:t>
          </a:r>
          <a:endParaRPr lang="es-ES" dirty="0">
            <a:latin typeface="+mj-lt"/>
          </a:endParaRPr>
        </a:p>
      </dgm:t>
    </dgm:pt>
    <dgm:pt modelId="{7FECD2A4-7CF4-4D53-8AAE-149B4ABDF401}" type="parTrans" cxnId="{5949154A-D664-4888-8CC6-A89BE3DCC5EE}">
      <dgm:prSet/>
      <dgm:spPr/>
      <dgm:t>
        <a:bodyPr/>
        <a:lstStyle/>
        <a:p>
          <a:endParaRPr lang="es-ES"/>
        </a:p>
      </dgm:t>
    </dgm:pt>
    <dgm:pt modelId="{5525AAAE-5C00-4623-BDDB-8103676E1479}" type="sibTrans" cxnId="{5949154A-D664-4888-8CC6-A89BE3DCC5EE}">
      <dgm:prSet/>
      <dgm:spPr/>
      <dgm:t>
        <a:bodyPr/>
        <a:lstStyle/>
        <a:p>
          <a:endParaRPr lang="es-ES"/>
        </a:p>
      </dgm:t>
    </dgm:pt>
    <dgm:pt modelId="{9B09A998-AB4D-4DE7-84A0-42F7A8E4C261}">
      <dgm:prSet phldrT="[Texto]"/>
      <dgm:spPr>
        <a:solidFill>
          <a:srgbClr val="9A2583"/>
        </a:solidFill>
      </dgm:spPr>
      <dgm:t>
        <a:bodyPr/>
        <a:lstStyle/>
        <a:p>
          <a:r>
            <a:rPr lang="en-GB">
              <a:latin typeface="+mj-lt"/>
            </a:rPr>
            <a:t>Actualizaciones frecuentes</a:t>
          </a:r>
          <a:endParaRPr lang="es-ES" dirty="0">
            <a:latin typeface="+mj-lt"/>
          </a:endParaRPr>
        </a:p>
      </dgm:t>
    </dgm:pt>
    <dgm:pt modelId="{229745E1-A6E3-4AAD-B6CD-378040E4C8EF}" type="parTrans" cxnId="{0F45F735-EEB5-4BBC-B959-BAE86C089F6D}">
      <dgm:prSet/>
      <dgm:spPr/>
      <dgm:t>
        <a:bodyPr/>
        <a:lstStyle/>
        <a:p>
          <a:endParaRPr lang="es-ES"/>
        </a:p>
      </dgm:t>
    </dgm:pt>
    <dgm:pt modelId="{E932B49F-EB96-4121-B0BD-6F38909CE5D3}" type="sibTrans" cxnId="{0F45F735-EEB5-4BBC-B959-BAE86C089F6D}">
      <dgm:prSet/>
      <dgm:spPr/>
      <dgm:t>
        <a:bodyPr/>
        <a:lstStyle/>
        <a:p>
          <a:endParaRPr lang="es-ES"/>
        </a:p>
      </dgm:t>
    </dgm:pt>
    <dgm:pt modelId="{9381635E-92D3-4A50-8939-19434F4B5DBA}">
      <dgm:prSet phldrT="[Texto]"/>
      <dgm:spPr>
        <a:solidFill>
          <a:srgbClr val="09A54B"/>
        </a:solidFill>
      </dgm:spPr>
      <dgm:t>
        <a:bodyPr/>
        <a:lstStyle/>
        <a:p>
          <a:r>
            <a:rPr lang="en-GB">
              <a:latin typeface="+mj-lt"/>
            </a:rPr>
            <a:t>Versatilidad</a:t>
          </a:r>
          <a:endParaRPr lang="es-ES" dirty="0">
            <a:latin typeface="+mj-lt"/>
          </a:endParaRPr>
        </a:p>
      </dgm:t>
    </dgm:pt>
    <dgm:pt modelId="{88DA4C95-C1AB-40DF-846E-78802EEAF7AF}" type="parTrans" cxnId="{BACCFA79-3A20-4692-BB78-3112F785B773}">
      <dgm:prSet/>
      <dgm:spPr/>
      <dgm:t>
        <a:bodyPr/>
        <a:lstStyle/>
        <a:p>
          <a:endParaRPr lang="es-ES"/>
        </a:p>
      </dgm:t>
    </dgm:pt>
    <dgm:pt modelId="{59CBDAD0-7ECD-4B18-9EAA-5D2F11B2FCA1}" type="sibTrans" cxnId="{BACCFA79-3A20-4692-BB78-3112F785B773}">
      <dgm:prSet/>
      <dgm:spPr/>
      <dgm:t>
        <a:bodyPr/>
        <a:lstStyle/>
        <a:p>
          <a:endParaRPr lang="es-ES"/>
        </a:p>
      </dgm:t>
    </dgm:pt>
    <dgm:pt modelId="{19B29918-BED5-42B6-8036-F39FC41FE4D2}">
      <dgm:prSet phldrT="[Texto]"/>
      <dgm:spPr>
        <a:solidFill>
          <a:srgbClr val="ED388A"/>
        </a:solidFill>
      </dgm:spPr>
      <dgm:t>
        <a:bodyPr/>
        <a:lstStyle/>
        <a:p>
          <a:r>
            <a:rPr lang="en-GB">
              <a:latin typeface="+mj-lt"/>
            </a:rPr>
            <a:t>Capacidad de actuación</a:t>
          </a:r>
          <a:endParaRPr lang="es-ES" dirty="0">
            <a:latin typeface="+mj-lt"/>
          </a:endParaRPr>
        </a:p>
      </dgm:t>
    </dgm:pt>
    <dgm:pt modelId="{93C11A64-458B-4D28-BB69-52AECCEBF9BD}" type="parTrans" cxnId="{DA7C6E7F-D0A1-4598-BF99-C122988B23F7}">
      <dgm:prSet/>
      <dgm:spPr/>
      <dgm:t>
        <a:bodyPr/>
        <a:lstStyle/>
        <a:p>
          <a:endParaRPr lang="es-ES"/>
        </a:p>
      </dgm:t>
    </dgm:pt>
    <dgm:pt modelId="{231887ED-3E83-4302-BB58-8FA28D156B0C}" type="sibTrans" cxnId="{DA7C6E7F-D0A1-4598-BF99-C122988B23F7}">
      <dgm:prSet/>
      <dgm:spPr/>
      <dgm:t>
        <a:bodyPr/>
        <a:lstStyle/>
        <a:p>
          <a:endParaRPr lang="es-ES"/>
        </a:p>
      </dgm:t>
    </dgm:pt>
    <dgm:pt modelId="{2EBA2EAA-A713-48CF-A9C4-22AB2F730351}" type="pres">
      <dgm:prSet presAssocID="{2A2F8E2E-A73D-41C8-812F-BD92335AF559}" presName="diagram" presStyleCnt="0">
        <dgm:presLayoutVars>
          <dgm:dir/>
          <dgm:resizeHandles val="exact"/>
        </dgm:presLayoutVars>
      </dgm:prSet>
      <dgm:spPr/>
    </dgm:pt>
    <dgm:pt modelId="{81012CAC-AD77-4F8B-8289-71C2EC8DEBE9}" type="pres">
      <dgm:prSet presAssocID="{2C3D4004-0CAA-4ED9-BEC9-E6BCC08CCF3B}" presName="node" presStyleLbl="node1" presStyleIdx="0" presStyleCnt="6" custScaleX="31205" custScaleY="21119">
        <dgm:presLayoutVars>
          <dgm:bulletEnabled val="1"/>
        </dgm:presLayoutVars>
      </dgm:prSet>
      <dgm:spPr/>
    </dgm:pt>
    <dgm:pt modelId="{5F605FEB-A9E5-4859-A01E-8FD58D37734B}" type="pres">
      <dgm:prSet presAssocID="{9BD396E5-7AB9-44DD-9119-F9562CB63F94}" presName="sibTrans" presStyleCnt="0"/>
      <dgm:spPr/>
    </dgm:pt>
    <dgm:pt modelId="{BED4C4F3-AB64-472B-86D3-5DBC326FEAD6}" type="pres">
      <dgm:prSet presAssocID="{053E94BB-F58C-4B25-B96E-4A2A79BE1E07}" presName="node" presStyleLbl="node1" presStyleIdx="1" presStyleCnt="6" custScaleX="31205" custScaleY="21119">
        <dgm:presLayoutVars>
          <dgm:bulletEnabled val="1"/>
        </dgm:presLayoutVars>
      </dgm:prSet>
      <dgm:spPr/>
    </dgm:pt>
    <dgm:pt modelId="{82801076-278A-489F-AC3D-F7FF3AF29D61}" type="pres">
      <dgm:prSet presAssocID="{45A24A92-A907-431C-9FC0-E98E5269CFE5}" presName="sibTrans" presStyleCnt="0"/>
      <dgm:spPr/>
    </dgm:pt>
    <dgm:pt modelId="{6E456980-F487-4482-B4A3-2C6E34F8C8DE}" type="pres">
      <dgm:prSet presAssocID="{D643A87D-3F79-4FEA-865E-C3A0945CB942}" presName="node" presStyleLbl="node1" presStyleIdx="2" presStyleCnt="6" custScaleX="31205" custScaleY="21119">
        <dgm:presLayoutVars>
          <dgm:bulletEnabled val="1"/>
        </dgm:presLayoutVars>
      </dgm:prSet>
      <dgm:spPr/>
    </dgm:pt>
    <dgm:pt modelId="{25BE469B-314B-49F6-8E75-097986FF2EF8}" type="pres">
      <dgm:prSet presAssocID="{5525AAAE-5C00-4623-BDDB-8103676E1479}" presName="sibTrans" presStyleCnt="0"/>
      <dgm:spPr/>
    </dgm:pt>
    <dgm:pt modelId="{C59BC550-905C-4C98-BA6A-E42D6A857D78}" type="pres">
      <dgm:prSet presAssocID="{9B09A998-AB4D-4DE7-84A0-42F7A8E4C261}" presName="node" presStyleLbl="node1" presStyleIdx="3" presStyleCnt="6" custScaleX="31205" custScaleY="21119">
        <dgm:presLayoutVars>
          <dgm:bulletEnabled val="1"/>
        </dgm:presLayoutVars>
      </dgm:prSet>
      <dgm:spPr/>
    </dgm:pt>
    <dgm:pt modelId="{30DFF439-4499-4D2E-989C-B9E84A7C1B19}" type="pres">
      <dgm:prSet presAssocID="{E932B49F-EB96-4121-B0BD-6F38909CE5D3}" presName="sibTrans" presStyleCnt="0"/>
      <dgm:spPr/>
    </dgm:pt>
    <dgm:pt modelId="{35FF799E-BC4B-48B5-8BD1-EAD99CC84BDD}" type="pres">
      <dgm:prSet presAssocID="{9381635E-92D3-4A50-8939-19434F4B5DBA}" presName="node" presStyleLbl="node1" presStyleIdx="4" presStyleCnt="6" custScaleX="31205" custScaleY="21119">
        <dgm:presLayoutVars>
          <dgm:bulletEnabled val="1"/>
        </dgm:presLayoutVars>
      </dgm:prSet>
      <dgm:spPr/>
    </dgm:pt>
    <dgm:pt modelId="{F3B14FCE-0781-4B6D-9551-F431E039ACDE}" type="pres">
      <dgm:prSet presAssocID="{59CBDAD0-7ECD-4B18-9EAA-5D2F11B2FCA1}" presName="sibTrans" presStyleCnt="0"/>
      <dgm:spPr/>
    </dgm:pt>
    <dgm:pt modelId="{4DC3230B-3000-4555-80F3-3101396FB0A1}" type="pres">
      <dgm:prSet presAssocID="{19B29918-BED5-42B6-8036-F39FC41FE4D2}" presName="node" presStyleLbl="node1" presStyleIdx="5" presStyleCnt="6" custScaleX="31205" custScaleY="21119">
        <dgm:presLayoutVars>
          <dgm:bulletEnabled val="1"/>
        </dgm:presLayoutVars>
      </dgm:prSet>
      <dgm:spPr/>
    </dgm:pt>
  </dgm:ptLst>
  <dgm:cxnLst>
    <dgm:cxn modelId="{4717001C-40D0-47AC-98B6-67BE1849581C}" type="presOf" srcId="{19B29918-BED5-42B6-8036-F39FC41FE4D2}" destId="{4DC3230B-3000-4555-80F3-3101396FB0A1}" srcOrd="0" destOrd="0" presId="urn:microsoft.com/office/officeart/2005/8/layout/default"/>
    <dgm:cxn modelId="{859BD623-522D-4B40-9C41-D964682A5479}" srcId="{2A2F8E2E-A73D-41C8-812F-BD92335AF559}" destId="{053E94BB-F58C-4B25-B96E-4A2A79BE1E07}" srcOrd="1" destOrd="0" parTransId="{5FB7F6F3-F3A7-4F8A-9CCF-6BCA812B45A6}" sibTransId="{45A24A92-A907-431C-9FC0-E98E5269CFE5}"/>
    <dgm:cxn modelId="{0F45F735-EEB5-4BBC-B959-BAE86C089F6D}" srcId="{2A2F8E2E-A73D-41C8-812F-BD92335AF559}" destId="{9B09A998-AB4D-4DE7-84A0-42F7A8E4C261}" srcOrd="3" destOrd="0" parTransId="{229745E1-A6E3-4AAD-B6CD-378040E4C8EF}" sibTransId="{E932B49F-EB96-4121-B0BD-6F38909CE5D3}"/>
    <dgm:cxn modelId="{5949154A-D664-4888-8CC6-A89BE3DCC5EE}" srcId="{2A2F8E2E-A73D-41C8-812F-BD92335AF559}" destId="{D643A87D-3F79-4FEA-865E-C3A0945CB942}" srcOrd="2" destOrd="0" parTransId="{7FECD2A4-7CF4-4D53-8AAE-149B4ABDF401}" sibTransId="{5525AAAE-5C00-4623-BDDB-8103676E1479}"/>
    <dgm:cxn modelId="{7A35BA70-1BEF-4F12-B3EA-243FCEF08D2E}" srcId="{2A2F8E2E-A73D-41C8-812F-BD92335AF559}" destId="{2C3D4004-0CAA-4ED9-BEC9-E6BCC08CCF3B}" srcOrd="0" destOrd="0" parTransId="{BB4395A4-39B4-46AF-8CBB-76D36719455B}" sibTransId="{9BD396E5-7AB9-44DD-9119-F9562CB63F94}"/>
    <dgm:cxn modelId="{BACCFA79-3A20-4692-BB78-3112F785B773}" srcId="{2A2F8E2E-A73D-41C8-812F-BD92335AF559}" destId="{9381635E-92D3-4A50-8939-19434F4B5DBA}" srcOrd="4" destOrd="0" parTransId="{88DA4C95-C1AB-40DF-846E-78802EEAF7AF}" sibTransId="{59CBDAD0-7ECD-4B18-9EAA-5D2F11B2FCA1}"/>
    <dgm:cxn modelId="{DA7C6E7F-D0A1-4598-BF99-C122988B23F7}" srcId="{2A2F8E2E-A73D-41C8-812F-BD92335AF559}" destId="{19B29918-BED5-42B6-8036-F39FC41FE4D2}" srcOrd="5" destOrd="0" parTransId="{93C11A64-458B-4D28-BB69-52AECCEBF9BD}" sibTransId="{231887ED-3E83-4302-BB58-8FA28D156B0C}"/>
    <dgm:cxn modelId="{F239FB8B-90DB-4598-A01B-C325790257B6}" type="presOf" srcId="{9381635E-92D3-4A50-8939-19434F4B5DBA}" destId="{35FF799E-BC4B-48B5-8BD1-EAD99CC84BDD}" srcOrd="0" destOrd="0" presId="urn:microsoft.com/office/officeart/2005/8/layout/default"/>
    <dgm:cxn modelId="{968BA6CB-9D42-4205-B93B-040D5BF59C61}" type="presOf" srcId="{D643A87D-3F79-4FEA-865E-C3A0945CB942}" destId="{6E456980-F487-4482-B4A3-2C6E34F8C8DE}" srcOrd="0" destOrd="0" presId="urn:microsoft.com/office/officeart/2005/8/layout/default"/>
    <dgm:cxn modelId="{A94474D7-B840-4E31-80C2-E08F53FBD2D0}" type="presOf" srcId="{053E94BB-F58C-4B25-B96E-4A2A79BE1E07}" destId="{BED4C4F3-AB64-472B-86D3-5DBC326FEAD6}" srcOrd="0" destOrd="0" presId="urn:microsoft.com/office/officeart/2005/8/layout/default"/>
    <dgm:cxn modelId="{69BB36E5-4EE3-4774-99AF-B0A6040788E8}" type="presOf" srcId="{2A2F8E2E-A73D-41C8-812F-BD92335AF559}" destId="{2EBA2EAA-A713-48CF-A9C4-22AB2F730351}" srcOrd="0" destOrd="0" presId="urn:microsoft.com/office/officeart/2005/8/layout/default"/>
    <dgm:cxn modelId="{EEF819E8-AF31-4A78-895B-B715F2FD32AF}" type="presOf" srcId="{2C3D4004-0CAA-4ED9-BEC9-E6BCC08CCF3B}" destId="{81012CAC-AD77-4F8B-8289-71C2EC8DEBE9}" srcOrd="0" destOrd="0" presId="urn:microsoft.com/office/officeart/2005/8/layout/default"/>
    <dgm:cxn modelId="{D4B155FE-216D-4D49-B12C-7CB42C16FAB5}" type="presOf" srcId="{9B09A998-AB4D-4DE7-84A0-42F7A8E4C261}" destId="{C59BC550-905C-4C98-BA6A-E42D6A857D78}" srcOrd="0" destOrd="0" presId="urn:microsoft.com/office/officeart/2005/8/layout/default"/>
    <dgm:cxn modelId="{0608BAAA-556B-4564-AEDF-2A6F4F1A0E42}" type="presParOf" srcId="{2EBA2EAA-A713-48CF-A9C4-22AB2F730351}" destId="{81012CAC-AD77-4F8B-8289-71C2EC8DEBE9}" srcOrd="0" destOrd="0" presId="urn:microsoft.com/office/officeart/2005/8/layout/default"/>
    <dgm:cxn modelId="{4288350E-0F70-4239-8FFD-FEF38242AFF6}" type="presParOf" srcId="{2EBA2EAA-A713-48CF-A9C4-22AB2F730351}" destId="{5F605FEB-A9E5-4859-A01E-8FD58D37734B}" srcOrd="1" destOrd="0" presId="urn:microsoft.com/office/officeart/2005/8/layout/default"/>
    <dgm:cxn modelId="{2E7A8B38-54E8-4150-A102-550400C8CBBC}" type="presParOf" srcId="{2EBA2EAA-A713-48CF-A9C4-22AB2F730351}" destId="{BED4C4F3-AB64-472B-86D3-5DBC326FEAD6}" srcOrd="2" destOrd="0" presId="urn:microsoft.com/office/officeart/2005/8/layout/default"/>
    <dgm:cxn modelId="{6904E0B9-82A8-45E4-A35D-D7BE8FACD28E}" type="presParOf" srcId="{2EBA2EAA-A713-48CF-A9C4-22AB2F730351}" destId="{82801076-278A-489F-AC3D-F7FF3AF29D61}" srcOrd="3" destOrd="0" presId="urn:microsoft.com/office/officeart/2005/8/layout/default"/>
    <dgm:cxn modelId="{99C334FE-17F8-4213-B59A-FE882AE00ABF}" type="presParOf" srcId="{2EBA2EAA-A713-48CF-A9C4-22AB2F730351}" destId="{6E456980-F487-4482-B4A3-2C6E34F8C8DE}" srcOrd="4" destOrd="0" presId="urn:microsoft.com/office/officeart/2005/8/layout/default"/>
    <dgm:cxn modelId="{981F9AEC-8675-40FA-8558-C294FE611B57}" type="presParOf" srcId="{2EBA2EAA-A713-48CF-A9C4-22AB2F730351}" destId="{25BE469B-314B-49F6-8E75-097986FF2EF8}" srcOrd="5" destOrd="0" presId="urn:microsoft.com/office/officeart/2005/8/layout/default"/>
    <dgm:cxn modelId="{84CD0C43-1709-4D65-8D57-2CDBCCBAF4FA}" type="presParOf" srcId="{2EBA2EAA-A713-48CF-A9C4-22AB2F730351}" destId="{C59BC550-905C-4C98-BA6A-E42D6A857D78}" srcOrd="6" destOrd="0" presId="urn:microsoft.com/office/officeart/2005/8/layout/default"/>
    <dgm:cxn modelId="{AE7BD9D2-86FD-46EB-817B-FBE2E0D2243B}" type="presParOf" srcId="{2EBA2EAA-A713-48CF-A9C4-22AB2F730351}" destId="{30DFF439-4499-4D2E-989C-B9E84A7C1B19}" srcOrd="7" destOrd="0" presId="urn:microsoft.com/office/officeart/2005/8/layout/default"/>
    <dgm:cxn modelId="{A62FC95B-A395-492D-B947-8B289FE469F9}" type="presParOf" srcId="{2EBA2EAA-A713-48CF-A9C4-22AB2F730351}" destId="{35FF799E-BC4B-48B5-8BD1-EAD99CC84BDD}" srcOrd="8" destOrd="0" presId="urn:microsoft.com/office/officeart/2005/8/layout/default"/>
    <dgm:cxn modelId="{364432BD-D8B5-4306-A01C-D822CCDCD1A1}" type="presParOf" srcId="{2EBA2EAA-A713-48CF-A9C4-22AB2F730351}" destId="{F3B14FCE-0781-4B6D-9551-F431E039ACDE}" srcOrd="9" destOrd="0" presId="urn:microsoft.com/office/officeart/2005/8/layout/default"/>
    <dgm:cxn modelId="{A877F590-C8C3-4603-9EDF-1F3C714D52D4}" type="presParOf" srcId="{2EBA2EAA-A713-48CF-A9C4-22AB2F730351}" destId="{4DC3230B-3000-4555-80F3-3101396FB0A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12CAC-AD77-4F8B-8289-71C2EC8DEBE9}">
      <dsp:nvSpPr>
        <dsp:cNvPr id="0" name=""/>
        <dsp:cNvSpPr/>
      </dsp:nvSpPr>
      <dsp:spPr>
        <a:xfrm>
          <a:off x="591996" y="110"/>
          <a:ext cx="1907210" cy="774460"/>
        </a:xfrm>
        <a:prstGeom prst="rect">
          <a:avLst/>
        </a:prstGeom>
        <a:solidFill>
          <a:srgbClr val="8CAB4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Compatibilidad</a:t>
          </a:r>
          <a:endParaRPr lang="es-ES" sz="2100" kern="1200" dirty="0">
            <a:latin typeface="+mj-lt"/>
          </a:endParaRPr>
        </a:p>
      </dsp:txBody>
      <dsp:txXfrm>
        <a:off x="591996" y="110"/>
        <a:ext cx="1907210" cy="774460"/>
      </dsp:txXfrm>
    </dsp:sp>
    <dsp:sp modelId="{BED4C4F3-AB64-472B-86D3-5DBC326FEAD6}">
      <dsp:nvSpPr>
        <dsp:cNvPr id="0" name=""/>
        <dsp:cNvSpPr/>
      </dsp:nvSpPr>
      <dsp:spPr>
        <a:xfrm>
          <a:off x="3110394" y="110"/>
          <a:ext cx="1907210" cy="774460"/>
        </a:xfrm>
        <a:prstGeom prst="rect">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Funcionalidad</a:t>
          </a:r>
          <a:endParaRPr lang="es-ES" sz="2100" kern="1200" dirty="0">
            <a:latin typeface="+mj-lt"/>
          </a:endParaRPr>
        </a:p>
      </dsp:txBody>
      <dsp:txXfrm>
        <a:off x="3110394" y="110"/>
        <a:ext cx="1907210" cy="774460"/>
      </dsp:txXfrm>
    </dsp:sp>
    <dsp:sp modelId="{6E456980-F487-4482-B4A3-2C6E34F8C8DE}">
      <dsp:nvSpPr>
        <dsp:cNvPr id="0" name=""/>
        <dsp:cNvSpPr/>
      </dsp:nvSpPr>
      <dsp:spPr>
        <a:xfrm>
          <a:off x="5628792" y="110"/>
          <a:ext cx="1907210" cy="774460"/>
        </a:xfrm>
        <a:prstGeom prst="rect">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Confiabilidad</a:t>
          </a:r>
          <a:endParaRPr lang="es-ES" sz="2100" kern="1200" dirty="0">
            <a:latin typeface="+mj-lt"/>
          </a:endParaRPr>
        </a:p>
      </dsp:txBody>
      <dsp:txXfrm>
        <a:off x="5628792" y="110"/>
        <a:ext cx="1907210" cy="774460"/>
      </dsp:txXfrm>
    </dsp:sp>
    <dsp:sp modelId="{C59BC550-905C-4C98-BA6A-E42D6A857D78}">
      <dsp:nvSpPr>
        <dsp:cNvPr id="0" name=""/>
        <dsp:cNvSpPr/>
      </dsp:nvSpPr>
      <dsp:spPr>
        <a:xfrm>
          <a:off x="591996" y="1385757"/>
          <a:ext cx="1907210" cy="774460"/>
        </a:xfrm>
        <a:prstGeom prst="rect">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Actualizaciones frecuentes</a:t>
          </a:r>
          <a:endParaRPr lang="es-ES" sz="2100" kern="1200" dirty="0">
            <a:latin typeface="+mj-lt"/>
          </a:endParaRPr>
        </a:p>
      </dsp:txBody>
      <dsp:txXfrm>
        <a:off x="591996" y="1385757"/>
        <a:ext cx="1907210" cy="774460"/>
      </dsp:txXfrm>
    </dsp:sp>
    <dsp:sp modelId="{35FF799E-BC4B-48B5-8BD1-EAD99CC84BDD}">
      <dsp:nvSpPr>
        <dsp:cNvPr id="0" name=""/>
        <dsp:cNvSpPr/>
      </dsp:nvSpPr>
      <dsp:spPr>
        <a:xfrm>
          <a:off x="3110394" y="1385757"/>
          <a:ext cx="1907210" cy="774460"/>
        </a:xfrm>
        <a:prstGeom prst="rect">
          <a:avLst/>
        </a:prstGeom>
        <a:solidFill>
          <a:srgbClr val="09A5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Versatilidad</a:t>
          </a:r>
          <a:endParaRPr lang="es-ES" sz="2100" kern="1200" dirty="0">
            <a:latin typeface="+mj-lt"/>
          </a:endParaRPr>
        </a:p>
      </dsp:txBody>
      <dsp:txXfrm>
        <a:off x="3110394" y="1385757"/>
        <a:ext cx="1907210" cy="774460"/>
      </dsp:txXfrm>
    </dsp:sp>
    <dsp:sp modelId="{4DC3230B-3000-4555-80F3-3101396FB0A1}">
      <dsp:nvSpPr>
        <dsp:cNvPr id="0" name=""/>
        <dsp:cNvSpPr/>
      </dsp:nvSpPr>
      <dsp:spPr>
        <a:xfrm>
          <a:off x="5628792" y="1385757"/>
          <a:ext cx="1907210" cy="774460"/>
        </a:xfrm>
        <a:prstGeom prst="rect">
          <a:avLst/>
        </a:prstGeom>
        <a:solidFill>
          <a:srgbClr val="ED38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latin typeface="+mj-lt"/>
            </a:rPr>
            <a:t>Capacidad de actuación</a:t>
          </a:r>
          <a:endParaRPr lang="es-ES" sz="2100" kern="1200" dirty="0">
            <a:latin typeface="+mj-lt"/>
          </a:endParaRPr>
        </a:p>
      </dsp:txBody>
      <dsp:txXfrm>
        <a:off x="5628792" y="1385757"/>
        <a:ext cx="1907210" cy="7744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10.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824682" cy="3348285"/>
          </a:xfrm>
          <a:prstGeom prst="rect">
            <a:avLst/>
          </a:prstGeom>
          <a:noFill/>
        </p:spPr>
        <p:txBody>
          <a:bodyPr wrap="square" numCol="1" rtlCol="0">
            <a:noAutofit/>
          </a:bodyPr>
          <a:lstStyle/>
          <a:p>
            <a:pPr marL="342900" indent="-342900">
              <a:buClr>
                <a:srgbClr val="ED388A"/>
              </a:buClr>
              <a:buFont typeface="+mj-lt"/>
              <a:buAutoNum type="arabicPeriod" startAt="4"/>
            </a:pPr>
            <a:r>
              <a:rPr lang="en-US" sz="1800" b="1">
                <a:effectLst/>
                <a:latin typeface="Calibri Light" panose="020F0302020204030204" pitchFamily="34" charset="0"/>
                <a:ea typeface="Arial MT"/>
              </a:rPr>
              <a:t>No abras ningún enlace que se adjunte en correos no solicitados o con remitentes extraños</a:t>
            </a:r>
            <a:r>
              <a:rPr lang="en-US" sz="1800">
                <a:effectLst/>
                <a:latin typeface="Calibri Light" panose="020F0302020204030204" pitchFamily="34" charset="0"/>
                <a:ea typeface="Arial MT"/>
              </a:rPr>
              <a:t>. Podemos saber que una página es segura si empieza por https://, aunque tenemos que tener en cuenta que no todas las páginas seguras tienen contenido auténtico o válido</a:t>
            </a:r>
            <a:r>
              <a:rPr lang="en-GB">
                <a:effectLst/>
                <a:latin typeface="+mj-lt"/>
                <a:ea typeface="Arial MT"/>
                <a:cs typeface="Arial MT"/>
              </a:rPr>
              <a:t>. </a:t>
            </a:r>
          </a:p>
          <a:p>
            <a:pPr marL="342900" indent="-342900">
              <a:buClr>
                <a:srgbClr val="ED388A"/>
              </a:buClr>
              <a:buFont typeface="+mj-lt"/>
              <a:buAutoNum type="arabicPeriod" startAt="4"/>
            </a:pPr>
            <a:endParaRPr lang="en-GB" b="1">
              <a:latin typeface="+mj-lt"/>
              <a:ea typeface="Arial MT"/>
              <a:cs typeface="Arial MT"/>
            </a:endParaRPr>
          </a:p>
          <a:p>
            <a:pPr marL="342900" indent="-342900">
              <a:buClr>
                <a:srgbClr val="ED388A"/>
              </a:buClr>
              <a:buFont typeface="+mj-lt"/>
              <a:buAutoNum type="arabicPeriod" startAt="4"/>
            </a:pPr>
            <a:r>
              <a:rPr lang="en-US" sz="1800" b="1">
                <a:effectLst/>
                <a:latin typeface="Calibri Light" panose="020F0302020204030204" pitchFamily="34" charset="0"/>
                <a:ea typeface="Arial MT"/>
              </a:rPr>
              <a:t>Infórmate antes de descargar archivos o instalar aplicaciones, pues es posible que puedan infectar tu dispositivo</a:t>
            </a:r>
            <a:r>
              <a:rPr lang="en-GB" b="1">
                <a:effectLst/>
                <a:latin typeface="+mj-lt"/>
                <a:ea typeface="Arial MT"/>
                <a:cs typeface="Arial MT"/>
              </a:rPr>
              <a:t>. </a:t>
            </a:r>
          </a:p>
          <a:p>
            <a:pPr marL="342900" indent="-342900">
              <a:buClr>
                <a:srgbClr val="ED388A"/>
              </a:buClr>
              <a:buFont typeface="+mj-lt"/>
              <a:buAutoNum type="arabicPeriod" startAt="4"/>
            </a:pPr>
            <a:endParaRPr lang="en-GB" b="1">
              <a:latin typeface="+mj-lt"/>
              <a:ea typeface="Arial MT"/>
              <a:cs typeface="Arial MT"/>
            </a:endParaRPr>
          </a:p>
          <a:p>
            <a:pPr marL="342900" indent="-342900">
              <a:buClr>
                <a:srgbClr val="ED388A"/>
              </a:buClr>
              <a:buFont typeface="+mj-lt"/>
              <a:buAutoNum type="arabicPeriod" startAt="4"/>
            </a:pPr>
            <a:r>
              <a:rPr lang="en-US" sz="1800" b="1">
                <a:effectLst/>
                <a:latin typeface="Calibri Light" panose="020F0302020204030204" pitchFamily="34" charset="0"/>
                <a:ea typeface="Arial MT"/>
              </a:rPr>
              <a:t>Utiliza contraseñas seguras</a:t>
            </a:r>
            <a:r>
              <a:rPr lang="en-GB">
                <a:effectLst/>
                <a:latin typeface="+mj-lt"/>
                <a:ea typeface="Arial MT"/>
                <a:cs typeface="Arial MT"/>
              </a:rPr>
              <a:t>, </a:t>
            </a:r>
            <a:r>
              <a:rPr lang="en-US" sz="1800">
                <a:effectLst/>
                <a:latin typeface="Calibri Light" panose="020F0302020204030204" pitchFamily="34" charset="0"/>
                <a:ea typeface="Arial MT"/>
              </a:rPr>
              <a:t>con más de 8 caracteres y que combinen números, letras y símbolos. Evita emplear información personal (como tu nombre o tu cumpleaños). No escribas tus contraseñas en ningún sitio</a:t>
            </a:r>
            <a:r>
              <a:rPr lang="en-GB">
                <a:effectLst/>
                <a:latin typeface="+mj-lt"/>
                <a:ea typeface="Arial MT"/>
                <a:cs typeface="Arial MT"/>
              </a:rPr>
              <a:t>.</a:t>
            </a:r>
          </a:p>
          <a:p>
            <a:pPr marL="342900" indent="-342900">
              <a:buClr>
                <a:srgbClr val="ED388A"/>
              </a:buClr>
              <a:buFont typeface="+mj-lt"/>
              <a:buAutoNum type="arabicPeriod" startAt="4"/>
            </a:pPr>
            <a:endParaRPr lang="en-GB" b="1">
              <a:latin typeface="+mj-lt"/>
              <a:ea typeface="Arial MT"/>
              <a:cs typeface="Arial MT"/>
            </a:endParaRPr>
          </a:p>
          <a:p>
            <a:pPr marL="342900" indent="-342900">
              <a:buClr>
                <a:srgbClr val="ED388A"/>
              </a:buClr>
              <a:buFont typeface="+mj-lt"/>
              <a:buAutoNum type="arabicPeriod" startAt="4"/>
            </a:pPr>
            <a:r>
              <a:rPr lang="en-US" sz="1800" b="1">
                <a:effectLst/>
                <a:latin typeface="Calibri Light" panose="020F0302020204030204" pitchFamily="34" charset="0"/>
                <a:ea typeface="Arial MT"/>
              </a:rPr>
              <a:t>Practica la netiqueta</a:t>
            </a:r>
            <a:r>
              <a:rPr lang="en-GB">
                <a:effectLst/>
                <a:latin typeface="+mj-lt"/>
                <a:ea typeface="Arial MT"/>
                <a:cs typeface="Arial MT"/>
              </a:rPr>
              <a:t>. </a:t>
            </a:r>
            <a:r>
              <a:rPr lang="en-US" sz="1800">
                <a:effectLst/>
                <a:latin typeface="Calibri Light" panose="020F0302020204030204" pitchFamily="34" charset="0"/>
                <a:ea typeface="Arial MT"/>
              </a:rPr>
              <a:t>La netiqueta es un conjunto de normas y consejos para garantizar una convivencia sana en la red. Esto incluye una comunicación educada, tratar a los demás como lo harías en la vida real y respetar el tiempo de otros usuarios</a:t>
            </a:r>
            <a:r>
              <a:rPr lang="en-GB">
                <a:effectLst/>
                <a:latin typeface="+mj-lt"/>
                <a:ea typeface="Arial MT"/>
                <a:cs typeface="Arial MT"/>
              </a:rPr>
              <a:t>. </a:t>
            </a:r>
            <a:endParaRPr lang="en-AU">
              <a:latin typeface="+mj-lt"/>
              <a:ea typeface="Microsoft Sans Serif" panose="020B0604020202020204" pitchFamily="34" charset="0"/>
              <a:cs typeface="Microsoft Sans Serif" panose="020B0604020202020204" pitchFamily="34" charset="0"/>
            </a:endParaRPr>
          </a:p>
          <a:p>
            <a:endParaRPr lang="en-US" altLang="es-ES">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5727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Consejos para mantener la seguridad en Internet</a:t>
            </a:r>
            <a:endParaRPr lang="en-AU" sz="2000" dirty="0">
              <a:latin typeface="+mj-lt"/>
              <a:ea typeface="Microsoft Sans Serif" panose="020B0604020202020204" pitchFamily="34" charset="0"/>
              <a:cs typeface="Poppins ExtraLight" panose="00000300000000000000" pitchFamily="2" charset="0"/>
            </a:endParaRPr>
          </a:p>
        </p:txBody>
      </p:sp>
      <p:sp>
        <p:nvSpPr>
          <p:cNvPr id="5" name="Rettangolo con angoli arrotondati 8">
            <a:extLst>
              <a:ext uri="{FF2B5EF4-FFF2-40B4-BE49-F238E27FC236}">
                <a16:creationId xmlns:a16="http://schemas.microsoft.com/office/drawing/2014/main" id="{39A86488-BD0D-568E-23DF-06FA0440C05C}"/>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5660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4952389" cy="3264395"/>
          </a:xfrm>
          <a:prstGeom prst="rect">
            <a:avLst/>
          </a:prstGeom>
          <a:noFill/>
        </p:spPr>
        <p:txBody>
          <a:bodyPr wrap="square" numCol="1" rtlCol="0">
            <a:noAutofit/>
          </a:bodyPr>
          <a:lstStyle/>
          <a:p>
            <a:r>
              <a:rPr lang="es-ES" sz="1800">
                <a:effectLst/>
                <a:latin typeface="Calibri Light" panose="020F0302020204030204" pitchFamily="34" charset="0"/>
                <a:ea typeface="Arial MT"/>
              </a:rPr>
              <a:t>Todo dispositivo electrónico posee </a:t>
            </a:r>
            <a:r>
              <a:rPr lang="es-ES" sz="1800" b="1">
                <a:effectLst/>
                <a:latin typeface="Calibri Light" panose="020F0302020204030204" pitchFamily="34" charset="0"/>
                <a:ea typeface="Arial MT"/>
              </a:rPr>
              <a:t>información y datos </a:t>
            </a:r>
            <a:r>
              <a:rPr lang="es-ES" sz="1800">
                <a:effectLst/>
                <a:latin typeface="Calibri Light" panose="020F0302020204030204" pitchFamily="34" charset="0"/>
                <a:ea typeface="Arial MT"/>
              </a:rPr>
              <a:t>a proteger de los peligros de Internet, como por ejemplo datos personales, contraseñas de los perfiles, ubicación, dirección IP</a:t>
            </a:r>
            <a:r>
              <a:rPr lang="en-US" altLang="es-ES" sz="1800">
                <a:latin typeface="+mj-lt"/>
                <a:cs typeface="Calibri" panose="020F0502020204030204" pitchFamily="34" charset="0"/>
              </a:rPr>
              <a:t>…</a:t>
            </a:r>
          </a:p>
          <a:p>
            <a:endParaRPr lang="en-US" altLang="es-ES" sz="1800">
              <a:latin typeface="+mj-lt"/>
              <a:cs typeface="Calibri" panose="020F0502020204030204" pitchFamily="34" charset="0"/>
            </a:endParaRPr>
          </a:p>
          <a:p>
            <a:r>
              <a:rPr lang="en-US" sz="1800">
                <a:effectLst/>
                <a:latin typeface="Calibri Light" panose="020F0302020204030204" pitchFamily="34" charset="0"/>
                <a:ea typeface="Arial MT"/>
              </a:rPr>
              <a:t>Debido a esto, </a:t>
            </a:r>
            <a:r>
              <a:rPr lang="en-US" sz="1800" b="1">
                <a:effectLst/>
                <a:latin typeface="Calibri Light" panose="020F0302020204030204" pitchFamily="34" charset="0"/>
                <a:ea typeface="Arial MT"/>
              </a:rPr>
              <a:t>no solo debemos navegar seguros en Internet</a:t>
            </a:r>
            <a:r>
              <a:rPr lang="en-US" sz="1800">
                <a:effectLst/>
                <a:latin typeface="Calibri Light" panose="020F0302020204030204" pitchFamily="34" charset="0"/>
                <a:ea typeface="Arial MT"/>
              </a:rPr>
              <a:t>, sino </a:t>
            </a:r>
            <a:r>
              <a:rPr lang="en-US" sz="1800" b="1">
                <a:effectLst/>
                <a:latin typeface="Calibri Light" panose="020F0302020204030204" pitchFamily="34" charset="0"/>
                <a:ea typeface="Arial MT"/>
              </a:rPr>
              <a:t>proteger nuestro ordenador de toda amenaza externa.</a:t>
            </a:r>
            <a:endParaRPr lang="en-AU" sz="1800" b="1">
              <a:latin typeface="+mj-lt"/>
              <a:ea typeface="Microsoft Sans Serif" panose="020B0604020202020204" pitchFamily="34" charset="0"/>
              <a:cs typeface="Microsoft Sans Serif" panose="020B0604020202020204" pitchFamily="34" charset="0"/>
            </a:endParaRPr>
          </a:p>
          <a:p>
            <a:endParaRPr lang="en-US" altLang="es-ES">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¿Qué es la protección de datos?</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Imagen 5">
            <a:extLst>
              <a:ext uri="{FF2B5EF4-FFF2-40B4-BE49-F238E27FC236}">
                <a16:creationId xmlns:a16="http://schemas.microsoft.com/office/drawing/2014/main" id="{29021F39-0793-BA83-E3CF-685C83131A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76820" y="2096602"/>
            <a:ext cx="5033439" cy="3046128"/>
          </a:xfrm>
          <a:prstGeom prst="rect">
            <a:avLst/>
          </a:prstGeom>
        </p:spPr>
      </p:pic>
    </p:spTree>
    <p:extLst>
      <p:ext uri="{BB962C8B-B14F-4D97-AF65-F5344CB8AC3E}">
        <p14:creationId xmlns:p14="http://schemas.microsoft.com/office/powerpoint/2010/main" val="328568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3264395"/>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Para asegurar que toda esta información confidencial esté protegida de cualquier ciberamenaza, podemos seguir una serie de consejos</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GB" b="1">
              <a:latin typeface="+mj-lt"/>
              <a:ea typeface="Arial MT"/>
              <a:cs typeface="Arial MT"/>
            </a:endParaRPr>
          </a:p>
          <a:p>
            <a:pPr marL="342900" indent="-342900">
              <a:buClr>
                <a:srgbClr val="ED388A"/>
              </a:buClr>
              <a:buFont typeface="+mj-lt"/>
              <a:buAutoNum type="arabicPeriod"/>
            </a:pPr>
            <a:r>
              <a:rPr lang="en-GB" b="1">
                <a:effectLst/>
                <a:latin typeface="+mj-lt"/>
                <a:ea typeface="Arial MT"/>
                <a:cs typeface="Arial MT"/>
              </a:rPr>
              <a:t>Instala un antivirus. </a:t>
            </a:r>
            <a:r>
              <a:rPr lang="en-US" sz="1800">
                <a:effectLst/>
                <a:latin typeface="Calibri Light" panose="020F0302020204030204" pitchFamily="34" charset="0"/>
                <a:ea typeface="Arial MT"/>
              </a:rPr>
              <a:t>Un antivirus es un programa que detecta </a:t>
            </a:r>
            <a:r>
              <a:rPr lang="en-US" sz="1800" i="1">
                <a:effectLst/>
                <a:latin typeface="Calibri Light" panose="020F0302020204030204" pitchFamily="34" charset="0"/>
                <a:ea typeface="Arial MT"/>
              </a:rPr>
              <a:t>malware</a:t>
            </a:r>
            <a:r>
              <a:rPr lang="en-US" sz="1800">
                <a:effectLst/>
                <a:latin typeface="Calibri Light" panose="020F0302020204030204" pitchFamily="34" charset="0"/>
                <a:ea typeface="Arial MT"/>
              </a:rPr>
              <a:t>, lo bloquea y elimina para evitar que infecte el dispositivo. En la siguiente sección, aprenderemos como escoger un antivirus</a:t>
            </a:r>
            <a:r>
              <a:rPr lang="en-GB">
                <a:effectLst/>
                <a:latin typeface="+mj-lt"/>
                <a:ea typeface="Arial MT"/>
                <a:cs typeface="Arial MT"/>
              </a:rPr>
              <a:t>. </a:t>
            </a:r>
          </a:p>
          <a:p>
            <a:pPr>
              <a:buClr>
                <a:srgbClr val="ED388A"/>
              </a:buClr>
            </a:pPr>
            <a:endParaRPr lang="en-AU">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2"/>
            </a:pPr>
            <a:r>
              <a:rPr lang="en-GB" b="1">
                <a:effectLst/>
                <a:latin typeface="+mj-lt"/>
                <a:ea typeface="Arial MT"/>
                <a:cs typeface="Arial MT"/>
              </a:rPr>
              <a:t>Ten copias de seguridad</a:t>
            </a:r>
            <a:r>
              <a:rPr lang="en-GB">
                <a:effectLst/>
                <a:latin typeface="+mj-lt"/>
                <a:ea typeface="Arial MT"/>
                <a:cs typeface="Arial MT"/>
              </a:rPr>
              <a:t>. </a:t>
            </a:r>
            <a:r>
              <a:rPr lang="en-US" sz="1800">
                <a:effectLst/>
                <a:latin typeface="Calibri Light" panose="020F0302020204030204" pitchFamily="34" charset="0"/>
                <a:ea typeface="Arial MT"/>
              </a:rPr>
              <a:t>Son imprescindibles para evitar perder nuestros archivos e información. Existen dos formas de almacenar nuestra copia de seguridad: en la nube o en un disco duro externo. Es recomendable poseer ambas</a:t>
            </a:r>
            <a:r>
              <a:rPr lang="en-GB">
                <a:effectLst/>
                <a:latin typeface="+mj-lt"/>
                <a:ea typeface="Arial MT"/>
                <a:cs typeface="Arial MT"/>
              </a:rPr>
              <a:t>. </a:t>
            </a:r>
          </a:p>
          <a:p>
            <a:pPr>
              <a:buClr>
                <a:srgbClr val="ED388A"/>
              </a:buClr>
            </a:pPr>
            <a:endParaRPr lang="en-AU">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3"/>
            </a:pPr>
            <a:r>
              <a:rPr lang="en-GB" b="1">
                <a:effectLst/>
                <a:latin typeface="+mj-lt"/>
                <a:ea typeface="Arial MT"/>
                <a:cs typeface="Arial MT"/>
              </a:rPr>
              <a:t>Actualiza tu software</a:t>
            </a:r>
            <a:r>
              <a:rPr lang="en-GB">
                <a:effectLst/>
                <a:latin typeface="+mj-lt"/>
                <a:ea typeface="Arial MT"/>
                <a:cs typeface="Arial MT"/>
              </a:rPr>
              <a:t>. </a:t>
            </a:r>
            <a:r>
              <a:rPr lang="en-US" sz="1800">
                <a:effectLst/>
                <a:latin typeface="Calibri Light" panose="020F0302020204030204" pitchFamily="34" charset="0"/>
                <a:ea typeface="Arial MT"/>
              </a:rPr>
              <a:t>Tanto tu sistema operativo como tus aplicaciones deben mantenerse actualizadas para que puedan brindarte el mayor nivel de seguridad posible</a:t>
            </a:r>
            <a:r>
              <a:rPr lang="en-GB">
                <a:effectLst/>
                <a:latin typeface="+mj-lt"/>
                <a:ea typeface="Arial MT"/>
                <a:cs typeface="Arial MT"/>
              </a:rPr>
              <a:t>.</a:t>
            </a:r>
            <a:endParaRPr lang="en-AU">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3"/>
            </a:pPr>
            <a:endParaRPr lang="en-GB" b="1">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Consejos para la protección de datos</a:t>
            </a:r>
            <a:endParaRPr lang="en-AU" sz="2000" dirty="0">
              <a:latin typeface="+mj-lt"/>
              <a:ea typeface="Microsoft Sans Serif" panose="020B0604020202020204" pitchFamily="34" charset="0"/>
              <a:cs typeface="Poppins ExtraLight" panose="00000300000000000000" pitchFamily="2" charset="0"/>
            </a:endParaRPr>
          </a:p>
        </p:txBody>
      </p:sp>
      <p:sp>
        <p:nvSpPr>
          <p:cNvPr id="5" name="Rettangolo con angoli arrotondati 8">
            <a:extLst>
              <a:ext uri="{FF2B5EF4-FFF2-40B4-BE49-F238E27FC236}">
                <a16:creationId xmlns:a16="http://schemas.microsoft.com/office/drawing/2014/main" id="{9E6B5DCB-C5DE-ABDC-DCB3-476D2969B91C}"/>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9678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950132"/>
            <a:ext cx="6261071" cy="3809681"/>
          </a:xfrm>
          <a:prstGeom prst="rect">
            <a:avLst/>
          </a:prstGeom>
          <a:noFill/>
        </p:spPr>
        <p:txBody>
          <a:bodyPr wrap="square" numCol="1" rtlCol="0">
            <a:noAutofit/>
          </a:bodyPr>
          <a:lstStyle/>
          <a:p>
            <a:pPr marL="342900" indent="-342900">
              <a:buClr>
                <a:srgbClr val="ED388A"/>
              </a:buClr>
              <a:buFont typeface="+mj-lt"/>
              <a:buAutoNum type="arabicPeriod" startAt="4"/>
            </a:pPr>
            <a:r>
              <a:rPr lang="en-US" sz="1800" b="1">
                <a:effectLst/>
                <a:latin typeface="Calibri Light" panose="020F0302020204030204" pitchFamily="34" charset="0"/>
                <a:ea typeface="Arial MT"/>
              </a:rPr>
              <a:t>Evita conectarte a redes wifi públicas o a dispositivos desconocidos</a:t>
            </a:r>
            <a:r>
              <a:rPr lang="en-GB">
                <a:effectLst/>
                <a:latin typeface="+mj-lt"/>
                <a:ea typeface="Arial MT"/>
                <a:cs typeface="Arial MT"/>
              </a:rPr>
              <a:t>. </a:t>
            </a:r>
            <a:r>
              <a:rPr lang="en-US" sz="1800">
                <a:effectLst/>
                <a:latin typeface="Calibri Light" panose="020F0302020204030204" pitchFamily="34" charset="0"/>
                <a:ea typeface="Arial MT"/>
              </a:rPr>
              <a:t>Desactiva la conexión automática, pues tus dispositivos podrían vincularse a redes extrañas sin que seas consciente</a:t>
            </a:r>
            <a:r>
              <a:rPr lang="en-GB">
                <a:effectLst/>
                <a:latin typeface="+mj-lt"/>
                <a:ea typeface="Arial MT"/>
                <a:cs typeface="Arial MT"/>
              </a:rPr>
              <a:t>. </a:t>
            </a:r>
            <a:r>
              <a:rPr lang="en-US" sz="1800">
                <a:effectLst/>
                <a:latin typeface="Calibri Light" panose="020F0302020204030204" pitchFamily="34" charset="0"/>
                <a:ea typeface="Arial MT"/>
              </a:rPr>
              <a:t>Asegúrate de que sean 100% fiables antes de conectarte. </a:t>
            </a:r>
          </a:p>
          <a:p>
            <a:pPr marL="342900" indent="-342900">
              <a:buClr>
                <a:srgbClr val="ED388A"/>
              </a:buClr>
              <a:buFont typeface="+mj-lt"/>
              <a:buAutoNum type="arabicPeriod" startAt="4"/>
            </a:pPr>
            <a:endParaRPr lang="en-AU" b="1">
              <a:effectLst/>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4"/>
            </a:pPr>
            <a:r>
              <a:rPr lang="en-US" sz="1800" b="1">
                <a:effectLst/>
                <a:latin typeface="Calibri Light" panose="020F0302020204030204" pitchFamily="34" charset="0"/>
                <a:ea typeface="Arial MT"/>
              </a:rPr>
              <a:t>Las redes wifi privadas o para uso personal deben ser configuradas</a:t>
            </a:r>
            <a:r>
              <a:rPr lang="en-US">
                <a:effectLst/>
                <a:latin typeface="+mj-lt"/>
                <a:ea typeface="Arial MT"/>
                <a:cs typeface="Arial MT"/>
              </a:rPr>
              <a:t>. </a:t>
            </a:r>
            <a:r>
              <a:rPr lang="en-US" sz="1800">
                <a:effectLst/>
                <a:latin typeface="Calibri Light" panose="020F0302020204030204" pitchFamily="34" charset="0"/>
                <a:ea typeface="Arial MT"/>
              </a:rPr>
              <a:t>Cambia las contraseñas por defecto del </a:t>
            </a:r>
            <a:r>
              <a:rPr lang="en-US" sz="1800" i="1">
                <a:effectLst/>
                <a:latin typeface="Calibri Light" panose="020F0302020204030204" pitchFamily="34" charset="0"/>
                <a:ea typeface="Arial MT"/>
              </a:rPr>
              <a:t>router</a:t>
            </a:r>
            <a:r>
              <a:rPr lang="en-US" sz="1800">
                <a:effectLst/>
                <a:latin typeface="Calibri Light" panose="020F0302020204030204" pitchFamily="34" charset="0"/>
                <a:ea typeface="Arial MT"/>
              </a:rPr>
              <a:t> (pues son fáciles de hackear) y deshabilita la función de gestión remota. Para una mayor protección podemos permitir la configuración WPA2 o WPA3</a:t>
            </a:r>
            <a:r>
              <a:rPr lang="en-US">
                <a:effectLst/>
                <a:latin typeface="+mj-lt"/>
                <a:ea typeface="Arial MT"/>
                <a:cs typeface="Arial MT"/>
              </a:rPr>
              <a:t>. </a:t>
            </a:r>
            <a:r>
              <a:rPr lang="en-US" sz="1800">
                <a:effectLst/>
                <a:latin typeface="Calibri Light" panose="020F0302020204030204" pitchFamily="34" charset="0"/>
                <a:ea typeface="Arial MT"/>
              </a:rPr>
              <a:t>Una opción que garantiza proteger la conexión en la navegación son las VPN (Virtual Private Network). </a:t>
            </a:r>
            <a:endParaRPr lang="en-AU">
              <a:latin typeface="+mj-lt"/>
              <a:ea typeface="Microsoft Sans Serif" panose="020B0604020202020204" pitchFamily="34" charset="0"/>
              <a:cs typeface="Microsoft Sans Serif" panose="020B0604020202020204" pitchFamily="34" charset="0"/>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Consejos para la protección de datos</a:t>
            </a:r>
            <a:endParaRPr lang="en-AU" sz="2000" dirty="0">
              <a:latin typeface="+mj-lt"/>
              <a:ea typeface="Microsoft Sans Serif" panose="020B0604020202020204" pitchFamily="34" charset="0"/>
              <a:cs typeface="Poppins ExtraLight" panose="00000300000000000000" pitchFamily="2" charset="0"/>
            </a:endParaRPr>
          </a:p>
        </p:txBody>
      </p:sp>
      <p:pic>
        <p:nvPicPr>
          <p:cNvPr id="5" name="Imagen 4">
            <a:extLst>
              <a:ext uri="{FF2B5EF4-FFF2-40B4-BE49-F238E27FC236}">
                <a16:creationId xmlns:a16="http://schemas.microsoft.com/office/drawing/2014/main" id="{B52E6D1A-6D2D-9E51-B1EC-F2FB8EE6AF3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42663" y="1786855"/>
            <a:ext cx="3972958" cy="3972958"/>
          </a:xfrm>
          <a:prstGeom prst="rect">
            <a:avLst/>
          </a:prstGeom>
        </p:spPr>
      </p:pic>
      <p:sp>
        <p:nvSpPr>
          <p:cNvPr id="7" name="Rettangolo con angoli arrotondati 8">
            <a:extLst>
              <a:ext uri="{FF2B5EF4-FFF2-40B4-BE49-F238E27FC236}">
                <a16:creationId xmlns:a16="http://schemas.microsoft.com/office/drawing/2014/main" id="{D071004C-1EA2-8792-A05C-02297B3878F4}"/>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92274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939407" y="2222005"/>
            <a:ext cx="5436065" cy="3404060"/>
          </a:xfrm>
          <a:prstGeom prst="rect">
            <a:avLst/>
          </a:prstGeom>
          <a:noFill/>
        </p:spPr>
        <p:txBody>
          <a:bodyPr wrap="square" numCol="1" rtlCol="0">
            <a:noAutofit/>
          </a:bodyPr>
          <a:lstStyle/>
          <a:p>
            <a:pPr marL="342900" indent="-342900">
              <a:buClr>
                <a:srgbClr val="ED388A"/>
              </a:buClr>
              <a:buFont typeface="+mj-lt"/>
              <a:buAutoNum type="arabicPeriod" startAt="6"/>
            </a:pPr>
            <a:r>
              <a:rPr lang="en-US" sz="1800" b="1">
                <a:effectLst/>
                <a:latin typeface="Calibri Light" panose="020F0302020204030204" pitchFamily="34" charset="0"/>
                <a:ea typeface="Arial MT"/>
              </a:rPr>
              <a:t>Si sospechas que tu dispositivo ya ha sido infectado </a:t>
            </a:r>
            <a:r>
              <a:rPr lang="en-US" sz="1800">
                <a:effectLst/>
                <a:latin typeface="Calibri Light" panose="020F0302020204030204" pitchFamily="34" charset="0"/>
                <a:ea typeface="Arial MT"/>
              </a:rPr>
              <a:t>(por funcionamientos anómalos, como la aparición continua de ventanas de spam) </a:t>
            </a:r>
            <a:r>
              <a:rPr lang="en-US" sz="1800" b="1">
                <a:effectLst/>
                <a:latin typeface="Calibri Light" panose="020F0302020204030204" pitchFamily="34" charset="0"/>
                <a:ea typeface="Arial MT"/>
              </a:rPr>
              <a:t>evita emplear o transmitir información sensible </a:t>
            </a:r>
            <a:r>
              <a:rPr lang="en-US" sz="1800">
                <a:effectLst/>
                <a:latin typeface="Calibri Light" panose="020F0302020204030204" pitchFamily="34" charset="0"/>
                <a:ea typeface="Arial MT"/>
              </a:rPr>
              <a:t>hasta que tu dispositivo haya sido analizado y limpiado</a:t>
            </a:r>
            <a:endParaRPr lang="en-AU">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6"/>
            </a:pPr>
            <a:endParaRPr lang="en-AU" b="1">
              <a:effectLst/>
              <a:latin typeface="+mj-lt"/>
              <a:ea typeface="Microsoft Sans Serif" panose="020B0604020202020204" pitchFamily="34" charset="0"/>
              <a:cs typeface="Microsoft Sans Serif" panose="020B0604020202020204" pitchFamily="34" charset="0"/>
            </a:endParaRPr>
          </a:p>
          <a:p>
            <a:pPr marL="342900" indent="-342900">
              <a:buClr>
                <a:srgbClr val="ED388A"/>
              </a:buClr>
              <a:buFont typeface="+mj-lt"/>
              <a:buAutoNum type="arabicPeriod" startAt="6"/>
            </a:pPr>
            <a:r>
              <a:rPr lang="en-US" sz="1800" b="1">
                <a:effectLst/>
                <a:latin typeface="Calibri Light" panose="020F0302020204030204" pitchFamily="34" charset="0"/>
                <a:ea typeface="Arial MT"/>
              </a:rPr>
              <a:t>Ten cuidado con lo que publicas</a:t>
            </a:r>
            <a:r>
              <a:rPr lang="en-US" sz="1800">
                <a:effectLst/>
                <a:latin typeface="Calibri Light" panose="020F0302020204030204" pitchFamily="34" charset="0"/>
                <a:ea typeface="Arial MT"/>
              </a:rPr>
              <a:t>. Las redes sociales son accesibles por todo el mundo, por lo que todo el mundo puede ver el contenido que publicas. Vigila los comentarios y fotografías que publicas, y evita revelar en ellas información personal como ubicaciones o contraseñas</a:t>
            </a:r>
            <a:r>
              <a:rPr lang="en-GB">
                <a:effectLst/>
                <a:latin typeface="+mj-lt"/>
                <a:ea typeface="Arial MT"/>
                <a:cs typeface="Arial MT"/>
              </a:rPr>
              <a:t>. </a:t>
            </a:r>
            <a:endParaRPr lang="en-AU">
              <a:latin typeface="+mj-lt"/>
              <a:ea typeface="Microsoft Sans Serif" panose="020B0604020202020204" pitchFamily="34" charset="0"/>
              <a:cs typeface="Microsoft Sans Serif" panose="020B0604020202020204" pitchFamily="34" charset="0"/>
            </a:endParaRPr>
          </a:p>
          <a:p>
            <a:pPr>
              <a:buClr>
                <a:srgbClr val="ED388A"/>
              </a:buClr>
            </a:pPr>
            <a:endParaRPr lang="en-AU">
              <a:latin typeface="+mj-lt"/>
              <a:ea typeface="Microsoft Sans Serif" panose="020B0604020202020204" pitchFamily="34" charset="0"/>
              <a:cs typeface="Microsoft Sans Serif" panose="020B0604020202020204" pitchFamily="34" charset="0"/>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Consejos para la protección de datos</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9267C4E1-5E14-2D12-8907-3DE80DFA4B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3446" y="2135183"/>
            <a:ext cx="4691744" cy="3404061"/>
          </a:xfrm>
          <a:prstGeom prst="rect">
            <a:avLst/>
          </a:prstGeom>
        </p:spPr>
      </p:pic>
      <p:sp>
        <p:nvSpPr>
          <p:cNvPr id="9" name="Rettangolo con angoli arrotondati 8">
            <a:extLst>
              <a:ext uri="{FF2B5EF4-FFF2-40B4-BE49-F238E27FC236}">
                <a16:creationId xmlns:a16="http://schemas.microsoft.com/office/drawing/2014/main" id="{11945CC1-5D28-AA92-C555-BBB11FE425D6}"/>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7926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3502603"/>
          </a:xfrm>
          <a:prstGeom prst="rect">
            <a:avLst/>
          </a:prstGeom>
          <a:noFill/>
        </p:spPr>
        <p:txBody>
          <a:bodyPr wrap="square" numCol="1" rtlCol="0">
            <a:noAutofit/>
          </a:bodyPr>
          <a:lstStyle/>
          <a:p>
            <a:r>
              <a:rPr lang="en-GB">
                <a:effectLst/>
                <a:latin typeface="+mj-lt"/>
                <a:ea typeface="Arial MT"/>
                <a:cs typeface="Arial MT"/>
              </a:rPr>
              <a:t>Existen 4 tipos principales de antivirus: </a:t>
            </a:r>
            <a:endParaRPr lang="en-AU">
              <a:latin typeface="+mj-lt"/>
              <a:ea typeface="Microsoft Sans Serif" panose="020B0604020202020204" pitchFamily="34" charset="0"/>
              <a:cs typeface="Microsoft Sans Serif" panose="020B0604020202020204" pitchFamily="34" charset="0"/>
            </a:endParaRPr>
          </a:p>
          <a:p>
            <a:pPr>
              <a:buClr>
                <a:srgbClr val="ED388A"/>
              </a:buClr>
            </a:pPr>
            <a:endParaRPr lang="en-GB" b="1">
              <a:latin typeface="+mj-lt"/>
              <a:ea typeface="Arial MT"/>
              <a:cs typeface="Arial MT"/>
            </a:endParaRPr>
          </a:p>
          <a:p>
            <a:pPr marL="285750" indent="-285750">
              <a:buFont typeface="Calibri Light" panose="020F0302020204030204" pitchFamily="34" charset="0"/>
              <a:buChar char="₋"/>
            </a:pPr>
            <a:r>
              <a:rPr lang="en-US" b="1">
                <a:solidFill>
                  <a:srgbClr val="ED388A"/>
                </a:solidFill>
                <a:latin typeface="+mj-lt"/>
                <a:ea typeface="Arial MT"/>
                <a:cs typeface="Arial MT"/>
              </a:rPr>
              <a:t>Antivirus Preventivo. </a:t>
            </a:r>
            <a:r>
              <a:rPr lang="en-US" sz="1800">
                <a:effectLst/>
                <a:latin typeface="Calibri Light" panose="020F0302020204030204" pitchFamily="34" charset="0"/>
                <a:ea typeface="Arial MT"/>
              </a:rPr>
              <a:t>Analizan todo el movimiento de datos para lograr detectar amenazas, por lo que previenen del malware</a:t>
            </a:r>
            <a:r>
              <a:rPr lang="en-GB">
                <a:effectLst/>
                <a:latin typeface="+mj-lt"/>
                <a:ea typeface="Arial MT"/>
                <a:cs typeface="Arial MT"/>
              </a:rPr>
              <a:t>. </a:t>
            </a:r>
            <a:endParaRPr lang="en-US" b="1">
              <a:solidFill>
                <a:srgbClr val="9B2583"/>
              </a:solidFill>
              <a:latin typeface="+mj-lt"/>
              <a:ea typeface="Arial MT"/>
              <a:cs typeface="Arial MT"/>
            </a:endParaRPr>
          </a:p>
          <a:p>
            <a:pPr marL="285750" indent="-285750">
              <a:buFont typeface="Calibri Light" panose="020F0302020204030204" pitchFamily="34" charset="0"/>
              <a:buChar char="₋"/>
            </a:pPr>
            <a:endParaRPr lang="en-US" b="1">
              <a:solidFill>
                <a:srgbClr val="9B2583"/>
              </a:solidFill>
              <a:latin typeface="+mj-lt"/>
              <a:ea typeface="Arial MT"/>
              <a:cs typeface="Arial MT"/>
            </a:endParaRPr>
          </a:p>
          <a:p>
            <a:pPr marL="285750" indent="-285750">
              <a:buFont typeface="Calibri Light" panose="020F0302020204030204" pitchFamily="34" charset="0"/>
              <a:buChar char="₋"/>
            </a:pPr>
            <a:r>
              <a:rPr lang="en-US" b="1">
                <a:solidFill>
                  <a:srgbClr val="ED388A"/>
                </a:solidFill>
                <a:latin typeface="+mj-lt"/>
                <a:ea typeface="Arial MT"/>
                <a:cs typeface="Arial MT"/>
              </a:rPr>
              <a:t>Antivirus Identificador.</a:t>
            </a:r>
            <a:r>
              <a:rPr lang="en-GB">
                <a:solidFill>
                  <a:srgbClr val="ED388A"/>
                </a:solidFill>
                <a:effectLst/>
                <a:latin typeface="+mj-lt"/>
                <a:ea typeface="Arial MT"/>
                <a:cs typeface="Arial MT"/>
              </a:rPr>
              <a:t> </a:t>
            </a:r>
            <a:r>
              <a:rPr lang="en-US" sz="1800">
                <a:effectLst/>
                <a:latin typeface="Calibri Light" panose="020F0302020204030204" pitchFamily="34" charset="0"/>
                <a:ea typeface="Arial MT"/>
              </a:rPr>
              <a:t>Rastrean el dispositivo para lograr encontrar el </a:t>
            </a:r>
            <a:r>
              <a:rPr lang="en-US" sz="1800" i="1">
                <a:effectLst/>
                <a:latin typeface="Calibri Light" panose="020F0302020204030204" pitchFamily="34" charset="0"/>
                <a:ea typeface="Arial MT"/>
              </a:rPr>
              <a:t>malware</a:t>
            </a:r>
            <a:r>
              <a:rPr lang="en-US" sz="1800">
                <a:effectLst/>
                <a:latin typeface="Calibri Light" panose="020F0302020204030204" pitchFamily="34" charset="0"/>
                <a:ea typeface="Arial MT"/>
              </a:rPr>
              <a:t>. Buscan comportamientos anómalos dentro de archivos y programas</a:t>
            </a:r>
            <a:r>
              <a:rPr lang="en-GB">
                <a:effectLst/>
                <a:latin typeface="+mj-lt"/>
                <a:ea typeface="Arial MT"/>
                <a:cs typeface="Arial MT"/>
              </a:rPr>
              <a:t>.</a:t>
            </a:r>
          </a:p>
          <a:p>
            <a:pPr marL="285750" indent="-285750">
              <a:buFont typeface="Calibri Light" panose="020F0302020204030204" pitchFamily="34" charset="0"/>
              <a:buChar char="₋"/>
            </a:pPr>
            <a:endParaRPr lang="en-GB" b="1">
              <a:solidFill>
                <a:srgbClr val="9B2583"/>
              </a:solidFill>
              <a:latin typeface="+mj-lt"/>
              <a:ea typeface="Arial MT"/>
              <a:cs typeface="Arial MT"/>
            </a:endParaRPr>
          </a:p>
          <a:p>
            <a:pPr marL="285750" indent="-285750">
              <a:buFont typeface="Calibri Light" panose="020F0302020204030204" pitchFamily="34" charset="0"/>
              <a:buChar char="₋"/>
            </a:pPr>
            <a:r>
              <a:rPr lang="en-US" b="1">
                <a:solidFill>
                  <a:srgbClr val="ED388A"/>
                </a:solidFill>
                <a:latin typeface="+mj-lt"/>
                <a:ea typeface="Arial MT"/>
                <a:cs typeface="Arial MT"/>
              </a:rPr>
              <a:t>Antivirus Descontaminador. </a:t>
            </a:r>
            <a:r>
              <a:rPr lang="en-US" sz="1800">
                <a:effectLst/>
                <a:latin typeface="Calibri Light" panose="020F0302020204030204" pitchFamily="34" charset="0"/>
                <a:ea typeface="Arial MT"/>
              </a:rPr>
              <a:t>Elimina el malware una vez el dispositivo ya ha sido infectado</a:t>
            </a:r>
            <a:r>
              <a:rPr lang="en-GB">
                <a:effectLst/>
                <a:latin typeface="+mj-lt"/>
                <a:ea typeface="Arial MT"/>
                <a:cs typeface="Arial MT"/>
              </a:rPr>
              <a:t>. </a:t>
            </a:r>
            <a:endParaRPr lang="en-US" b="1">
              <a:solidFill>
                <a:srgbClr val="9B2583"/>
              </a:solidFill>
              <a:latin typeface="+mj-lt"/>
              <a:ea typeface="Arial MT"/>
              <a:cs typeface="Arial MT"/>
            </a:endParaRPr>
          </a:p>
          <a:p>
            <a:pPr marL="285750" indent="-285750">
              <a:buFont typeface="Calibri Light" panose="020F0302020204030204" pitchFamily="34" charset="0"/>
              <a:buChar char="₋"/>
            </a:pPr>
            <a:endParaRPr lang="en-US" b="1">
              <a:solidFill>
                <a:srgbClr val="9B2583"/>
              </a:solidFill>
              <a:latin typeface="+mj-lt"/>
              <a:ea typeface="Arial MT"/>
              <a:cs typeface="Arial MT"/>
            </a:endParaRPr>
          </a:p>
          <a:p>
            <a:pPr marL="285750" indent="-285750">
              <a:buFont typeface="Calibri Light" panose="020F0302020204030204" pitchFamily="34" charset="0"/>
              <a:buChar char="₋"/>
            </a:pPr>
            <a:r>
              <a:rPr lang="en-US" b="1">
                <a:solidFill>
                  <a:srgbClr val="ED388A"/>
                </a:solidFill>
                <a:latin typeface="+mj-lt"/>
                <a:ea typeface="Arial MT"/>
                <a:cs typeface="Arial MT"/>
              </a:rPr>
              <a:t>Antivirus Heurístico. </a:t>
            </a:r>
            <a:r>
              <a:rPr lang="en-US" sz="1800">
                <a:effectLst/>
                <a:latin typeface="Calibri Light" panose="020F0302020204030204" pitchFamily="34" charset="0"/>
                <a:ea typeface="Arial MT"/>
              </a:rPr>
              <a:t>Simulan la ejecución de diversos programas para detectar comportamientos anómalos de forma aislada</a:t>
            </a:r>
            <a:r>
              <a:rPr lang="en-US">
                <a:latin typeface="+mj-lt"/>
                <a:ea typeface="Arial MT"/>
                <a:cs typeface="Arial MT"/>
              </a:rPr>
              <a:t>.</a:t>
            </a:r>
          </a:p>
          <a:p>
            <a:pPr>
              <a:buClr>
                <a:srgbClr val="ED388A"/>
              </a:buClr>
            </a:pPr>
            <a:endParaRPr lang="en-GB" b="1">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Aprende a escoger un antivirus</a:t>
            </a:r>
            <a:endParaRPr lang="en-AU" sz="2000" dirty="0">
              <a:latin typeface="+mj-lt"/>
              <a:ea typeface="Microsoft Sans Serif" panose="020B0604020202020204" pitchFamily="34" charset="0"/>
              <a:cs typeface="Poppins ExtraLight" panose="00000300000000000000" pitchFamily="2" charset="0"/>
            </a:endParaRPr>
          </a:p>
        </p:txBody>
      </p:sp>
      <p:sp>
        <p:nvSpPr>
          <p:cNvPr id="5" name="Rettangolo con angoli arrotondati 8">
            <a:extLst>
              <a:ext uri="{FF2B5EF4-FFF2-40B4-BE49-F238E27FC236}">
                <a16:creationId xmlns:a16="http://schemas.microsoft.com/office/drawing/2014/main" id="{E698764A-05F2-7EDB-9F9C-F42BE4355C3A}"/>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352630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1016147"/>
          </a:xfrm>
          <a:prstGeom prst="rect">
            <a:avLst/>
          </a:prstGeom>
          <a:noFill/>
        </p:spPr>
        <p:txBody>
          <a:bodyPr wrap="square" numCol="1" rtlCol="0">
            <a:noAutofit/>
          </a:bodyPr>
          <a:lstStyle/>
          <a:p>
            <a:r>
              <a:rPr lang="es-ES" sz="1800">
                <a:effectLst/>
                <a:latin typeface="Calibri Light" panose="020F0302020204030204" pitchFamily="34" charset="0"/>
                <a:ea typeface="Arial MT"/>
                <a:cs typeface="Arial MT"/>
              </a:rPr>
              <a:t>Existen cientos de antivirus disponibles; sin embargo, no todos son iguales. A la hora de escoger el antivirus, hay una serie de criterios a tener en cuenta</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Aprende a escoger un antivirus</a:t>
            </a:r>
            <a:endParaRPr lang="en-AU" sz="2000" dirty="0">
              <a:latin typeface="+mj-lt"/>
              <a:ea typeface="Microsoft Sans Serif" panose="020B0604020202020204" pitchFamily="34" charset="0"/>
              <a:cs typeface="Poppins ExtraLight" panose="00000300000000000000" pitchFamily="2" charset="0"/>
            </a:endParaRPr>
          </a:p>
        </p:txBody>
      </p:sp>
      <p:graphicFrame>
        <p:nvGraphicFramePr>
          <p:cNvPr id="5" name="Diagrama 4">
            <a:extLst>
              <a:ext uri="{FF2B5EF4-FFF2-40B4-BE49-F238E27FC236}">
                <a16:creationId xmlns:a16="http://schemas.microsoft.com/office/drawing/2014/main" id="{21A2B790-0DD5-6799-925F-75CA39388A81}"/>
              </a:ext>
            </a:extLst>
          </p:cNvPr>
          <p:cNvGraphicFramePr/>
          <p:nvPr>
            <p:extLst>
              <p:ext uri="{D42A27DB-BD31-4B8C-83A1-F6EECF244321}">
                <p14:modId xmlns:p14="http://schemas.microsoft.com/office/powerpoint/2010/main" val="2381401620"/>
              </p:ext>
            </p:extLst>
          </p:nvPr>
        </p:nvGraphicFramePr>
        <p:xfrm>
          <a:off x="2032000" y="3120705"/>
          <a:ext cx="8128000" cy="2160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tangolo con angoli arrotondati 8">
            <a:extLst>
              <a:ext uri="{FF2B5EF4-FFF2-40B4-BE49-F238E27FC236}">
                <a16:creationId xmlns:a16="http://schemas.microsoft.com/office/drawing/2014/main" id="{B70A0ACC-7DAD-1FAF-063E-2E8F4588406D}"/>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580725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10925350" cy="1016147"/>
          </a:xfrm>
          <a:prstGeom prst="rect">
            <a:avLst/>
          </a:prstGeom>
          <a:noFill/>
        </p:spPr>
        <p:txBody>
          <a:bodyPr wrap="square" numCol="1" rtlCol="0">
            <a:noAutofit/>
          </a:bodyPr>
          <a:lstStyle/>
          <a:p>
            <a:r>
              <a:rPr lang="en-GB" sz="1800">
                <a:effectLst/>
                <a:latin typeface="Calibri Light" panose="020F0302020204030204" pitchFamily="34" charset="0"/>
                <a:ea typeface="Arial MT"/>
                <a:cs typeface="Arial MT"/>
              </a:rPr>
              <a:t>Entre los antivirus gratuitos más empleados podemos encontrar: </a:t>
            </a:r>
            <a:endParaRPr lang="en-GB" sz="1800">
              <a:effectLst/>
              <a:latin typeface="Arial MT"/>
              <a:ea typeface="Arial MT"/>
              <a:cs typeface="Arial MT"/>
            </a:endParaRPr>
          </a:p>
          <a:p>
            <a:pPr>
              <a:buClr>
                <a:srgbClr val="ED388A"/>
              </a:buClr>
            </a:pPr>
            <a:endParaRPr lang="en-GB" b="1">
              <a:latin typeface="+mj-lt"/>
              <a:ea typeface="Arial MT"/>
              <a:cs typeface="Arial MT"/>
            </a:endParaRPr>
          </a:p>
        </p:txBody>
      </p:sp>
      <p:sp>
        <p:nvSpPr>
          <p:cNvPr id="8" name="CuadroTexto 4">
            <a:extLst>
              <a:ext uri="{FF2B5EF4-FFF2-40B4-BE49-F238E27FC236}">
                <a16:creationId xmlns:a16="http://schemas.microsoft.com/office/drawing/2014/main" id="{D4F2C0B0-F684-3ACF-E9FC-25B066FAB1D4}"/>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Aprende a escoger un antivirus</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descr="Malwarebytes Anti-Malware 4.5.9.198 - Descargar para PC Gratis">
            <a:extLst>
              <a:ext uri="{FF2B5EF4-FFF2-40B4-BE49-F238E27FC236}">
                <a16:creationId xmlns:a16="http://schemas.microsoft.com/office/drawing/2014/main" id="{804A87D3-E11E-2761-DFAE-172B2F75D2B8}"/>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41225" y="2459794"/>
            <a:ext cx="1959125" cy="1959125"/>
          </a:xfrm>
          <a:prstGeom prst="rect">
            <a:avLst/>
          </a:prstGeom>
          <a:noFill/>
          <a:ln>
            <a:noFill/>
          </a:ln>
        </p:spPr>
      </p:pic>
      <p:pic>
        <p:nvPicPr>
          <p:cNvPr id="9" name="Imagen 8">
            <a:extLst>
              <a:ext uri="{FF2B5EF4-FFF2-40B4-BE49-F238E27FC236}">
                <a16:creationId xmlns:a16="http://schemas.microsoft.com/office/drawing/2014/main" id="{C314207F-31E4-9EED-C51D-7A0899F6B84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9723"/>
          <a:stretch/>
        </p:blipFill>
        <p:spPr bwMode="auto">
          <a:xfrm>
            <a:off x="822607" y="4735128"/>
            <a:ext cx="2306886" cy="966418"/>
          </a:xfrm>
          <a:prstGeom prst="rect">
            <a:avLst/>
          </a:prstGeom>
          <a:noFill/>
          <a:ln>
            <a:noFill/>
          </a:ln>
        </p:spPr>
      </p:pic>
      <p:pic>
        <p:nvPicPr>
          <p:cNvPr id="10" name="Imagen 9">
            <a:extLst>
              <a:ext uri="{FF2B5EF4-FFF2-40B4-BE49-F238E27FC236}">
                <a16:creationId xmlns:a16="http://schemas.microsoft.com/office/drawing/2014/main" id="{C43AA27F-AC2F-C28B-8B20-C0C4909925D9}"/>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67586" y="4140453"/>
            <a:ext cx="2637591" cy="1477051"/>
          </a:xfrm>
          <a:prstGeom prst="rect">
            <a:avLst/>
          </a:prstGeom>
          <a:noFill/>
          <a:ln>
            <a:noFill/>
          </a:ln>
        </p:spPr>
      </p:pic>
      <p:pic>
        <p:nvPicPr>
          <p:cNvPr id="11" name="Imagen 10">
            <a:extLst>
              <a:ext uri="{FF2B5EF4-FFF2-40B4-BE49-F238E27FC236}">
                <a16:creationId xmlns:a16="http://schemas.microsoft.com/office/drawing/2014/main" id="{C129DCB6-707B-7421-6F87-27FE013A643D}"/>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74462" y="5060449"/>
            <a:ext cx="1744663" cy="549245"/>
          </a:xfrm>
          <a:prstGeom prst="rect">
            <a:avLst/>
          </a:prstGeom>
          <a:noFill/>
        </p:spPr>
      </p:pic>
      <p:pic>
        <p:nvPicPr>
          <p:cNvPr id="12" name="Imagen 11">
            <a:extLst>
              <a:ext uri="{FF2B5EF4-FFF2-40B4-BE49-F238E27FC236}">
                <a16:creationId xmlns:a16="http://schemas.microsoft.com/office/drawing/2014/main" id="{E44F03A0-2C25-346D-EC66-C2599C05730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30926" y="4735128"/>
            <a:ext cx="2030002" cy="650642"/>
          </a:xfrm>
          <a:prstGeom prst="rect">
            <a:avLst/>
          </a:prstGeom>
          <a:noFill/>
          <a:ln>
            <a:noFill/>
          </a:ln>
        </p:spPr>
      </p:pic>
      <p:pic>
        <p:nvPicPr>
          <p:cNvPr id="13" name="Imagen 12">
            <a:extLst>
              <a:ext uri="{FF2B5EF4-FFF2-40B4-BE49-F238E27FC236}">
                <a16:creationId xmlns:a16="http://schemas.microsoft.com/office/drawing/2014/main" id="{D64FA379-3F67-4A07-0CC8-B650C4789548}"/>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41835" y="2598575"/>
            <a:ext cx="1959125" cy="1850661"/>
          </a:xfrm>
          <a:prstGeom prst="rect">
            <a:avLst/>
          </a:prstGeom>
          <a:noFill/>
          <a:ln>
            <a:noFill/>
          </a:ln>
        </p:spPr>
      </p:pic>
      <p:pic>
        <p:nvPicPr>
          <p:cNvPr id="14" name="Imagen 13">
            <a:extLst>
              <a:ext uri="{FF2B5EF4-FFF2-40B4-BE49-F238E27FC236}">
                <a16:creationId xmlns:a16="http://schemas.microsoft.com/office/drawing/2014/main" id="{4F1A13B0-B7E6-E207-89E8-2B9249DDA26F}"/>
              </a:ext>
            </a:extLst>
          </p:cNvPr>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511045" y="2734832"/>
            <a:ext cx="2956560" cy="1554480"/>
          </a:xfrm>
          <a:prstGeom prst="rect">
            <a:avLst/>
          </a:prstGeom>
          <a:noFill/>
          <a:ln>
            <a:noFill/>
          </a:ln>
        </p:spPr>
      </p:pic>
      <p:pic>
        <p:nvPicPr>
          <p:cNvPr id="15" name="Imagen 14" descr="QLS-00004 Microsoft Defender - цена, описание, купить">
            <a:extLst>
              <a:ext uri="{FF2B5EF4-FFF2-40B4-BE49-F238E27FC236}">
                <a16:creationId xmlns:a16="http://schemas.microsoft.com/office/drawing/2014/main" id="{4049C880-CBD3-1C59-7889-D5A6974D4199}"/>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bwMode="auto">
          <a:xfrm>
            <a:off x="8552041" y="2240082"/>
            <a:ext cx="3128914" cy="1959125"/>
          </a:xfrm>
          <a:prstGeom prst="rect">
            <a:avLst/>
          </a:prstGeom>
          <a:noFill/>
          <a:ln>
            <a:noFill/>
          </a:ln>
        </p:spPr>
      </p:pic>
      <p:sp>
        <p:nvSpPr>
          <p:cNvPr id="16" name="Rettangolo con angoli arrotondati 8">
            <a:extLst>
              <a:ext uri="{FF2B5EF4-FFF2-40B4-BE49-F238E27FC236}">
                <a16:creationId xmlns:a16="http://schemas.microsoft.com/office/drawing/2014/main" id="{34460291-90E1-752C-B46B-A62DF0533C5B}"/>
              </a:ext>
            </a:extLst>
          </p:cNvPr>
          <p:cNvSpPr/>
          <p:nvPr/>
        </p:nvSpPr>
        <p:spPr>
          <a:xfrm>
            <a:off x="451029" y="669816"/>
            <a:ext cx="2678065"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Protección de datos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426023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880540" cy="4158897"/>
            <a:chOff x="-2868940" y="1571528"/>
            <a:chExt cx="10704400" cy="4158897"/>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892481" cy="1138773"/>
            </a:xfrm>
            <a:prstGeom prst="rect">
              <a:avLst/>
            </a:prstGeom>
            <a:noFill/>
          </p:spPr>
          <p:txBody>
            <a:bodyPr wrap="square" rtlCol="0">
              <a:spAutoFit/>
            </a:bodyPr>
            <a:lstStyle/>
            <a:p>
              <a:pPr indent="-285750"/>
              <a:r>
                <a:rPr lang="en-US" altLang="ko-KR" sz="2000" b="1">
                  <a:cs typeface="Poppins Medium" panose="00000600000000000000" pitchFamily="2" charset="0"/>
                </a:rPr>
                <a:t>Ciberseguridad</a:t>
              </a:r>
              <a:endParaRPr lang="en-US" altLang="ko-KR" sz="2000" b="1" dirty="0">
                <a:cs typeface="Poppins Medium" panose="00000600000000000000" pitchFamily="2" charset="0"/>
              </a:endParaRPr>
            </a:p>
            <a:p>
              <a:pPr indent="-285750" algn="just"/>
              <a:r>
                <a:rPr lang="es-ES" sz="1600"/>
                <a:t>Nos protege de ciberdelitos como spam, phishing, ciberbullying y malware. Y debe ser objeto de atención en todo tipo de dispositivos (móviles o no) y modalidades (apps, datos, red).</a:t>
              </a:r>
              <a:endParaRPr lang="en-US" altLang="ko-KR" sz="1600" dirty="0">
                <a:latin typeface="+mj-lt"/>
                <a:cs typeface="Poppins Medium" panose="000006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122537" y="3635106"/>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354278" y="3725569"/>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ED388A"/>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4" name="TextBox 7">
              <a:extLst>
                <a:ext uri="{FF2B5EF4-FFF2-40B4-BE49-F238E27FC236}">
                  <a16:creationId xmlns:a16="http://schemas.microsoft.com/office/drawing/2014/main" id="{CEC95C44-CF70-46D7-A306-29B9C9581E28}"/>
                </a:ext>
              </a:extLst>
            </p:cNvPr>
            <p:cNvSpPr txBox="1"/>
            <p:nvPr/>
          </p:nvSpPr>
          <p:spPr>
            <a:xfrm>
              <a:off x="2478618" y="3194514"/>
              <a:ext cx="5012979" cy="1138773"/>
            </a:xfrm>
            <a:prstGeom prst="rect">
              <a:avLst/>
            </a:prstGeom>
            <a:noFill/>
          </p:spPr>
          <p:txBody>
            <a:bodyPr wrap="square" rtlCol="0">
              <a:spAutoFit/>
            </a:bodyPr>
            <a:lstStyle/>
            <a:p>
              <a:pPr indent="-285750"/>
              <a:r>
                <a:rPr lang="en-US" altLang="ko-KR" sz="2000" b="1">
                  <a:cs typeface="Poppins Medium" panose="00000600000000000000" pitchFamily="2" charset="0"/>
                </a:rPr>
                <a:t>Mantente a salvo</a:t>
              </a:r>
              <a:endParaRPr lang="en-US" altLang="ko-KR" sz="2000" b="1" dirty="0">
                <a:cs typeface="Poppins Medium" panose="00000600000000000000" pitchFamily="2" charset="0"/>
              </a:endParaRPr>
            </a:p>
            <a:p>
              <a:pPr indent="-285750" algn="just"/>
              <a:r>
                <a:rPr lang="es-ES" sz="1600"/>
                <a:t>Mantén tus aplicaciones actualizadas, no compartas información sensible en Internet, desconfía de los correos electrónicos sospechosos y utiliza contraseñas seguras.</a:t>
              </a:r>
              <a:endParaRPr lang="en-US" altLang="ko-KR" sz="1600" dirty="0">
                <a:latin typeface="+mj-lt"/>
                <a:cs typeface="Poppins Medium" panose="000006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1138773"/>
            </a:xfrm>
            <a:prstGeom prst="rect">
              <a:avLst/>
            </a:prstGeom>
            <a:noFill/>
          </p:spPr>
          <p:txBody>
            <a:bodyPr wrap="square" rtlCol="0">
              <a:spAutoFit/>
            </a:bodyPr>
            <a:lstStyle/>
            <a:p>
              <a:pPr indent="-285750"/>
              <a:r>
                <a:rPr lang="en-US" altLang="ko-KR" sz="2000" b="1">
                  <a:cs typeface="Poppins Medium" panose="00000600000000000000" pitchFamily="2" charset="0"/>
                </a:rPr>
                <a:t>Protección de datos</a:t>
              </a:r>
              <a:endParaRPr lang="en-US" altLang="ko-KR" sz="2000" b="1" dirty="0">
                <a:cs typeface="Poppins Medium" panose="00000600000000000000" pitchFamily="2" charset="0"/>
              </a:endParaRPr>
            </a:p>
            <a:p>
              <a:pPr indent="-285750" algn="just"/>
              <a:r>
                <a:rPr lang="es-ES" sz="1600"/>
                <a:t>Podemos usar un antivirus, tener copias de seguridad, mantener actualizado el software y controlar a qué redes nos conectamos y qué publicamos.</a:t>
              </a:r>
              <a:endParaRPr lang="es-ES" altLang="ko-KR" sz="1200" dirty="0">
                <a:solidFill>
                  <a:prstClr val="black"/>
                </a:solidFill>
                <a:latin typeface="+mj-lt"/>
                <a:cs typeface="Poppins ExtraLight" panose="00000300000000000000" pitchFamily="2" charset="0"/>
              </a:endParaRPr>
            </a:p>
          </p:txBody>
        </p:sp>
      </p:grp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11989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cxnSp>
        <p:nvCxnSpPr>
          <p:cNvPr id="31" name="Google Shape;334;p29">
            <a:extLst>
              <a:ext uri="{FF2B5EF4-FFF2-40B4-BE49-F238E27FC236}">
                <a16:creationId xmlns:a16="http://schemas.microsoft.com/office/drawing/2014/main" id="{8BD92A1C-45D0-40AC-8E1E-C17C1BAC6169}"/>
              </a:ext>
            </a:extLst>
          </p:cNvPr>
          <p:cNvCxnSpPr>
            <a:cxnSpLocks noChangeAspect="1"/>
          </p:cNvCxnSpPr>
          <p:nvPr/>
        </p:nvCxnSpPr>
        <p:spPr>
          <a:xfrm>
            <a:off x="8539993" y="3631149"/>
            <a:ext cx="1456094" cy="0"/>
          </a:xfrm>
          <a:prstGeom prst="straightConnector1">
            <a:avLst/>
          </a:prstGeom>
          <a:noFill/>
          <a:ln w="9525" cap="flat" cmpd="sng">
            <a:solidFill>
              <a:srgbClr val="ED388A"/>
            </a:solidFill>
            <a:prstDash val="dash"/>
            <a:round/>
            <a:headEnd type="none" w="med" len="med"/>
            <a:tailEnd type="none" w="med" len="med"/>
          </a:ln>
        </p:spPr>
      </p:cxnSp>
      <p:grpSp>
        <p:nvGrpSpPr>
          <p:cNvPr id="32" name="Gruppo 31">
            <a:extLst>
              <a:ext uri="{FF2B5EF4-FFF2-40B4-BE49-F238E27FC236}">
                <a16:creationId xmlns:a16="http://schemas.microsoft.com/office/drawing/2014/main" id="{E5A3565F-F2B4-4D81-BF64-F8A8173A64E5}"/>
              </a:ext>
            </a:extLst>
          </p:cNvPr>
          <p:cNvGrpSpPr>
            <a:grpSpLocks noChangeAspect="1"/>
          </p:cNvGrpSpPr>
          <p:nvPr/>
        </p:nvGrpSpPr>
        <p:grpSpPr>
          <a:xfrm>
            <a:off x="10263630" y="2884449"/>
            <a:ext cx="1440000" cy="1022402"/>
            <a:chOff x="6967211" y="2151000"/>
            <a:chExt cx="3569378" cy="2556005"/>
          </a:xfrm>
        </p:grpSpPr>
        <p:sp>
          <p:nvSpPr>
            <p:cNvPr id="33" name="Figura a mano libera: forma 32">
              <a:extLst>
                <a:ext uri="{FF2B5EF4-FFF2-40B4-BE49-F238E27FC236}">
                  <a16:creationId xmlns:a16="http://schemas.microsoft.com/office/drawing/2014/main" id="{9EFC2BCF-8515-4EEF-B89E-9CA9EC6FDD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59" name="Figura a mano libera: forma 58">
              <a:extLst>
                <a:ext uri="{FF2B5EF4-FFF2-40B4-BE49-F238E27FC236}">
                  <a16:creationId xmlns:a16="http://schemas.microsoft.com/office/drawing/2014/main" id="{2E3CF40C-2C56-493F-9BA9-EB9FC670542D}"/>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61" name="Figura a mano libera: forma 60">
              <a:extLst>
                <a:ext uri="{FF2B5EF4-FFF2-40B4-BE49-F238E27FC236}">
                  <a16:creationId xmlns:a16="http://schemas.microsoft.com/office/drawing/2014/main" id="{32D7C91A-A58A-4781-8805-53BD4E4B9E45}"/>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62" name="Gruppo 61">
              <a:extLst>
                <a:ext uri="{FF2B5EF4-FFF2-40B4-BE49-F238E27FC236}">
                  <a16:creationId xmlns:a16="http://schemas.microsoft.com/office/drawing/2014/main" id="{6175636C-19E6-4963-8F8F-E2CA96C449C9}"/>
                </a:ext>
              </a:extLst>
            </p:cNvPr>
            <p:cNvGrpSpPr>
              <a:grpSpLocks noChangeAspect="1"/>
            </p:cNvGrpSpPr>
            <p:nvPr/>
          </p:nvGrpSpPr>
          <p:grpSpPr>
            <a:xfrm>
              <a:off x="9096589" y="3506582"/>
              <a:ext cx="1440000" cy="1132547"/>
              <a:chOff x="9248989" y="3608181"/>
              <a:chExt cx="1318222" cy="1036769"/>
            </a:xfrm>
          </p:grpSpPr>
          <p:sp>
            <p:nvSpPr>
              <p:cNvPr id="73" name="Figura a mano libera: forma 72">
                <a:extLst>
                  <a:ext uri="{FF2B5EF4-FFF2-40B4-BE49-F238E27FC236}">
                    <a16:creationId xmlns:a16="http://schemas.microsoft.com/office/drawing/2014/main" id="{4D7996C9-115A-4929-9111-0E2FEFC440FC}"/>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74" name="Figura a mano libera: forma 73">
                <a:extLst>
                  <a:ext uri="{FF2B5EF4-FFF2-40B4-BE49-F238E27FC236}">
                    <a16:creationId xmlns:a16="http://schemas.microsoft.com/office/drawing/2014/main" id="{F6E9F2E6-22DF-42EF-9E79-533C0069F907}"/>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75" name="Figura a mano libera: forma 74">
                <a:extLst>
                  <a:ext uri="{FF2B5EF4-FFF2-40B4-BE49-F238E27FC236}">
                    <a16:creationId xmlns:a16="http://schemas.microsoft.com/office/drawing/2014/main" id="{4115C00B-476B-42EF-9D3A-32C32F4BF393}"/>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63" name="Figura a mano libera: forma 62">
              <a:extLst>
                <a:ext uri="{FF2B5EF4-FFF2-40B4-BE49-F238E27FC236}">
                  <a16:creationId xmlns:a16="http://schemas.microsoft.com/office/drawing/2014/main" id="{1C769CF2-0372-4BFB-A10C-756CFC03E415}"/>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64" name="Figura a mano libera: forma 63">
              <a:extLst>
                <a:ext uri="{FF2B5EF4-FFF2-40B4-BE49-F238E27FC236}">
                  <a16:creationId xmlns:a16="http://schemas.microsoft.com/office/drawing/2014/main" id="{3B7F77B2-13FA-4DB3-BEEE-212FBBEE1D0B}"/>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65" name="Figura a mano libera: forma 64">
              <a:extLst>
                <a:ext uri="{FF2B5EF4-FFF2-40B4-BE49-F238E27FC236}">
                  <a16:creationId xmlns:a16="http://schemas.microsoft.com/office/drawing/2014/main" id="{BED38877-11F0-41E7-87DE-191D0675085E}"/>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66" name="Figura a mano libera: forma 65">
              <a:extLst>
                <a:ext uri="{FF2B5EF4-FFF2-40B4-BE49-F238E27FC236}">
                  <a16:creationId xmlns:a16="http://schemas.microsoft.com/office/drawing/2014/main" id="{9A68CE0F-09F6-48DC-8DEE-39C514AF0C0B}"/>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67" name="Gruppo 66">
              <a:extLst>
                <a:ext uri="{FF2B5EF4-FFF2-40B4-BE49-F238E27FC236}">
                  <a16:creationId xmlns:a16="http://schemas.microsoft.com/office/drawing/2014/main" id="{763CFFCC-05B2-44A0-9C67-CCFACC2A53BA}"/>
                </a:ext>
              </a:extLst>
            </p:cNvPr>
            <p:cNvGrpSpPr/>
            <p:nvPr/>
          </p:nvGrpSpPr>
          <p:grpSpPr>
            <a:xfrm>
              <a:off x="6967211" y="3456359"/>
              <a:ext cx="1137406" cy="1250646"/>
              <a:chOff x="6967211" y="3627104"/>
              <a:chExt cx="983682" cy="1079896"/>
            </a:xfrm>
          </p:grpSpPr>
          <p:sp>
            <p:nvSpPr>
              <p:cNvPr id="70" name="Figura a mano libera: forma 69">
                <a:extLst>
                  <a:ext uri="{FF2B5EF4-FFF2-40B4-BE49-F238E27FC236}">
                    <a16:creationId xmlns:a16="http://schemas.microsoft.com/office/drawing/2014/main" id="{82C14D04-DAFD-4BB7-9560-67DCCDE8007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F79A79A4-67BF-40DB-8F12-4CC29A9E8B9A}"/>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E0D2A235-46FB-4361-B3D2-75094BDAA56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68" name="Figura a mano libera: forma 67">
              <a:extLst>
                <a:ext uri="{FF2B5EF4-FFF2-40B4-BE49-F238E27FC236}">
                  <a16:creationId xmlns:a16="http://schemas.microsoft.com/office/drawing/2014/main" id="{C6B8267E-6A67-409E-A975-449A732588A0}"/>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4623156C-7DD3-4F08-A71F-3AA27418FDB9}"/>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2402893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Test de resumen final/1</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contestando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grpSp>
        <p:nvGrpSpPr>
          <p:cNvPr id="18" name="Gruppo 17">
            <a:extLst>
              <a:ext uri="{FF2B5EF4-FFF2-40B4-BE49-F238E27FC236}">
                <a16:creationId xmlns:a16="http://schemas.microsoft.com/office/drawing/2014/main" id="{11ABB9C6-19E5-4A53-89E2-F6343AD87D55}"/>
              </a:ext>
            </a:extLst>
          </p:cNvPr>
          <p:cNvGrpSpPr>
            <a:grpSpLocks noChangeAspect="1"/>
          </p:cNvGrpSpPr>
          <p:nvPr/>
        </p:nvGrpSpPr>
        <p:grpSpPr>
          <a:xfrm>
            <a:off x="10263630" y="2884449"/>
            <a:ext cx="1440000" cy="1022402"/>
            <a:chOff x="6967211" y="2151000"/>
            <a:chExt cx="3569378" cy="2556005"/>
          </a:xfrm>
        </p:grpSpPr>
        <p:sp>
          <p:nvSpPr>
            <p:cNvPr id="19" name="Figura a mano libera: forma 18">
              <a:extLst>
                <a:ext uri="{FF2B5EF4-FFF2-40B4-BE49-F238E27FC236}">
                  <a16:creationId xmlns:a16="http://schemas.microsoft.com/office/drawing/2014/main" id="{1F0C62A4-CED6-429F-91CA-8FB1A9AAB9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0" name="Figura a mano libera: forma 19">
              <a:extLst>
                <a:ext uri="{FF2B5EF4-FFF2-40B4-BE49-F238E27FC236}">
                  <a16:creationId xmlns:a16="http://schemas.microsoft.com/office/drawing/2014/main" id="{B42B7F3A-F1B9-4A5C-A164-56335F75529B}"/>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DF7AA1B7-CAC3-46B9-9B2C-9D838E26530B}"/>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5" name="Gruppo 34">
              <a:extLst>
                <a:ext uri="{FF2B5EF4-FFF2-40B4-BE49-F238E27FC236}">
                  <a16:creationId xmlns:a16="http://schemas.microsoft.com/office/drawing/2014/main" id="{B5C99CA0-003C-4E1C-B4CA-EBA69B3A2C7B}"/>
                </a:ext>
              </a:extLst>
            </p:cNvPr>
            <p:cNvGrpSpPr>
              <a:grpSpLocks noChangeAspect="1"/>
            </p:cNvGrpSpPr>
            <p:nvPr/>
          </p:nvGrpSpPr>
          <p:grpSpPr>
            <a:xfrm>
              <a:off x="9096589" y="3506582"/>
              <a:ext cx="1440000" cy="1132547"/>
              <a:chOff x="9248989" y="3608181"/>
              <a:chExt cx="1318222" cy="1036769"/>
            </a:xfrm>
          </p:grpSpPr>
          <p:sp>
            <p:nvSpPr>
              <p:cNvPr id="46" name="Figura a mano libera: forma 45">
                <a:extLst>
                  <a:ext uri="{FF2B5EF4-FFF2-40B4-BE49-F238E27FC236}">
                    <a16:creationId xmlns:a16="http://schemas.microsoft.com/office/drawing/2014/main" id="{59434171-128A-442F-8F06-FB8BD9095CF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7" name="Figura a mano libera: forma 46">
                <a:extLst>
                  <a:ext uri="{FF2B5EF4-FFF2-40B4-BE49-F238E27FC236}">
                    <a16:creationId xmlns:a16="http://schemas.microsoft.com/office/drawing/2014/main" id="{1E8C548E-C5FA-453D-B9B2-D0B55C8823F5}"/>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8" name="Figura a mano libera: forma 47">
                <a:extLst>
                  <a:ext uri="{FF2B5EF4-FFF2-40B4-BE49-F238E27FC236}">
                    <a16:creationId xmlns:a16="http://schemas.microsoft.com/office/drawing/2014/main" id="{0EA46038-0C78-4EBA-90A3-88D2D23656ED}"/>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6" name="Figura a mano libera: forma 35">
              <a:extLst>
                <a:ext uri="{FF2B5EF4-FFF2-40B4-BE49-F238E27FC236}">
                  <a16:creationId xmlns:a16="http://schemas.microsoft.com/office/drawing/2014/main" id="{6503C0AF-FCFA-4530-8A62-1CD8BB593A1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034310A1-A8D7-4AED-9885-599D6F8A7539}"/>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8" name="Figura a mano libera: forma 37">
              <a:extLst>
                <a:ext uri="{FF2B5EF4-FFF2-40B4-BE49-F238E27FC236}">
                  <a16:creationId xmlns:a16="http://schemas.microsoft.com/office/drawing/2014/main" id="{2BD4442A-9BC0-426D-9592-F0F524F74A78}"/>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04131CA1-EFFC-484F-8929-5C0269D61319}"/>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40" name="Gruppo 39">
              <a:extLst>
                <a:ext uri="{FF2B5EF4-FFF2-40B4-BE49-F238E27FC236}">
                  <a16:creationId xmlns:a16="http://schemas.microsoft.com/office/drawing/2014/main" id="{66A514CD-9AEC-4FC3-9A4D-5F07E279A6DF}"/>
                </a:ext>
              </a:extLst>
            </p:cNvPr>
            <p:cNvGrpSpPr/>
            <p:nvPr/>
          </p:nvGrpSpPr>
          <p:grpSpPr>
            <a:xfrm>
              <a:off x="6967211" y="3456359"/>
              <a:ext cx="1137406" cy="1250646"/>
              <a:chOff x="6967211" y="3627104"/>
              <a:chExt cx="983682" cy="1079896"/>
            </a:xfrm>
          </p:grpSpPr>
          <p:sp>
            <p:nvSpPr>
              <p:cNvPr id="43" name="Figura a mano libera: forma 42">
                <a:extLst>
                  <a:ext uri="{FF2B5EF4-FFF2-40B4-BE49-F238E27FC236}">
                    <a16:creationId xmlns:a16="http://schemas.microsoft.com/office/drawing/2014/main" id="{40210710-F0B3-40F2-9F93-A3F1AE92F06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4" name="Figura a mano libera: forma 43">
                <a:extLst>
                  <a:ext uri="{FF2B5EF4-FFF2-40B4-BE49-F238E27FC236}">
                    <a16:creationId xmlns:a16="http://schemas.microsoft.com/office/drawing/2014/main" id="{CDD95A61-A9CF-4780-9BF6-E1FC7B460ACF}"/>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07D46681-AC17-403E-B6FD-542CE0701337}"/>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41" name="Figura a mano libera: forma 40">
              <a:extLst>
                <a:ext uri="{FF2B5EF4-FFF2-40B4-BE49-F238E27FC236}">
                  <a16:creationId xmlns:a16="http://schemas.microsoft.com/office/drawing/2014/main" id="{F9AF7F21-7FE6-4481-A68D-F92A6424E0AE}"/>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36B2D9AB-F6BE-485E-9241-8DAC537783BF}"/>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cxnSp>
        <p:nvCxnSpPr>
          <p:cNvPr id="29" name="Google Shape;334;p29">
            <a:extLst>
              <a:ext uri="{FF2B5EF4-FFF2-40B4-BE49-F238E27FC236}">
                <a16:creationId xmlns:a16="http://schemas.microsoft.com/office/drawing/2014/main" id="{C41012CB-2C05-EEC3-B790-4FE47F21E624}"/>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sp>
        <p:nvSpPr>
          <p:cNvPr id="23" name="TextBox 54">
            <a:extLst>
              <a:ext uri="{FF2B5EF4-FFF2-40B4-BE49-F238E27FC236}">
                <a16:creationId xmlns:a16="http://schemas.microsoft.com/office/drawing/2014/main" id="{4BF070C0-9102-A78B-0466-6C7399643137}"/>
              </a:ext>
            </a:extLst>
          </p:cNvPr>
          <p:cNvSpPr txBox="1"/>
          <p:nvPr/>
        </p:nvSpPr>
        <p:spPr>
          <a:xfrm>
            <a:off x="686823" y="1689650"/>
            <a:ext cx="7308000" cy="3971940"/>
          </a:xfrm>
          <a:prstGeom prst="rect">
            <a:avLst/>
          </a:prstGeom>
          <a:noFill/>
        </p:spPr>
        <p:txBody>
          <a:bodyPr wrap="square" numCol="1" rtlCol="0">
            <a:noAutofit/>
          </a:bodyPr>
          <a:lstStyle/>
          <a:p>
            <a:pPr indent="-285750">
              <a:buFont typeface="Arial" panose="020B0604020202020204" pitchFamily="34" charset="0"/>
              <a:buChar char="•"/>
            </a:pPr>
            <a:r>
              <a:rPr lang="en-US" altLang="ko-KR" b="1">
                <a:cs typeface="Poppins Medium" panose="00000600000000000000" pitchFamily="2" charset="0"/>
              </a:rPr>
              <a:t>¿Cuál es un ciberdelito?</a:t>
            </a:r>
          </a:p>
          <a:p>
            <a:pPr marL="432000" lvl="2" indent="-144000">
              <a:buFont typeface="Arial" panose="020B0604020202020204" pitchFamily="34" charset="0"/>
              <a:buChar char="•"/>
            </a:pPr>
            <a:r>
              <a:rPr lang="en-US" altLang="ko-KR" sz="1600">
                <a:latin typeface="+mj-lt"/>
                <a:cs typeface="Poppins ExtraLight" panose="00000300000000000000" pitchFamily="2" charset="0"/>
              </a:rPr>
              <a:t>VPN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Avira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Phishing</a:t>
            </a: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debemos tener en cuenta al buscar un antivirus?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compatibilidad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confiabilidad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Ambas son correctas</a:t>
            </a:r>
          </a:p>
          <a:p>
            <a:pPr marL="288000" lvl="2"/>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debemos hacer si recibimos un enlace de un remitente que desconocemos?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Abrirlo y comprobar qué 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No abrirlo y reportar el mensaje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Devolver otro enlace</a:t>
            </a:r>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9036069E-6A05-412D-B244-110D986A7474}"/>
              </a:ext>
            </a:extLst>
          </p:cNvPr>
          <p:cNvSpPr/>
          <p:nvPr/>
        </p:nvSpPr>
        <p:spPr>
          <a:xfrm>
            <a:off x="655320" y="2151000"/>
            <a:ext cx="5334000" cy="902056"/>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GB" sz="2800" b="1">
                <a:solidFill>
                  <a:schemeClr val="bg1"/>
                </a:solidFill>
                <a:cs typeface="Poppins Medium" panose="00000600000000000000" pitchFamily="2" charset="0"/>
              </a:rPr>
              <a:t>Ciberseguridad y protección de datos para operadores de EFP</a:t>
            </a:r>
            <a:endParaRPr lang="en-GB" sz="2800" b="1" dirty="0">
              <a:solidFill>
                <a:schemeClr val="bg1"/>
              </a:solidFill>
              <a:cs typeface="Poppins Medium" panose="00000600000000000000" pitchFamily="2" charset="0"/>
            </a:endParaRPr>
          </a:p>
        </p:txBody>
      </p:sp>
      <p:sp>
        <p:nvSpPr>
          <p:cNvPr id="10" name="CuadroTexto 4">
            <a:extLst>
              <a:ext uri="{FF2B5EF4-FFF2-40B4-BE49-F238E27FC236}">
                <a16:creationId xmlns:a16="http://schemas.microsoft.com/office/drawing/2014/main" id="{9A24D630-7E73-4956-A8D9-FA80E66B0F12}"/>
              </a:ext>
            </a:extLst>
          </p:cNvPr>
          <p:cNvSpPr txBox="1"/>
          <p:nvPr/>
        </p:nvSpPr>
        <p:spPr>
          <a:xfrm>
            <a:off x="675242" y="3067289"/>
            <a:ext cx="5087995" cy="584775"/>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a:latin typeface="+mj-lt"/>
                <a:cs typeface="Poppins Medium" panose="00000600000000000000" pitchFamily="2" charset="0"/>
              </a:rPr>
              <a:t>ref. DigCompEdu Área 6: Desarrollo de la competencia digital de los estudiantes</a:t>
            </a:r>
          </a:p>
        </p:txBody>
      </p:sp>
      <p:sp>
        <p:nvSpPr>
          <p:cNvPr id="16" name="CuadroTexto 4">
            <a:extLst>
              <a:ext uri="{FF2B5EF4-FFF2-40B4-BE49-F238E27FC236}">
                <a16:creationId xmlns:a16="http://schemas.microsoft.com/office/drawing/2014/main" id="{FFDB40EC-C83F-459D-97DF-CC049F374A14}"/>
              </a:ext>
            </a:extLst>
          </p:cNvPr>
          <p:cNvSpPr txBox="1"/>
          <p:nvPr/>
        </p:nvSpPr>
        <p:spPr>
          <a:xfrm>
            <a:off x="675241" y="3740993"/>
            <a:ext cx="4718435"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Socio: </a:t>
            </a:r>
            <a:r>
              <a:rPr lang="en-GB" sz="2400">
                <a:solidFill>
                  <a:srgbClr val="ED388A"/>
                </a:solidFill>
                <a:ea typeface="Microsoft Sans Serif" panose="020B0604020202020204" pitchFamily="34" charset="0"/>
                <a:cs typeface="Poppins Medium" panose="00000600000000000000" pitchFamily="2" charset="0"/>
              </a:rPr>
              <a:t>Internet Web Solutions</a:t>
            </a:r>
          </a:p>
        </p:txBody>
      </p:sp>
      <p:grpSp>
        <p:nvGrpSpPr>
          <p:cNvPr id="71" name="Gruppo 70">
            <a:extLst>
              <a:ext uri="{FF2B5EF4-FFF2-40B4-BE49-F238E27FC236}">
                <a16:creationId xmlns:a16="http://schemas.microsoft.com/office/drawing/2014/main" id="{1AD772B4-EDAB-4D27-ACAB-574FFD80A65A}"/>
              </a:ext>
            </a:extLst>
          </p:cNvPr>
          <p:cNvGrpSpPr/>
          <p:nvPr/>
        </p:nvGrpSpPr>
        <p:grpSpPr>
          <a:xfrm>
            <a:off x="6967211" y="2151000"/>
            <a:ext cx="3600000" cy="2556005"/>
            <a:chOff x="6967211" y="2151000"/>
            <a:chExt cx="3569378" cy="2556005"/>
          </a:xfrm>
        </p:grpSpPr>
        <p:sp>
          <p:nvSpPr>
            <p:cNvPr id="38" name="Figura a mano libera: forma 37">
              <a:extLst>
                <a:ext uri="{FF2B5EF4-FFF2-40B4-BE49-F238E27FC236}">
                  <a16:creationId xmlns:a16="http://schemas.microsoft.com/office/drawing/2014/main" id="{0C580603-C74A-4A36-889D-B6E764A44C0F}"/>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905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89231DA7-D2A2-42F2-9CC5-B2130EBA138A}"/>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9050" cap="flat">
              <a:solidFill>
                <a:srgbClr val="ED388A"/>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247ADB63-C7B2-47F6-BE05-01E89763D5B8}"/>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9050" cap="flat">
              <a:solidFill>
                <a:srgbClr val="ED388A"/>
              </a:solidFill>
              <a:prstDash val="solid"/>
              <a:round/>
            </a:ln>
          </p:spPr>
          <p:txBody>
            <a:bodyPr rtlCol="0" anchor="ctr"/>
            <a:lstStyle/>
            <a:p>
              <a:endParaRPr lang="en-GB"/>
            </a:p>
          </p:txBody>
        </p:sp>
        <p:grpSp>
          <p:nvGrpSpPr>
            <p:cNvPr id="69" name="Gruppo 68">
              <a:extLst>
                <a:ext uri="{FF2B5EF4-FFF2-40B4-BE49-F238E27FC236}">
                  <a16:creationId xmlns:a16="http://schemas.microsoft.com/office/drawing/2014/main" id="{95A30773-8812-4EF8-94A0-E09BFBD98F58}"/>
                </a:ext>
              </a:extLst>
            </p:cNvPr>
            <p:cNvGrpSpPr>
              <a:grpSpLocks noChangeAspect="1"/>
            </p:cNvGrpSpPr>
            <p:nvPr/>
          </p:nvGrpSpPr>
          <p:grpSpPr>
            <a:xfrm>
              <a:off x="9096589" y="3506582"/>
              <a:ext cx="1440000" cy="1132547"/>
              <a:chOff x="9248989" y="3608181"/>
              <a:chExt cx="1318222" cy="1036769"/>
            </a:xfrm>
          </p:grpSpPr>
          <p:sp>
            <p:nvSpPr>
              <p:cNvPr id="41" name="Figura a mano libera: forma 40">
                <a:extLst>
                  <a:ext uri="{FF2B5EF4-FFF2-40B4-BE49-F238E27FC236}">
                    <a16:creationId xmlns:a16="http://schemas.microsoft.com/office/drawing/2014/main" id="{3FBF4544-017B-435F-A339-A66ACADECAE5}"/>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9050" cap="flat">
                <a:solidFill>
                  <a:srgbClr val="ED388A"/>
                </a:solidFill>
                <a:prstDash val="solid"/>
                <a:round/>
              </a:ln>
            </p:spPr>
            <p:txBody>
              <a:bodyPr rtlCol="0" anchor="ctr"/>
              <a:lstStyle/>
              <a:p>
                <a:endParaRPr lang="en-GB" b="1"/>
              </a:p>
            </p:txBody>
          </p:sp>
          <p:sp>
            <p:nvSpPr>
              <p:cNvPr id="42" name="Figura a mano libera: forma 41">
                <a:extLst>
                  <a:ext uri="{FF2B5EF4-FFF2-40B4-BE49-F238E27FC236}">
                    <a16:creationId xmlns:a16="http://schemas.microsoft.com/office/drawing/2014/main" id="{880A580D-6352-4092-BD3E-9956FA1017D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9050" cap="flat">
                <a:solidFill>
                  <a:srgbClr val="ED388A"/>
                </a:solidFill>
                <a:prstDash val="solid"/>
                <a:round/>
              </a:ln>
            </p:spPr>
            <p:txBody>
              <a:bodyPr rtlCol="0" anchor="ctr"/>
              <a:lstStyle/>
              <a:p>
                <a:endParaRPr lang="en-GB" b="1"/>
              </a:p>
            </p:txBody>
          </p:sp>
          <p:sp>
            <p:nvSpPr>
              <p:cNvPr id="43" name="Figura a mano libera: forma 42">
                <a:extLst>
                  <a:ext uri="{FF2B5EF4-FFF2-40B4-BE49-F238E27FC236}">
                    <a16:creationId xmlns:a16="http://schemas.microsoft.com/office/drawing/2014/main" id="{26F81561-7211-46DF-97E1-005B44200FEE}"/>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9050" cap="flat">
                <a:solidFill>
                  <a:srgbClr val="ED388A"/>
                </a:solidFill>
                <a:prstDash val="solid"/>
                <a:round/>
              </a:ln>
            </p:spPr>
            <p:txBody>
              <a:bodyPr rtlCol="0" anchor="ctr"/>
              <a:lstStyle/>
              <a:p>
                <a:endParaRPr lang="en-GB" b="1" baseline="-25000"/>
              </a:p>
            </p:txBody>
          </p:sp>
        </p:grpSp>
        <p:sp>
          <p:nvSpPr>
            <p:cNvPr id="44" name="Figura a mano libera: forma 43">
              <a:extLst>
                <a:ext uri="{FF2B5EF4-FFF2-40B4-BE49-F238E27FC236}">
                  <a16:creationId xmlns:a16="http://schemas.microsoft.com/office/drawing/2014/main" id="{1B64C51E-349C-4025-BD22-8637ABD7C810}"/>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905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85B05AFD-1319-4335-A0B1-A42171774700}"/>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9050" cap="flat">
              <a:solidFill>
                <a:srgbClr val="ED388A"/>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04F8CF9A-97FD-4C57-82ED-341C8A854E63}"/>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9050" cap="flat">
              <a:solidFill>
                <a:srgbClr val="ED388A"/>
              </a:solidFill>
              <a:prstDash val="solid"/>
              <a:round/>
            </a:ln>
          </p:spPr>
          <p:txBody>
            <a:bodyPr rtlCol="0" anchor="ctr"/>
            <a:lstStyle/>
            <a:p>
              <a:endParaRPr lang="en-GB"/>
            </a:p>
          </p:txBody>
        </p:sp>
        <p:sp>
          <p:nvSpPr>
            <p:cNvPr id="47" name="Figura a mano libera: forma 46">
              <a:extLst>
                <a:ext uri="{FF2B5EF4-FFF2-40B4-BE49-F238E27FC236}">
                  <a16:creationId xmlns:a16="http://schemas.microsoft.com/office/drawing/2014/main" id="{0A66F527-38C7-473E-875D-167B7E333A65}"/>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9050" cap="flat">
              <a:solidFill>
                <a:srgbClr val="ED388A"/>
              </a:solidFill>
              <a:prstDash val="solid"/>
              <a:round/>
            </a:ln>
          </p:spPr>
          <p:txBody>
            <a:bodyPr rtlCol="0" anchor="ctr"/>
            <a:lstStyle/>
            <a:p>
              <a:endParaRPr lang="en-GB"/>
            </a:p>
          </p:txBody>
        </p:sp>
        <p:grpSp>
          <p:nvGrpSpPr>
            <p:cNvPr id="70" name="Gruppo 69">
              <a:extLst>
                <a:ext uri="{FF2B5EF4-FFF2-40B4-BE49-F238E27FC236}">
                  <a16:creationId xmlns:a16="http://schemas.microsoft.com/office/drawing/2014/main" id="{F3247106-A61F-453D-B4B5-8FE1873E4F39}"/>
                </a:ext>
              </a:extLst>
            </p:cNvPr>
            <p:cNvGrpSpPr/>
            <p:nvPr/>
          </p:nvGrpSpPr>
          <p:grpSpPr>
            <a:xfrm>
              <a:off x="6967211" y="3456359"/>
              <a:ext cx="1137406" cy="1250646"/>
              <a:chOff x="6967211" y="3627104"/>
              <a:chExt cx="983682" cy="1079896"/>
            </a:xfrm>
          </p:grpSpPr>
          <p:sp>
            <p:nvSpPr>
              <p:cNvPr id="48" name="Figura a mano libera: forma 47">
                <a:extLst>
                  <a:ext uri="{FF2B5EF4-FFF2-40B4-BE49-F238E27FC236}">
                    <a16:creationId xmlns:a16="http://schemas.microsoft.com/office/drawing/2014/main" id="{289C1FF4-99D0-401F-B7DB-8F266F19D218}"/>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9050" cap="flat">
                <a:solidFill>
                  <a:srgbClr val="ED388A"/>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0DD5A00B-1C7F-496A-BA83-CD59CFD27435}"/>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9050" cap="flat">
                <a:solidFill>
                  <a:srgbClr val="ED388A"/>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D54F5FD8-7A8F-42E9-907B-1C6F9D130412}"/>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9050" cap="flat">
                <a:solidFill>
                  <a:srgbClr val="ED388A"/>
                </a:solidFill>
                <a:prstDash val="solid"/>
                <a:round/>
              </a:ln>
            </p:spPr>
            <p:txBody>
              <a:bodyPr rtlCol="0" anchor="ctr"/>
              <a:lstStyle/>
              <a:p>
                <a:endParaRPr lang="en-GB"/>
              </a:p>
            </p:txBody>
          </p:sp>
        </p:grpSp>
        <p:sp>
          <p:nvSpPr>
            <p:cNvPr id="51" name="Figura a mano libera: forma 50">
              <a:extLst>
                <a:ext uri="{FF2B5EF4-FFF2-40B4-BE49-F238E27FC236}">
                  <a16:creationId xmlns:a16="http://schemas.microsoft.com/office/drawing/2014/main" id="{33BFA113-FC8B-4198-A0D0-9587DA3180A4}"/>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9050" cap="flat">
              <a:solidFill>
                <a:srgbClr val="ED388A"/>
              </a:solidFill>
              <a:prstDash val="solid"/>
              <a:round/>
            </a:ln>
          </p:spPr>
          <p:txBody>
            <a:bodyPr rtlCol="0" anchor="ctr"/>
            <a:lstStyle/>
            <a:p>
              <a:endParaRPr lang="en-GB"/>
            </a:p>
          </p:txBody>
        </p:sp>
        <p:sp>
          <p:nvSpPr>
            <p:cNvPr id="52" name="Figura a mano libera: forma 51">
              <a:extLst>
                <a:ext uri="{FF2B5EF4-FFF2-40B4-BE49-F238E27FC236}">
                  <a16:creationId xmlns:a16="http://schemas.microsoft.com/office/drawing/2014/main" id="{AD935421-DD92-461D-B2DC-DC2C1E02220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9050" cap="flat">
              <a:solidFill>
                <a:srgbClr val="ED388A"/>
              </a:solidFill>
              <a:prstDash val="solid"/>
              <a:round/>
            </a:ln>
          </p:spPr>
          <p:txBody>
            <a:bodyPr rtlCol="0" anchor="ctr"/>
            <a:lstStyle/>
            <a:p>
              <a:endParaRPr lang="en-GB"/>
            </a:p>
          </p:txBody>
        </p:sp>
      </p:grpSp>
      <p:cxnSp>
        <p:nvCxnSpPr>
          <p:cNvPr id="68" name="Google Shape;334;p29">
            <a:extLst>
              <a:ext uri="{FF2B5EF4-FFF2-40B4-BE49-F238E27FC236}">
                <a16:creationId xmlns:a16="http://schemas.microsoft.com/office/drawing/2014/main" id="{8629D553-5463-48E6-B532-82D05ABEBDCE}"/>
              </a:ext>
            </a:extLst>
          </p:cNvPr>
          <p:cNvCxnSpPr>
            <a:cxnSpLocks noChangeAspect="1"/>
          </p:cNvCxnSpPr>
          <p:nvPr/>
        </p:nvCxnSpPr>
        <p:spPr>
          <a:xfrm>
            <a:off x="528320" y="3631149"/>
            <a:ext cx="6047970" cy="0"/>
          </a:xfrm>
          <a:prstGeom prst="straightConnector1">
            <a:avLst/>
          </a:prstGeom>
          <a:noFill/>
          <a:ln w="9525" cap="flat" cmpd="sng">
            <a:solidFill>
              <a:srgbClr val="ED388A"/>
            </a:solidFill>
            <a:prstDash val="dash"/>
            <a:round/>
            <a:headEnd type="none" w="med" len="med"/>
            <a:tailEnd type="none" w="med" len="med"/>
          </a:ln>
        </p:spPr>
      </p:cxnSp>
    </p:spTree>
    <p:extLst>
      <p:ext uri="{BB962C8B-B14F-4D97-AF65-F5344CB8AC3E}">
        <p14:creationId xmlns:p14="http://schemas.microsoft.com/office/powerpoint/2010/main" val="1305569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Test de resumen final/2</a:t>
            </a: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contestando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grpSp>
        <p:nvGrpSpPr>
          <p:cNvPr id="18" name="Gruppo 17">
            <a:extLst>
              <a:ext uri="{FF2B5EF4-FFF2-40B4-BE49-F238E27FC236}">
                <a16:creationId xmlns:a16="http://schemas.microsoft.com/office/drawing/2014/main" id="{11ABB9C6-19E5-4A53-89E2-F6343AD87D55}"/>
              </a:ext>
            </a:extLst>
          </p:cNvPr>
          <p:cNvGrpSpPr>
            <a:grpSpLocks noChangeAspect="1"/>
          </p:cNvGrpSpPr>
          <p:nvPr/>
        </p:nvGrpSpPr>
        <p:grpSpPr>
          <a:xfrm>
            <a:off x="10263630" y="2884449"/>
            <a:ext cx="1440000" cy="1022402"/>
            <a:chOff x="6967211" y="2151000"/>
            <a:chExt cx="3569378" cy="2556005"/>
          </a:xfrm>
        </p:grpSpPr>
        <p:sp>
          <p:nvSpPr>
            <p:cNvPr id="19" name="Figura a mano libera: forma 18">
              <a:extLst>
                <a:ext uri="{FF2B5EF4-FFF2-40B4-BE49-F238E27FC236}">
                  <a16:creationId xmlns:a16="http://schemas.microsoft.com/office/drawing/2014/main" id="{1F0C62A4-CED6-429F-91CA-8FB1A9AAB92C}"/>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0" name="Figura a mano libera: forma 19">
              <a:extLst>
                <a:ext uri="{FF2B5EF4-FFF2-40B4-BE49-F238E27FC236}">
                  <a16:creationId xmlns:a16="http://schemas.microsoft.com/office/drawing/2014/main" id="{B42B7F3A-F1B9-4A5C-A164-56335F75529B}"/>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DF7AA1B7-CAC3-46B9-9B2C-9D838E26530B}"/>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5" name="Gruppo 34">
              <a:extLst>
                <a:ext uri="{FF2B5EF4-FFF2-40B4-BE49-F238E27FC236}">
                  <a16:creationId xmlns:a16="http://schemas.microsoft.com/office/drawing/2014/main" id="{B5C99CA0-003C-4E1C-B4CA-EBA69B3A2C7B}"/>
                </a:ext>
              </a:extLst>
            </p:cNvPr>
            <p:cNvGrpSpPr>
              <a:grpSpLocks noChangeAspect="1"/>
            </p:cNvGrpSpPr>
            <p:nvPr/>
          </p:nvGrpSpPr>
          <p:grpSpPr>
            <a:xfrm>
              <a:off x="9096589" y="3506582"/>
              <a:ext cx="1440000" cy="1132547"/>
              <a:chOff x="9248989" y="3608181"/>
              <a:chExt cx="1318222" cy="1036769"/>
            </a:xfrm>
          </p:grpSpPr>
          <p:sp>
            <p:nvSpPr>
              <p:cNvPr id="46" name="Figura a mano libera: forma 45">
                <a:extLst>
                  <a:ext uri="{FF2B5EF4-FFF2-40B4-BE49-F238E27FC236}">
                    <a16:creationId xmlns:a16="http://schemas.microsoft.com/office/drawing/2014/main" id="{59434171-128A-442F-8F06-FB8BD9095CF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7" name="Figura a mano libera: forma 46">
                <a:extLst>
                  <a:ext uri="{FF2B5EF4-FFF2-40B4-BE49-F238E27FC236}">
                    <a16:creationId xmlns:a16="http://schemas.microsoft.com/office/drawing/2014/main" id="{1E8C548E-C5FA-453D-B9B2-D0B55C8823F5}"/>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8" name="Figura a mano libera: forma 47">
                <a:extLst>
                  <a:ext uri="{FF2B5EF4-FFF2-40B4-BE49-F238E27FC236}">
                    <a16:creationId xmlns:a16="http://schemas.microsoft.com/office/drawing/2014/main" id="{0EA46038-0C78-4EBA-90A3-88D2D23656ED}"/>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6" name="Figura a mano libera: forma 35">
              <a:extLst>
                <a:ext uri="{FF2B5EF4-FFF2-40B4-BE49-F238E27FC236}">
                  <a16:creationId xmlns:a16="http://schemas.microsoft.com/office/drawing/2014/main" id="{6503C0AF-FCFA-4530-8A62-1CD8BB593A1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034310A1-A8D7-4AED-9885-599D6F8A7539}"/>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8" name="Figura a mano libera: forma 37">
              <a:extLst>
                <a:ext uri="{FF2B5EF4-FFF2-40B4-BE49-F238E27FC236}">
                  <a16:creationId xmlns:a16="http://schemas.microsoft.com/office/drawing/2014/main" id="{2BD4442A-9BC0-426D-9592-F0F524F74A78}"/>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04131CA1-EFFC-484F-8929-5C0269D61319}"/>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40" name="Gruppo 39">
              <a:extLst>
                <a:ext uri="{FF2B5EF4-FFF2-40B4-BE49-F238E27FC236}">
                  <a16:creationId xmlns:a16="http://schemas.microsoft.com/office/drawing/2014/main" id="{66A514CD-9AEC-4FC3-9A4D-5F07E279A6DF}"/>
                </a:ext>
              </a:extLst>
            </p:cNvPr>
            <p:cNvGrpSpPr/>
            <p:nvPr/>
          </p:nvGrpSpPr>
          <p:grpSpPr>
            <a:xfrm>
              <a:off x="6967211" y="3456359"/>
              <a:ext cx="1137406" cy="1250646"/>
              <a:chOff x="6967211" y="3627104"/>
              <a:chExt cx="983682" cy="1079896"/>
            </a:xfrm>
          </p:grpSpPr>
          <p:sp>
            <p:nvSpPr>
              <p:cNvPr id="43" name="Figura a mano libera: forma 42">
                <a:extLst>
                  <a:ext uri="{FF2B5EF4-FFF2-40B4-BE49-F238E27FC236}">
                    <a16:creationId xmlns:a16="http://schemas.microsoft.com/office/drawing/2014/main" id="{40210710-F0B3-40F2-9F93-A3F1AE92F064}"/>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4" name="Figura a mano libera: forma 43">
                <a:extLst>
                  <a:ext uri="{FF2B5EF4-FFF2-40B4-BE49-F238E27FC236}">
                    <a16:creationId xmlns:a16="http://schemas.microsoft.com/office/drawing/2014/main" id="{CDD95A61-A9CF-4780-9BF6-E1FC7B460ACF}"/>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07D46681-AC17-403E-B6FD-542CE0701337}"/>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41" name="Figura a mano libera: forma 40">
              <a:extLst>
                <a:ext uri="{FF2B5EF4-FFF2-40B4-BE49-F238E27FC236}">
                  <a16:creationId xmlns:a16="http://schemas.microsoft.com/office/drawing/2014/main" id="{F9AF7F21-7FE6-4481-A68D-F92A6424E0AE}"/>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36B2D9AB-F6BE-485E-9241-8DAC537783BF}"/>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cxnSp>
        <p:nvCxnSpPr>
          <p:cNvPr id="29" name="Google Shape;334;p29">
            <a:extLst>
              <a:ext uri="{FF2B5EF4-FFF2-40B4-BE49-F238E27FC236}">
                <a16:creationId xmlns:a16="http://schemas.microsoft.com/office/drawing/2014/main" id="{C41012CB-2C05-EEC3-B790-4FE47F21E624}"/>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sp>
        <p:nvSpPr>
          <p:cNvPr id="23" name="TextBox 54">
            <a:extLst>
              <a:ext uri="{FF2B5EF4-FFF2-40B4-BE49-F238E27FC236}">
                <a16:creationId xmlns:a16="http://schemas.microsoft.com/office/drawing/2014/main" id="{7E58EB86-5F7D-598D-85F3-C98830452EBA}"/>
              </a:ext>
            </a:extLst>
          </p:cNvPr>
          <p:cNvSpPr txBox="1"/>
          <p:nvPr/>
        </p:nvSpPr>
        <p:spPr>
          <a:xfrm>
            <a:off x="626290" y="2199478"/>
            <a:ext cx="7308000" cy="2546588"/>
          </a:xfrm>
          <a:prstGeom prst="rect">
            <a:avLst/>
          </a:prstGeom>
          <a:noFill/>
        </p:spPr>
        <p:txBody>
          <a:bodyPr wrap="square" numCol="1" rtlCol="0">
            <a:noAutofit/>
          </a:bodyPr>
          <a:lstStyle/>
          <a:p>
            <a:pPr indent="-285750">
              <a:buFont typeface="Arial" panose="020B0604020202020204" pitchFamily="34" charset="0"/>
              <a:buChar char="•"/>
            </a:pPr>
            <a:r>
              <a:rPr lang="en-US" altLang="ko-KR" b="1">
                <a:cs typeface="Poppins Medium" panose="00000600000000000000" pitchFamily="2" charset="0"/>
              </a:rPr>
              <a:t>¿Cómo podemos proteger nuestros datos?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Publicando contenido frecuentemente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Evitando mails con nuestra información a nuestros conocidos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Manteniendo el software actualizado</a:t>
            </a:r>
          </a:p>
          <a:p>
            <a:pPr marL="432000" lvl="2" indent="-144000">
              <a:buFont typeface="Arial" panose="020B0604020202020204" pitchFamily="34" charset="0"/>
              <a:buChar char="•"/>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 incluir una contraseña segura?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Información del usuario</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Mayúsculas, minúsculas, números y caracteres especiales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Palabras verosímiles</a:t>
            </a:r>
          </a:p>
        </p:txBody>
      </p:sp>
    </p:spTree>
    <p:extLst>
      <p:ext uri="{BB962C8B-B14F-4D97-AF65-F5344CB8AC3E}">
        <p14:creationId xmlns:p14="http://schemas.microsoft.com/office/powerpoint/2010/main" val="41886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Soluciones al test de resumen final/</a:t>
            </a:r>
            <a:r>
              <a:rPr lang="en-AU" sz="2400" b="1" dirty="0">
                <a:solidFill>
                  <a:srgbClr val="ED388A"/>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cxnSp>
        <p:nvCxnSpPr>
          <p:cNvPr id="21" name="Google Shape;334;p29">
            <a:extLst>
              <a:ext uri="{FF2B5EF4-FFF2-40B4-BE49-F238E27FC236}">
                <a16:creationId xmlns:a16="http://schemas.microsoft.com/office/drawing/2014/main" id="{12E08C97-C0B3-4ED1-9580-630A491B1A23}"/>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grpSp>
        <p:nvGrpSpPr>
          <p:cNvPr id="22" name="Gruppo 21">
            <a:extLst>
              <a:ext uri="{FF2B5EF4-FFF2-40B4-BE49-F238E27FC236}">
                <a16:creationId xmlns:a16="http://schemas.microsoft.com/office/drawing/2014/main" id="{E4F88E7C-DA33-4529-AFAF-68EE0D309263}"/>
              </a:ext>
            </a:extLst>
          </p:cNvPr>
          <p:cNvGrpSpPr>
            <a:grpSpLocks noChangeAspect="1"/>
          </p:cNvGrpSpPr>
          <p:nvPr/>
        </p:nvGrpSpPr>
        <p:grpSpPr>
          <a:xfrm>
            <a:off x="10263630" y="2884449"/>
            <a:ext cx="1440000" cy="1022402"/>
            <a:chOff x="6967211" y="2151000"/>
            <a:chExt cx="3569378" cy="2556005"/>
          </a:xfrm>
        </p:grpSpPr>
        <p:sp>
          <p:nvSpPr>
            <p:cNvPr id="23" name="Figura a mano libera: forma 22">
              <a:extLst>
                <a:ext uri="{FF2B5EF4-FFF2-40B4-BE49-F238E27FC236}">
                  <a16:creationId xmlns:a16="http://schemas.microsoft.com/office/drawing/2014/main" id="{D7BA13D9-D371-4FC7-8DDD-2B3072277709}"/>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DA5C3600-3A77-4BCA-A135-509F72C6DBEF}"/>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5" name="Figura a mano libera: forma 24">
              <a:extLst>
                <a:ext uri="{FF2B5EF4-FFF2-40B4-BE49-F238E27FC236}">
                  <a16:creationId xmlns:a16="http://schemas.microsoft.com/office/drawing/2014/main" id="{3941F2F6-0587-4BCE-95FA-1227B0DAFCBF}"/>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7" name="Gruppo 26">
              <a:extLst>
                <a:ext uri="{FF2B5EF4-FFF2-40B4-BE49-F238E27FC236}">
                  <a16:creationId xmlns:a16="http://schemas.microsoft.com/office/drawing/2014/main" id="{425DA277-BCBB-4740-A9DE-BE7F9579A30C}"/>
                </a:ext>
              </a:extLst>
            </p:cNvPr>
            <p:cNvGrpSpPr>
              <a:grpSpLocks noChangeAspect="1"/>
            </p:cNvGrpSpPr>
            <p:nvPr/>
          </p:nvGrpSpPr>
          <p:grpSpPr>
            <a:xfrm>
              <a:off x="9096589" y="3506582"/>
              <a:ext cx="1440000" cy="1132547"/>
              <a:chOff x="9248989" y="3608181"/>
              <a:chExt cx="1318222" cy="1036769"/>
            </a:xfrm>
          </p:grpSpPr>
          <p:sp>
            <p:nvSpPr>
              <p:cNvPr id="38" name="Figura a mano libera: forma 37">
                <a:extLst>
                  <a:ext uri="{FF2B5EF4-FFF2-40B4-BE49-F238E27FC236}">
                    <a16:creationId xmlns:a16="http://schemas.microsoft.com/office/drawing/2014/main" id="{6D5E8E66-C213-45AE-8797-BA13E676A6A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39" name="Figura a mano libera: forma 38">
                <a:extLst>
                  <a:ext uri="{FF2B5EF4-FFF2-40B4-BE49-F238E27FC236}">
                    <a16:creationId xmlns:a16="http://schemas.microsoft.com/office/drawing/2014/main" id="{63C55574-D02B-4794-88E0-1D1D2361296C}"/>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0" name="Figura a mano libera: forma 39">
                <a:extLst>
                  <a:ext uri="{FF2B5EF4-FFF2-40B4-BE49-F238E27FC236}">
                    <a16:creationId xmlns:a16="http://schemas.microsoft.com/office/drawing/2014/main" id="{77B9CB61-3CB3-45AA-B32F-98584E190435}"/>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8" name="Figura a mano libera: forma 27">
              <a:extLst>
                <a:ext uri="{FF2B5EF4-FFF2-40B4-BE49-F238E27FC236}">
                  <a16:creationId xmlns:a16="http://schemas.microsoft.com/office/drawing/2014/main" id="{78DA6460-3BAB-473E-B4A0-084D61849E8C}"/>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9F2B0533-C64A-4ADA-A488-FC3E3582B76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86895648-5C10-42D2-8ACD-FA3C01333379}"/>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00D4FC2F-F916-4133-9D2A-63970911142A}"/>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F12058AC-1F71-4FC4-9161-1F3FF65E3889}"/>
                </a:ext>
              </a:extLst>
            </p:cNvPr>
            <p:cNvGrpSpPr/>
            <p:nvPr/>
          </p:nvGrpSpPr>
          <p:grpSpPr>
            <a:xfrm>
              <a:off x="6967211" y="3456359"/>
              <a:ext cx="1137406" cy="1250646"/>
              <a:chOff x="6967211" y="3627104"/>
              <a:chExt cx="983682" cy="1079896"/>
            </a:xfrm>
          </p:grpSpPr>
          <p:sp>
            <p:nvSpPr>
              <p:cNvPr id="35" name="Figura a mano libera: forma 34">
                <a:extLst>
                  <a:ext uri="{FF2B5EF4-FFF2-40B4-BE49-F238E27FC236}">
                    <a16:creationId xmlns:a16="http://schemas.microsoft.com/office/drawing/2014/main" id="{055F5672-ED54-4D6E-8992-530538B2E7D7}"/>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36" name="Figura a mano libera: forma 35">
                <a:extLst>
                  <a:ext uri="{FF2B5EF4-FFF2-40B4-BE49-F238E27FC236}">
                    <a16:creationId xmlns:a16="http://schemas.microsoft.com/office/drawing/2014/main" id="{1BD7BA48-756A-449B-B05B-0FED2AAED288}"/>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37" name="Figura a mano libera: forma 36">
                <a:extLst>
                  <a:ext uri="{FF2B5EF4-FFF2-40B4-BE49-F238E27FC236}">
                    <a16:creationId xmlns:a16="http://schemas.microsoft.com/office/drawing/2014/main" id="{E83E3D34-7F8F-41C6-ABFC-7816B6DFA41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3" name="Figura a mano libera: forma 32">
              <a:extLst>
                <a:ext uri="{FF2B5EF4-FFF2-40B4-BE49-F238E27FC236}">
                  <a16:creationId xmlns:a16="http://schemas.microsoft.com/office/drawing/2014/main" id="{31B6C13E-6B55-497C-9F1C-D3CFB4651F9B}"/>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89624EFB-B38B-4F1F-B75B-A874F972D643}"/>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41" name="TextBox 54">
            <a:extLst>
              <a:ext uri="{FF2B5EF4-FFF2-40B4-BE49-F238E27FC236}">
                <a16:creationId xmlns:a16="http://schemas.microsoft.com/office/drawing/2014/main" id="{1AD21381-19B8-76A0-FD4E-BB090E710E08}"/>
              </a:ext>
            </a:extLst>
          </p:cNvPr>
          <p:cNvSpPr txBox="1"/>
          <p:nvPr/>
        </p:nvSpPr>
        <p:spPr>
          <a:xfrm>
            <a:off x="686823" y="1689650"/>
            <a:ext cx="7308000" cy="3971940"/>
          </a:xfrm>
          <a:prstGeom prst="rect">
            <a:avLst/>
          </a:prstGeom>
          <a:noFill/>
        </p:spPr>
        <p:txBody>
          <a:bodyPr wrap="square" numCol="1" rtlCol="0">
            <a:noAutofit/>
          </a:bodyPr>
          <a:lstStyle/>
          <a:p>
            <a:pPr indent="-285750">
              <a:buFont typeface="Arial" panose="020B0604020202020204" pitchFamily="34" charset="0"/>
              <a:buChar char="•"/>
            </a:pPr>
            <a:r>
              <a:rPr lang="en-US" altLang="ko-KR" b="1">
                <a:cs typeface="Poppins Medium" panose="00000600000000000000" pitchFamily="2" charset="0"/>
              </a:rPr>
              <a:t>¿Cuál es un ciberdelito?</a:t>
            </a:r>
          </a:p>
          <a:p>
            <a:pPr marL="432000" lvl="2" indent="-144000">
              <a:buFont typeface="Arial" panose="020B0604020202020204" pitchFamily="34" charset="0"/>
              <a:buChar char="•"/>
            </a:pPr>
            <a:r>
              <a:rPr lang="en-US" altLang="ko-KR" sz="1600">
                <a:latin typeface="+mj-lt"/>
                <a:cs typeface="Poppins ExtraLight" panose="00000300000000000000" pitchFamily="2" charset="0"/>
              </a:rPr>
              <a:t>VPN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Avira</a:t>
            </a:r>
          </a:p>
          <a:p>
            <a:pPr marL="432000" lvl="2" indent="-144000">
              <a:buFont typeface="Arial" panose="020B0604020202020204" pitchFamily="34" charset="0"/>
              <a:buChar char="•"/>
            </a:pPr>
            <a:r>
              <a:rPr lang="en-US" altLang="ko-KR" sz="1600" b="1">
                <a:solidFill>
                  <a:srgbClr val="ED388A"/>
                </a:solidFill>
                <a:latin typeface="+mj-lt"/>
                <a:cs typeface="Poppins ExtraLight" panose="00000300000000000000" pitchFamily="2" charset="0"/>
              </a:rPr>
              <a:t>Phishing</a:t>
            </a: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debemos tener en cuenta al buscar un antivirus?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compatibilidad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confiabilidad</a:t>
            </a:r>
          </a:p>
          <a:p>
            <a:pPr marL="432000" lvl="2" indent="-144000">
              <a:buFont typeface="Arial" panose="020B0604020202020204" pitchFamily="34" charset="0"/>
              <a:buChar char="•"/>
            </a:pPr>
            <a:r>
              <a:rPr lang="en-US" altLang="ko-KR" sz="1600" b="1">
                <a:solidFill>
                  <a:srgbClr val="ED388A"/>
                </a:solidFill>
                <a:latin typeface="+mj-lt"/>
                <a:cs typeface="Poppins ExtraLight" panose="00000300000000000000" pitchFamily="2" charset="0"/>
              </a:rPr>
              <a:t>Ambas son correctas</a:t>
            </a:r>
          </a:p>
          <a:p>
            <a:pPr marL="288000" lvl="2"/>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debemos hacer si recibimos un enlace de un remitente que desconocemos?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Abrirlo y comprobar qué es</a:t>
            </a:r>
          </a:p>
          <a:p>
            <a:pPr marL="432000" lvl="2" indent="-144000">
              <a:buFont typeface="Arial" panose="020B0604020202020204" pitchFamily="34" charset="0"/>
              <a:buChar char="•"/>
            </a:pPr>
            <a:r>
              <a:rPr lang="en-US" altLang="ko-KR" sz="1600" b="1">
                <a:solidFill>
                  <a:srgbClr val="ED388A"/>
                </a:solidFill>
                <a:latin typeface="+mj-lt"/>
                <a:cs typeface="Poppins ExtraLight" panose="00000300000000000000" pitchFamily="2" charset="0"/>
              </a:rPr>
              <a:t>No abrirlo y reportar el mensaje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Devolver otro enlace</a:t>
            </a:r>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ED388A"/>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Soluciones al test de resumen final/</a:t>
            </a:r>
            <a:r>
              <a:rPr lang="en-AU" sz="2400" b="1" dirty="0">
                <a:solidFill>
                  <a:srgbClr val="ED388A"/>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grpSp>
        <p:nvGrpSpPr>
          <p:cNvPr id="21" name="Gruppo 20">
            <a:extLst>
              <a:ext uri="{FF2B5EF4-FFF2-40B4-BE49-F238E27FC236}">
                <a16:creationId xmlns:a16="http://schemas.microsoft.com/office/drawing/2014/main" id="{5C58E764-69DD-4A5D-A414-FA23ED764BD0}"/>
              </a:ext>
            </a:extLst>
          </p:cNvPr>
          <p:cNvGrpSpPr>
            <a:grpSpLocks noChangeAspect="1"/>
          </p:cNvGrpSpPr>
          <p:nvPr/>
        </p:nvGrpSpPr>
        <p:grpSpPr>
          <a:xfrm>
            <a:off x="10263630" y="2884449"/>
            <a:ext cx="1440000" cy="1022402"/>
            <a:chOff x="6967211" y="2151000"/>
            <a:chExt cx="3569378" cy="2556005"/>
          </a:xfrm>
        </p:grpSpPr>
        <p:sp>
          <p:nvSpPr>
            <p:cNvPr id="22" name="Figura a mano libera: forma 21">
              <a:extLst>
                <a:ext uri="{FF2B5EF4-FFF2-40B4-BE49-F238E27FC236}">
                  <a16:creationId xmlns:a16="http://schemas.microsoft.com/office/drawing/2014/main" id="{28342274-10C4-4AD8-B482-9B521D4A0E3E}"/>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3" name="Figura a mano libera: forma 22">
              <a:extLst>
                <a:ext uri="{FF2B5EF4-FFF2-40B4-BE49-F238E27FC236}">
                  <a16:creationId xmlns:a16="http://schemas.microsoft.com/office/drawing/2014/main" id="{C7B6317D-FDA7-43F3-ADB7-C4AD132C5F44}"/>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1E88521F-78FE-49F8-B23A-65681E3F02E4}"/>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5" name="Gruppo 24">
              <a:extLst>
                <a:ext uri="{FF2B5EF4-FFF2-40B4-BE49-F238E27FC236}">
                  <a16:creationId xmlns:a16="http://schemas.microsoft.com/office/drawing/2014/main" id="{1CA9C57B-7D9D-450B-80E6-A53568EAD0A2}"/>
                </a:ext>
              </a:extLst>
            </p:cNvPr>
            <p:cNvGrpSpPr>
              <a:grpSpLocks noChangeAspect="1"/>
            </p:cNvGrpSpPr>
            <p:nvPr/>
          </p:nvGrpSpPr>
          <p:grpSpPr>
            <a:xfrm>
              <a:off x="9096589" y="3506582"/>
              <a:ext cx="1440000" cy="1132547"/>
              <a:chOff x="9248989" y="3608181"/>
              <a:chExt cx="1318222" cy="1036769"/>
            </a:xfrm>
          </p:grpSpPr>
          <p:sp>
            <p:nvSpPr>
              <p:cNvPr id="37" name="Figura a mano libera: forma 36">
                <a:extLst>
                  <a:ext uri="{FF2B5EF4-FFF2-40B4-BE49-F238E27FC236}">
                    <a16:creationId xmlns:a16="http://schemas.microsoft.com/office/drawing/2014/main" id="{0BC3ABEE-4214-44B7-B778-4611C1A35732}"/>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38" name="Figura a mano libera: forma 37">
                <a:extLst>
                  <a:ext uri="{FF2B5EF4-FFF2-40B4-BE49-F238E27FC236}">
                    <a16:creationId xmlns:a16="http://schemas.microsoft.com/office/drawing/2014/main" id="{677272E6-5891-451E-BEDA-650BD4FE5C92}"/>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39" name="Figura a mano libera: forma 38">
                <a:extLst>
                  <a:ext uri="{FF2B5EF4-FFF2-40B4-BE49-F238E27FC236}">
                    <a16:creationId xmlns:a16="http://schemas.microsoft.com/office/drawing/2014/main" id="{662C18A6-DEB1-4D66-A260-3B973C367788}"/>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7" name="Figura a mano libera: forma 26">
              <a:extLst>
                <a:ext uri="{FF2B5EF4-FFF2-40B4-BE49-F238E27FC236}">
                  <a16:creationId xmlns:a16="http://schemas.microsoft.com/office/drawing/2014/main" id="{28A4FB55-F136-4DDD-A485-D7846D9CED43}"/>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8" name="Figura a mano libera: forma 27">
              <a:extLst>
                <a:ext uri="{FF2B5EF4-FFF2-40B4-BE49-F238E27FC236}">
                  <a16:creationId xmlns:a16="http://schemas.microsoft.com/office/drawing/2014/main" id="{97C954F5-9360-422B-904A-54FC81458F88}"/>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56D543DA-2E53-4DB0-A016-A590D3C1AB94}"/>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71283F32-5E1A-4EB4-8C1E-AD926C31A2DA}"/>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1" name="Gruppo 30">
              <a:extLst>
                <a:ext uri="{FF2B5EF4-FFF2-40B4-BE49-F238E27FC236}">
                  <a16:creationId xmlns:a16="http://schemas.microsoft.com/office/drawing/2014/main" id="{2303445A-393C-4EDC-8CC3-6B12CED999D6}"/>
                </a:ext>
              </a:extLst>
            </p:cNvPr>
            <p:cNvGrpSpPr/>
            <p:nvPr/>
          </p:nvGrpSpPr>
          <p:grpSpPr>
            <a:xfrm>
              <a:off x="6967211" y="3456359"/>
              <a:ext cx="1137406" cy="1250646"/>
              <a:chOff x="6967211" y="3627104"/>
              <a:chExt cx="983682" cy="1079896"/>
            </a:xfrm>
          </p:grpSpPr>
          <p:sp>
            <p:nvSpPr>
              <p:cNvPr id="34" name="Figura a mano libera: forma 33">
                <a:extLst>
                  <a:ext uri="{FF2B5EF4-FFF2-40B4-BE49-F238E27FC236}">
                    <a16:creationId xmlns:a16="http://schemas.microsoft.com/office/drawing/2014/main" id="{E119773E-6ED8-4C6A-8EC5-B0855993D6D2}"/>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55DB216E-5B51-4F06-BA5A-CE005026B357}"/>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36" name="Figura a mano libera: forma 35">
                <a:extLst>
                  <a:ext uri="{FF2B5EF4-FFF2-40B4-BE49-F238E27FC236}">
                    <a16:creationId xmlns:a16="http://schemas.microsoft.com/office/drawing/2014/main" id="{4C86A30D-1819-4806-BDAC-674ACFEF35B5}"/>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2" name="Figura a mano libera: forma 31">
              <a:extLst>
                <a:ext uri="{FF2B5EF4-FFF2-40B4-BE49-F238E27FC236}">
                  <a16:creationId xmlns:a16="http://schemas.microsoft.com/office/drawing/2014/main" id="{A67A99A1-1D51-4A0D-8E90-5446AB763A6C}"/>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3" name="Figura a mano libera: forma 32">
              <a:extLst>
                <a:ext uri="{FF2B5EF4-FFF2-40B4-BE49-F238E27FC236}">
                  <a16:creationId xmlns:a16="http://schemas.microsoft.com/office/drawing/2014/main" id="{F93FF388-55C1-4F5E-9A78-1FB2E44C1A6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
        <p:nvSpPr>
          <p:cNvPr id="40" name="TextBox 54">
            <a:extLst>
              <a:ext uri="{FF2B5EF4-FFF2-40B4-BE49-F238E27FC236}">
                <a16:creationId xmlns:a16="http://schemas.microsoft.com/office/drawing/2014/main" id="{03E71FC9-A2D0-2A55-F4F8-901287295C31}"/>
              </a:ext>
            </a:extLst>
          </p:cNvPr>
          <p:cNvSpPr txBox="1"/>
          <p:nvPr/>
        </p:nvSpPr>
        <p:spPr>
          <a:xfrm>
            <a:off x="626290" y="2199478"/>
            <a:ext cx="7308000" cy="2546588"/>
          </a:xfrm>
          <a:prstGeom prst="rect">
            <a:avLst/>
          </a:prstGeom>
          <a:noFill/>
        </p:spPr>
        <p:txBody>
          <a:bodyPr wrap="square" numCol="1" rtlCol="0">
            <a:noAutofit/>
          </a:bodyPr>
          <a:lstStyle/>
          <a:p>
            <a:pPr indent="-285750">
              <a:buFont typeface="Arial" panose="020B0604020202020204" pitchFamily="34" charset="0"/>
              <a:buChar char="•"/>
            </a:pPr>
            <a:r>
              <a:rPr lang="en-US" altLang="ko-KR" b="1">
                <a:cs typeface="Poppins Medium" panose="00000600000000000000" pitchFamily="2" charset="0"/>
              </a:rPr>
              <a:t>¿Cómo podemos proteger nuestros datos?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Publicando contenido frecuentemente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Evitando mails con nuestra información a nuestros conocidos</a:t>
            </a:r>
          </a:p>
          <a:p>
            <a:pPr marL="432000" lvl="2" indent="-144000">
              <a:buFont typeface="Arial" panose="020B0604020202020204" pitchFamily="34" charset="0"/>
              <a:buChar char="•"/>
            </a:pPr>
            <a:r>
              <a:rPr lang="en-US" altLang="ko-KR" sz="1600" b="1">
                <a:solidFill>
                  <a:srgbClr val="ED388A"/>
                </a:solidFill>
                <a:latin typeface="+mj-lt"/>
                <a:cs typeface="Poppins ExtraLight" panose="00000300000000000000" pitchFamily="2" charset="0"/>
              </a:rPr>
              <a:t>Manteniendo el software actualizado</a:t>
            </a:r>
          </a:p>
          <a:p>
            <a:pPr marL="432000" lvl="2" indent="-144000">
              <a:buFont typeface="Arial" panose="020B0604020202020204" pitchFamily="34" charset="0"/>
              <a:buChar char="•"/>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b="1">
                <a:cs typeface="Poppins Medium" panose="00000600000000000000" pitchFamily="2" charset="0"/>
              </a:rPr>
              <a:t>¿Qué debe incluir una contraseña segura?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Información del usuario</a:t>
            </a:r>
          </a:p>
          <a:p>
            <a:pPr marL="432000" lvl="2" indent="-144000">
              <a:buFont typeface="Arial" panose="020B0604020202020204" pitchFamily="34" charset="0"/>
              <a:buChar char="•"/>
            </a:pPr>
            <a:r>
              <a:rPr lang="en-US" altLang="ko-KR" sz="1600" b="1">
                <a:solidFill>
                  <a:srgbClr val="ED388A"/>
                </a:solidFill>
                <a:latin typeface="+mj-lt"/>
                <a:cs typeface="Poppins ExtraLight" panose="00000300000000000000" pitchFamily="2" charset="0"/>
              </a:rPr>
              <a:t>Mayúsculas, minúsculas, números y caracteres especiales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Palabras verosímiles</a:t>
            </a:r>
          </a:p>
        </p:txBody>
      </p:sp>
    </p:spTree>
    <p:extLst>
      <p:ext uri="{BB962C8B-B14F-4D97-AF65-F5344CB8AC3E}">
        <p14:creationId xmlns:p14="http://schemas.microsoft.com/office/powerpoint/2010/main" val="1515553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¡Genial!</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Recuerda (ahora sabes):</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546372"/>
            <a:ext cx="34885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a:cs typeface="Poppins Medium" panose="00000600000000000000" pitchFamily="2" charset="0"/>
                <a:sym typeface="Varela Round"/>
              </a:rPr>
              <a:t>Resultado de aprendizaje 1</a:t>
            </a:r>
            <a:endParaRPr lang="en-US" sz="2000" b="1" dirty="0">
              <a:cs typeface="Poppins Medium" panose="00000600000000000000" pitchFamily="2" charset="0"/>
              <a:sym typeface="Varela Round"/>
            </a:endParaRPr>
          </a:p>
          <a:p>
            <a:pPr marL="230400" indent="0">
              <a:lnSpc>
                <a:spcPct val="100000"/>
              </a:lnSpc>
              <a:spcBef>
                <a:spcPts val="0"/>
              </a:spcBef>
              <a:buNone/>
            </a:pPr>
            <a:r>
              <a:rPr lang="en-US" sz="2000">
                <a:latin typeface="+mj-lt"/>
                <a:cs typeface="Poppins ExtraLight" panose="00000300000000000000" pitchFamily="2" charset="0"/>
                <a:sym typeface="Varela Round"/>
              </a:rPr>
              <a:t>Conocer los peligros de Internet.</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122698" y="2546372"/>
            <a:ext cx="4167862"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Aprender a navegar de forma segura y evitar los ciberdelitos.</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89" y="3751931"/>
            <a:ext cx="34885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Proteges nuestros datos de posibles ataques.</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122698" y="3751931"/>
            <a:ext cx="4167862"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a:cs typeface="Poppins Medium" panose="00000600000000000000" pitchFamily="2" charset="0"/>
                <a:sym typeface="Varela Round"/>
              </a:rPr>
              <a:t>Resultado de aprendizaje 4</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Entender qué es un antivirus: criterios, tipos y opciones gratuitas.</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0" name="Gruppo 19">
            <a:extLst>
              <a:ext uri="{FF2B5EF4-FFF2-40B4-BE49-F238E27FC236}">
                <a16:creationId xmlns:a16="http://schemas.microsoft.com/office/drawing/2014/main" id="{3185FC0B-F861-40F6-B108-45BD11B22C22}"/>
              </a:ext>
            </a:extLst>
          </p:cNvPr>
          <p:cNvGrpSpPr>
            <a:grpSpLocks noChangeAspect="1"/>
          </p:cNvGrpSpPr>
          <p:nvPr/>
        </p:nvGrpSpPr>
        <p:grpSpPr>
          <a:xfrm>
            <a:off x="10263630" y="2884449"/>
            <a:ext cx="1440000" cy="1022402"/>
            <a:chOff x="6967211" y="2151000"/>
            <a:chExt cx="3569378" cy="2556005"/>
          </a:xfrm>
        </p:grpSpPr>
        <p:sp>
          <p:nvSpPr>
            <p:cNvPr id="21" name="Figura a mano libera: forma 20">
              <a:extLst>
                <a:ext uri="{FF2B5EF4-FFF2-40B4-BE49-F238E27FC236}">
                  <a16:creationId xmlns:a16="http://schemas.microsoft.com/office/drawing/2014/main" id="{7831BC3C-2AE8-4F58-8C27-081350563185}"/>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2" name="Figura a mano libera: forma 21">
              <a:extLst>
                <a:ext uri="{FF2B5EF4-FFF2-40B4-BE49-F238E27FC236}">
                  <a16:creationId xmlns:a16="http://schemas.microsoft.com/office/drawing/2014/main" id="{1E49BCB6-C634-4E19-811E-152F20A1564F}"/>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FC0E673D-EC73-4831-A2CF-536896AFA14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7" name="Gruppo 26">
              <a:extLst>
                <a:ext uri="{FF2B5EF4-FFF2-40B4-BE49-F238E27FC236}">
                  <a16:creationId xmlns:a16="http://schemas.microsoft.com/office/drawing/2014/main" id="{06D590F9-D5DC-44CE-A998-0666049775B3}"/>
                </a:ext>
              </a:extLst>
            </p:cNvPr>
            <p:cNvGrpSpPr>
              <a:grpSpLocks noChangeAspect="1"/>
            </p:cNvGrpSpPr>
            <p:nvPr/>
          </p:nvGrpSpPr>
          <p:grpSpPr>
            <a:xfrm>
              <a:off x="9096589" y="3506582"/>
              <a:ext cx="1440000" cy="1132547"/>
              <a:chOff x="9248989" y="3608181"/>
              <a:chExt cx="1318222" cy="1036769"/>
            </a:xfrm>
          </p:grpSpPr>
          <p:sp>
            <p:nvSpPr>
              <p:cNvPr id="51" name="Figura a mano libera: forma 50">
                <a:extLst>
                  <a:ext uri="{FF2B5EF4-FFF2-40B4-BE49-F238E27FC236}">
                    <a16:creationId xmlns:a16="http://schemas.microsoft.com/office/drawing/2014/main" id="{0CFE8CE2-B102-49F5-8BDB-C50D2AAB0864}"/>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52" name="Figura a mano libera: forma 51">
                <a:extLst>
                  <a:ext uri="{FF2B5EF4-FFF2-40B4-BE49-F238E27FC236}">
                    <a16:creationId xmlns:a16="http://schemas.microsoft.com/office/drawing/2014/main" id="{7B3CD11C-7E27-4B83-BD92-F0BB0716B201}"/>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53" name="Figura a mano libera: forma 52">
                <a:extLst>
                  <a:ext uri="{FF2B5EF4-FFF2-40B4-BE49-F238E27FC236}">
                    <a16:creationId xmlns:a16="http://schemas.microsoft.com/office/drawing/2014/main" id="{32931D70-44D6-4D1D-8E90-3752B2DCB3B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8" name="Figura a mano libera: forma 27">
              <a:extLst>
                <a:ext uri="{FF2B5EF4-FFF2-40B4-BE49-F238E27FC236}">
                  <a16:creationId xmlns:a16="http://schemas.microsoft.com/office/drawing/2014/main" id="{92BD6E44-0A96-41EF-B822-115FCCB526E3}"/>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B8CD6B02-D954-4081-8DE9-A9D5C2D5D792}"/>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6B5C16B1-244E-4789-A31A-A0E39CFD06B3}"/>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DDD10E1A-A4E8-46BE-9A2D-60D052AF368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C7E4525F-0691-4459-BBF4-865E50EAECFF}"/>
                </a:ext>
              </a:extLst>
            </p:cNvPr>
            <p:cNvGrpSpPr/>
            <p:nvPr/>
          </p:nvGrpSpPr>
          <p:grpSpPr>
            <a:xfrm>
              <a:off x="6967211" y="3456359"/>
              <a:ext cx="1137406" cy="1250646"/>
              <a:chOff x="6967211" y="3627104"/>
              <a:chExt cx="983682" cy="1079896"/>
            </a:xfrm>
          </p:grpSpPr>
          <p:sp>
            <p:nvSpPr>
              <p:cNvPr id="35" name="Figura a mano libera: forma 34">
                <a:extLst>
                  <a:ext uri="{FF2B5EF4-FFF2-40B4-BE49-F238E27FC236}">
                    <a16:creationId xmlns:a16="http://schemas.microsoft.com/office/drawing/2014/main" id="{DA441792-5DC8-4581-8AAD-9F100362FED9}"/>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6EA176A1-21FC-4FAD-91FE-00C87C474D79}"/>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4A9A6C84-0646-488D-A654-C9F4EE4C4138}"/>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3" name="Figura a mano libera: forma 32">
              <a:extLst>
                <a:ext uri="{FF2B5EF4-FFF2-40B4-BE49-F238E27FC236}">
                  <a16:creationId xmlns:a16="http://schemas.microsoft.com/office/drawing/2014/main" id="{58A6E4B0-620F-441D-B3A1-6ADDC59F5270}"/>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CAE14DB8-F606-432E-935D-128C1C311AD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2074259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a:ea typeface="Microsoft Sans Serif" panose="020B0604020202020204" pitchFamily="34" charset="0"/>
                <a:cs typeface="Poppins SemiBold" panose="00000700000000000000" pitchFamily="2" charset="0"/>
              </a:rPr>
              <a:t>¡Sigue adelante!</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Objetivos</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Al finalizar este módulo serás capaz de:</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546372"/>
            <a:ext cx="34885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000" b="1">
                <a:cs typeface="Poppins Medium" panose="00000600000000000000" pitchFamily="2" charset="0"/>
                <a:sym typeface="Varela Round"/>
              </a:rPr>
              <a:t>Resultado de aprendizaje 1</a:t>
            </a:r>
            <a:endParaRPr lang="en-US" sz="2000" b="1" dirty="0">
              <a:cs typeface="Poppins Medium" panose="00000600000000000000" pitchFamily="2" charset="0"/>
              <a:sym typeface="Varela Round"/>
            </a:endParaRPr>
          </a:p>
          <a:p>
            <a:pPr marL="230400" indent="0">
              <a:lnSpc>
                <a:spcPct val="100000"/>
              </a:lnSpc>
              <a:spcBef>
                <a:spcPts val="0"/>
              </a:spcBef>
              <a:buNone/>
            </a:pPr>
            <a:r>
              <a:rPr lang="en-US" sz="2000">
                <a:latin typeface="+mj-lt"/>
                <a:cs typeface="Poppins ExtraLight" panose="00000300000000000000" pitchFamily="2" charset="0"/>
                <a:sym typeface="Varela Round"/>
              </a:rPr>
              <a:t>Conocer los peligros de Internet.</a:t>
            </a:r>
            <a:endParaRPr lang="en-US" sz="2000" dirty="0">
              <a:latin typeface="+mj-lt"/>
              <a:cs typeface="Poppins ExtraLight" panose="00000300000000000000" pitchFamily="2" charset="0"/>
              <a:sym typeface="Varela Round"/>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122698" y="2546372"/>
            <a:ext cx="4167862"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Aprender a navegar de forma segura y evitar los ciberdelitos.</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89" y="3751931"/>
            <a:ext cx="34885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a:cs typeface="Poppins Medium" panose="00000600000000000000" pitchFamily="2" charset="0"/>
                <a:sym typeface="Varela Round"/>
              </a:rPr>
              <a:t>Resultado de aprendizaje 2</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Proteges nuestros datos de posibles ataques.</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122698" y="3751931"/>
            <a:ext cx="4167862"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a:cs typeface="Poppins Medium" panose="00000600000000000000" pitchFamily="2" charset="0"/>
                <a:sym typeface="Varela Round"/>
              </a:rPr>
              <a:t>Resultado de aprendizaje 4</a:t>
            </a:r>
            <a:endParaRPr lang="en-US"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Entender qué es un antivirus: criterios, tipos y opciones gratuitas.</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0" name="Gruppo 19">
            <a:extLst>
              <a:ext uri="{FF2B5EF4-FFF2-40B4-BE49-F238E27FC236}">
                <a16:creationId xmlns:a16="http://schemas.microsoft.com/office/drawing/2014/main" id="{3185FC0B-F861-40F6-B108-45BD11B22C22}"/>
              </a:ext>
            </a:extLst>
          </p:cNvPr>
          <p:cNvGrpSpPr>
            <a:grpSpLocks noChangeAspect="1"/>
          </p:cNvGrpSpPr>
          <p:nvPr/>
        </p:nvGrpSpPr>
        <p:grpSpPr>
          <a:xfrm>
            <a:off x="10263630" y="2884449"/>
            <a:ext cx="1440000" cy="1022402"/>
            <a:chOff x="6967211" y="2151000"/>
            <a:chExt cx="3569378" cy="2556005"/>
          </a:xfrm>
        </p:grpSpPr>
        <p:sp>
          <p:nvSpPr>
            <p:cNvPr id="21" name="Figura a mano libera: forma 20">
              <a:extLst>
                <a:ext uri="{FF2B5EF4-FFF2-40B4-BE49-F238E27FC236}">
                  <a16:creationId xmlns:a16="http://schemas.microsoft.com/office/drawing/2014/main" id="{7831BC3C-2AE8-4F58-8C27-081350563185}"/>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2" name="Figura a mano libera: forma 21">
              <a:extLst>
                <a:ext uri="{FF2B5EF4-FFF2-40B4-BE49-F238E27FC236}">
                  <a16:creationId xmlns:a16="http://schemas.microsoft.com/office/drawing/2014/main" id="{1E49BCB6-C634-4E19-811E-152F20A1564F}"/>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24" name="Figura a mano libera: forma 23">
              <a:extLst>
                <a:ext uri="{FF2B5EF4-FFF2-40B4-BE49-F238E27FC236}">
                  <a16:creationId xmlns:a16="http://schemas.microsoft.com/office/drawing/2014/main" id="{FC0E673D-EC73-4831-A2CF-536896AFA14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27" name="Gruppo 26">
              <a:extLst>
                <a:ext uri="{FF2B5EF4-FFF2-40B4-BE49-F238E27FC236}">
                  <a16:creationId xmlns:a16="http://schemas.microsoft.com/office/drawing/2014/main" id="{06D590F9-D5DC-44CE-A998-0666049775B3}"/>
                </a:ext>
              </a:extLst>
            </p:cNvPr>
            <p:cNvGrpSpPr>
              <a:grpSpLocks noChangeAspect="1"/>
            </p:cNvGrpSpPr>
            <p:nvPr/>
          </p:nvGrpSpPr>
          <p:grpSpPr>
            <a:xfrm>
              <a:off x="9096589" y="3506582"/>
              <a:ext cx="1440000" cy="1132547"/>
              <a:chOff x="9248989" y="3608181"/>
              <a:chExt cx="1318222" cy="1036769"/>
            </a:xfrm>
          </p:grpSpPr>
          <p:sp>
            <p:nvSpPr>
              <p:cNvPr id="51" name="Figura a mano libera: forma 50">
                <a:extLst>
                  <a:ext uri="{FF2B5EF4-FFF2-40B4-BE49-F238E27FC236}">
                    <a16:creationId xmlns:a16="http://schemas.microsoft.com/office/drawing/2014/main" id="{0CFE8CE2-B102-49F5-8BDB-C50D2AAB0864}"/>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52" name="Figura a mano libera: forma 51">
                <a:extLst>
                  <a:ext uri="{FF2B5EF4-FFF2-40B4-BE49-F238E27FC236}">
                    <a16:creationId xmlns:a16="http://schemas.microsoft.com/office/drawing/2014/main" id="{7B3CD11C-7E27-4B83-BD92-F0BB0716B201}"/>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53" name="Figura a mano libera: forma 52">
                <a:extLst>
                  <a:ext uri="{FF2B5EF4-FFF2-40B4-BE49-F238E27FC236}">
                    <a16:creationId xmlns:a16="http://schemas.microsoft.com/office/drawing/2014/main" id="{32931D70-44D6-4D1D-8E90-3752B2DCB3B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28" name="Figura a mano libera: forma 27">
              <a:extLst>
                <a:ext uri="{FF2B5EF4-FFF2-40B4-BE49-F238E27FC236}">
                  <a16:creationId xmlns:a16="http://schemas.microsoft.com/office/drawing/2014/main" id="{92BD6E44-0A96-41EF-B822-115FCCB526E3}"/>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B8CD6B02-D954-4081-8DE9-A9D5C2D5D792}"/>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6B5C16B1-244E-4789-A31A-A0E39CFD06B3}"/>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1" name="Figura a mano libera: forma 30">
              <a:extLst>
                <a:ext uri="{FF2B5EF4-FFF2-40B4-BE49-F238E27FC236}">
                  <a16:creationId xmlns:a16="http://schemas.microsoft.com/office/drawing/2014/main" id="{DDD10E1A-A4E8-46BE-9A2D-60D052AF368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2" name="Gruppo 31">
              <a:extLst>
                <a:ext uri="{FF2B5EF4-FFF2-40B4-BE49-F238E27FC236}">
                  <a16:creationId xmlns:a16="http://schemas.microsoft.com/office/drawing/2014/main" id="{C7E4525F-0691-4459-BBF4-865E50EAECFF}"/>
                </a:ext>
              </a:extLst>
            </p:cNvPr>
            <p:cNvGrpSpPr/>
            <p:nvPr/>
          </p:nvGrpSpPr>
          <p:grpSpPr>
            <a:xfrm>
              <a:off x="6967211" y="3456359"/>
              <a:ext cx="1137406" cy="1250646"/>
              <a:chOff x="6967211" y="3627104"/>
              <a:chExt cx="983682" cy="1079896"/>
            </a:xfrm>
          </p:grpSpPr>
          <p:sp>
            <p:nvSpPr>
              <p:cNvPr id="35" name="Figura a mano libera: forma 34">
                <a:extLst>
                  <a:ext uri="{FF2B5EF4-FFF2-40B4-BE49-F238E27FC236}">
                    <a16:creationId xmlns:a16="http://schemas.microsoft.com/office/drawing/2014/main" id="{DA441792-5DC8-4581-8AAD-9F100362FED9}"/>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6EA176A1-21FC-4FAD-91FE-00C87C474D79}"/>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4A9A6C84-0646-488D-A654-C9F4EE4C4138}"/>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3" name="Figura a mano libera: forma 32">
              <a:extLst>
                <a:ext uri="{FF2B5EF4-FFF2-40B4-BE49-F238E27FC236}">
                  <a16:creationId xmlns:a16="http://schemas.microsoft.com/office/drawing/2014/main" id="{58A6E4B0-620F-441D-B3A1-6ADDC59F5270}"/>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CAE14DB8-F606-432E-935D-128C1C311ADD}"/>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1" y="717439"/>
            <a:ext cx="4912360" cy="1077218"/>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ED388A"/>
                </a:solidFill>
                <a:ea typeface="Microsoft Sans Serif" panose="020B0604020202020204" pitchFamily="34" charset="0"/>
                <a:cs typeface="Poppins Medium" panose="00000600000000000000" pitchFamily="2" charset="0"/>
              </a:rPr>
              <a:t>Índice de contenidos</a:t>
            </a:r>
            <a:endParaRPr lang="en-AU" sz="2400" b="1" dirty="0">
              <a:solidFill>
                <a:srgbClr val="ED388A"/>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Ciberseguridad y protección de datos para operadores de EFP</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89" y="3742695"/>
            <a:ext cx="397087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1: Qué es la Ciberseguridad</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2: Peligros en Internet</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3: Consejos para mantener la seguridad en Internet</a:t>
            </a:r>
            <a:endParaRPr lang="en-US" sz="2000" dirty="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3970876"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it-IT" sz="2000" b="1">
                <a:solidFill>
                  <a:schemeClr val="bg1"/>
                </a:solidFill>
                <a:cs typeface="Poppins Medium" panose="00000600000000000000" pitchFamily="2" charset="0"/>
              </a:rPr>
              <a:t>Unidad 1: Ciberseguridad</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978414" y="2771389"/>
            <a:ext cx="5019026"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cs typeface="Poppins Medium" panose="00000600000000000000" pitchFamily="2" charset="0"/>
              </a:rPr>
              <a:t>Unidad 2: Protección de datos</a:t>
            </a:r>
            <a:endParaRPr lang="it-IT" sz="2000" b="1" dirty="0">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4978414" y="3742694"/>
            <a:ext cx="5046430" cy="171296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1: ¿Qué es la protección de datos?</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2: Consejos para la protección de datos</a:t>
            </a:r>
          </a:p>
          <a:p>
            <a:pPr marL="0" lvl="0" indent="0">
              <a:lnSpc>
                <a:spcPct val="100000"/>
              </a:lnSpc>
              <a:spcBef>
                <a:spcPts val="0"/>
              </a:spcBef>
              <a:buNone/>
            </a:pPr>
            <a:r>
              <a:rPr lang="en-US" sz="2000">
                <a:latin typeface="+mj-lt"/>
                <a:ea typeface="Varela Round"/>
                <a:cs typeface="Poppins ExtraLight" panose="00000300000000000000" pitchFamily="2" charset="0"/>
                <a:sym typeface="Varela Round"/>
              </a:rPr>
              <a:t>Sección 3: Aprende a escoger un antivirus</a:t>
            </a:r>
            <a:endParaRPr lang="en-US" sz="2000" dirty="0">
              <a:latin typeface="+mj-lt"/>
              <a:ea typeface="Varela Round"/>
              <a:cs typeface="Poppins ExtraLight" panose="00000300000000000000" pitchFamily="2" charset="0"/>
              <a:sym typeface="Varela Round"/>
            </a:endParaRPr>
          </a:p>
        </p:txBody>
      </p:sp>
      <p:cxnSp>
        <p:nvCxnSpPr>
          <p:cNvPr id="26" name="Google Shape;334;p29">
            <a:extLst>
              <a:ext uri="{FF2B5EF4-FFF2-40B4-BE49-F238E27FC236}">
                <a16:creationId xmlns:a16="http://schemas.microsoft.com/office/drawing/2014/main" id="{97A9F53B-0398-4E34-BCD9-EB6C680A46E6}"/>
              </a:ext>
            </a:extLst>
          </p:cNvPr>
          <p:cNvCxnSpPr>
            <a:cxnSpLocks noChangeAspect="1"/>
          </p:cNvCxnSpPr>
          <p:nvPr/>
        </p:nvCxnSpPr>
        <p:spPr>
          <a:xfrm>
            <a:off x="528320" y="3631149"/>
            <a:ext cx="9469120" cy="0"/>
          </a:xfrm>
          <a:prstGeom prst="straightConnector1">
            <a:avLst/>
          </a:prstGeom>
          <a:noFill/>
          <a:ln w="9525" cap="flat" cmpd="sng">
            <a:solidFill>
              <a:srgbClr val="ED388A"/>
            </a:solidFill>
            <a:prstDash val="dash"/>
            <a:round/>
            <a:headEnd type="none" w="med" len="med"/>
            <a:tailEnd type="none" w="med" len="med"/>
          </a:ln>
        </p:spPr>
      </p:cxnSp>
      <p:grpSp>
        <p:nvGrpSpPr>
          <p:cNvPr id="27" name="Gruppo 26">
            <a:extLst>
              <a:ext uri="{FF2B5EF4-FFF2-40B4-BE49-F238E27FC236}">
                <a16:creationId xmlns:a16="http://schemas.microsoft.com/office/drawing/2014/main" id="{44449451-CB0A-4C13-8778-5C47E4B6025F}"/>
              </a:ext>
            </a:extLst>
          </p:cNvPr>
          <p:cNvGrpSpPr>
            <a:grpSpLocks noChangeAspect="1"/>
          </p:cNvGrpSpPr>
          <p:nvPr/>
        </p:nvGrpSpPr>
        <p:grpSpPr>
          <a:xfrm>
            <a:off x="10263630" y="2884449"/>
            <a:ext cx="1440000" cy="1022402"/>
            <a:chOff x="6967211" y="2151000"/>
            <a:chExt cx="3569378" cy="2556005"/>
          </a:xfrm>
        </p:grpSpPr>
        <p:sp>
          <p:nvSpPr>
            <p:cNvPr id="28" name="Figura a mano libera: forma 27">
              <a:extLst>
                <a:ext uri="{FF2B5EF4-FFF2-40B4-BE49-F238E27FC236}">
                  <a16:creationId xmlns:a16="http://schemas.microsoft.com/office/drawing/2014/main" id="{84B2A523-3025-4ED6-B819-4C25981352B0}"/>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2700" cap="flat">
              <a:solidFill>
                <a:srgbClr val="ED388A"/>
              </a:solidFill>
              <a:prstDash val="solid"/>
              <a:round/>
            </a:ln>
          </p:spPr>
          <p:txBody>
            <a:bodyPr rtlCol="0" anchor="ctr"/>
            <a:lstStyle/>
            <a:p>
              <a:endParaRPr lang="en-GB"/>
            </a:p>
          </p:txBody>
        </p:sp>
        <p:sp>
          <p:nvSpPr>
            <p:cNvPr id="29" name="Figura a mano libera: forma 28">
              <a:extLst>
                <a:ext uri="{FF2B5EF4-FFF2-40B4-BE49-F238E27FC236}">
                  <a16:creationId xmlns:a16="http://schemas.microsoft.com/office/drawing/2014/main" id="{A3C6CAF8-E0BA-4C97-A3D8-194AFB7424F4}"/>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2700" cap="flat">
              <a:solidFill>
                <a:srgbClr val="ED388A"/>
              </a:solidFill>
              <a:prstDash val="solid"/>
              <a:round/>
            </a:ln>
          </p:spPr>
          <p:txBody>
            <a:bodyPr rtlCol="0" anchor="ctr"/>
            <a:lstStyle/>
            <a:p>
              <a:endParaRPr lang="en-GB"/>
            </a:p>
          </p:txBody>
        </p:sp>
        <p:sp>
          <p:nvSpPr>
            <p:cNvPr id="30" name="Figura a mano libera: forma 29">
              <a:extLst>
                <a:ext uri="{FF2B5EF4-FFF2-40B4-BE49-F238E27FC236}">
                  <a16:creationId xmlns:a16="http://schemas.microsoft.com/office/drawing/2014/main" id="{A6354FD6-3180-417C-BEEF-5690C465FBC9}"/>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2700" cap="flat">
              <a:solidFill>
                <a:srgbClr val="ED388A"/>
              </a:solidFill>
              <a:prstDash val="solid"/>
              <a:round/>
            </a:ln>
          </p:spPr>
          <p:txBody>
            <a:bodyPr rtlCol="0" anchor="ctr"/>
            <a:lstStyle/>
            <a:p>
              <a:endParaRPr lang="en-GB"/>
            </a:p>
          </p:txBody>
        </p:sp>
        <p:grpSp>
          <p:nvGrpSpPr>
            <p:cNvPr id="31" name="Gruppo 30">
              <a:extLst>
                <a:ext uri="{FF2B5EF4-FFF2-40B4-BE49-F238E27FC236}">
                  <a16:creationId xmlns:a16="http://schemas.microsoft.com/office/drawing/2014/main" id="{FCD06CA2-A292-456D-AA48-76CADC3E7446}"/>
                </a:ext>
              </a:extLst>
            </p:cNvPr>
            <p:cNvGrpSpPr>
              <a:grpSpLocks noChangeAspect="1"/>
            </p:cNvGrpSpPr>
            <p:nvPr/>
          </p:nvGrpSpPr>
          <p:grpSpPr>
            <a:xfrm>
              <a:off x="9096589" y="3506582"/>
              <a:ext cx="1440000" cy="1132547"/>
              <a:chOff x="9248989" y="3608181"/>
              <a:chExt cx="1318222" cy="1036769"/>
            </a:xfrm>
          </p:grpSpPr>
          <p:sp>
            <p:nvSpPr>
              <p:cNvPr id="43" name="Figura a mano libera: forma 42">
                <a:extLst>
                  <a:ext uri="{FF2B5EF4-FFF2-40B4-BE49-F238E27FC236}">
                    <a16:creationId xmlns:a16="http://schemas.microsoft.com/office/drawing/2014/main" id="{1C466000-C30E-41F0-8D60-553FB0DBEF3E}"/>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2700" cap="flat">
                <a:solidFill>
                  <a:srgbClr val="ED388A"/>
                </a:solidFill>
                <a:prstDash val="solid"/>
                <a:round/>
              </a:ln>
            </p:spPr>
            <p:txBody>
              <a:bodyPr rtlCol="0" anchor="ctr"/>
              <a:lstStyle/>
              <a:p>
                <a:endParaRPr lang="en-GB" b="1"/>
              </a:p>
            </p:txBody>
          </p:sp>
          <p:sp>
            <p:nvSpPr>
              <p:cNvPr id="44" name="Figura a mano libera: forma 43">
                <a:extLst>
                  <a:ext uri="{FF2B5EF4-FFF2-40B4-BE49-F238E27FC236}">
                    <a16:creationId xmlns:a16="http://schemas.microsoft.com/office/drawing/2014/main" id="{7E18BAA3-C94A-4868-A5D2-ACD259261FB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2700" cap="flat">
                <a:solidFill>
                  <a:srgbClr val="ED388A"/>
                </a:solidFill>
                <a:prstDash val="solid"/>
                <a:round/>
              </a:ln>
            </p:spPr>
            <p:txBody>
              <a:bodyPr rtlCol="0" anchor="ctr"/>
              <a:lstStyle/>
              <a:p>
                <a:endParaRPr lang="en-GB" b="1"/>
              </a:p>
            </p:txBody>
          </p:sp>
          <p:sp>
            <p:nvSpPr>
              <p:cNvPr id="45" name="Figura a mano libera: forma 44">
                <a:extLst>
                  <a:ext uri="{FF2B5EF4-FFF2-40B4-BE49-F238E27FC236}">
                    <a16:creationId xmlns:a16="http://schemas.microsoft.com/office/drawing/2014/main" id="{66A8B603-C5E5-4A79-831F-0DE198A051FF}"/>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2700" cap="flat">
                <a:solidFill>
                  <a:srgbClr val="ED388A"/>
                </a:solidFill>
                <a:prstDash val="solid"/>
                <a:round/>
              </a:ln>
            </p:spPr>
            <p:txBody>
              <a:bodyPr rtlCol="0" anchor="ctr"/>
              <a:lstStyle/>
              <a:p>
                <a:endParaRPr lang="en-GB" b="1" baseline="-25000"/>
              </a:p>
            </p:txBody>
          </p:sp>
        </p:grpSp>
        <p:sp>
          <p:nvSpPr>
            <p:cNvPr id="32" name="Figura a mano libera: forma 31">
              <a:extLst>
                <a:ext uri="{FF2B5EF4-FFF2-40B4-BE49-F238E27FC236}">
                  <a16:creationId xmlns:a16="http://schemas.microsoft.com/office/drawing/2014/main" id="{815DCE07-18BB-4ED7-A8A6-3ED7E26535B8}"/>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2700" cap="flat">
              <a:solidFill>
                <a:srgbClr val="ED388A"/>
              </a:solidFill>
              <a:prstDash val="solid"/>
              <a:round/>
            </a:ln>
          </p:spPr>
          <p:txBody>
            <a:bodyPr rtlCol="0" anchor="ctr"/>
            <a:lstStyle/>
            <a:p>
              <a:endParaRPr lang="en-GB"/>
            </a:p>
          </p:txBody>
        </p:sp>
        <p:sp>
          <p:nvSpPr>
            <p:cNvPr id="33" name="Figura a mano libera: forma 32">
              <a:extLst>
                <a:ext uri="{FF2B5EF4-FFF2-40B4-BE49-F238E27FC236}">
                  <a16:creationId xmlns:a16="http://schemas.microsoft.com/office/drawing/2014/main" id="{D150709B-A630-463B-A710-C306B818AE7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2700" cap="flat">
              <a:solidFill>
                <a:srgbClr val="ED388A"/>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454B79E6-D92A-4660-A122-5510855118C9}"/>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2700" cap="flat">
              <a:solidFill>
                <a:srgbClr val="ED388A"/>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789FA10B-5802-4C65-B716-AAFB22A173A0}"/>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2700" cap="flat">
              <a:solidFill>
                <a:srgbClr val="ED388A"/>
              </a:solidFill>
              <a:prstDash val="solid"/>
              <a:round/>
            </a:ln>
          </p:spPr>
          <p:txBody>
            <a:bodyPr rtlCol="0" anchor="ctr"/>
            <a:lstStyle/>
            <a:p>
              <a:endParaRPr lang="en-GB"/>
            </a:p>
          </p:txBody>
        </p:sp>
        <p:grpSp>
          <p:nvGrpSpPr>
            <p:cNvPr id="36" name="Gruppo 35">
              <a:extLst>
                <a:ext uri="{FF2B5EF4-FFF2-40B4-BE49-F238E27FC236}">
                  <a16:creationId xmlns:a16="http://schemas.microsoft.com/office/drawing/2014/main" id="{8A1BE070-2836-4E8F-B956-49820274BE10}"/>
                </a:ext>
              </a:extLst>
            </p:cNvPr>
            <p:cNvGrpSpPr/>
            <p:nvPr/>
          </p:nvGrpSpPr>
          <p:grpSpPr>
            <a:xfrm>
              <a:off x="6967211" y="3456359"/>
              <a:ext cx="1137406" cy="1250646"/>
              <a:chOff x="6967211" y="3627104"/>
              <a:chExt cx="983682" cy="1079896"/>
            </a:xfrm>
          </p:grpSpPr>
          <p:sp>
            <p:nvSpPr>
              <p:cNvPr id="40" name="Figura a mano libera: forma 39">
                <a:extLst>
                  <a:ext uri="{FF2B5EF4-FFF2-40B4-BE49-F238E27FC236}">
                    <a16:creationId xmlns:a16="http://schemas.microsoft.com/office/drawing/2014/main" id="{D3890BE0-9390-4197-8B7B-8BE26E8D29B1}"/>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2700" cap="flat">
                <a:solidFill>
                  <a:srgbClr val="ED388A"/>
                </a:solidFill>
                <a:prstDash val="solid"/>
                <a:round/>
              </a:ln>
            </p:spPr>
            <p:txBody>
              <a:bodyPr rtlCol="0" anchor="ctr"/>
              <a:lstStyle/>
              <a:p>
                <a:endParaRPr lang="en-GB"/>
              </a:p>
            </p:txBody>
          </p:sp>
          <p:sp>
            <p:nvSpPr>
              <p:cNvPr id="41" name="Figura a mano libera: forma 40">
                <a:extLst>
                  <a:ext uri="{FF2B5EF4-FFF2-40B4-BE49-F238E27FC236}">
                    <a16:creationId xmlns:a16="http://schemas.microsoft.com/office/drawing/2014/main" id="{CC932243-4390-4E6B-8F44-1F66DCEA780A}"/>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2700" cap="flat">
                <a:solidFill>
                  <a:srgbClr val="ED388A"/>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CDE3BB10-49E7-4573-AC1E-EEC8247B0D01}"/>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2700" cap="flat">
                <a:solidFill>
                  <a:srgbClr val="ED388A"/>
                </a:solidFill>
                <a:prstDash val="solid"/>
                <a:round/>
              </a:ln>
            </p:spPr>
            <p:txBody>
              <a:bodyPr rtlCol="0" anchor="ctr"/>
              <a:lstStyle/>
              <a:p>
                <a:endParaRPr lang="en-GB"/>
              </a:p>
            </p:txBody>
          </p:sp>
        </p:grpSp>
        <p:sp>
          <p:nvSpPr>
            <p:cNvPr id="37" name="Figura a mano libera: forma 36">
              <a:extLst>
                <a:ext uri="{FF2B5EF4-FFF2-40B4-BE49-F238E27FC236}">
                  <a16:creationId xmlns:a16="http://schemas.microsoft.com/office/drawing/2014/main" id="{99039180-212A-445F-924B-2984EEE17F37}"/>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2700" cap="flat">
              <a:solidFill>
                <a:srgbClr val="ED388A"/>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2E8C6489-8B03-4F84-92CA-4E7E538BCFA6}"/>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2700" cap="flat">
              <a:solidFill>
                <a:srgbClr val="ED388A"/>
              </a:solidFill>
              <a:prstDash val="solid"/>
              <a:round/>
            </a:ln>
          </p:spPr>
          <p:txBody>
            <a:bodyPr rtlCol="0" anchor="ctr"/>
            <a:lstStyle/>
            <a:p>
              <a:endParaRPr lang="en-GB"/>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5313116" cy="2777834"/>
          </a:xfrm>
          <a:prstGeom prst="rect">
            <a:avLst/>
          </a:prstGeom>
          <a:noFill/>
        </p:spPr>
        <p:txBody>
          <a:bodyPr wrap="square" numCol="1" rtlCol="0">
            <a:noAutofit/>
          </a:bodyPr>
          <a:lstStyle/>
          <a:p>
            <a:r>
              <a:rPr lang="en-GB" sz="1800">
                <a:effectLst/>
                <a:latin typeface="Calibri Light" panose="020F0302020204030204" pitchFamily="34" charset="0"/>
                <a:ea typeface="Arial MT"/>
              </a:rPr>
              <a:t>El mundo online posee ciertos peligros que pueden </a:t>
            </a:r>
            <a:r>
              <a:rPr lang="en-GB" sz="1800" b="1">
                <a:effectLst/>
                <a:latin typeface="Calibri Light" panose="020F0302020204030204" pitchFamily="34" charset="0"/>
                <a:ea typeface="Arial MT"/>
              </a:rPr>
              <a:t>comprometer nuestra seguridad </a:t>
            </a:r>
            <a:r>
              <a:rPr lang="en-GB" sz="1800">
                <a:effectLst/>
                <a:latin typeface="Calibri Light" panose="020F0302020204030204" pitchFamily="34" charset="0"/>
                <a:ea typeface="Arial MT"/>
              </a:rPr>
              <a:t>y conocer cómo evitar posibles fraudes, delitos y estafas</a:t>
            </a:r>
            <a:r>
              <a:rPr lang="en-US" altLang="es-ES">
                <a:latin typeface="+mj-lt"/>
                <a:cs typeface="Calibri" panose="020F0502020204030204" pitchFamily="34" charset="0"/>
              </a:rPr>
              <a:t>.</a:t>
            </a:r>
          </a:p>
          <a:p>
            <a:endParaRPr lang="en-US" altLang="es-ES">
              <a:latin typeface="+mj-lt"/>
              <a:cs typeface="Calibri" panose="020F0502020204030204" pitchFamily="34" charset="0"/>
            </a:endParaRPr>
          </a:p>
          <a:p>
            <a:r>
              <a:rPr lang="en-GB" sz="1800">
                <a:effectLst/>
                <a:latin typeface="Calibri Light" panose="020F0302020204030204" pitchFamily="34" charset="0"/>
                <a:ea typeface="Arial MT"/>
              </a:rPr>
              <a:t>La </a:t>
            </a:r>
            <a:r>
              <a:rPr lang="en-GB" sz="1800" b="1">
                <a:effectLst/>
                <a:latin typeface="Calibri Light" panose="020F0302020204030204" pitchFamily="34" charset="0"/>
                <a:ea typeface="Arial MT"/>
              </a:rPr>
              <a:t>ciberseguridad</a:t>
            </a:r>
            <a:r>
              <a:rPr lang="en-GB" sz="1800">
                <a:effectLst/>
                <a:latin typeface="Calibri Light" panose="020F0302020204030204" pitchFamily="34" charset="0"/>
                <a:ea typeface="Arial MT"/>
              </a:rPr>
              <a:t> consiste en un </a:t>
            </a:r>
            <a:r>
              <a:rPr lang="en-GB" sz="1800" b="1">
                <a:effectLst/>
                <a:latin typeface="Calibri Light" panose="020F0302020204030204" pitchFamily="34" charset="0"/>
                <a:ea typeface="Arial MT"/>
              </a:rPr>
              <a:t>conjunto de prácticas para defender los sistemas informáticos de los ciberdelitos</a:t>
            </a:r>
            <a:r>
              <a:rPr lang="en-GB" sz="1800">
                <a:effectLst/>
                <a:latin typeface="Calibri Light" panose="020F0302020204030204" pitchFamily="34" charset="0"/>
                <a:ea typeface="Arial MT"/>
              </a:rPr>
              <a:t>. Esta abarca muchos ámbitos: seguridad en red, en apps, protección de datos</a:t>
            </a:r>
            <a:endParaRPr lang="en-AU">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Qué es la Ciberseguridad</a:t>
            </a:r>
            <a:endParaRPr lang="en-AU" sz="2000" dirty="0">
              <a:latin typeface="+mj-lt"/>
              <a:ea typeface="Microsoft Sans Serif" panose="020B0604020202020204" pitchFamily="34" charset="0"/>
              <a:cs typeface="Poppins ExtraLight" panose="00000300000000000000" pitchFamily="2" charset="0"/>
            </a:endParaRPr>
          </a:p>
        </p:txBody>
      </p:sp>
      <p:pic>
        <p:nvPicPr>
          <p:cNvPr id="25" name="Gráfico 24">
            <a:extLst>
              <a:ext uri="{FF2B5EF4-FFF2-40B4-BE49-F238E27FC236}">
                <a16:creationId xmlns:a16="http://schemas.microsoft.com/office/drawing/2014/main" id="{63128F3A-D745-1323-310F-128334D7B02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423220" y="2104559"/>
            <a:ext cx="4875367" cy="3121638"/>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36851" y="2104559"/>
            <a:ext cx="11118297" cy="3502602"/>
          </a:xfrm>
          <a:prstGeom prst="rect">
            <a:avLst/>
          </a:prstGeom>
          <a:noFill/>
        </p:spPr>
        <p:txBody>
          <a:bodyPr wrap="square" numCol="1" rtlCol="0">
            <a:noAutofit/>
          </a:bodyPr>
          <a:lstStyle/>
          <a:p>
            <a:r>
              <a:rPr lang="en-US" sz="1800">
                <a:effectLst/>
                <a:latin typeface="Calibri Light" panose="020F0302020204030204" pitchFamily="34" charset="0"/>
                <a:ea typeface="Arial MT"/>
              </a:rPr>
              <a:t>Para saber cómo evitar los posibles peligros, primero debemos conocerlos. Los riesgos más comunes en internet son:</a:t>
            </a:r>
            <a:endParaRPr lang="en-US" altLang="es-ES">
              <a:latin typeface="+mj-lt"/>
              <a:cs typeface="Calibri" panose="020F0502020204030204" pitchFamily="34" charset="0"/>
            </a:endParaRPr>
          </a:p>
          <a:p>
            <a:endParaRPr lang="en-US" altLang="es-ES">
              <a:latin typeface="+mj-lt"/>
              <a:cs typeface="Calibri" panose="020F0502020204030204" pitchFamily="34" charset="0"/>
            </a:endParaRPr>
          </a:p>
          <a:p>
            <a:pPr marL="285750" indent="-285750">
              <a:buFont typeface="Calibri Light" panose="020F0302020204030204" pitchFamily="34" charset="0"/>
              <a:buChar char="₋"/>
            </a:pPr>
            <a:r>
              <a:rPr lang="en-GB" b="1">
                <a:solidFill>
                  <a:srgbClr val="EE398A"/>
                </a:solidFill>
                <a:effectLst/>
                <a:latin typeface="+mj-lt"/>
                <a:ea typeface="Arial MT"/>
                <a:cs typeface="Arial MT"/>
              </a:rPr>
              <a:t>Spam</a:t>
            </a:r>
            <a:r>
              <a:rPr lang="en-GB" b="1" i="1">
                <a:solidFill>
                  <a:srgbClr val="EE398A"/>
                </a:solidFill>
                <a:effectLst/>
                <a:latin typeface="+mj-lt"/>
                <a:ea typeface="Arial MT"/>
                <a:cs typeface="Arial MT"/>
              </a:rPr>
              <a:t>: </a:t>
            </a:r>
            <a:r>
              <a:rPr lang="en-US" sz="1800">
                <a:effectLst/>
                <a:latin typeface="Calibri Light" panose="020F0302020204030204" pitchFamily="34" charset="0"/>
                <a:ea typeface="Arial MT"/>
              </a:rPr>
              <a:t>Correos sin </a:t>
            </a:r>
            <a:r>
              <a:rPr lang="en-US" sz="1800" b="1">
                <a:effectLst/>
                <a:latin typeface="Calibri Light" panose="020F0302020204030204" pitchFamily="34" charset="0"/>
                <a:ea typeface="Arial MT"/>
              </a:rPr>
              <a:t>ningún tipo de interés o utilidad real</a:t>
            </a:r>
            <a:r>
              <a:rPr lang="en-GB">
                <a:effectLst/>
                <a:latin typeface="+mj-lt"/>
                <a:ea typeface="Arial MT"/>
                <a:cs typeface="Arial MT"/>
              </a:rPr>
              <a:t>. </a:t>
            </a:r>
          </a:p>
          <a:p>
            <a:endParaRPr lang="en-AU">
              <a:latin typeface="+mj-lt"/>
              <a:ea typeface="Microsoft Sans Serif" panose="020B0604020202020204" pitchFamily="34" charset="0"/>
              <a:cs typeface="Microsoft Sans Serif" panose="020B0604020202020204" pitchFamily="34" charset="0"/>
            </a:endParaRPr>
          </a:p>
          <a:p>
            <a:pPr marL="285750" indent="-285750">
              <a:buFont typeface="Calibri Light" panose="020F0302020204030204" pitchFamily="34" charset="0"/>
              <a:buChar char="₋"/>
            </a:pPr>
            <a:r>
              <a:rPr lang="en-GB" b="1">
                <a:solidFill>
                  <a:srgbClr val="EE398A"/>
                </a:solidFill>
                <a:effectLst/>
                <a:latin typeface="+mj-lt"/>
                <a:ea typeface="Arial MT"/>
                <a:cs typeface="Arial MT"/>
              </a:rPr>
              <a:t>Phishing:</a:t>
            </a:r>
            <a:r>
              <a:rPr lang="en-GB">
                <a:effectLst/>
                <a:latin typeface="+mj-lt"/>
                <a:ea typeface="Arial MT"/>
                <a:cs typeface="Arial MT"/>
              </a:rPr>
              <a:t> </a:t>
            </a:r>
            <a:r>
              <a:rPr lang="en-US" sz="1800">
                <a:effectLst/>
                <a:latin typeface="Calibri Light" panose="020F0302020204030204" pitchFamily="34" charset="0"/>
                <a:ea typeface="Arial MT"/>
              </a:rPr>
              <a:t>Correos electrónicos provenientes de una </a:t>
            </a:r>
            <a:r>
              <a:rPr lang="en-US" sz="1800" b="1">
                <a:effectLst/>
                <a:latin typeface="Calibri Light" panose="020F0302020204030204" pitchFamily="34" charset="0"/>
                <a:ea typeface="Arial MT"/>
              </a:rPr>
              <a:t>fuente aparentemente legítima</a:t>
            </a:r>
            <a:r>
              <a:rPr lang="en-US" sz="1800">
                <a:effectLst/>
                <a:latin typeface="Calibri Light" panose="020F0302020204030204" pitchFamily="34" charset="0"/>
                <a:ea typeface="Arial MT"/>
              </a:rPr>
              <a:t> que tienen el objetivo de </a:t>
            </a:r>
            <a:r>
              <a:rPr lang="en-US" sz="1800" b="1">
                <a:effectLst/>
                <a:latin typeface="Calibri Light" panose="020F0302020204030204" pitchFamily="34" charset="0"/>
                <a:ea typeface="Arial MT"/>
              </a:rPr>
              <a:t>robar información, dinero o introducir malware</a:t>
            </a:r>
            <a:r>
              <a:rPr lang="en-US" sz="1800">
                <a:effectLst/>
                <a:latin typeface="Calibri Light" panose="020F0302020204030204" pitchFamily="34" charset="0"/>
                <a:ea typeface="Arial MT"/>
              </a:rPr>
              <a:t>. Se pueden presentar ofreciendo un producto, servicio o un premio; o, por el contrario, amenazando con consecuencias o peligros de no cumplir con lo especificado en el mensaje.</a:t>
            </a:r>
            <a:endParaRPr lang="en-GB">
              <a:effectLst/>
              <a:latin typeface="+mj-lt"/>
              <a:ea typeface="Arial MT"/>
              <a:cs typeface="Arial MT"/>
            </a:endParaRPr>
          </a:p>
          <a:p>
            <a:endParaRPr lang="en-GB">
              <a:effectLst/>
              <a:latin typeface="+mj-lt"/>
              <a:ea typeface="Arial MT"/>
              <a:cs typeface="Arial MT"/>
            </a:endParaRPr>
          </a:p>
          <a:p>
            <a:pPr marL="285750" indent="-285750">
              <a:buFont typeface="Calibri Light" panose="020F0302020204030204" pitchFamily="34" charset="0"/>
              <a:buChar char="₋"/>
            </a:pPr>
            <a:r>
              <a:rPr lang="en-GB" b="1">
                <a:solidFill>
                  <a:srgbClr val="EE398A"/>
                </a:solidFill>
                <a:effectLst/>
                <a:latin typeface="+mj-lt"/>
                <a:ea typeface="Arial MT"/>
                <a:cs typeface="Arial MT"/>
              </a:rPr>
              <a:t>Malware: </a:t>
            </a:r>
            <a:r>
              <a:rPr lang="en-US" sz="1800">
                <a:effectLst/>
                <a:latin typeface="Calibri Light" panose="020F0302020204030204" pitchFamily="34" charset="0"/>
                <a:ea typeface="Arial MT"/>
              </a:rPr>
              <a:t>Es la abreviación de </a:t>
            </a:r>
            <a:r>
              <a:rPr lang="en-US" sz="1800" b="1" i="1">
                <a:effectLst/>
                <a:latin typeface="Calibri Light" panose="020F0302020204030204" pitchFamily="34" charset="0"/>
                <a:ea typeface="Arial MT"/>
              </a:rPr>
              <a:t>Malicious Software</a:t>
            </a:r>
            <a:r>
              <a:rPr lang="en-US" sz="1800">
                <a:effectLst/>
                <a:latin typeface="Calibri Light" panose="020F0302020204030204" pitchFamily="34" charset="0"/>
                <a:ea typeface="Arial MT"/>
              </a:rPr>
              <a:t>. Es un programa o código diseñado para causar daños al sistema o usuario, ya sea mediante el robo de información, merma o alteración en la funcionalidad del software o eliminación de datos</a:t>
            </a:r>
            <a:r>
              <a:rPr lang="en-GB">
                <a:effectLst/>
                <a:latin typeface="+mj-lt"/>
                <a:ea typeface="Arial MT"/>
                <a:cs typeface="Arial MT"/>
              </a:rPr>
              <a:t>.</a:t>
            </a:r>
            <a:endParaRPr lang="en-AU">
              <a:latin typeface="+mj-lt"/>
              <a:ea typeface="Microsoft Sans Serif" panose="020B0604020202020204" pitchFamily="34" charset="0"/>
              <a:cs typeface="Microsoft Sans Serif" panose="020B0604020202020204" pitchFamily="34" charset="0"/>
            </a:endParaRPr>
          </a:p>
          <a:p>
            <a:pPr marL="342900" indent="-342900">
              <a:buFontTx/>
              <a:buChar char="-"/>
            </a:pPr>
            <a:endParaRPr lang="en-AU" sz="200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altLang="es-ES" sz="1800">
                <a:latin typeface="Calibri" panose="020F0502020204030204" pitchFamily="34" charset="0"/>
                <a:cs typeface="Calibri" panose="020F0502020204030204" pitchFamily="34" charset="0"/>
              </a:rPr>
              <a:t> </a:t>
            </a:r>
            <a:endParaRPr lang="en-AU" sz="180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altLang="es-ES">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Peligros en Internet</a:t>
            </a:r>
            <a:endParaRPr lang="en-AU" sz="2000" dirty="0">
              <a:latin typeface="+mj-lt"/>
              <a:ea typeface="Microsoft Sans Serif" panose="020B0604020202020204" pitchFamily="34" charset="0"/>
              <a:cs typeface="Poppins ExtraLight" panose="00000300000000000000" pitchFamily="2" charset="0"/>
            </a:endParaRPr>
          </a:p>
        </p:txBody>
      </p:sp>
      <p:sp>
        <p:nvSpPr>
          <p:cNvPr id="5" name="Rettangolo con angoli arrotondati 8">
            <a:extLst>
              <a:ext uri="{FF2B5EF4-FFF2-40B4-BE49-F238E27FC236}">
                <a16:creationId xmlns:a16="http://schemas.microsoft.com/office/drawing/2014/main" id="{0E02898B-BBF5-9416-2138-2786A961F96E}"/>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31380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6252682" cy="3709012"/>
          </a:xfrm>
          <a:prstGeom prst="rect">
            <a:avLst/>
          </a:prstGeom>
          <a:noFill/>
        </p:spPr>
        <p:txBody>
          <a:bodyPr wrap="square" numCol="1" rtlCol="0">
            <a:noAutofit/>
          </a:bodyPr>
          <a:lstStyle/>
          <a:p>
            <a:pPr marL="285750" indent="-285750">
              <a:buFont typeface="Calibri Light" panose="020F0302020204030204" pitchFamily="34" charset="0"/>
              <a:buChar char="₋"/>
            </a:pPr>
            <a:r>
              <a:rPr lang="en-GB" b="1">
                <a:solidFill>
                  <a:srgbClr val="EE398A"/>
                </a:solidFill>
                <a:effectLst/>
                <a:latin typeface="+mj-lt"/>
                <a:ea typeface="Arial MT"/>
                <a:cs typeface="Arial MT"/>
              </a:rPr>
              <a:t>Cyberbulling:</a:t>
            </a:r>
            <a:r>
              <a:rPr lang="en-GB">
                <a:effectLst/>
                <a:latin typeface="+mj-lt"/>
                <a:ea typeface="Arial MT"/>
                <a:cs typeface="Arial MT"/>
              </a:rPr>
              <a:t> </a:t>
            </a:r>
            <a:r>
              <a:rPr lang="en-US" sz="1800">
                <a:effectLst/>
                <a:latin typeface="Calibri Light" panose="020F0302020204030204" pitchFamily="34" charset="0"/>
                <a:ea typeface="Arial MT"/>
              </a:rPr>
              <a:t>Se trata de </a:t>
            </a:r>
            <a:r>
              <a:rPr lang="en-US" sz="1800" b="1">
                <a:effectLst/>
                <a:latin typeface="Calibri Light" panose="020F0302020204030204" pitchFamily="34" charset="0"/>
                <a:ea typeface="Arial MT"/>
              </a:rPr>
              <a:t>acoso realizado a través de la red</a:t>
            </a:r>
            <a:r>
              <a:rPr lang="en-US" sz="1800">
                <a:effectLst/>
                <a:latin typeface="Calibri Light" panose="020F0302020204030204" pitchFamily="34" charset="0"/>
                <a:ea typeface="Arial MT"/>
              </a:rPr>
              <a:t>. Mediante el uso de perfiles en las redes sociales, se difunden mensajes hostiles o contenido ofensivo para otros usuarios</a:t>
            </a:r>
            <a:r>
              <a:rPr lang="en-GB">
                <a:effectLst/>
                <a:latin typeface="+mj-lt"/>
                <a:ea typeface="Arial MT"/>
                <a:cs typeface="Arial MT"/>
              </a:rPr>
              <a:t>. </a:t>
            </a:r>
            <a:endParaRPr lang="en-AU">
              <a:latin typeface="+mj-lt"/>
              <a:ea typeface="Microsoft Sans Serif" panose="020B0604020202020204" pitchFamily="34" charset="0"/>
              <a:cs typeface="Microsoft Sans Serif" panose="020B0604020202020204" pitchFamily="34" charset="0"/>
            </a:endParaRPr>
          </a:p>
          <a:p>
            <a:pPr marL="285750" indent="-285750">
              <a:buFont typeface="Calibri Light" panose="020F0302020204030204" pitchFamily="34" charset="0"/>
              <a:buChar char="₋"/>
            </a:pPr>
            <a:endParaRPr lang="en-US" altLang="es-ES">
              <a:latin typeface="+mj-lt"/>
              <a:cs typeface="Calibri" panose="020F0502020204030204" pitchFamily="34" charset="0"/>
            </a:endParaRPr>
          </a:p>
          <a:p>
            <a:pPr marL="285750" indent="-285750">
              <a:buFont typeface="Calibri Light" panose="020F0302020204030204" pitchFamily="34" charset="0"/>
              <a:buChar char="₋"/>
            </a:pPr>
            <a:r>
              <a:rPr lang="en-US" b="1">
                <a:solidFill>
                  <a:srgbClr val="EE398A"/>
                </a:solidFill>
                <a:effectLst/>
                <a:latin typeface="+mj-lt"/>
                <a:ea typeface="Arial MT"/>
                <a:cs typeface="Arial MT"/>
              </a:rPr>
              <a:t>Piratería: </a:t>
            </a:r>
            <a:r>
              <a:rPr lang="en-US" sz="1800">
                <a:effectLst/>
                <a:latin typeface="Calibri Light" panose="020F0302020204030204" pitchFamily="34" charset="0"/>
                <a:ea typeface="Arial MT"/>
              </a:rPr>
              <a:t>Se entiende por piratería a la </a:t>
            </a:r>
            <a:r>
              <a:rPr lang="en-US" sz="1800" b="1">
                <a:effectLst/>
                <a:latin typeface="Calibri Light" panose="020F0302020204030204" pitchFamily="34" charset="0"/>
                <a:ea typeface="Arial MT"/>
              </a:rPr>
              <a:t>copia y distribución de contenido multimedia protegido por derecho de autor</a:t>
            </a:r>
            <a:r>
              <a:rPr lang="en-US" sz="1800">
                <a:effectLst/>
                <a:latin typeface="Calibri Light" panose="020F0302020204030204" pitchFamily="34" charset="0"/>
                <a:ea typeface="Arial MT"/>
              </a:rPr>
              <a:t>, siendo ilegal cuando se hace con ánimo de lucro. Esto puede perjudicar al creador del contenido, que, aunque llega a más público, </a:t>
            </a:r>
            <a:r>
              <a:rPr lang="en-US" sz="1800" b="1">
                <a:effectLst/>
                <a:latin typeface="Calibri Light" panose="020F0302020204030204" pitchFamily="34" charset="0"/>
                <a:ea typeface="Arial MT"/>
              </a:rPr>
              <a:t>no recibe dinero directamente por ello</a:t>
            </a:r>
            <a:r>
              <a:rPr lang="en-US" sz="1800">
                <a:effectLst/>
                <a:latin typeface="Calibri Light" panose="020F0302020204030204" pitchFamily="34" charset="0"/>
                <a:ea typeface="Arial MT"/>
              </a:rPr>
              <a:t>. Los usuarios también pueden verse perjudicados al descargar archivos de páginas poco seguras, </a:t>
            </a:r>
            <a:r>
              <a:rPr lang="en-US" sz="1800" b="1">
                <a:effectLst/>
                <a:latin typeface="Calibri Light" panose="020F0302020204030204" pitchFamily="34" charset="0"/>
                <a:ea typeface="Arial MT"/>
              </a:rPr>
              <a:t>pudiendo ser contenido falso o con malware</a:t>
            </a:r>
            <a:r>
              <a:rPr lang="en-US" sz="1800" b="1" i="1">
                <a:effectLst/>
                <a:latin typeface="Calibri Light" panose="020F0302020204030204" pitchFamily="34" charset="0"/>
                <a:ea typeface="Arial MT"/>
              </a:rPr>
              <a:t>.</a:t>
            </a:r>
            <a:endParaRPr lang="en-AU" b="1" dirty="0">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Peligros en Internet</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Imagen 5">
            <a:extLst>
              <a:ext uri="{FF2B5EF4-FFF2-40B4-BE49-F238E27FC236}">
                <a16:creationId xmlns:a16="http://schemas.microsoft.com/office/drawing/2014/main" id="{465A3DCD-1E15-B2B6-0A21-1225D6B08B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2654" y="2188046"/>
            <a:ext cx="3722455" cy="2481908"/>
          </a:xfrm>
          <a:prstGeom prst="rect">
            <a:avLst/>
          </a:prstGeom>
        </p:spPr>
      </p:pic>
      <p:sp>
        <p:nvSpPr>
          <p:cNvPr id="7" name="Rettangolo con angoli arrotondati 8">
            <a:extLst>
              <a:ext uri="{FF2B5EF4-FFF2-40B4-BE49-F238E27FC236}">
                <a16:creationId xmlns:a16="http://schemas.microsoft.com/office/drawing/2014/main" id="{7ABBA6B5-9520-6338-CA6C-7601DA8BCA56}"/>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47598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18154" y="1895770"/>
            <a:ext cx="9130106" cy="490483"/>
          </a:xfrm>
          <a:prstGeom prst="rect">
            <a:avLst/>
          </a:prstGeom>
          <a:noFill/>
        </p:spPr>
        <p:txBody>
          <a:bodyPr wrap="square" numCol="1" rtlCol="0">
            <a:noAutofit/>
          </a:bodyPr>
          <a:lstStyle/>
          <a:p>
            <a:r>
              <a:rPr lang="en-US" sz="1800">
                <a:effectLst/>
                <a:latin typeface="Calibri Light" panose="020F0302020204030204" pitchFamily="34" charset="0"/>
                <a:ea typeface="Arial MT"/>
                <a:cs typeface="Arial MT"/>
              </a:rPr>
              <a:t>Todos estos ciberdelitos pueden traer graves consecuencias</a:t>
            </a:r>
            <a:r>
              <a:rPr lang="en-GB" sz="1800">
                <a:effectLst/>
                <a:latin typeface="Calibri Light" panose="020F0302020204030204" pitchFamily="34" charset="0"/>
                <a:ea typeface="Arial MT"/>
                <a:cs typeface="Arial MT"/>
              </a:rPr>
              <a:t>: </a:t>
            </a:r>
            <a:endParaRPr lang="en-GB" sz="1800">
              <a:effectLst/>
              <a:latin typeface="Arial MT"/>
              <a:ea typeface="Arial MT"/>
              <a:cs typeface="Arial MT"/>
            </a:endParaRPr>
          </a:p>
          <a:p>
            <a:endParaRPr lang="en-AU" b="1" dirty="0">
              <a:latin typeface="+mj-lt"/>
              <a:ea typeface="Microsoft Sans Serif" panose="020B0604020202020204" pitchFamily="34" charset="0"/>
              <a:cs typeface="Microsoft Sans Serif" panose="020B060402020202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Peligros en Internet</a:t>
            </a:r>
            <a:endParaRPr lang="en-AU" sz="2000" dirty="0">
              <a:latin typeface="+mj-lt"/>
              <a:ea typeface="Microsoft Sans Serif" panose="020B0604020202020204" pitchFamily="34" charset="0"/>
              <a:cs typeface="Poppins ExtraLight" panose="00000300000000000000" pitchFamily="2" charset="0"/>
            </a:endParaRPr>
          </a:p>
        </p:txBody>
      </p:sp>
      <p:grpSp>
        <p:nvGrpSpPr>
          <p:cNvPr id="7" name="Grupo 6">
            <a:extLst>
              <a:ext uri="{FF2B5EF4-FFF2-40B4-BE49-F238E27FC236}">
                <a16:creationId xmlns:a16="http://schemas.microsoft.com/office/drawing/2014/main" id="{33E766A8-AE2C-D432-553F-A8BF125AD510}"/>
              </a:ext>
            </a:extLst>
          </p:cNvPr>
          <p:cNvGrpSpPr/>
          <p:nvPr/>
        </p:nvGrpSpPr>
        <p:grpSpPr>
          <a:xfrm>
            <a:off x="6736614" y="3920547"/>
            <a:ext cx="1693162" cy="1781146"/>
            <a:chOff x="4374189" y="2752843"/>
            <a:chExt cx="1447630" cy="1663943"/>
          </a:xfrm>
        </p:grpSpPr>
        <p:sp>
          <p:nvSpPr>
            <p:cNvPr id="8" name="Hexágono 7">
              <a:extLst>
                <a:ext uri="{FF2B5EF4-FFF2-40B4-BE49-F238E27FC236}">
                  <a16:creationId xmlns:a16="http://schemas.microsoft.com/office/drawing/2014/main" id="{828C1390-A2BD-324C-54AE-254205D1AFFB}"/>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Hexágono 4">
              <a:extLst>
                <a:ext uri="{FF2B5EF4-FFF2-40B4-BE49-F238E27FC236}">
                  <a16:creationId xmlns:a16="http://schemas.microsoft.com/office/drawing/2014/main" id="{09C47B45-7CC1-28FB-2095-EE33A1EE7361}"/>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11" name="Grupo 10">
            <a:extLst>
              <a:ext uri="{FF2B5EF4-FFF2-40B4-BE49-F238E27FC236}">
                <a16:creationId xmlns:a16="http://schemas.microsoft.com/office/drawing/2014/main" id="{9AE2897E-1FAB-1BDA-198D-D512929C3862}"/>
              </a:ext>
            </a:extLst>
          </p:cNvPr>
          <p:cNvGrpSpPr/>
          <p:nvPr/>
        </p:nvGrpSpPr>
        <p:grpSpPr>
          <a:xfrm>
            <a:off x="5932035" y="2434064"/>
            <a:ext cx="1693162" cy="1781146"/>
            <a:chOff x="3569610" y="1266360"/>
            <a:chExt cx="1447630" cy="1663943"/>
          </a:xfrm>
        </p:grpSpPr>
        <p:sp>
          <p:nvSpPr>
            <p:cNvPr id="12" name="Hexágono 11">
              <a:extLst>
                <a:ext uri="{FF2B5EF4-FFF2-40B4-BE49-F238E27FC236}">
                  <a16:creationId xmlns:a16="http://schemas.microsoft.com/office/drawing/2014/main" id="{A0B05E62-6F15-CBD3-589F-8368109C517F}"/>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Hexágono 6">
              <a:extLst>
                <a:ext uri="{FF2B5EF4-FFF2-40B4-BE49-F238E27FC236}">
                  <a16:creationId xmlns:a16="http://schemas.microsoft.com/office/drawing/2014/main" id="{4907A3E3-6D97-656E-5AAD-21FFBD3B7581}"/>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4" name="Grupo 13">
            <a:extLst>
              <a:ext uri="{FF2B5EF4-FFF2-40B4-BE49-F238E27FC236}">
                <a16:creationId xmlns:a16="http://schemas.microsoft.com/office/drawing/2014/main" id="{C2D169DA-A641-42E3-6411-04A6C760C6F7}"/>
              </a:ext>
            </a:extLst>
          </p:cNvPr>
          <p:cNvGrpSpPr/>
          <p:nvPr/>
        </p:nvGrpSpPr>
        <p:grpSpPr>
          <a:xfrm>
            <a:off x="3317572" y="3871960"/>
            <a:ext cx="1693162" cy="1781146"/>
            <a:chOff x="955147" y="2704256"/>
            <a:chExt cx="1447630" cy="1663943"/>
          </a:xfrm>
        </p:grpSpPr>
        <p:sp>
          <p:nvSpPr>
            <p:cNvPr id="15" name="Hexágono 14">
              <a:extLst>
                <a:ext uri="{FF2B5EF4-FFF2-40B4-BE49-F238E27FC236}">
                  <a16:creationId xmlns:a16="http://schemas.microsoft.com/office/drawing/2014/main" id="{E675EFD8-CF6D-0821-8C5C-C9C3DB75421D}"/>
                </a:ext>
              </a:extLst>
            </p:cNvPr>
            <p:cNvSpPr/>
            <p:nvPr/>
          </p:nvSpPr>
          <p:spPr>
            <a:xfrm rot="5400000">
              <a:off x="846990" y="2812413"/>
              <a:ext cx="1663943" cy="1447630"/>
            </a:xfrm>
            <a:prstGeom prst="hexagon">
              <a:avLst>
                <a:gd name="adj" fmla="val 25000"/>
                <a:gd name="vf" fmla="val 115470"/>
              </a:avLst>
            </a:prstGeom>
            <a:solidFill>
              <a:srgbClr val="0AA14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Hexágono 8">
              <a:extLst>
                <a:ext uri="{FF2B5EF4-FFF2-40B4-BE49-F238E27FC236}">
                  <a16:creationId xmlns:a16="http://schemas.microsoft.com/office/drawing/2014/main" id="{4D6D965F-8356-DEE8-F77D-9D500D2FC16B}"/>
                </a:ext>
              </a:extLst>
            </p:cNvPr>
            <p:cNvSpPr txBox="1"/>
            <p:nvPr/>
          </p:nvSpPr>
          <p:spPr>
            <a:xfrm>
              <a:off x="1180735" y="2963555"/>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18" name="Grupo 17">
            <a:extLst>
              <a:ext uri="{FF2B5EF4-FFF2-40B4-BE49-F238E27FC236}">
                <a16:creationId xmlns:a16="http://schemas.microsoft.com/office/drawing/2014/main" id="{E94B2B57-3FEB-1BD9-3F57-25FDE3D020BC}"/>
              </a:ext>
            </a:extLst>
          </p:cNvPr>
          <p:cNvGrpSpPr/>
          <p:nvPr/>
        </p:nvGrpSpPr>
        <p:grpSpPr>
          <a:xfrm>
            <a:off x="2443740" y="2435661"/>
            <a:ext cx="1693162" cy="1781146"/>
            <a:chOff x="81315" y="1267957"/>
            <a:chExt cx="1447630" cy="1663943"/>
          </a:xfrm>
        </p:grpSpPr>
        <p:sp>
          <p:nvSpPr>
            <p:cNvPr id="19" name="Hexágono 18">
              <a:extLst>
                <a:ext uri="{FF2B5EF4-FFF2-40B4-BE49-F238E27FC236}">
                  <a16:creationId xmlns:a16="http://schemas.microsoft.com/office/drawing/2014/main" id="{BEE7BFC8-2704-294A-B963-9AF7385E6E3B}"/>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Hexágono 10">
              <a:extLst>
                <a:ext uri="{FF2B5EF4-FFF2-40B4-BE49-F238E27FC236}">
                  <a16:creationId xmlns:a16="http://schemas.microsoft.com/office/drawing/2014/main" id="{20EF3E30-1B26-9DB3-2EDF-94D082D79A8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21" name="Grupo 20">
            <a:extLst>
              <a:ext uri="{FF2B5EF4-FFF2-40B4-BE49-F238E27FC236}">
                <a16:creationId xmlns:a16="http://schemas.microsoft.com/office/drawing/2014/main" id="{FF5FF149-5913-D9B6-87AC-8C8CE5F1E42A}"/>
              </a:ext>
            </a:extLst>
          </p:cNvPr>
          <p:cNvGrpSpPr/>
          <p:nvPr/>
        </p:nvGrpSpPr>
        <p:grpSpPr>
          <a:xfrm>
            <a:off x="5057666" y="3910897"/>
            <a:ext cx="1693162" cy="1781146"/>
            <a:chOff x="2695241" y="2743193"/>
            <a:chExt cx="1447630" cy="1663943"/>
          </a:xfrm>
        </p:grpSpPr>
        <p:sp>
          <p:nvSpPr>
            <p:cNvPr id="22" name="Hexágono 21">
              <a:extLst>
                <a:ext uri="{FF2B5EF4-FFF2-40B4-BE49-F238E27FC236}">
                  <a16:creationId xmlns:a16="http://schemas.microsoft.com/office/drawing/2014/main" id="{32C219AE-67DF-DCE0-97B6-F4DAC9A92CB1}"/>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12">
              <a:extLst>
                <a:ext uri="{FF2B5EF4-FFF2-40B4-BE49-F238E27FC236}">
                  <a16:creationId xmlns:a16="http://schemas.microsoft.com/office/drawing/2014/main" id="{729402A5-108A-FCCE-9743-A69A20E47B43}"/>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a:p>
          </p:txBody>
        </p:sp>
      </p:grpSp>
      <p:grpSp>
        <p:nvGrpSpPr>
          <p:cNvPr id="24" name="Grupo 23">
            <a:extLst>
              <a:ext uri="{FF2B5EF4-FFF2-40B4-BE49-F238E27FC236}">
                <a16:creationId xmlns:a16="http://schemas.microsoft.com/office/drawing/2014/main" id="{6CBEBBFA-64D8-7314-93DE-8DE9FCB19B5A}"/>
              </a:ext>
            </a:extLst>
          </p:cNvPr>
          <p:cNvGrpSpPr/>
          <p:nvPr/>
        </p:nvGrpSpPr>
        <p:grpSpPr>
          <a:xfrm>
            <a:off x="4213278" y="2414629"/>
            <a:ext cx="1693162" cy="1781146"/>
            <a:chOff x="1850853" y="1246925"/>
            <a:chExt cx="1447630" cy="1663943"/>
          </a:xfrm>
        </p:grpSpPr>
        <p:sp>
          <p:nvSpPr>
            <p:cNvPr id="25" name="Hexágono 24">
              <a:extLst>
                <a:ext uri="{FF2B5EF4-FFF2-40B4-BE49-F238E27FC236}">
                  <a16:creationId xmlns:a16="http://schemas.microsoft.com/office/drawing/2014/main" id="{2270D02B-9BF5-D486-D387-A89F3CAF87CF}"/>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4">
              <a:extLst>
                <a:ext uri="{FF2B5EF4-FFF2-40B4-BE49-F238E27FC236}">
                  <a16:creationId xmlns:a16="http://schemas.microsoft.com/office/drawing/2014/main" id="{E478F702-36AE-2996-7F98-A2ECD5E1A17B}"/>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28" name="Grupo 27">
            <a:extLst>
              <a:ext uri="{FF2B5EF4-FFF2-40B4-BE49-F238E27FC236}">
                <a16:creationId xmlns:a16="http://schemas.microsoft.com/office/drawing/2014/main" id="{731DA4FC-0B59-BCA7-DF5E-76791B0688B4}"/>
              </a:ext>
            </a:extLst>
          </p:cNvPr>
          <p:cNvGrpSpPr/>
          <p:nvPr/>
        </p:nvGrpSpPr>
        <p:grpSpPr>
          <a:xfrm>
            <a:off x="7637187" y="2386253"/>
            <a:ext cx="1786976" cy="1781146"/>
            <a:chOff x="81315" y="1267957"/>
            <a:chExt cx="1447630" cy="1663943"/>
          </a:xfrm>
          <a:solidFill>
            <a:srgbClr val="8CAB49"/>
          </a:solidFill>
        </p:grpSpPr>
        <p:sp>
          <p:nvSpPr>
            <p:cNvPr id="29" name="Hexágono 28">
              <a:extLst>
                <a:ext uri="{FF2B5EF4-FFF2-40B4-BE49-F238E27FC236}">
                  <a16:creationId xmlns:a16="http://schemas.microsoft.com/office/drawing/2014/main" id="{40759EA0-9C49-11BD-6365-D4CC47889F7E}"/>
                </a:ext>
              </a:extLst>
            </p:cNvPr>
            <p:cNvSpPr/>
            <p:nvPr/>
          </p:nvSpPr>
          <p:spPr>
            <a:xfrm rot="5400000">
              <a:off x="-26842" y="1376114"/>
              <a:ext cx="1663943" cy="144763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Hexágono 10">
              <a:extLst>
                <a:ext uri="{FF2B5EF4-FFF2-40B4-BE49-F238E27FC236}">
                  <a16:creationId xmlns:a16="http://schemas.microsoft.com/office/drawing/2014/main" id="{F3311CCC-AB9E-196F-0AFB-FB047BA88D62}"/>
                </a:ext>
              </a:extLst>
            </p:cNvPr>
            <p:cNvSpPr txBox="1"/>
            <p:nvPr/>
          </p:nvSpPr>
          <p:spPr>
            <a:xfrm>
              <a:off x="306903" y="1527256"/>
              <a:ext cx="996452" cy="1145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31" name="CuadroTexto 30">
            <a:extLst>
              <a:ext uri="{FF2B5EF4-FFF2-40B4-BE49-F238E27FC236}">
                <a16:creationId xmlns:a16="http://schemas.microsoft.com/office/drawing/2014/main" id="{901CA524-8335-8B6F-5561-E640A850BD16}"/>
              </a:ext>
            </a:extLst>
          </p:cNvPr>
          <p:cNvSpPr txBox="1"/>
          <p:nvPr/>
        </p:nvSpPr>
        <p:spPr>
          <a:xfrm>
            <a:off x="2438767" y="2972139"/>
            <a:ext cx="1693163" cy="707886"/>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Suplantación de identidad.</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2" name="CuadroTexto 31">
            <a:extLst>
              <a:ext uri="{FF2B5EF4-FFF2-40B4-BE49-F238E27FC236}">
                <a16:creationId xmlns:a16="http://schemas.microsoft.com/office/drawing/2014/main" id="{BBCA4B5E-84B4-7180-2044-7AFEB388D4DA}"/>
              </a:ext>
            </a:extLst>
          </p:cNvPr>
          <p:cNvSpPr txBox="1"/>
          <p:nvPr/>
        </p:nvSpPr>
        <p:spPr>
          <a:xfrm>
            <a:off x="4178390" y="2816806"/>
            <a:ext cx="1786978" cy="1015663"/>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Robo o “secuestro” de información. </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3" name="CuadroTexto 32">
            <a:extLst>
              <a:ext uri="{FF2B5EF4-FFF2-40B4-BE49-F238E27FC236}">
                <a16:creationId xmlns:a16="http://schemas.microsoft.com/office/drawing/2014/main" id="{43E9A629-87EF-9995-FE7A-1AB0C0D4775A}"/>
              </a:ext>
            </a:extLst>
          </p:cNvPr>
          <p:cNvSpPr txBox="1"/>
          <p:nvPr/>
        </p:nvSpPr>
        <p:spPr>
          <a:xfrm>
            <a:off x="5878324" y="2824633"/>
            <a:ext cx="1786978" cy="1015663"/>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Daños en el equipo informático. </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4" name="CuadroTexto 33">
            <a:extLst>
              <a:ext uri="{FF2B5EF4-FFF2-40B4-BE49-F238E27FC236}">
                <a16:creationId xmlns:a16="http://schemas.microsoft.com/office/drawing/2014/main" id="{F14C4047-CAFC-B397-B286-B95AF774D75B}"/>
              </a:ext>
            </a:extLst>
          </p:cNvPr>
          <p:cNvSpPr txBox="1"/>
          <p:nvPr/>
        </p:nvSpPr>
        <p:spPr>
          <a:xfrm>
            <a:off x="7561094" y="2770618"/>
            <a:ext cx="1923316" cy="1015663"/>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Interrupción </a:t>
            </a:r>
            <a:br>
              <a:rPr lang="en-AU" sz="2000" b="1">
                <a:solidFill>
                  <a:schemeClr val="bg1"/>
                </a:solidFill>
                <a:latin typeface="+mj-lt"/>
                <a:ea typeface="Microsoft Sans Serif" panose="020B0604020202020204" pitchFamily="34" charset="0"/>
                <a:cs typeface="Microsoft Sans Serif" panose="020B0604020202020204" pitchFamily="34" charset="0"/>
              </a:rPr>
            </a:br>
            <a:r>
              <a:rPr lang="en-AU" sz="2000" b="1">
                <a:solidFill>
                  <a:schemeClr val="bg1"/>
                </a:solidFill>
                <a:latin typeface="+mj-lt"/>
                <a:ea typeface="Microsoft Sans Serif" panose="020B0604020202020204" pitchFamily="34" charset="0"/>
                <a:cs typeface="Microsoft Sans Serif" panose="020B0604020202020204" pitchFamily="34" charset="0"/>
              </a:rPr>
              <a:t>de las comunicaciones. </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5" name="CuadroTexto 34">
            <a:extLst>
              <a:ext uri="{FF2B5EF4-FFF2-40B4-BE49-F238E27FC236}">
                <a16:creationId xmlns:a16="http://schemas.microsoft.com/office/drawing/2014/main" id="{D9140015-CF5E-2321-4920-6AC0960383D8}"/>
              </a:ext>
            </a:extLst>
          </p:cNvPr>
          <p:cNvSpPr txBox="1"/>
          <p:nvPr/>
        </p:nvSpPr>
        <p:spPr>
          <a:xfrm>
            <a:off x="3244049" y="4399342"/>
            <a:ext cx="1786978" cy="707886"/>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Corrupción de archivos.</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6" name="CuadroTexto 35">
            <a:extLst>
              <a:ext uri="{FF2B5EF4-FFF2-40B4-BE49-F238E27FC236}">
                <a16:creationId xmlns:a16="http://schemas.microsoft.com/office/drawing/2014/main" id="{D663CE92-90DF-516B-89C8-112D90A602D4}"/>
              </a:ext>
            </a:extLst>
          </p:cNvPr>
          <p:cNvSpPr txBox="1"/>
          <p:nvPr/>
        </p:nvSpPr>
        <p:spPr>
          <a:xfrm>
            <a:off x="5003650" y="4478027"/>
            <a:ext cx="1786978" cy="707886"/>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Denegación de servicios. </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7" name="CuadroTexto 36">
            <a:extLst>
              <a:ext uri="{FF2B5EF4-FFF2-40B4-BE49-F238E27FC236}">
                <a16:creationId xmlns:a16="http://schemas.microsoft.com/office/drawing/2014/main" id="{EEAD266B-D7A2-8F1D-7768-DA726E4D11E2}"/>
              </a:ext>
            </a:extLst>
          </p:cNvPr>
          <p:cNvSpPr txBox="1"/>
          <p:nvPr/>
        </p:nvSpPr>
        <p:spPr>
          <a:xfrm>
            <a:off x="6689705" y="4447317"/>
            <a:ext cx="1786978" cy="707886"/>
          </a:xfrm>
          <a:prstGeom prst="rect">
            <a:avLst/>
          </a:prstGeom>
          <a:noFill/>
        </p:spPr>
        <p:txBody>
          <a:bodyPr wrap="square" rtlCol="0">
            <a:spAutoFit/>
          </a:bodyPr>
          <a:lstStyle/>
          <a:p>
            <a:pPr algn="ctr"/>
            <a:r>
              <a:rPr lang="en-AU" sz="2000" b="1">
                <a:solidFill>
                  <a:schemeClr val="bg1"/>
                </a:solidFill>
                <a:latin typeface="+mj-lt"/>
                <a:ea typeface="Microsoft Sans Serif" panose="020B0604020202020204" pitchFamily="34" charset="0"/>
                <a:cs typeface="Microsoft Sans Serif" panose="020B0604020202020204" pitchFamily="34" charset="0"/>
              </a:rPr>
              <a:t>Daños personales. </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8" name="Rettangolo con angoli arrotondati 8">
            <a:extLst>
              <a:ext uri="{FF2B5EF4-FFF2-40B4-BE49-F238E27FC236}">
                <a16:creationId xmlns:a16="http://schemas.microsoft.com/office/drawing/2014/main" id="{77F91F4B-9215-F6B9-62E4-2A8D69C6E897}"/>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25254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5883567" cy="3264395"/>
          </a:xfrm>
          <a:prstGeom prst="rect">
            <a:avLst/>
          </a:prstGeom>
          <a:noFill/>
        </p:spPr>
        <p:txBody>
          <a:bodyPr wrap="square" numCol="1" rtlCol="0">
            <a:noAutofit/>
          </a:bodyPr>
          <a:lstStyle/>
          <a:p>
            <a:pPr marL="342900" indent="-342900">
              <a:buClr>
                <a:srgbClr val="ED388A"/>
              </a:buClr>
              <a:buFont typeface="+mj-lt"/>
              <a:buAutoNum type="arabicPeriod"/>
            </a:pPr>
            <a:r>
              <a:rPr lang="en-US" sz="1800" b="1">
                <a:effectLst/>
                <a:latin typeface="Calibri Light" panose="020F0302020204030204" pitchFamily="34" charset="0"/>
                <a:ea typeface="Arial MT"/>
              </a:rPr>
              <a:t>Mantén actualizado tu software, navegador y demás aplicaciones que tengan acceso a tu información</a:t>
            </a:r>
            <a:r>
              <a:rPr lang="en-GB">
                <a:effectLst/>
                <a:latin typeface="+mj-lt"/>
                <a:ea typeface="Arial MT"/>
                <a:cs typeface="Arial MT"/>
              </a:rPr>
              <a:t>.</a:t>
            </a:r>
          </a:p>
          <a:p>
            <a:pPr marL="342900" indent="-342900">
              <a:buClr>
                <a:srgbClr val="ED388A"/>
              </a:buClr>
              <a:buFont typeface="+mj-lt"/>
              <a:buAutoNum type="arabicPeriod"/>
            </a:pPr>
            <a:endParaRPr lang="en-GB" b="1">
              <a:latin typeface="+mj-lt"/>
              <a:ea typeface="Arial MT"/>
              <a:cs typeface="Arial MT"/>
            </a:endParaRPr>
          </a:p>
          <a:p>
            <a:pPr marL="342900" indent="-342900">
              <a:buClr>
                <a:srgbClr val="ED388A"/>
              </a:buClr>
              <a:buFont typeface="+mj-lt"/>
              <a:buAutoNum type="arabicPeriod"/>
            </a:pPr>
            <a:r>
              <a:rPr lang="en-US" sz="1800" b="1">
                <a:effectLst/>
                <a:latin typeface="Calibri Light" panose="020F0302020204030204" pitchFamily="34" charset="0"/>
                <a:ea typeface="Arial MT"/>
              </a:rPr>
              <a:t>Valora tu privacidad</a:t>
            </a:r>
            <a:r>
              <a:rPr lang="en-US" sz="1800">
                <a:effectLst/>
                <a:latin typeface="Calibri Light" panose="020F0302020204030204" pitchFamily="34" charset="0"/>
                <a:ea typeface="Arial MT"/>
              </a:rPr>
              <a:t>. No compartas información personal en Internet</a:t>
            </a:r>
            <a:r>
              <a:rPr lang="en-GB">
                <a:effectLst/>
                <a:latin typeface="+mj-lt"/>
                <a:ea typeface="Arial MT"/>
                <a:cs typeface="Arial MT"/>
              </a:rPr>
              <a:t>. </a:t>
            </a:r>
          </a:p>
          <a:p>
            <a:pPr marL="342900" indent="-342900">
              <a:buClr>
                <a:srgbClr val="ED388A"/>
              </a:buClr>
              <a:buFont typeface="+mj-lt"/>
              <a:buAutoNum type="arabicPeriod"/>
            </a:pPr>
            <a:endParaRPr lang="en-GB" b="1">
              <a:latin typeface="+mj-lt"/>
              <a:ea typeface="Arial MT"/>
              <a:cs typeface="Arial MT"/>
            </a:endParaRPr>
          </a:p>
          <a:p>
            <a:pPr marL="342900" indent="-342900">
              <a:buClr>
                <a:srgbClr val="ED388A"/>
              </a:buClr>
              <a:buFont typeface="+mj-lt"/>
              <a:buAutoNum type="arabicPeriod"/>
            </a:pPr>
            <a:r>
              <a:rPr lang="en-US" sz="1800" b="1">
                <a:effectLst/>
                <a:latin typeface="Calibri Light" panose="020F0302020204030204" pitchFamily="34" charset="0"/>
                <a:ea typeface="Arial MT"/>
              </a:rPr>
              <a:t>Desconfía de los enlaces y correos sospechosos</a:t>
            </a:r>
            <a:r>
              <a:rPr lang="en-GB">
                <a:effectLst/>
                <a:latin typeface="+mj-lt"/>
                <a:ea typeface="Arial MT"/>
                <a:cs typeface="Arial MT"/>
              </a:rPr>
              <a:t>. </a:t>
            </a:r>
            <a:r>
              <a:rPr lang="en-US" sz="1800">
                <a:effectLst/>
                <a:latin typeface="Calibri Light" panose="020F0302020204030204" pitchFamily="34" charset="0"/>
                <a:ea typeface="Arial MT"/>
              </a:rPr>
              <a:t>No abras correos electrónicos que se identifiquen como una empresa conocida, pero a la que no has proporcionado tu contacto o información. Un detalle que puede ayudarnos a detectar un mensaje falso son los errores de redacción y ortografía.</a:t>
            </a:r>
            <a:r>
              <a:rPr lang="en-GB">
                <a:effectLst/>
                <a:latin typeface="+mj-lt"/>
                <a:ea typeface="Arial MT"/>
                <a:cs typeface="Arial MT"/>
              </a:rPr>
              <a:t>.</a:t>
            </a:r>
            <a:endParaRPr lang="en-AU">
              <a:latin typeface="+mj-lt"/>
              <a:ea typeface="Microsoft Sans Serif" panose="020B0604020202020204" pitchFamily="34" charset="0"/>
              <a:cs typeface="Microsoft Sans Serif" panose="020B0604020202020204" pitchFamily="34" charset="0"/>
            </a:endParaRPr>
          </a:p>
          <a:p>
            <a:endParaRPr lang="en-US" altLang="es-ES">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5727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Consejos para mantener la seguridad en Internet</a:t>
            </a:r>
            <a:endParaRPr lang="en-AU" sz="2000" dirty="0">
              <a:latin typeface="+mj-lt"/>
              <a:ea typeface="Microsoft Sans Serif" panose="020B0604020202020204" pitchFamily="34" charset="0"/>
              <a:cs typeface="Poppins ExtraLight" panose="00000300000000000000" pitchFamily="2" charset="0"/>
            </a:endParaRPr>
          </a:p>
        </p:txBody>
      </p:sp>
      <p:pic>
        <p:nvPicPr>
          <p:cNvPr id="7" name="Imagen 6">
            <a:extLst>
              <a:ext uri="{FF2B5EF4-FFF2-40B4-BE49-F238E27FC236}">
                <a16:creationId xmlns:a16="http://schemas.microsoft.com/office/drawing/2014/main" id="{8E1BF4A4-6B35-4464-EF03-1289D9E5DC1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46401" y="1947017"/>
            <a:ext cx="4656745" cy="3585047"/>
          </a:xfrm>
          <a:prstGeom prst="rect">
            <a:avLst/>
          </a:prstGeom>
        </p:spPr>
      </p:pic>
      <p:sp>
        <p:nvSpPr>
          <p:cNvPr id="6" name="Rettangolo con angoli arrotondati 8">
            <a:extLst>
              <a:ext uri="{FF2B5EF4-FFF2-40B4-BE49-F238E27FC236}">
                <a16:creationId xmlns:a16="http://schemas.microsoft.com/office/drawing/2014/main" id="{83181C92-5C40-2F0A-55CD-3455DD56989B}"/>
              </a:ext>
            </a:extLst>
          </p:cNvPr>
          <p:cNvSpPr/>
          <p:nvPr/>
        </p:nvSpPr>
        <p:spPr>
          <a:xfrm>
            <a:off x="451030" y="669816"/>
            <a:ext cx="2107612" cy="540000"/>
          </a:xfrm>
          <a:prstGeom prst="roundRect">
            <a:avLst>
              <a:gd name="adj" fmla="val 50000"/>
            </a:avLst>
          </a:pr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a:solidFill>
                  <a:prstClr val="white"/>
                </a:solidFill>
                <a:cs typeface="Poppins Medium" panose="00000600000000000000" pitchFamily="2" charset="0"/>
              </a:rPr>
              <a:t>Ciberseguridad</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665558083"/>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1734</Words>
  <Application>Microsoft Office PowerPoint</Application>
  <PresentationFormat>Panorámica</PresentationFormat>
  <Paragraphs>191</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11</vt:i4>
      </vt:variant>
      <vt:variant>
        <vt:lpstr>Títulos de diapositiva</vt:lpstr>
      </vt:variant>
      <vt:variant>
        <vt:i4>24</vt:i4>
      </vt:variant>
    </vt:vector>
  </HeadingPairs>
  <TitlesOfParts>
    <vt:vector size="42" baseType="lpstr">
      <vt:lpstr>Arial MT</vt:lpstr>
      <vt:lpstr>Arial</vt:lpstr>
      <vt:lpstr>Calibri</vt:lpstr>
      <vt:lpstr>Calibri Light</vt:lpstr>
      <vt:lpstr>Helvetica</vt:lpstr>
      <vt:lpstr>Microsoft Sans Serif</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378</cp:revision>
  <dcterms:created xsi:type="dcterms:W3CDTF">2022-04-26T11:43:16Z</dcterms:created>
  <dcterms:modified xsi:type="dcterms:W3CDTF">2023-04-11T14:11:40Z</dcterms:modified>
</cp:coreProperties>
</file>