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1"/>
  </p:notesMasterIdLst>
  <p:sldIdLst>
    <p:sldId id="256" r:id="rId12"/>
    <p:sldId id="281" r:id="rId13"/>
    <p:sldId id="276" r:id="rId14"/>
    <p:sldId id="277" r:id="rId15"/>
    <p:sldId id="279" r:id="rId16"/>
    <p:sldId id="308" r:id="rId17"/>
    <p:sldId id="309" r:id="rId18"/>
    <p:sldId id="310" r:id="rId19"/>
    <p:sldId id="311" r:id="rId20"/>
    <p:sldId id="312" r:id="rId21"/>
    <p:sldId id="313" r:id="rId22"/>
    <p:sldId id="314" r:id="rId23"/>
    <p:sldId id="320" r:id="rId24"/>
    <p:sldId id="315" r:id="rId25"/>
    <p:sldId id="291" r:id="rId26"/>
    <p:sldId id="294" r:id="rId27"/>
    <p:sldId id="318" r:id="rId28"/>
    <p:sldId id="319" r:id="rId29"/>
    <p:sldId id="266"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1B"/>
    <a:srgbClr val="ED388A"/>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62" d="100"/>
          <a:sy n="62" d="100"/>
        </p:scale>
        <p:origin x="250"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tableStyles" Target="tableStyles.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B6EBB-00F9-49B4-A19B-E940BDD457FE}" type="doc">
      <dgm:prSet loTypeId="urn:microsoft.com/office/officeart/2005/8/layout/vList3" loCatId="list" qsTypeId="urn:microsoft.com/office/officeart/2005/8/quickstyle/simple1" qsCatId="simple" csTypeId="urn:microsoft.com/office/officeart/2005/8/colors/accent1_2" csCatId="accent1" phldr="1"/>
      <dgm:spPr/>
    </dgm:pt>
    <dgm:pt modelId="{99B8B051-A57A-493D-AB59-4C124A9D294F}">
      <dgm:prSet phldrT="[Texto]"/>
      <dgm:spPr>
        <a:solidFill>
          <a:srgbClr val="F5911B"/>
        </a:solidFill>
      </dgm:spPr>
      <dgm:t>
        <a:bodyPr/>
        <a:lstStyle/>
        <a:p>
          <a:r>
            <a:rPr lang="en-GB">
              <a:latin typeface="+mj-lt"/>
            </a:rPr>
            <a:t>Presentación</a:t>
          </a:r>
          <a:endParaRPr lang="es-ES" dirty="0">
            <a:latin typeface="+mj-lt"/>
          </a:endParaRPr>
        </a:p>
      </dgm:t>
    </dgm:pt>
    <dgm:pt modelId="{D681A66B-6871-4113-A644-42AE1CE68729}" type="parTrans" cxnId="{5C2A81BA-25A0-4C0D-817C-934C76D0999A}">
      <dgm:prSet/>
      <dgm:spPr/>
      <dgm:t>
        <a:bodyPr/>
        <a:lstStyle/>
        <a:p>
          <a:endParaRPr lang="es-ES"/>
        </a:p>
      </dgm:t>
    </dgm:pt>
    <dgm:pt modelId="{4C6BAA78-1105-4E9F-9DCD-53FC16279539}" type="sibTrans" cxnId="{5C2A81BA-25A0-4C0D-817C-934C76D0999A}">
      <dgm:prSet/>
      <dgm:spPr/>
      <dgm:t>
        <a:bodyPr/>
        <a:lstStyle/>
        <a:p>
          <a:endParaRPr lang="es-ES"/>
        </a:p>
      </dgm:t>
    </dgm:pt>
    <dgm:pt modelId="{AC15599E-CF85-4637-8137-A23DF803AC22}">
      <dgm:prSet phldrT="[Texto]"/>
      <dgm:spPr>
        <a:solidFill>
          <a:srgbClr val="F5911B"/>
        </a:solidFill>
      </dgm:spPr>
      <dgm:t>
        <a:bodyPr/>
        <a:lstStyle/>
        <a:p>
          <a:r>
            <a:rPr lang="en-GB">
              <a:latin typeface="+mj-lt"/>
            </a:rPr>
            <a:t>Menús</a:t>
          </a:r>
          <a:endParaRPr lang="es-ES" dirty="0">
            <a:latin typeface="+mj-lt"/>
          </a:endParaRPr>
        </a:p>
      </dgm:t>
    </dgm:pt>
    <dgm:pt modelId="{209DA904-FDE6-45E0-AC6D-650FDCF13461}" type="parTrans" cxnId="{69654530-650F-490F-A7BC-4B1B874C310E}">
      <dgm:prSet/>
      <dgm:spPr/>
      <dgm:t>
        <a:bodyPr/>
        <a:lstStyle/>
        <a:p>
          <a:endParaRPr lang="es-ES"/>
        </a:p>
      </dgm:t>
    </dgm:pt>
    <dgm:pt modelId="{7629066E-4165-4A10-9732-4DEA8493A3E0}" type="sibTrans" cxnId="{69654530-650F-490F-A7BC-4B1B874C310E}">
      <dgm:prSet/>
      <dgm:spPr/>
      <dgm:t>
        <a:bodyPr/>
        <a:lstStyle/>
        <a:p>
          <a:endParaRPr lang="es-ES"/>
        </a:p>
      </dgm:t>
    </dgm:pt>
    <dgm:pt modelId="{E8581438-F01D-4AAA-B354-C9E59F54EE59}">
      <dgm:prSet phldrT="[Texto]"/>
      <dgm:spPr>
        <a:solidFill>
          <a:srgbClr val="F5911B"/>
        </a:solidFill>
      </dgm:spPr>
      <dgm:t>
        <a:bodyPr/>
        <a:lstStyle/>
        <a:p>
          <a:r>
            <a:rPr lang="en-GB">
              <a:latin typeface="+mj-lt"/>
            </a:rPr>
            <a:t>Información de contacto</a:t>
          </a:r>
          <a:endParaRPr lang="es-ES" dirty="0">
            <a:latin typeface="+mj-lt"/>
          </a:endParaRPr>
        </a:p>
      </dgm:t>
    </dgm:pt>
    <dgm:pt modelId="{A589CD42-6C8C-4740-B57B-08F8E5AC566A}" type="parTrans" cxnId="{CF45A813-8895-45E2-BF99-8897A0B43FF8}">
      <dgm:prSet/>
      <dgm:spPr/>
      <dgm:t>
        <a:bodyPr/>
        <a:lstStyle/>
        <a:p>
          <a:endParaRPr lang="es-ES"/>
        </a:p>
      </dgm:t>
    </dgm:pt>
    <dgm:pt modelId="{6BDCD097-8AD7-4048-B2C4-FA4D2C5DCB59}" type="sibTrans" cxnId="{CF45A813-8895-45E2-BF99-8897A0B43FF8}">
      <dgm:prSet/>
      <dgm:spPr/>
      <dgm:t>
        <a:bodyPr/>
        <a:lstStyle/>
        <a:p>
          <a:endParaRPr lang="es-ES"/>
        </a:p>
      </dgm:t>
    </dgm:pt>
    <dgm:pt modelId="{13B4BD95-3386-4947-A45C-36D657B707FE}">
      <dgm:prSet phldrT="[Texto]"/>
      <dgm:spPr>
        <a:solidFill>
          <a:srgbClr val="F5911B"/>
        </a:solidFill>
      </dgm:spPr>
      <dgm:t>
        <a:bodyPr/>
        <a:lstStyle/>
        <a:p>
          <a:r>
            <a:rPr lang="en-GB">
              <a:latin typeface="+mj-lt"/>
            </a:rPr>
            <a:t>Noticias y actualizaciones</a:t>
          </a:r>
          <a:endParaRPr lang="es-ES" dirty="0">
            <a:latin typeface="+mj-lt"/>
          </a:endParaRPr>
        </a:p>
      </dgm:t>
    </dgm:pt>
    <dgm:pt modelId="{977CB464-180F-4D60-8F9E-26BC39ECC937}" type="parTrans" cxnId="{7AAB59B4-7F8D-4510-8FDB-C0CB269FA4BA}">
      <dgm:prSet/>
      <dgm:spPr/>
      <dgm:t>
        <a:bodyPr/>
        <a:lstStyle/>
        <a:p>
          <a:endParaRPr lang="es-ES"/>
        </a:p>
      </dgm:t>
    </dgm:pt>
    <dgm:pt modelId="{EA75854C-9F3C-4DE0-AEE8-B7516BE02DD9}" type="sibTrans" cxnId="{7AAB59B4-7F8D-4510-8FDB-C0CB269FA4BA}">
      <dgm:prSet/>
      <dgm:spPr/>
      <dgm:t>
        <a:bodyPr/>
        <a:lstStyle/>
        <a:p>
          <a:endParaRPr lang="es-ES"/>
        </a:p>
      </dgm:t>
    </dgm:pt>
    <dgm:pt modelId="{28475721-4DC2-4978-9E5E-702C162CB846}" type="pres">
      <dgm:prSet presAssocID="{B34B6EBB-00F9-49B4-A19B-E940BDD457FE}" presName="linearFlow" presStyleCnt="0">
        <dgm:presLayoutVars>
          <dgm:dir/>
          <dgm:resizeHandles val="exact"/>
        </dgm:presLayoutVars>
      </dgm:prSet>
      <dgm:spPr/>
    </dgm:pt>
    <dgm:pt modelId="{19D31B43-D6AC-4F2A-A6C3-933BE0A31C35}" type="pres">
      <dgm:prSet presAssocID="{99B8B051-A57A-493D-AB59-4C124A9D294F}" presName="composite" presStyleCnt="0"/>
      <dgm:spPr/>
    </dgm:pt>
    <dgm:pt modelId="{0DCD4D37-EAE0-43BA-B2B7-BA9FFF96F422}" type="pres">
      <dgm:prSet presAssocID="{99B8B051-A57A-493D-AB59-4C124A9D294F}" presName="imgShp" presStyleLbl="fgImgPlace1" presStyleIdx="0" presStyleCnt="4"/>
      <dgm:spPr>
        <a:solidFill>
          <a:srgbClr val="0AA14A"/>
        </a:solidFill>
      </dgm:spPr>
    </dgm:pt>
    <dgm:pt modelId="{A2713FC1-2732-46DB-81DC-DFCDD7E97005}" type="pres">
      <dgm:prSet presAssocID="{99B8B051-A57A-493D-AB59-4C124A9D294F}" presName="txShp" presStyleLbl="node1" presStyleIdx="0" presStyleCnt="4" custLinFactNeighborX="-584" custLinFactNeighborY="-4755">
        <dgm:presLayoutVars>
          <dgm:bulletEnabled val="1"/>
        </dgm:presLayoutVars>
      </dgm:prSet>
      <dgm:spPr/>
    </dgm:pt>
    <dgm:pt modelId="{89B4BF47-12C7-4935-9CB7-E343CCA11327}" type="pres">
      <dgm:prSet presAssocID="{4C6BAA78-1105-4E9F-9DCD-53FC16279539}" presName="spacing" presStyleCnt="0"/>
      <dgm:spPr/>
    </dgm:pt>
    <dgm:pt modelId="{3BF5730F-18E2-4BE0-8DF8-8E1076C0A76A}" type="pres">
      <dgm:prSet presAssocID="{AC15599E-CF85-4637-8137-A23DF803AC22}" presName="composite" presStyleCnt="0"/>
      <dgm:spPr/>
    </dgm:pt>
    <dgm:pt modelId="{58B723A2-DB03-43AF-8BD6-7BBA9DB25CF6}" type="pres">
      <dgm:prSet presAssocID="{AC15599E-CF85-4637-8137-A23DF803AC22}" presName="imgShp" presStyleLbl="fgImgPlace1" presStyleIdx="1" presStyleCnt="4"/>
      <dgm:spPr>
        <a:solidFill>
          <a:srgbClr val="1CBECC"/>
        </a:solidFill>
      </dgm:spPr>
    </dgm:pt>
    <dgm:pt modelId="{9BE82B8A-8FCB-472A-B297-8AABA7339DEA}" type="pres">
      <dgm:prSet presAssocID="{AC15599E-CF85-4637-8137-A23DF803AC22}" presName="txShp" presStyleLbl="node1" presStyleIdx="1" presStyleCnt="4">
        <dgm:presLayoutVars>
          <dgm:bulletEnabled val="1"/>
        </dgm:presLayoutVars>
      </dgm:prSet>
      <dgm:spPr/>
    </dgm:pt>
    <dgm:pt modelId="{215983D0-2145-4824-8D92-A3FAC17F715A}" type="pres">
      <dgm:prSet presAssocID="{7629066E-4165-4A10-9732-4DEA8493A3E0}" presName="spacing" presStyleCnt="0"/>
      <dgm:spPr/>
    </dgm:pt>
    <dgm:pt modelId="{2D0ECED3-D7DB-4B7C-8EFB-19C4F795896F}" type="pres">
      <dgm:prSet presAssocID="{E8581438-F01D-4AAA-B354-C9E59F54EE59}" presName="composite" presStyleCnt="0"/>
      <dgm:spPr/>
    </dgm:pt>
    <dgm:pt modelId="{AFFA0203-FF87-4B1D-94EE-7214D25A4EF5}" type="pres">
      <dgm:prSet presAssocID="{E8581438-F01D-4AAA-B354-C9E59F54EE59}" presName="imgShp" presStyleLbl="fgImgPlace1" presStyleIdx="2" presStyleCnt="4"/>
      <dgm:spPr>
        <a:solidFill>
          <a:srgbClr val="9A2583"/>
        </a:solidFill>
      </dgm:spPr>
    </dgm:pt>
    <dgm:pt modelId="{2D1CCF45-3B29-48DD-B508-09A6F9986038}" type="pres">
      <dgm:prSet presAssocID="{E8581438-F01D-4AAA-B354-C9E59F54EE59}" presName="txShp" presStyleLbl="node1" presStyleIdx="2" presStyleCnt="4">
        <dgm:presLayoutVars>
          <dgm:bulletEnabled val="1"/>
        </dgm:presLayoutVars>
      </dgm:prSet>
      <dgm:spPr/>
    </dgm:pt>
    <dgm:pt modelId="{6E7EDA96-AEB5-4CAD-B4E0-B2875F903EF2}" type="pres">
      <dgm:prSet presAssocID="{6BDCD097-8AD7-4048-B2C4-FA4D2C5DCB59}" presName="spacing" presStyleCnt="0"/>
      <dgm:spPr/>
    </dgm:pt>
    <dgm:pt modelId="{F4E22E87-DC84-4C14-818C-A49939247440}" type="pres">
      <dgm:prSet presAssocID="{13B4BD95-3386-4947-A45C-36D657B707FE}" presName="composite" presStyleCnt="0"/>
      <dgm:spPr/>
    </dgm:pt>
    <dgm:pt modelId="{02640B8A-5621-4851-9091-BDB09033491F}" type="pres">
      <dgm:prSet presAssocID="{13B4BD95-3386-4947-A45C-36D657B707FE}" presName="imgShp" presStyleLbl="fgImgPlace1" presStyleIdx="3" presStyleCnt="4" custLinFactNeighborX="-1426" custLinFactNeighborY="-12692"/>
      <dgm:spPr>
        <a:solidFill>
          <a:srgbClr val="F14F25"/>
        </a:solidFill>
      </dgm:spPr>
    </dgm:pt>
    <dgm:pt modelId="{E1BA1A9B-493F-4B6B-976D-A89B38FC88D7}" type="pres">
      <dgm:prSet presAssocID="{13B4BD95-3386-4947-A45C-36D657B707FE}" presName="txShp" presStyleLbl="node1" presStyleIdx="3" presStyleCnt="4">
        <dgm:presLayoutVars>
          <dgm:bulletEnabled val="1"/>
        </dgm:presLayoutVars>
      </dgm:prSet>
      <dgm:spPr/>
    </dgm:pt>
  </dgm:ptLst>
  <dgm:cxnLst>
    <dgm:cxn modelId="{99113A0A-7D58-4F29-846A-8DE5BFB0597F}" type="presOf" srcId="{13B4BD95-3386-4947-A45C-36D657B707FE}" destId="{E1BA1A9B-493F-4B6B-976D-A89B38FC88D7}" srcOrd="0" destOrd="0" presId="urn:microsoft.com/office/officeart/2005/8/layout/vList3"/>
    <dgm:cxn modelId="{CF45A813-8895-45E2-BF99-8897A0B43FF8}" srcId="{B34B6EBB-00F9-49B4-A19B-E940BDD457FE}" destId="{E8581438-F01D-4AAA-B354-C9E59F54EE59}" srcOrd="2" destOrd="0" parTransId="{A589CD42-6C8C-4740-B57B-08F8E5AC566A}" sibTransId="{6BDCD097-8AD7-4048-B2C4-FA4D2C5DCB59}"/>
    <dgm:cxn modelId="{69654530-650F-490F-A7BC-4B1B874C310E}" srcId="{B34B6EBB-00F9-49B4-A19B-E940BDD457FE}" destId="{AC15599E-CF85-4637-8137-A23DF803AC22}" srcOrd="1" destOrd="0" parTransId="{209DA904-FDE6-45E0-AC6D-650FDCF13461}" sibTransId="{7629066E-4165-4A10-9732-4DEA8493A3E0}"/>
    <dgm:cxn modelId="{C233D343-8AFA-4F5D-A1AF-96EF7A8EBBF0}" type="presOf" srcId="{AC15599E-CF85-4637-8137-A23DF803AC22}" destId="{9BE82B8A-8FCB-472A-B297-8AABA7339DEA}" srcOrd="0" destOrd="0" presId="urn:microsoft.com/office/officeart/2005/8/layout/vList3"/>
    <dgm:cxn modelId="{59F6CA4A-C1A8-4029-AA40-B813D2394C7A}" type="presOf" srcId="{99B8B051-A57A-493D-AB59-4C124A9D294F}" destId="{A2713FC1-2732-46DB-81DC-DFCDD7E97005}" srcOrd="0" destOrd="0" presId="urn:microsoft.com/office/officeart/2005/8/layout/vList3"/>
    <dgm:cxn modelId="{7AAB59B4-7F8D-4510-8FDB-C0CB269FA4BA}" srcId="{B34B6EBB-00F9-49B4-A19B-E940BDD457FE}" destId="{13B4BD95-3386-4947-A45C-36D657B707FE}" srcOrd="3" destOrd="0" parTransId="{977CB464-180F-4D60-8F9E-26BC39ECC937}" sibTransId="{EA75854C-9F3C-4DE0-AEE8-B7516BE02DD9}"/>
    <dgm:cxn modelId="{5C2A81BA-25A0-4C0D-817C-934C76D0999A}" srcId="{B34B6EBB-00F9-49B4-A19B-E940BDD457FE}" destId="{99B8B051-A57A-493D-AB59-4C124A9D294F}" srcOrd="0" destOrd="0" parTransId="{D681A66B-6871-4113-A644-42AE1CE68729}" sibTransId="{4C6BAA78-1105-4E9F-9DCD-53FC16279539}"/>
    <dgm:cxn modelId="{B4ACC6C1-3F19-487C-B337-9B76E32ADCC4}" type="presOf" srcId="{B34B6EBB-00F9-49B4-A19B-E940BDD457FE}" destId="{28475721-4DC2-4978-9E5E-702C162CB846}" srcOrd="0" destOrd="0" presId="urn:microsoft.com/office/officeart/2005/8/layout/vList3"/>
    <dgm:cxn modelId="{DCA831F0-DCE4-4655-9871-F7C8B38B87B9}" type="presOf" srcId="{E8581438-F01D-4AAA-B354-C9E59F54EE59}" destId="{2D1CCF45-3B29-48DD-B508-09A6F9986038}" srcOrd="0" destOrd="0" presId="urn:microsoft.com/office/officeart/2005/8/layout/vList3"/>
    <dgm:cxn modelId="{BF504D69-B12A-4B51-9DAB-443D3FD6BB7D}" type="presParOf" srcId="{28475721-4DC2-4978-9E5E-702C162CB846}" destId="{19D31B43-D6AC-4F2A-A6C3-933BE0A31C35}" srcOrd="0" destOrd="0" presId="urn:microsoft.com/office/officeart/2005/8/layout/vList3"/>
    <dgm:cxn modelId="{66BB4222-6C82-4AE4-B02B-170CAA577D3B}" type="presParOf" srcId="{19D31B43-D6AC-4F2A-A6C3-933BE0A31C35}" destId="{0DCD4D37-EAE0-43BA-B2B7-BA9FFF96F422}" srcOrd="0" destOrd="0" presId="urn:microsoft.com/office/officeart/2005/8/layout/vList3"/>
    <dgm:cxn modelId="{BF2DB02F-7B46-4160-9550-4C6FE2ED30ED}" type="presParOf" srcId="{19D31B43-D6AC-4F2A-A6C3-933BE0A31C35}" destId="{A2713FC1-2732-46DB-81DC-DFCDD7E97005}" srcOrd="1" destOrd="0" presId="urn:microsoft.com/office/officeart/2005/8/layout/vList3"/>
    <dgm:cxn modelId="{0FEDDAC7-1523-4F2F-AB69-71980CE088E8}" type="presParOf" srcId="{28475721-4DC2-4978-9E5E-702C162CB846}" destId="{89B4BF47-12C7-4935-9CB7-E343CCA11327}" srcOrd="1" destOrd="0" presId="urn:microsoft.com/office/officeart/2005/8/layout/vList3"/>
    <dgm:cxn modelId="{6963C3A1-DC02-4CB3-9F50-6C8454740C29}" type="presParOf" srcId="{28475721-4DC2-4978-9E5E-702C162CB846}" destId="{3BF5730F-18E2-4BE0-8DF8-8E1076C0A76A}" srcOrd="2" destOrd="0" presId="urn:microsoft.com/office/officeart/2005/8/layout/vList3"/>
    <dgm:cxn modelId="{4C4ACE51-2830-455C-A37E-B3719C19B48F}" type="presParOf" srcId="{3BF5730F-18E2-4BE0-8DF8-8E1076C0A76A}" destId="{58B723A2-DB03-43AF-8BD6-7BBA9DB25CF6}" srcOrd="0" destOrd="0" presId="urn:microsoft.com/office/officeart/2005/8/layout/vList3"/>
    <dgm:cxn modelId="{764213C5-47FA-4659-8CC9-38F921FD55AE}" type="presParOf" srcId="{3BF5730F-18E2-4BE0-8DF8-8E1076C0A76A}" destId="{9BE82B8A-8FCB-472A-B297-8AABA7339DEA}" srcOrd="1" destOrd="0" presId="urn:microsoft.com/office/officeart/2005/8/layout/vList3"/>
    <dgm:cxn modelId="{BAF19AAB-741A-441F-B413-869A9046B40C}" type="presParOf" srcId="{28475721-4DC2-4978-9E5E-702C162CB846}" destId="{215983D0-2145-4824-8D92-A3FAC17F715A}" srcOrd="3" destOrd="0" presId="urn:microsoft.com/office/officeart/2005/8/layout/vList3"/>
    <dgm:cxn modelId="{18A00608-3229-440F-A1A6-8483F1F6C807}" type="presParOf" srcId="{28475721-4DC2-4978-9E5E-702C162CB846}" destId="{2D0ECED3-D7DB-4B7C-8EFB-19C4F795896F}" srcOrd="4" destOrd="0" presId="urn:microsoft.com/office/officeart/2005/8/layout/vList3"/>
    <dgm:cxn modelId="{5A24E418-D6FE-40CB-BA9F-30D749AA1BBA}" type="presParOf" srcId="{2D0ECED3-D7DB-4B7C-8EFB-19C4F795896F}" destId="{AFFA0203-FF87-4B1D-94EE-7214D25A4EF5}" srcOrd="0" destOrd="0" presId="urn:microsoft.com/office/officeart/2005/8/layout/vList3"/>
    <dgm:cxn modelId="{0062A0B7-88FD-4E00-96B4-1C473D118B09}" type="presParOf" srcId="{2D0ECED3-D7DB-4B7C-8EFB-19C4F795896F}" destId="{2D1CCF45-3B29-48DD-B508-09A6F9986038}" srcOrd="1" destOrd="0" presId="urn:microsoft.com/office/officeart/2005/8/layout/vList3"/>
    <dgm:cxn modelId="{3D6B413F-7B58-4008-A334-758D4057B037}" type="presParOf" srcId="{28475721-4DC2-4978-9E5E-702C162CB846}" destId="{6E7EDA96-AEB5-4CAD-B4E0-B2875F903EF2}" srcOrd="5" destOrd="0" presId="urn:microsoft.com/office/officeart/2005/8/layout/vList3"/>
    <dgm:cxn modelId="{A782DEDF-F6AF-4059-A8BA-C914FF46CF18}" type="presParOf" srcId="{28475721-4DC2-4978-9E5E-702C162CB846}" destId="{F4E22E87-DC84-4C14-818C-A49939247440}" srcOrd="6" destOrd="0" presId="urn:microsoft.com/office/officeart/2005/8/layout/vList3"/>
    <dgm:cxn modelId="{01F06D18-CF92-411A-A1FC-5F043735A201}" type="presParOf" srcId="{F4E22E87-DC84-4C14-818C-A49939247440}" destId="{02640B8A-5621-4851-9091-BDB09033491F}" srcOrd="0" destOrd="0" presId="urn:microsoft.com/office/officeart/2005/8/layout/vList3"/>
    <dgm:cxn modelId="{B1E6AD60-9C10-46F8-9AB3-1290EA0632D1}" type="presParOf" srcId="{F4E22E87-DC84-4C14-818C-A49939247440}" destId="{E1BA1A9B-493F-4B6B-976D-A89B38FC88D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13FC1-2732-46DB-81DC-DFCDD7E97005}">
      <dsp:nvSpPr>
        <dsp:cNvPr id="0" name=""/>
        <dsp:cNvSpPr/>
      </dsp:nvSpPr>
      <dsp:spPr>
        <a:xfrm rot="10800000">
          <a:off x="1001031" y="0"/>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Presentación</a:t>
          </a:r>
          <a:endParaRPr lang="es-ES" sz="2100" kern="1200" dirty="0">
            <a:latin typeface="+mj-lt"/>
          </a:endParaRPr>
        </a:p>
      </dsp:txBody>
      <dsp:txXfrm rot="10800000">
        <a:off x="1189497" y="0"/>
        <a:ext cx="3114112" cy="753866"/>
      </dsp:txXfrm>
    </dsp:sp>
    <dsp:sp modelId="{0DCD4D37-EAE0-43BA-B2B7-BA9FFF96F422}">
      <dsp:nvSpPr>
        <dsp:cNvPr id="0" name=""/>
        <dsp:cNvSpPr/>
      </dsp:nvSpPr>
      <dsp:spPr>
        <a:xfrm>
          <a:off x="643385" y="1374"/>
          <a:ext cx="753866" cy="753866"/>
        </a:xfrm>
        <a:prstGeom prst="ellipse">
          <a:avLst/>
        </a:prstGeom>
        <a:solidFill>
          <a:srgbClr val="0AA1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E82B8A-8FCB-472A-B297-8AABA7339DEA}">
      <dsp:nvSpPr>
        <dsp:cNvPr id="0" name=""/>
        <dsp:cNvSpPr/>
      </dsp:nvSpPr>
      <dsp:spPr>
        <a:xfrm rot="10800000">
          <a:off x="1020318" y="980275"/>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Menús</a:t>
          </a:r>
          <a:endParaRPr lang="es-ES" sz="2100" kern="1200" dirty="0">
            <a:latin typeface="+mj-lt"/>
          </a:endParaRPr>
        </a:p>
      </dsp:txBody>
      <dsp:txXfrm rot="10800000">
        <a:off x="1208784" y="980275"/>
        <a:ext cx="3114112" cy="753866"/>
      </dsp:txXfrm>
    </dsp:sp>
    <dsp:sp modelId="{58B723A2-DB03-43AF-8BD6-7BBA9DB25CF6}">
      <dsp:nvSpPr>
        <dsp:cNvPr id="0" name=""/>
        <dsp:cNvSpPr/>
      </dsp:nvSpPr>
      <dsp:spPr>
        <a:xfrm>
          <a:off x="643385" y="980275"/>
          <a:ext cx="753866" cy="753866"/>
        </a:xfrm>
        <a:prstGeom prst="ellipse">
          <a:avLst/>
        </a:prstGeom>
        <a:solidFill>
          <a:srgbClr val="1CBE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CCF45-3B29-48DD-B508-09A6F9986038}">
      <dsp:nvSpPr>
        <dsp:cNvPr id="0" name=""/>
        <dsp:cNvSpPr/>
      </dsp:nvSpPr>
      <dsp:spPr>
        <a:xfrm rot="10800000">
          <a:off x="1020318" y="1959176"/>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Información de contacto</a:t>
          </a:r>
          <a:endParaRPr lang="es-ES" sz="2100" kern="1200" dirty="0">
            <a:latin typeface="+mj-lt"/>
          </a:endParaRPr>
        </a:p>
      </dsp:txBody>
      <dsp:txXfrm rot="10800000">
        <a:off x="1208784" y="1959176"/>
        <a:ext cx="3114112" cy="753866"/>
      </dsp:txXfrm>
    </dsp:sp>
    <dsp:sp modelId="{AFFA0203-FF87-4B1D-94EE-7214D25A4EF5}">
      <dsp:nvSpPr>
        <dsp:cNvPr id="0" name=""/>
        <dsp:cNvSpPr/>
      </dsp:nvSpPr>
      <dsp:spPr>
        <a:xfrm>
          <a:off x="643385" y="1959176"/>
          <a:ext cx="753866" cy="753866"/>
        </a:xfrm>
        <a:prstGeom prst="ellipse">
          <a:avLst/>
        </a:prstGeom>
        <a:solidFill>
          <a:srgbClr val="9A25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BA1A9B-493F-4B6B-976D-A89B38FC88D7}">
      <dsp:nvSpPr>
        <dsp:cNvPr id="0" name=""/>
        <dsp:cNvSpPr/>
      </dsp:nvSpPr>
      <dsp:spPr>
        <a:xfrm rot="10800000">
          <a:off x="1020318" y="2938077"/>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Noticias y actualizaciones</a:t>
          </a:r>
          <a:endParaRPr lang="es-ES" sz="2100" kern="1200" dirty="0">
            <a:latin typeface="+mj-lt"/>
          </a:endParaRPr>
        </a:p>
      </dsp:txBody>
      <dsp:txXfrm rot="10800000">
        <a:off x="1208784" y="2938077"/>
        <a:ext cx="3114112" cy="753866"/>
      </dsp:txXfrm>
    </dsp:sp>
    <dsp:sp modelId="{02640B8A-5621-4851-9091-BDB09033491F}">
      <dsp:nvSpPr>
        <dsp:cNvPr id="0" name=""/>
        <dsp:cNvSpPr/>
      </dsp:nvSpPr>
      <dsp:spPr>
        <a:xfrm>
          <a:off x="632635" y="2842397"/>
          <a:ext cx="753866" cy="753866"/>
        </a:xfrm>
        <a:prstGeom prst="ellipse">
          <a:avLst/>
        </a:prstGeom>
        <a:solidFill>
          <a:srgbClr val="F14F2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11/04/2023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5" Type="http://schemas.openxmlformats.org/officeDocument/2006/relationships/image" Target="../media/image28.png"/><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45909" y="2007205"/>
            <a:ext cx="10900182" cy="3599956"/>
          </a:xfrm>
          <a:prstGeom prst="rect">
            <a:avLst/>
          </a:prstGeom>
          <a:noFill/>
        </p:spPr>
        <p:txBody>
          <a:bodyPr wrap="square" numCol="1" rtlCol="0">
            <a:noAutofit/>
          </a:bodyPr>
          <a:lstStyle/>
          <a:p>
            <a:r>
              <a:rPr lang="en-US" sz="1800">
                <a:effectLst/>
                <a:latin typeface="Calibri Light" panose="020F0302020204030204" pitchFamily="34" charset="0"/>
                <a:ea typeface="Arial MT"/>
                <a:cs typeface="Arial MT"/>
              </a:rPr>
              <a:t>Una vez hemos diseñado y creado nuestra </a:t>
            </a:r>
            <a:r>
              <a:rPr lang="en-US" sz="1800" i="1">
                <a:effectLst/>
                <a:latin typeface="Calibri Light" panose="020F0302020204030204" pitchFamily="34" charset="0"/>
                <a:ea typeface="Arial MT"/>
                <a:cs typeface="Arial MT"/>
              </a:rPr>
              <a:t>web</a:t>
            </a:r>
            <a:r>
              <a:rPr lang="en-US" sz="1800">
                <a:effectLst/>
                <a:latin typeface="Calibri Light" panose="020F0302020204030204" pitchFamily="34" charset="0"/>
                <a:ea typeface="Arial MT"/>
                <a:cs typeface="Arial MT"/>
              </a:rPr>
              <a:t>, debemos conseguir que </a:t>
            </a:r>
            <a:r>
              <a:rPr lang="en-US" sz="1800" b="1">
                <a:effectLst/>
                <a:latin typeface="Calibri Light" panose="020F0302020204030204" pitchFamily="34" charset="0"/>
                <a:ea typeface="Arial MT"/>
                <a:cs typeface="Arial MT"/>
              </a:rPr>
              <a:t>los usuarios puedan acceder a ella al hacer una búsqueda</a:t>
            </a:r>
            <a:r>
              <a:rPr lang="en-GB" sz="1800">
                <a:effectLst/>
                <a:latin typeface="Calibri Light" panose="020F0302020204030204" pitchFamily="34" charset="0"/>
                <a:ea typeface="Arial MT"/>
                <a:cs typeface="Arial MT"/>
              </a:rPr>
              <a:t>. </a:t>
            </a:r>
            <a:r>
              <a:rPr lang="en-US" sz="1800">
                <a:effectLst/>
                <a:latin typeface="Calibri Light" panose="020F0302020204030204" pitchFamily="34" charset="0"/>
                <a:ea typeface="Arial MT"/>
                <a:cs typeface="Arial MT"/>
              </a:rPr>
              <a:t>Para ello, hay </a:t>
            </a:r>
            <a:r>
              <a:rPr lang="en-US" sz="1800" b="1">
                <a:effectLst/>
                <a:latin typeface="Calibri Light" panose="020F0302020204030204" pitchFamily="34" charset="0"/>
                <a:ea typeface="Arial MT"/>
                <a:cs typeface="Arial MT"/>
              </a:rPr>
              <a:t>dos estrategias </a:t>
            </a:r>
            <a:r>
              <a:rPr lang="en-US" sz="1800">
                <a:effectLst/>
                <a:latin typeface="Calibri Light" panose="020F0302020204030204" pitchFamily="34" charset="0"/>
                <a:ea typeface="Arial MT"/>
                <a:cs typeface="Arial MT"/>
              </a:rPr>
              <a:t>que podemos implementar</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s-ES" b="1">
              <a:effectLst/>
              <a:latin typeface="+mj-lt"/>
              <a:ea typeface="Arial MT"/>
              <a:cs typeface="Arial MT"/>
            </a:endParaRPr>
          </a:p>
          <a:p>
            <a:r>
              <a:rPr lang="en-US" sz="1800" b="1">
                <a:solidFill>
                  <a:srgbClr val="F5911B"/>
                </a:solidFill>
                <a:effectLst/>
                <a:latin typeface="+mj-lt"/>
                <a:ea typeface="Arial MT"/>
                <a:cs typeface="Arial MT"/>
              </a:rPr>
              <a:t>SEO</a:t>
            </a:r>
            <a:r>
              <a:rPr lang="en-US" sz="1800">
                <a:effectLst/>
                <a:latin typeface="+mj-lt"/>
                <a:ea typeface="Arial MT"/>
                <a:cs typeface="Arial MT"/>
              </a:rPr>
              <a:t>: </a:t>
            </a:r>
            <a:r>
              <a:rPr lang="en-US" sz="1800" b="1">
                <a:effectLst/>
                <a:latin typeface="+mj-lt"/>
                <a:ea typeface="Arial MT"/>
                <a:cs typeface="Arial MT"/>
              </a:rPr>
              <a:t>“Search Engine Optimization”</a:t>
            </a:r>
            <a:r>
              <a:rPr lang="en-US" sz="1800">
                <a:effectLst/>
                <a:latin typeface="+mj-lt"/>
                <a:ea typeface="Arial MT"/>
                <a:cs typeface="Arial MT"/>
              </a:rPr>
              <a:t> </a:t>
            </a:r>
            <a:r>
              <a:rPr lang="en-US" sz="1800">
                <a:effectLst/>
                <a:latin typeface="Calibri Light" panose="020F0302020204030204" pitchFamily="34" charset="0"/>
                <a:ea typeface="Calibri" panose="020F0502020204030204" pitchFamily="34" charset="0"/>
                <a:cs typeface="Arial MT"/>
              </a:rPr>
              <a:t>(Optimización de los motores de búsqueda). Consiste en una serie de estrategias para mejorar la visibilidad y posición de una página </a:t>
            </a:r>
            <a:r>
              <a:rPr lang="en-US" sz="1800" i="1">
                <a:effectLst/>
                <a:latin typeface="Calibri Light" panose="020F0302020204030204" pitchFamily="34" charset="0"/>
                <a:ea typeface="Calibri" panose="020F0502020204030204" pitchFamily="34" charset="0"/>
                <a:cs typeface="Arial MT"/>
              </a:rPr>
              <a:t>web</a:t>
            </a:r>
            <a:r>
              <a:rPr lang="en-US" sz="1800">
                <a:effectLst/>
                <a:latin typeface="Calibri Light" panose="020F0302020204030204" pitchFamily="34" charset="0"/>
                <a:ea typeface="Calibri" panose="020F0502020204030204" pitchFamily="34" charset="0"/>
                <a:cs typeface="Arial MT"/>
              </a:rPr>
              <a:t> en los resultados de los motores de búsqueda. De esta forma, los resultados se posicionan </a:t>
            </a:r>
            <a:r>
              <a:rPr lang="en-US" sz="1800" b="1">
                <a:effectLst/>
                <a:latin typeface="Calibri Light" panose="020F0302020204030204" pitchFamily="34" charset="0"/>
                <a:ea typeface="Calibri" panose="020F0502020204030204" pitchFamily="34" charset="0"/>
                <a:cs typeface="Arial MT"/>
              </a:rPr>
              <a:t>según la calidad de la web, la relevancia y la relación con las keywords</a:t>
            </a:r>
            <a:r>
              <a:rPr lang="en-US" sz="1800">
                <a:effectLst/>
                <a:latin typeface="Calibri Light" panose="020F0302020204030204" pitchFamily="34" charset="0"/>
                <a:ea typeface="Calibri" panose="020F0502020204030204" pitchFamily="34" charset="0"/>
                <a:cs typeface="Arial MT"/>
              </a:rPr>
              <a:t>. Hay dos tipos de </a:t>
            </a:r>
            <a:r>
              <a:rPr lang="en-US" sz="1800" i="1">
                <a:effectLst/>
                <a:latin typeface="Calibri Light" panose="020F0302020204030204" pitchFamily="34" charset="0"/>
                <a:ea typeface="Calibri" panose="020F0502020204030204" pitchFamily="34" charset="0"/>
                <a:cs typeface="Arial MT"/>
              </a:rPr>
              <a:t>SEO</a:t>
            </a:r>
            <a:r>
              <a:rPr lang="en-US" sz="1800">
                <a:effectLst/>
                <a:latin typeface="Calibri Light" panose="020F0302020204030204" pitchFamily="34" charset="0"/>
                <a:ea typeface="Calibri" panose="020F0502020204030204" pitchFamily="34" charset="0"/>
                <a:cs typeface="Arial MT"/>
              </a:rPr>
              <a:t>: </a:t>
            </a:r>
            <a:r>
              <a:rPr lang="en-US" sz="1800" b="1">
                <a:effectLst/>
                <a:latin typeface="Calibri Light" panose="020F0302020204030204" pitchFamily="34" charset="0"/>
                <a:ea typeface="Calibri" panose="020F0502020204030204" pitchFamily="34" charset="0"/>
                <a:cs typeface="Arial MT"/>
              </a:rPr>
              <a:t>on-page</a:t>
            </a:r>
            <a:r>
              <a:rPr lang="en-US" sz="1800">
                <a:effectLst/>
                <a:latin typeface="Calibri Light" panose="020F0302020204030204" pitchFamily="34" charset="0"/>
                <a:ea typeface="Calibri" panose="020F0502020204030204" pitchFamily="34" charset="0"/>
                <a:cs typeface="Arial MT"/>
              </a:rPr>
              <a:t>  y </a:t>
            </a:r>
            <a:r>
              <a:rPr lang="en-US" sz="1800" b="1">
                <a:effectLst/>
                <a:latin typeface="Calibri Light" panose="020F0302020204030204" pitchFamily="34" charset="0"/>
                <a:ea typeface="Calibri" panose="020F0502020204030204" pitchFamily="34" charset="0"/>
                <a:cs typeface="Arial MT"/>
              </a:rPr>
              <a:t>off-page</a:t>
            </a:r>
            <a:r>
              <a:rPr lang="en-US" sz="1800">
                <a:effectLst/>
                <a:latin typeface="Calibri Light" panose="020F0302020204030204" pitchFamily="34" charset="0"/>
                <a:ea typeface="Calibri" panose="020F0502020204030204" pitchFamily="34" charset="0"/>
                <a:cs typeface="Arial MT"/>
              </a:rPr>
              <a:t> </a:t>
            </a:r>
            <a:r>
              <a:rPr lang="en-GB" sz="1800">
                <a:effectLst/>
                <a:latin typeface="Calibri Light" panose="020F0302020204030204" pitchFamily="34" charset="0"/>
                <a:ea typeface="Calibri" panose="020F0502020204030204" pitchFamily="34" charset="0"/>
                <a:cs typeface="Arial MT"/>
              </a:rPr>
              <a:t>. </a:t>
            </a:r>
            <a:endParaRPr lang="en-GB" sz="1800">
              <a:effectLst/>
              <a:latin typeface="Arial MT"/>
              <a:ea typeface="Calibri" panose="020F0502020204030204" pitchFamily="34" charset="0"/>
              <a:cs typeface="Arial MT"/>
            </a:endParaRPr>
          </a:p>
          <a:p>
            <a:endParaRPr lang="en-US">
              <a:latin typeface="+mj-lt"/>
              <a:ea typeface="Arial MT"/>
              <a:cs typeface="Arial MT"/>
            </a:endParaRPr>
          </a:p>
          <a:p>
            <a:r>
              <a:rPr lang="en-US" sz="1800" b="1">
                <a:solidFill>
                  <a:srgbClr val="F5911B"/>
                </a:solidFill>
                <a:effectLst/>
                <a:latin typeface="+mj-lt"/>
                <a:ea typeface="Arial MT"/>
                <a:cs typeface="Arial MT"/>
              </a:rPr>
              <a:t>SEM</a:t>
            </a:r>
            <a:r>
              <a:rPr lang="en-US" sz="1800">
                <a:effectLst/>
                <a:latin typeface="+mj-lt"/>
                <a:ea typeface="Arial MT"/>
                <a:cs typeface="Arial MT"/>
              </a:rPr>
              <a:t>: </a:t>
            </a:r>
            <a:r>
              <a:rPr lang="en-US" sz="1800" b="1">
                <a:effectLst/>
                <a:latin typeface="+mj-lt"/>
                <a:ea typeface="Arial MT"/>
                <a:cs typeface="Arial MT"/>
              </a:rPr>
              <a:t>“Search Engine Marketing” </a:t>
            </a:r>
            <a:r>
              <a:rPr lang="en-GB" sz="1800">
                <a:effectLst/>
                <a:latin typeface="Calibri Light" panose="020F0302020204030204" pitchFamily="34" charset="0"/>
                <a:ea typeface="Arial MT"/>
              </a:rPr>
              <a:t>(Marketing de los motores de búsqueda). </a:t>
            </a:r>
            <a:r>
              <a:rPr lang="en-US" sz="1800">
                <a:effectLst/>
                <a:latin typeface="Calibri Light" panose="020F0302020204030204" pitchFamily="34" charset="0"/>
                <a:ea typeface="Arial MT"/>
              </a:rPr>
              <a:t>Son técnicas para mejorar la visibilidad y posición de una </a:t>
            </a:r>
            <a:r>
              <a:rPr lang="en-US" sz="1800" i="1">
                <a:effectLst/>
                <a:latin typeface="Calibri Light" panose="020F0302020204030204" pitchFamily="34" charset="0"/>
                <a:ea typeface="Arial MT"/>
              </a:rPr>
              <a:t>web</a:t>
            </a:r>
            <a:r>
              <a:rPr lang="en-US" sz="1800">
                <a:effectLst/>
                <a:latin typeface="Calibri Light" panose="020F0302020204030204" pitchFamily="34" charset="0"/>
                <a:ea typeface="Arial MT"/>
              </a:rPr>
              <a:t> </a:t>
            </a:r>
            <a:r>
              <a:rPr lang="en-US" sz="1800" b="1">
                <a:effectLst/>
                <a:latin typeface="Calibri Light" panose="020F0302020204030204" pitchFamily="34" charset="0"/>
                <a:ea typeface="Arial MT"/>
              </a:rPr>
              <a:t>mediante campañas de marketing de pago</a:t>
            </a:r>
            <a:r>
              <a:rPr lang="en-US" sz="1800">
                <a:effectLst/>
                <a:latin typeface="Calibri Light" panose="020F0302020204030204" pitchFamily="34" charset="0"/>
                <a:ea typeface="Arial MT"/>
              </a:rPr>
              <a:t>. </a:t>
            </a:r>
          </a:p>
          <a:p>
            <a:endParaRPr lang="en-US" b="1">
              <a:latin typeface="+mj-lt"/>
              <a:ea typeface="Arial MT"/>
              <a:cs typeface="Arial MT"/>
            </a:endParaRPr>
          </a:p>
          <a:p>
            <a:r>
              <a:rPr lang="en-US" sz="1800" b="1">
                <a:effectLst/>
                <a:latin typeface="Calibri Light" panose="020F0302020204030204" pitchFamily="34" charset="0"/>
                <a:ea typeface="Arial MT"/>
              </a:rPr>
              <a:t>El SEM ha de ser siempre complementario al SEO, no alternativo.</a:t>
            </a:r>
            <a:endParaRPr lang="en-US" sz="1800" b="1">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SEO y SEM</a:t>
            </a:r>
            <a:endParaRPr lang="en-AU" sz="2000" dirty="0">
              <a:latin typeface="+mj-lt"/>
              <a:ea typeface="Microsoft Sans Serif" panose="020B0604020202020204" pitchFamily="34" charset="0"/>
              <a:cs typeface="Poppins ExtraLight" panose="00000300000000000000" pitchFamily="2" charset="0"/>
            </a:endParaRPr>
          </a:p>
        </p:txBody>
      </p:sp>
      <p:sp>
        <p:nvSpPr>
          <p:cNvPr id="5" name="Rettangolo con angoli arrotondati 8">
            <a:extLst>
              <a:ext uri="{FF2B5EF4-FFF2-40B4-BE49-F238E27FC236}">
                <a16:creationId xmlns:a16="http://schemas.microsoft.com/office/drawing/2014/main" id="{A1F325DF-CF86-E7FD-8485-1C13264EE571}"/>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42194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3895375" cy="3599956"/>
          </a:xfrm>
          <a:prstGeom prst="rect">
            <a:avLst/>
          </a:prstGeom>
          <a:noFill/>
        </p:spPr>
        <p:txBody>
          <a:bodyPr wrap="square" numCol="1" rtlCol="0">
            <a:noAutofit/>
          </a:bodyPr>
          <a:lstStyle/>
          <a:p>
            <a:r>
              <a:rPr lang="en-US" sz="1800">
                <a:effectLst/>
                <a:latin typeface="Calibri Light" panose="020F0302020204030204" pitchFamily="34" charset="0"/>
                <a:ea typeface="Arial MT"/>
              </a:rPr>
              <a:t>Algunos consejos para </a:t>
            </a:r>
            <a:r>
              <a:rPr lang="en-US" sz="1800" b="1">
                <a:effectLst/>
                <a:latin typeface="Calibri Light" panose="020F0302020204030204" pitchFamily="34" charset="0"/>
                <a:ea typeface="Arial MT"/>
              </a:rPr>
              <a:t>mejorar el posicionamiento orgánico </a:t>
            </a:r>
            <a:r>
              <a:rPr lang="en-US" sz="1800">
                <a:effectLst/>
                <a:latin typeface="Calibri Light" panose="020F0302020204030204" pitchFamily="34" charset="0"/>
                <a:ea typeface="Arial MT"/>
              </a:rPr>
              <a:t>(</a:t>
            </a:r>
            <a:r>
              <a:rPr lang="en-US" sz="1800" i="1">
                <a:effectLst/>
                <a:latin typeface="Calibri Light" panose="020F0302020204030204" pitchFamily="34" charset="0"/>
                <a:ea typeface="Arial MT"/>
              </a:rPr>
              <a:t>SEO</a:t>
            </a:r>
            <a:r>
              <a:rPr lang="en-US" sz="1800">
                <a:effectLst/>
                <a:latin typeface="Calibri Light" panose="020F0302020204030204" pitchFamily="34" charset="0"/>
                <a:ea typeface="Arial MT"/>
              </a:rPr>
              <a:t>) son:</a:t>
            </a:r>
          </a:p>
          <a:p>
            <a:endParaRPr lang="es-ES" b="1">
              <a:effectLst/>
              <a:latin typeface="+mj-lt"/>
              <a:ea typeface="Arial MT"/>
              <a:cs typeface="Arial MT"/>
            </a:endParaRPr>
          </a:p>
          <a:p>
            <a:pPr marL="285750" indent="-285750">
              <a:buFont typeface="Calibri Light" panose="020F0302020204030204" pitchFamily="34" charset="0"/>
              <a:buChar char="₋"/>
            </a:pPr>
            <a:r>
              <a:rPr lang="en-US" sz="1800" b="1">
                <a:solidFill>
                  <a:srgbClr val="F5911B"/>
                </a:solidFill>
                <a:effectLst/>
                <a:latin typeface="+mj-lt"/>
                <a:ea typeface="Arial MT"/>
                <a:cs typeface="Arial MT"/>
              </a:rPr>
              <a:t>Emplea las palabras clave adecuadas</a:t>
            </a:r>
            <a:r>
              <a:rPr lang="en-US" b="1">
                <a:solidFill>
                  <a:srgbClr val="F5911B"/>
                </a:solidFill>
                <a:latin typeface="+mj-lt"/>
                <a:ea typeface="Arial MT"/>
                <a:cs typeface="Arial MT"/>
              </a:rPr>
              <a:t>.</a:t>
            </a:r>
          </a:p>
          <a:p>
            <a:pPr marL="285750" indent="-285750">
              <a:buFont typeface="Calibri Light" panose="020F0302020204030204" pitchFamily="34" charset="0"/>
              <a:buChar char="₋"/>
            </a:pPr>
            <a:r>
              <a:rPr lang="en-US" sz="1800" b="1">
                <a:solidFill>
                  <a:srgbClr val="F5911B"/>
                </a:solidFill>
                <a:effectLst/>
                <a:latin typeface="+mj-lt"/>
                <a:ea typeface="Arial MT"/>
                <a:cs typeface="Arial MT"/>
              </a:rPr>
              <a:t>Mantén tu web limpia y ordenada.</a:t>
            </a:r>
          </a:p>
          <a:p>
            <a:pPr marL="285750" indent="-285750">
              <a:buFont typeface="Calibri Light" panose="020F0302020204030204" pitchFamily="34" charset="0"/>
              <a:buChar char="₋"/>
            </a:pPr>
            <a:r>
              <a:rPr lang="en-US" b="1">
                <a:solidFill>
                  <a:srgbClr val="F5911B"/>
                </a:solidFill>
                <a:latin typeface="+mj-lt"/>
                <a:ea typeface="Arial MT"/>
                <a:cs typeface="Arial MT"/>
              </a:rPr>
              <a:t>Obtén un certificado SSL</a:t>
            </a:r>
            <a:r>
              <a:rPr lang="en-US" b="1" i="1">
                <a:solidFill>
                  <a:srgbClr val="F5911B"/>
                </a:solidFill>
                <a:latin typeface="+mj-lt"/>
                <a:ea typeface="Arial MT"/>
                <a:cs typeface="Arial MT"/>
              </a:rPr>
              <a:t>.</a:t>
            </a:r>
            <a:endParaRPr lang="en-US" b="1">
              <a:solidFill>
                <a:srgbClr val="F5911B"/>
              </a:solidFill>
              <a:latin typeface="+mj-lt"/>
              <a:ea typeface="Arial MT"/>
              <a:cs typeface="Arial MT"/>
            </a:endParaRPr>
          </a:p>
          <a:p>
            <a:pPr marL="285750" indent="-285750">
              <a:buFont typeface="Calibri Light" panose="020F0302020204030204" pitchFamily="34" charset="0"/>
              <a:buChar char="₋"/>
            </a:pPr>
            <a:r>
              <a:rPr lang="en-US" sz="1800" b="1">
                <a:solidFill>
                  <a:srgbClr val="F5911B"/>
                </a:solidFill>
                <a:effectLst/>
                <a:latin typeface="+mj-lt"/>
                <a:ea typeface="Arial MT"/>
                <a:cs typeface="Arial MT"/>
              </a:rPr>
              <a:t>Implementa un diseño adaptativo.</a:t>
            </a:r>
            <a:endParaRPr lang="en-US" sz="1800" b="1">
              <a:effectLst/>
              <a:latin typeface="+mj-lt"/>
              <a:ea typeface="Arial MT"/>
              <a:cs typeface="Arial MT"/>
            </a:endParaRPr>
          </a:p>
          <a:p>
            <a:endParaRPr lang="en-US">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SEO y SEM</a:t>
            </a:r>
            <a:endParaRPr lang="en-AU" sz="2000" dirty="0">
              <a:latin typeface="+mj-lt"/>
              <a:ea typeface="Microsoft Sans Serif" panose="020B0604020202020204" pitchFamily="34" charset="0"/>
              <a:cs typeface="Poppins ExtraLight" panose="00000300000000000000" pitchFamily="2" charset="0"/>
            </a:endParaRPr>
          </a:p>
        </p:txBody>
      </p:sp>
      <p:pic>
        <p:nvPicPr>
          <p:cNvPr id="5" name="Picture 8" descr="Answerthepublic | Herramienta Análisis de keywords | Toolist.es">
            <a:extLst>
              <a:ext uri="{FF2B5EF4-FFF2-40B4-BE49-F238E27FC236}">
                <a16:creationId xmlns:a16="http://schemas.microsoft.com/office/drawing/2014/main" id="{02048942-7A8C-8F05-7F1E-35FE76CD65F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6311" t="27938" r="15819" b="25319"/>
          <a:stretch/>
        </p:blipFill>
        <p:spPr bwMode="auto">
          <a:xfrm>
            <a:off x="4731540" y="3977197"/>
            <a:ext cx="4114801" cy="1552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EOprofiler Reviews 2022: Details, Pricing, &amp; Features | G2">
            <a:extLst>
              <a:ext uri="{FF2B5EF4-FFF2-40B4-BE49-F238E27FC236}">
                <a16:creationId xmlns:a16="http://schemas.microsoft.com/office/drawing/2014/main" id="{CFAC274B-A86D-51CF-D14A-721227FA92C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12566" y="1683259"/>
            <a:ext cx="29527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ómo Utilizar Google Search Console Para Generar un 28% Más de Tráfico de  Búsqueda">
            <a:extLst>
              <a:ext uri="{FF2B5EF4-FFF2-40B4-BE49-F238E27FC236}">
                <a16:creationId xmlns:a16="http://schemas.microsoft.com/office/drawing/2014/main" id="{561A2F14-8323-748E-2E0F-A4744A80FB4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39640" y="3924809"/>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Qué es Ahrefs? Descubre sus mejores funciones">
            <a:extLst>
              <a:ext uri="{FF2B5EF4-FFF2-40B4-BE49-F238E27FC236}">
                <a16:creationId xmlns:a16="http://schemas.microsoft.com/office/drawing/2014/main" id="{B548A703-EEDD-8149-E65D-AF973E3C6B4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87389" y="3184970"/>
            <a:ext cx="2977927" cy="54246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 【 SurveyMonkey 】Información, Reseñas y Precios | 2022 |">
            <a:extLst>
              <a:ext uri="{FF2B5EF4-FFF2-40B4-BE49-F238E27FC236}">
                <a16:creationId xmlns:a16="http://schemas.microsoft.com/office/drawing/2014/main" id="{B625D17E-3963-7D50-AE5A-926F483BC4E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t="15171"/>
          <a:stretch/>
        </p:blipFill>
        <p:spPr bwMode="auto">
          <a:xfrm>
            <a:off x="8708706" y="1827722"/>
            <a:ext cx="2793184" cy="2343181"/>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con angoli arrotondati 8">
            <a:extLst>
              <a:ext uri="{FF2B5EF4-FFF2-40B4-BE49-F238E27FC236}">
                <a16:creationId xmlns:a16="http://schemas.microsoft.com/office/drawing/2014/main" id="{AEC116D6-1E3D-6F3A-9A79-892DD1F0987F}"/>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9372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7572830" cy="3432176"/>
          </a:xfrm>
          <a:prstGeom prst="rect">
            <a:avLst/>
          </a:prstGeom>
          <a:noFill/>
        </p:spPr>
        <p:txBody>
          <a:bodyPr wrap="square" numCol="1" rtlCol="0">
            <a:noAutofit/>
          </a:bodyPr>
          <a:lstStyle/>
          <a:p>
            <a:r>
              <a:rPr lang="es-ES" sz="1800">
                <a:effectLst/>
                <a:latin typeface="Calibri Light" panose="020F0302020204030204" pitchFamily="34" charset="0"/>
                <a:ea typeface="Arial MT"/>
                <a:cs typeface="Arial MT"/>
              </a:rPr>
              <a:t>El </a:t>
            </a:r>
            <a:r>
              <a:rPr lang="es-ES" sz="1800" b="1">
                <a:effectLst/>
                <a:latin typeface="Calibri Light" panose="020F0302020204030204" pitchFamily="34" charset="0"/>
                <a:ea typeface="Arial MT"/>
                <a:cs typeface="Arial MT"/>
              </a:rPr>
              <a:t>marketing de email </a:t>
            </a:r>
            <a:r>
              <a:rPr lang="es-ES" sz="1800">
                <a:effectLst/>
                <a:latin typeface="Calibri Light" panose="020F0302020204030204" pitchFamily="34" charset="0"/>
                <a:ea typeface="Arial MT"/>
                <a:cs typeface="Arial MT"/>
              </a:rPr>
              <a:t>consiste en campañas publicitarias vía mail </a:t>
            </a:r>
            <a:r>
              <a:rPr lang="es-ES" sz="1800">
                <a:effectLst/>
                <a:latin typeface="+mj-lt"/>
                <a:ea typeface="Arial MT"/>
                <a:cs typeface="Arial MT"/>
              </a:rPr>
              <a:t>con el objetivo de publicitar un servicio, empresa, producto, marca, oferta...</a:t>
            </a:r>
            <a:endParaRPr lang="en-GB" sz="1800">
              <a:effectLst/>
              <a:latin typeface="+mj-lt"/>
              <a:ea typeface="Arial MT"/>
              <a:cs typeface="Arial MT"/>
            </a:endParaRPr>
          </a:p>
          <a:p>
            <a:endParaRPr lang="en-GB">
              <a:latin typeface="+mj-lt"/>
              <a:ea typeface="Arial MT"/>
              <a:cs typeface="Arial MT"/>
            </a:endParaRPr>
          </a:p>
          <a:p>
            <a:r>
              <a:rPr lang="es-ES" sz="1800">
                <a:effectLst/>
                <a:latin typeface="+mj-lt"/>
                <a:ea typeface="Arial MT"/>
                <a:cs typeface="Arial MT"/>
              </a:rPr>
              <a:t>El marketing de email sigue siendo relevante, pues se dirige de forma </a:t>
            </a:r>
            <a:r>
              <a:rPr lang="es-ES" sz="1800" b="1">
                <a:effectLst/>
                <a:latin typeface="+mj-lt"/>
                <a:ea typeface="Arial MT"/>
                <a:cs typeface="Arial MT"/>
              </a:rPr>
              <a:t>personal y privada </a:t>
            </a:r>
            <a:r>
              <a:rPr lang="es-ES" sz="1800">
                <a:effectLst/>
                <a:latin typeface="+mj-lt"/>
                <a:ea typeface="Arial MT"/>
                <a:cs typeface="Arial MT"/>
              </a:rPr>
              <a:t>a una cuenta o usuario, a diferencia de los banners o publicaciones en redes sociales. El usuario previamente ha debido </a:t>
            </a:r>
            <a:r>
              <a:rPr lang="es-ES" sz="1800" b="1">
                <a:effectLst/>
                <a:latin typeface="+mj-lt"/>
                <a:ea typeface="Arial MT"/>
                <a:cs typeface="Arial MT"/>
              </a:rPr>
              <a:t>proporcionar sus datos y consentimiento para el envío de estos mensajes,</a:t>
            </a:r>
            <a:r>
              <a:rPr lang="es-ES" sz="1800">
                <a:effectLst/>
                <a:latin typeface="+mj-lt"/>
                <a:ea typeface="Arial MT"/>
                <a:cs typeface="Arial MT"/>
              </a:rPr>
              <a:t> por lo que no es intrusivo, </a:t>
            </a:r>
            <a:r>
              <a:rPr lang="en-US" sz="1800">
                <a:effectLst/>
                <a:latin typeface="+mj-lt"/>
                <a:ea typeface="Arial MT"/>
                <a:cs typeface="Arial MT"/>
              </a:rPr>
              <a:t>de acuerdo con las </a:t>
            </a:r>
            <a:r>
              <a:rPr lang="en-US" sz="1800" b="1">
                <a:effectLst/>
                <a:latin typeface="+mj-lt"/>
                <a:ea typeface="Arial MT"/>
                <a:cs typeface="Arial MT"/>
              </a:rPr>
              <a:t>estipulaciones GDPR. </a:t>
            </a:r>
            <a:r>
              <a:rPr lang="es-ES" sz="1800">
                <a:effectLst/>
                <a:latin typeface="+mj-lt"/>
                <a:ea typeface="Arial MT"/>
                <a:cs typeface="Arial MT"/>
              </a:rPr>
              <a:t>Esto permite una comunicación más personalizada y con mayor posibilidad de atención. </a:t>
            </a:r>
          </a:p>
          <a:p>
            <a:endParaRPr lang="es-ES">
              <a:latin typeface="+mj-lt"/>
              <a:ea typeface="Arial MT"/>
              <a:cs typeface="Arial MT"/>
            </a:endParaRPr>
          </a:p>
          <a:p>
            <a:r>
              <a:rPr lang="es-ES" sz="1800">
                <a:effectLst/>
                <a:latin typeface="+mj-lt"/>
                <a:ea typeface="Arial MT"/>
                <a:cs typeface="Arial MT"/>
              </a:rPr>
              <a:t>Algunas de las herramientas que podemos emplear para ayudarnos con nuestra campaña de </a:t>
            </a:r>
            <a:r>
              <a:rPr lang="es-ES" sz="1800" i="1">
                <a:effectLst/>
                <a:latin typeface="+mj-lt"/>
                <a:ea typeface="Arial MT"/>
                <a:cs typeface="Arial MT"/>
              </a:rPr>
              <a:t>marketing de email </a:t>
            </a:r>
            <a:r>
              <a:rPr lang="es-ES" sz="1800">
                <a:effectLst/>
                <a:latin typeface="+mj-lt"/>
                <a:ea typeface="Arial MT"/>
                <a:cs typeface="Arial MT"/>
              </a:rPr>
              <a:t>son:</a:t>
            </a:r>
          </a:p>
          <a:p>
            <a:endParaRPr lang="en-GB" sz="1800">
              <a:effectLst/>
              <a:latin typeface="+mj-l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Marketing de email</a:t>
            </a:r>
            <a:endParaRPr lang="en-AU" sz="2000" dirty="0">
              <a:latin typeface="+mj-lt"/>
              <a:ea typeface="Microsoft Sans Serif" panose="020B0604020202020204" pitchFamily="34" charset="0"/>
              <a:cs typeface="Poppins ExtraLight" panose="00000300000000000000" pitchFamily="2" charset="0"/>
            </a:endParaRPr>
          </a:p>
        </p:txBody>
      </p:sp>
      <p:sp>
        <p:nvSpPr>
          <p:cNvPr id="6" name="Rettangolo con angoli arrotondati 8">
            <a:extLst>
              <a:ext uri="{FF2B5EF4-FFF2-40B4-BE49-F238E27FC236}">
                <a16:creationId xmlns:a16="http://schemas.microsoft.com/office/drawing/2014/main" id="{5A48C124-14BA-1E39-387F-0BB684060DDD}"/>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pic>
        <p:nvPicPr>
          <p:cNvPr id="2" name="Picture 2" descr="Cambiarse de Mailjet con Mailpro">
            <a:extLst>
              <a:ext uri="{FF2B5EF4-FFF2-40B4-BE49-F238E27FC236}">
                <a16:creationId xmlns:a16="http://schemas.microsoft.com/office/drawing/2014/main" id="{7D0426C7-E5F5-B000-5959-B1543FBC8EB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69494" y="1683259"/>
            <a:ext cx="273367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 Cómo funciona mailchimp【﻿TUTORIAL MAILCHIMP 2022 】">
            <a:extLst>
              <a:ext uri="{FF2B5EF4-FFF2-40B4-BE49-F238E27FC236}">
                <a16:creationId xmlns:a16="http://schemas.microsoft.com/office/drawing/2014/main" id="{3525BCA3-6793-C875-CCB0-06FB00AB3EC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469494" y="2951980"/>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A0753AF8-0EE8-765F-68B7-6999F2449F7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675078" y="4632564"/>
            <a:ext cx="2642391" cy="770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218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001013" cy="3432176"/>
          </a:xfrm>
          <a:prstGeom prst="rect">
            <a:avLst/>
          </a:prstGeom>
          <a:noFill/>
        </p:spPr>
        <p:txBody>
          <a:bodyPr wrap="square" numCol="1" rtlCol="0">
            <a:noAutofit/>
          </a:bodyPr>
          <a:lstStyle/>
          <a:p>
            <a:r>
              <a:rPr lang="en-US" sz="1800">
                <a:effectLst/>
                <a:latin typeface="Calibri Light" panose="020F0302020204030204" pitchFamily="34" charset="0"/>
                <a:ea typeface="Arial MT"/>
                <a:cs typeface="Arial MT"/>
              </a:rPr>
              <a:t>Las </a:t>
            </a:r>
            <a:r>
              <a:rPr lang="en-US" sz="1800" b="1">
                <a:effectLst/>
                <a:latin typeface="Calibri Light" panose="020F0302020204030204" pitchFamily="34" charset="0"/>
                <a:ea typeface="Arial MT"/>
                <a:cs typeface="Arial MT"/>
              </a:rPr>
              <a:t>redes sociales </a:t>
            </a:r>
            <a:r>
              <a:rPr lang="en-US" sz="1800">
                <a:effectLst/>
                <a:latin typeface="Calibri Light" panose="020F0302020204030204" pitchFamily="34" charset="0"/>
                <a:ea typeface="Arial MT"/>
                <a:cs typeface="Arial MT"/>
              </a:rPr>
              <a:t>son plataformas comunitarias donde diferentes usuarios comparten imágenes, videos, comentarios y diversas publicaciones</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n-GB">
              <a:latin typeface="Calibri Light" panose="020F0302020204030204" pitchFamily="34" charset="0"/>
              <a:ea typeface="Arial MT"/>
              <a:cs typeface="Arial MT"/>
            </a:endParaRPr>
          </a:p>
          <a:p>
            <a:r>
              <a:rPr lang="en-US" sz="1800">
                <a:effectLst/>
                <a:latin typeface="Calibri Light" panose="020F0302020204030204" pitchFamily="34" charset="0"/>
                <a:ea typeface="Arial MT"/>
                <a:cs typeface="Arial MT"/>
              </a:rPr>
              <a:t>Diversas empresas apuestan por las Redes Sociales como </a:t>
            </a:r>
            <a:r>
              <a:rPr lang="en-US" sz="1800" b="1">
                <a:effectLst/>
                <a:latin typeface="Calibri Light" panose="020F0302020204030204" pitchFamily="34" charset="0"/>
                <a:ea typeface="Arial MT"/>
                <a:cs typeface="Arial MT"/>
              </a:rPr>
              <a:t>medio de difusión de sus productos y servicios</a:t>
            </a:r>
            <a:r>
              <a:rPr lang="en-US" sz="1800">
                <a:effectLst/>
                <a:latin typeface="Calibri Light" panose="020F0302020204030204" pitchFamily="34" charset="0"/>
                <a:ea typeface="Arial MT"/>
                <a:cs typeface="Arial MT"/>
              </a:rPr>
              <a:t>, no solo por el gran número de usuarios sino por la </a:t>
            </a:r>
            <a:r>
              <a:rPr lang="en-US" sz="1800" b="1">
                <a:effectLst/>
                <a:latin typeface="Calibri Light" panose="020F0302020204030204" pitchFamily="34" charset="0"/>
                <a:ea typeface="Arial MT"/>
                <a:cs typeface="Arial MT"/>
              </a:rPr>
              <a:t>diversidad</a:t>
            </a:r>
            <a:r>
              <a:rPr lang="en-US" sz="1800">
                <a:effectLst/>
                <a:latin typeface="Calibri Light" panose="020F0302020204030204" pitchFamily="34" charset="0"/>
                <a:ea typeface="Arial MT"/>
                <a:cs typeface="Arial MT"/>
              </a:rPr>
              <a:t> y el </a:t>
            </a:r>
            <a:r>
              <a:rPr lang="en-US" sz="1800" b="1">
                <a:effectLst/>
                <a:latin typeface="Calibri Light" panose="020F0302020204030204" pitchFamily="34" charset="0"/>
                <a:ea typeface="Arial MT"/>
                <a:cs typeface="Arial MT"/>
              </a:rPr>
              <a:t>tiempo que estos emplean en dichas plataformas</a:t>
            </a:r>
            <a:r>
              <a:rPr lang="en-GB" sz="1800">
                <a:effectLst/>
                <a:latin typeface="Calibri Light" panose="020F0302020204030204" pitchFamily="34" charset="0"/>
                <a:ea typeface="Arial MT"/>
                <a:cs typeface="Arial MT"/>
              </a:rPr>
              <a:t>. </a:t>
            </a:r>
            <a:r>
              <a:rPr lang="en-US" sz="1800">
                <a:effectLst/>
                <a:latin typeface="Calibri Light" panose="020F0302020204030204" pitchFamily="34" charset="0"/>
                <a:ea typeface="Arial MT"/>
                <a:cs typeface="Arial MT"/>
              </a:rPr>
              <a:t>Sin embargo, no todas las redes tienen las mismas </a:t>
            </a:r>
            <a:r>
              <a:rPr lang="en-US" sz="1800" b="1">
                <a:effectLst/>
                <a:latin typeface="Calibri Light" panose="020F0302020204030204" pitchFamily="34" charset="0"/>
                <a:ea typeface="Arial MT"/>
                <a:cs typeface="Arial MT"/>
              </a:rPr>
              <a:t>características</a:t>
            </a:r>
            <a:r>
              <a:rPr lang="en-US" sz="1800">
                <a:effectLst/>
                <a:latin typeface="Calibri Light" panose="020F0302020204030204" pitchFamily="34" charset="0"/>
                <a:ea typeface="Arial MT"/>
                <a:cs typeface="Arial MT"/>
              </a:rPr>
              <a:t>, </a:t>
            </a:r>
            <a:r>
              <a:rPr lang="en-US" sz="1800" b="1">
                <a:effectLst/>
                <a:latin typeface="Calibri Light" panose="020F0302020204030204" pitchFamily="34" charset="0"/>
                <a:ea typeface="Arial MT"/>
                <a:cs typeface="Arial MT"/>
              </a:rPr>
              <a:t>medios</a:t>
            </a:r>
            <a:r>
              <a:rPr lang="en-US" sz="1800">
                <a:effectLst/>
                <a:latin typeface="Calibri Light" panose="020F0302020204030204" pitchFamily="34" charset="0"/>
                <a:ea typeface="Arial MT"/>
                <a:cs typeface="Arial MT"/>
              </a:rPr>
              <a:t> o </a:t>
            </a:r>
            <a:r>
              <a:rPr lang="en-US" sz="1800" b="1" i="1">
                <a:effectLst/>
                <a:latin typeface="Calibri Light" panose="020F0302020204030204" pitchFamily="34" charset="0"/>
                <a:ea typeface="Arial MT"/>
                <a:cs typeface="Arial MT"/>
              </a:rPr>
              <a:t>target group</a:t>
            </a:r>
            <a:r>
              <a:rPr lang="en-US" sz="1800">
                <a:effectLst/>
                <a:latin typeface="Calibri Light" panose="020F0302020204030204" pitchFamily="34" charset="0"/>
                <a:ea typeface="Arial MT"/>
                <a:cs typeface="Arial MT"/>
              </a:rPr>
              <a:t>. Estas son las redes más utilizadas y sus características</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Redes Sociales (RRSS)</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a:extLst>
              <a:ext uri="{FF2B5EF4-FFF2-40B4-BE49-F238E27FC236}">
                <a16:creationId xmlns:a16="http://schemas.microsoft.com/office/drawing/2014/main" id="{95993CD5-E7EB-E558-5FF7-E6B0232503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15511" y="2043920"/>
            <a:ext cx="4165503" cy="3022251"/>
          </a:xfrm>
          <a:prstGeom prst="rect">
            <a:avLst/>
          </a:prstGeom>
        </p:spPr>
      </p:pic>
      <p:sp>
        <p:nvSpPr>
          <p:cNvPr id="6" name="Rettangolo con angoli arrotondati 8">
            <a:extLst>
              <a:ext uri="{FF2B5EF4-FFF2-40B4-BE49-F238E27FC236}">
                <a16:creationId xmlns:a16="http://schemas.microsoft.com/office/drawing/2014/main" id="{5A48C124-14BA-1E39-387F-0BB684060DDD}"/>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816224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2097248" y="2393100"/>
            <a:ext cx="9409802" cy="3214061"/>
          </a:xfrm>
          <a:prstGeom prst="rect">
            <a:avLst/>
          </a:prstGeom>
          <a:noFill/>
        </p:spPr>
        <p:txBody>
          <a:bodyPr wrap="square" numCol="1" rtlCol="0">
            <a:noAutofit/>
          </a:bodyPr>
          <a:lstStyle/>
          <a:p>
            <a:r>
              <a:rPr lang="en-GB" b="1">
                <a:solidFill>
                  <a:srgbClr val="F5911B"/>
                </a:solidFill>
                <a:effectLst/>
                <a:latin typeface="+mj-lt"/>
                <a:ea typeface="Arial MT"/>
                <a:cs typeface="Arial MT"/>
              </a:rPr>
              <a:t>Facebook</a:t>
            </a:r>
            <a:r>
              <a:rPr lang="en-GB">
                <a:effectLst/>
                <a:latin typeface="+mj-lt"/>
                <a:ea typeface="Arial MT"/>
                <a:cs typeface="Arial MT"/>
              </a:rPr>
              <a:t>: Contactar personas, compartir vídeos, fotos, enlaces… </a:t>
            </a:r>
            <a:r>
              <a:rPr lang="en-US" sz="1800">
                <a:effectLst/>
                <a:latin typeface="Calibri Light" panose="020F0302020204030204" pitchFamily="34" charset="0"/>
                <a:ea typeface="Arial MT"/>
              </a:rPr>
              <a:t>Sus usuarios suelen ser adultos de entre 20-50 años</a:t>
            </a:r>
            <a:r>
              <a:rPr lang="en-GB" b="1">
                <a:effectLst/>
                <a:latin typeface="+mj-lt"/>
                <a:ea typeface="Arial MT"/>
                <a:cs typeface="Arial MT"/>
              </a:rPr>
              <a:t>. </a:t>
            </a:r>
            <a:endParaRPr lang="es-ES" b="1">
              <a:latin typeface="+mj-lt"/>
              <a:ea typeface="Arial MT"/>
              <a:cs typeface="Arial MT"/>
            </a:endParaRPr>
          </a:p>
          <a:p>
            <a:endParaRPr lang="es-ES" b="1">
              <a:effectLst/>
              <a:latin typeface="+mj-lt"/>
              <a:ea typeface="Arial MT"/>
              <a:cs typeface="Arial MT"/>
            </a:endParaRPr>
          </a:p>
          <a:p>
            <a:r>
              <a:rPr lang="en-GB" b="1">
                <a:solidFill>
                  <a:srgbClr val="F5911B"/>
                </a:solidFill>
                <a:effectLst/>
                <a:latin typeface="+mj-lt"/>
                <a:ea typeface="Arial MT"/>
                <a:cs typeface="Arial MT"/>
              </a:rPr>
              <a:t>LinkedIn</a:t>
            </a:r>
            <a:r>
              <a:rPr lang="en-GB">
                <a:effectLst/>
                <a:latin typeface="+mj-lt"/>
                <a:ea typeface="Arial MT"/>
                <a:cs typeface="Arial MT"/>
              </a:rPr>
              <a:t>: </a:t>
            </a:r>
            <a:r>
              <a:rPr lang="en-US" sz="1800">
                <a:effectLst/>
                <a:latin typeface="Calibri Light" panose="020F0302020204030204" pitchFamily="34" charset="0"/>
                <a:ea typeface="Arial MT"/>
              </a:rPr>
              <a:t>Esta red social está orientada al ámbito laboral. Sus usuarios comparten su experiencia e información de su empresa</a:t>
            </a:r>
            <a:r>
              <a:rPr lang="en-GB" b="1">
                <a:effectLst/>
                <a:latin typeface="+mj-lt"/>
                <a:ea typeface="Arial MT"/>
                <a:cs typeface="Arial MT"/>
              </a:rPr>
              <a:t>. </a:t>
            </a:r>
          </a:p>
          <a:p>
            <a:endParaRPr lang="en-GB" b="1">
              <a:effectLst/>
              <a:latin typeface="+mj-lt"/>
              <a:ea typeface="Arial MT"/>
              <a:cs typeface="Arial MT"/>
            </a:endParaRPr>
          </a:p>
          <a:p>
            <a:r>
              <a:rPr lang="en-GB" b="1">
                <a:solidFill>
                  <a:srgbClr val="F5911B"/>
                </a:solidFill>
                <a:effectLst/>
                <a:latin typeface="+mj-lt"/>
                <a:ea typeface="Arial MT"/>
                <a:cs typeface="Arial MT"/>
              </a:rPr>
              <a:t>Instagram</a:t>
            </a:r>
            <a:r>
              <a:rPr lang="en-GB">
                <a:effectLst/>
                <a:latin typeface="+mj-lt"/>
                <a:ea typeface="Arial MT"/>
                <a:cs typeface="Arial MT"/>
              </a:rPr>
              <a:t>: </a:t>
            </a:r>
            <a:r>
              <a:rPr lang="en-US" sz="1800">
                <a:effectLst/>
                <a:latin typeface="Calibri Light" panose="020F0302020204030204" pitchFamily="34" charset="0"/>
                <a:ea typeface="Arial MT"/>
              </a:rPr>
              <a:t>Esta red está principalmente orientada a la publicación de imágenes y videos cortos. Su uso está muy extendido entre usuarios jóvenes y de media edad</a:t>
            </a:r>
            <a:r>
              <a:rPr lang="en-GB" b="1">
                <a:effectLst/>
                <a:latin typeface="+mj-lt"/>
                <a:ea typeface="Arial MT"/>
                <a:cs typeface="Arial MT"/>
              </a:rPr>
              <a:t>. </a:t>
            </a:r>
          </a:p>
          <a:p>
            <a:endParaRPr lang="en-GB" b="1">
              <a:latin typeface="+mj-lt"/>
              <a:ea typeface="Arial MT"/>
              <a:cs typeface="Arial MT"/>
            </a:endParaRPr>
          </a:p>
          <a:p>
            <a:r>
              <a:rPr lang="en-GB" b="1">
                <a:solidFill>
                  <a:srgbClr val="F5911B"/>
                </a:solidFill>
                <a:effectLst/>
                <a:latin typeface="+mj-lt"/>
                <a:ea typeface="Arial MT"/>
                <a:cs typeface="Arial MT"/>
              </a:rPr>
              <a:t>TikTok</a:t>
            </a:r>
            <a:r>
              <a:rPr lang="en-GB">
                <a:effectLst/>
                <a:latin typeface="+mj-lt"/>
                <a:ea typeface="Arial MT"/>
                <a:cs typeface="Arial MT"/>
              </a:rPr>
              <a:t>: </a:t>
            </a:r>
            <a:r>
              <a:rPr lang="en-US" sz="1800">
                <a:effectLst/>
                <a:latin typeface="Calibri Light" panose="020F0302020204030204" pitchFamily="34" charset="0"/>
                <a:ea typeface="Arial MT"/>
              </a:rPr>
              <a:t>Es una plataforma más reciente que las anteriores, empleada para compartir videos cortos amenos y dinámicos. Su uso está extendido entre perfiles jóvenes</a:t>
            </a:r>
            <a:r>
              <a:rPr lang="en-GB" b="1">
                <a:effectLst/>
                <a:latin typeface="+mj-lt"/>
                <a:ea typeface="Arial MT"/>
                <a:cs typeface="Arial MT"/>
              </a:rPr>
              <a:t>. </a:t>
            </a:r>
            <a:endParaRPr lang="es-ES" b="1">
              <a:effectLst/>
              <a:latin typeface="+mj-lt"/>
              <a:ea typeface="Arial MT"/>
              <a:cs typeface="Arial MT"/>
            </a:endParaRPr>
          </a:p>
          <a:p>
            <a:endParaRPr lang="es-ES" b="1">
              <a:effectLst/>
              <a:latin typeface="+mj-l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Redes Sociales (RRSS)</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Picture 2" descr="Facebook - Entrar o registrarse">
            <a:extLst>
              <a:ext uri="{FF2B5EF4-FFF2-40B4-BE49-F238E27FC236}">
                <a16:creationId xmlns:a16="http://schemas.microsoft.com/office/drawing/2014/main" id="{0E7FA0D8-D3DE-4A5C-DF2D-6ED69F0A14F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16456" y="223276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ágina de Linkedin de Lozprinter - El blog de Lozano Impresores">
            <a:extLst>
              <a:ext uri="{FF2B5EF4-FFF2-40B4-BE49-F238E27FC236}">
                <a16:creationId xmlns:a16="http://schemas.microsoft.com/office/drawing/2014/main" id="{1FCB99DE-813A-DFB8-F0D6-BD245133786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5894" t="6882" r="6883" b="4270"/>
          <a:stretch/>
        </p:blipFill>
        <p:spPr bwMode="auto">
          <a:xfrm>
            <a:off x="1216456" y="3136137"/>
            <a:ext cx="76051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instagram-logo-circle | Cristonautas.com">
            <a:extLst>
              <a:ext uri="{FF2B5EF4-FFF2-40B4-BE49-F238E27FC236}">
                <a16:creationId xmlns:a16="http://schemas.microsoft.com/office/drawing/2014/main" id="{C337842D-3374-2FA9-0A51-9BEA81FE6CC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16456" y="397669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Microsoft Apps">
            <a:extLst>
              <a:ext uri="{FF2B5EF4-FFF2-40B4-BE49-F238E27FC236}">
                <a16:creationId xmlns:a16="http://schemas.microsoft.com/office/drawing/2014/main" id="{FEBDEA93-DAC2-F2E3-2E27-E32201666132}"/>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t="6105" r="29186" b="7516"/>
          <a:stretch/>
        </p:blipFill>
        <p:spPr bwMode="auto">
          <a:xfrm>
            <a:off x="684950" y="4781120"/>
            <a:ext cx="1306191" cy="769522"/>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con angoli arrotondati 8">
            <a:extLst>
              <a:ext uri="{FF2B5EF4-FFF2-40B4-BE49-F238E27FC236}">
                <a16:creationId xmlns:a16="http://schemas.microsoft.com/office/drawing/2014/main" id="{C330EE94-98D7-3CAA-4CE3-42290B91C3A1}"/>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79919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389943" cy="4149683"/>
            <a:chOff x="-2868940" y="1571528"/>
            <a:chExt cx="10435105"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altLang="ko-KR" sz="2000" b="1">
                  <a:cs typeface="Poppins Medium" panose="00000600000000000000" pitchFamily="2" charset="0"/>
                </a:rPr>
                <a:t>Formación online</a:t>
              </a:r>
              <a:endParaRPr lang="en-US" altLang="ko-KR" sz="2000" b="1" dirty="0">
                <a:cs typeface="Poppins Medium" panose="00000600000000000000" pitchFamily="2" charset="0"/>
              </a:endParaRPr>
            </a:p>
            <a:p>
              <a:pPr indent="-285750" algn="just"/>
              <a:r>
                <a:rPr lang="es-ES" altLang="ko-KR" sz="1600">
                  <a:latin typeface="+mj-lt"/>
                  <a:cs typeface="Poppins Medium" panose="00000600000000000000" pitchFamily="2" charset="0"/>
                </a:rPr>
                <a:t>La formación en línea es fácil e inmediata de distribuir, versátil, personalizada y efectiva con respecto a los costes.</a:t>
              </a:r>
              <a:endParaRPr lang="ko-KR" altLang="en-US" sz="12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F5911B"/>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975233" cy="892552"/>
            </a:xfrm>
            <a:prstGeom prst="rect">
              <a:avLst/>
            </a:prstGeom>
            <a:noFill/>
          </p:spPr>
          <p:txBody>
            <a:bodyPr wrap="square" rtlCol="0">
              <a:spAutoFit/>
            </a:bodyPr>
            <a:lstStyle/>
            <a:p>
              <a:pPr indent="-285750"/>
              <a:r>
                <a:rPr lang="en-US" altLang="ko-KR" sz="2000" b="1">
                  <a:cs typeface="Poppins Medium" panose="00000600000000000000" pitchFamily="2" charset="0"/>
                </a:rPr>
                <a:t>Marketing online</a:t>
              </a:r>
              <a:endParaRPr lang="en-US" altLang="ko-KR" sz="2000" b="1" dirty="0">
                <a:cs typeface="Poppins Medium" panose="00000600000000000000" pitchFamily="2" charset="0"/>
              </a:endParaRPr>
            </a:p>
            <a:p>
              <a:pPr indent="-285750" algn="just"/>
              <a:r>
                <a:rPr lang="es-ES" altLang="ko-KR" sz="1600">
                  <a:latin typeface="+mj-lt"/>
                  <a:cs typeface="Poppins Medium" panose="00000600000000000000" pitchFamily="2" charset="0"/>
                </a:rPr>
                <a:t>Se necesita un sitio web bien diseñado para llegar al público y conseguir que solicite nuestros servicios/productos.</a:t>
              </a:r>
              <a:endParaRPr lang="ko-KR" altLang="en-US" sz="12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515956" y="3641104"/>
              <a:ext cx="5050209" cy="892552"/>
            </a:xfrm>
            <a:prstGeom prst="rect">
              <a:avLst/>
            </a:prstGeom>
            <a:noFill/>
          </p:spPr>
          <p:txBody>
            <a:bodyPr wrap="square" rtlCol="0">
              <a:spAutoFit/>
            </a:bodyPr>
            <a:lstStyle/>
            <a:p>
              <a:pPr indent="-285750"/>
              <a:r>
                <a:rPr lang="en-US" altLang="ko-KR" sz="2000" b="1">
                  <a:cs typeface="Poppins Medium" panose="00000600000000000000" pitchFamily="2" charset="0"/>
                </a:rPr>
                <a:t>Sitio web</a:t>
              </a:r>
              <a:endParaRPr lang="en-US" altLang="ko-KR" sz="2000" b="1" dirty="0">
                <a:cs typeface="Poppins Medium" panose="00000600000000000000" pitchFamily="2" charset="0"/>
              </a:endParaRPr>
            </a:p>
            <a:p>
              <a:pPr indent="-285750" algn="just"/>
              <a:r>
                <a:rPr lang="es-ES" altLang="ko-KR" sz="1600">
                  <a:latin typeface="+mj-lt"/>
                  <a:cs typeface="Poppins Medium" panose="00000600000000000000" pitchFamily="2" charset="0"/>
                </a:rPr>
                <a:t>Debe estructurarse en torno a la usabilidad, la accesibilidad y la facilidad de uso. Hay opciones sencillas para crearlo desde cero.</a:t>
              </a:r>
              <a:r>
                <a:rPr lang="es-ES" altLang="ko-KR" sz="1600">
                  <a:solidFill>
                    <a:prstClr val="black"/>
                  </a:solidFill>
                  <a:latin typeface="+mj-lt"/>
                  <a:cs typeface="Poppins ExtraLight" panose="00000300000000000000" pitchFamily="2" charset="0"/>
                </a:rPr>
                <a:t>.</a:t>
              </a:r>
              <a:endParaRPr lang="ko-KR" altLang="en-US" sz="1600" dirty="0">
                <a:solidFill>
                  <a:prstClr val="black"/>
                </a:solidFill>
                <a:latin typeface="+mj-lt"/>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SEO/SEM</a:t>
              </a:r>
              <a:r>
                <a:rPr lang="en-US" altLang="ko-KR" sz="1600" b="1" dirty="0">
                  <a:cs typeface="Poppins Medium" panose="00000600000000000000" pitchFamily="2" charset="0"/>
                </a:rPr>
                <a:t> </a:t>
              </a:r>
              <a:endParaRPr lang="es-ES" altLang="ko-KR" sz="1600" dirty="0">
                <a:solidFill>
                  <a:prstClr val="black"/>
                </a:solidFill>
                <a:latin typeface="Calibri Light" panose="020F0302020204030204"/>
                <a:cs typeface="Poppins ExtraLight" panose="00000300000000000000" pitchFamily="2" charset="0"/>
              </a:endParaRPr>
            </a:p>
            <a:p>
              <a:pPr indent="-285750" algn="just">
                <a:lnSpc>
                  <a:spcPct val="120000"/>
                </a:lnSpc>
              </a:pPr>
              <a:r>
                <a:rPr lang="es-ES" altLang="ko-KR" sz="1600">
                  <a:solidFill>
                    <a:prstClr val="black"/>
                  </a:solidFill>
                  <a:latin typeface="Calibri Light" panose="020F0302020204030204"/>
                  <a:cs typeface="Poppins ExtraLight" panose="00000300000000000000" pitchFamily="2" charset="0"/>
                </a:rPr>
                <a:t>Parte fundamental de nuestra estrategia, deben ser complementarios, sin renunciar nunca al SEO aunque se utilice el SEM.</a:t>
              </a:r>
              <a:endParaRPr lang="en-US" altLang="ko-KR"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F5911B"/>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39479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grpSp>
        <p:nvGrpSpPr>
          <p:cNvPr id="38" name="Gruppo 37">
            <a:extLst>
              <a:ext uri="{FF2B5EF4-FFF2-40B4-BE49-F238E27FC236}">
                <a16:creationId xmlns:a16="http://schemas.microsoft.com/office/drawing/2014/main" id="{1822006B-38E3-41ED-A3B8-70722686800E}"/>
              </a:ext>
            </a:extLst>
          </p:cNvPr>
          <p:cNvGrpSpPr>
            <a:grpSpLocks noChangeAspect="1"/>
          </p:cNvGrpSpPr>
          <p:nvPr/>
        </p:nvGrpSpPr>
        <p:grpSpPr>
          <a:xfrm>
            <a:off x="10207680" y="2917800"/>
            <a:ext cx="1440000" cy="1022400"/>
            <a:chOff x="6949036" y="2151000"/>
            <a:chExt cx="3600000" cy="2556000"/>
          </a:xfrm>
        </p:grpSpPr>
        <p:sp>
          <p:nvSpPr>
            <p:cNvPr id="42" name="Figura a mano libera: forma 41">
              <a:extLst>
                <a:ext uri="{FF2B5EF4-FFF2-40B4-BE49-F238E27FC236}">
                  <a16:creationId xmlns:a16="http://schemas.microsoft.com/office/drawing/2014/main" id="{8E9E11A8-C9E7-4D7A-AB02-894581FF23D6}"/>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4" name="Figura a mano libera: forma 43">
              <a:extLst>
                <a:ext uri="{FF2B5EF4-FFF2-40B4-BE49-F238E27FC236}">
                  <a16:creationId xmlns:a16="http://schemas.microsoft.com/office/drawing/2014/main" id="{F0D10DDD-C403-4C67-9AD5-E3C5581048AC}"/>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5" name="Figura a mano libera: forma 44">
              <a:extLst>
                <a:ext uri="{FF2B5EF4-FFF2-40B4-BE49-F238E27FC236}">
                  <a16:creationId xmlns:a16="http://schemas.microsoft.com/office/drawing/2014/main" id="{5F6A77CE-DD22-4EC6-9B02-26358925475A}"/>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46" name="Figura a mano libera: forma 45">
              <a:extLst>
                <a:ext uri="{FF2B5EF4-FFF2-40B4-BE49-F238E27FC236}">
                  <a16:creationId xmlns:a16="http://schemas.microsoft.com/office/drawing/2014/main" id="{EC800F32-260A-45FF-A482-B8C453B6C546}"/>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47" name="Figura a mano libera: forma 46">
              <a:extLst>
                <a:ext uri="{FF2B5EF4-FFF2-40B4-BE49-F238E27FC236}">
                  <a16:creationId xmlns:a16="http://schemas.microsoft.com/office/drawing/2014/main" id="{7B032AF3-2FBB-4DAA-B150-72FA43D543BC}"/>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48" name="Figura a mano libera: forma 47">
              <a:extLst>
                <a:ext uri="{FF2B5EF4-FFF2-40B4-BE49-F238E27FC236}">
                  <a16:creationId xmlns:a16="http://schemas.microsoft.com/office/drawing/2014/main" id="{0AA889B7-0A84-4701-A705-A55130CACFA2}"/>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5A264691-5862-4DF0-9F17-14BF084F4983}"/>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773E0A4C-053D-491D-A1F0-3B94A836C29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70B4FD21-2F9D-4334-BFE9-B9380B93732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5B3D2533-53CE-494E-BA4C-3B4E7BC238CF}"/>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8C4A13DD-7A99-49F5-B966-6A532C94AE3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77843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722432" y="1540100"/>
            <a:ext cx="8098260" cy="4334503"/>
          </a:xfrm>
          <a:prstGeom prst="rect">
            <a:avLst/>
          </a:prstGeom>
          <a:noFill/>
        </p:spPr>
        <p:txBody>
          <a:bodyPr wrap="square" numCol="2" rtlCol="0">
            <a:noAutofit/>
          </a:bodyPr>
          <a:lstStyle/>
          <a:p>
            <a:pPr indent="-285750">
              <a:buFont typeface="Arial" panose="020B0604020202020204" pitchFamily="34" charset="0"/>
              <a:buChar char="•"/>
            </a:pPr>
            <a:r>
              <a:rPr lang="en-US" altLang="ko-KR" b="1">
                <a:cs typeface="Poppins Medium" panose="00000600000000000000" pitchFamily="2" charset="0"/>
              </a:rPr>
              <a:t>¿Cuál es una ventaja de Internet?</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Inmediatez</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Versatilidad</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Ambas son correctas</a:t>
            </a:r>
          </a:p>
          <a:p>
            <a:pPr marL="288000" lvl="2"/>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 tener nuestra web?</a:t>
            </a:r>
          </a:p>
          <a:p>
            <a:pPr marL="432000" lvl="2" indent="-144000">
              <a:buFont typeface="Arial" panose="020B0604020202020204" pitchFamily="34" charset="0"/>
              <a:buChar char="•"/>
            </a:pPr>
            <a:r>
              <a:rPr lang="en-US" altLang="ko-KR">
                <a:latin typeface="+mj-lt"/>
                <a:cs typeface="Poppins ExtraLight" panose="00000300000000000000" pitchFamily="2" charset="0"/>
              </a:rPr>
              <a:t>Publicidad</a:t>
            </a:r>
          </a:p>
          <a:p>
            <a:pPr marL="432000" lvl="2" indent="-144000">
              <a:buFont typeface="Arial" panose="020B0604020202020204" pitchFamily="34" charset="0"/>
              <a:buChar char="•"/>
            </a:pPr>
            <a:r>
              <a:rPr lang="en-US" altLang="ko-KR">
                <a:latin typeface="+mj-lt"/>
                <a:cs typeface="Poppins ExtraLight" panose="00000300000000000000" pitchFamily="2" charset="0"/>
              </a:rPr>
              <a:t>Información de contacto</a:t>
            </a:r>
          </a:p>
          <a:p>
            <a:pPr marL="432000" lvl="2" indent="-144000">
              <a:buFont typeface="Arial" panose="020B0604020202020204" pitchFamily="34" charset="0"/>
              <a:buChar char="•"/>
            </a:pPr>
            <a:r>
              <a:rPr lang="en-US" altLang="ko-KR">
                <a:latin typeface="+mj-lt"/>
                <a:cs typeface="Poppins ExtraLight" panose="00000300000000000000" pitchFamily="2" charset="0"/>
              </a:rPr>
              <a:t>Vídeos</a:t>
            </a:r>
          </a:p>
          <a:p>
            <a:pPr marL="284400">
              <a:lnSpc>
                <a:spcPct val="120000"/>
              </a:lnSpc>
            </a:pPr>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¿Cuál debe ser el centro de nuestra estrategia de </a:t>
            </a:r>
            <a:r>
              <a:rPr lang="en-US" altLang="ko-KR" b="1" i="1">
                <a:cs typeface="Poppins Medium" panose="00000600000000000000" pitchFamily="2" charset="0"/>
              </a:rPr>
              <a:t>marketing</a:t>
            </a:r>
            <a:r>
              <a:rPr lang="en-US" altLang="ko-KR" b="1">
                <a:cs typeface="Poppins Medium" panose="00000600000000000000" pitchFamily="2" charset="0"/>
              </a:rPr>
              <a:t> digital?</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Nuestras redes sociales</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Nuestros emails</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Nuestra página web</a:t>
            </a:r>
            <a:endParaRPr lang="en-US" altLang="ko-KR" dirty="0">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¿Para qué sirve el SEO?</a:t>
            </a:r>
          </a:p>
          <a:p>
            <a:pPr marL="432000" lvl="2" indent="-144000">
              <a:buFont typeface="Arial" panose="020B0604020202020204" pitchFamily="34" charset="0"/>
              <a:buChar char="•"/>
            </a:pPr>
            <a:r>
              <a:rPr lang="en-US" altLang="ko-KR">
                <a:latin typeface="+mj-lt"/>
                <a:cs typeface="Poppins ExtraLight" panose="00000300000000000000" pitchFamily="2" charset="0"/>
              </a:rPr>
              <a:t>Para posicionar una web</a:t>
            </a:r>
          </a:p>
          <a:p>
            <a:pPr marL="432000" lvl="2" indent="-144000">
              <a:buFont typeface="Arial" panose="020B0604020202020204" pitchFamily="34" charset="0"/>
              <a:buChar char="•"/>
            </a:pPr>
            <a:r>
              <a:rPr lang="en-US" altLang="ko-KR">
                <a:latin typeface="+mj-lt"/>
                <a:cs typeface="Poppins ExtraLight" panose="00000300000000000000" pitchFamily="2" charset="0"/>
              </a:rPr>
              <a:t>Para crear una web</a:t>
            </a:r>
          </a:p>
          <a:p>
            <a:pPr marL="432000" lvl="2" indent="-144000">
              <a:buFont typeface="Arial" panose="020B0604020202020204" pitchFamily="34" charset="0"/>
              <a:buChar char="•"/>
            </a:pPr>
            <a:r>
              <a:rPr lang="en-US" altLang="ko-KR">
                <a:latin typeface="+mj-lt"/>
                <a:cs typeface="Poppins ExtraLight" panose="00000300000000000000" pitchFamily="2" charset="0"/>
              </a:rPr>
              <a:t>Para estructurar una web</a:t>
            </a:r>
          </a:p>
          <a:p>
            <a:pPr marL="288000" lvl="2"/>
            <a:endParaRPr lang="en-US" altLang="ko-KR" b="1">
              <a:cs typeface="Poppins Medium" panose="000006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red social está enfocada en la publicación de imágenes y vídeos cortos?</a:t>
            </a:r>
          </a:p>
          <a:p>
            <a:pPr marL="432000" lvl="2" indent="-144000">
              <a:buFont typeface="Arial" panose="020B0604020202020204" pitchFamily="34" charset="0"/>
              <a:buChar char="•"/>
            </a:pPr>
            <a:r>
              <a:rPr lang="en-US" altLang="ko-KR">
                <a:latin typeface="+mj-lt"/>
                <a:cs typeface="Poppins ExtraLight" panose="00000300000000000000" pitchFamily="2" charset="0"/>
              </a:rPr>
              <a:t>Facebook</a:t>
            </a:r>
          </a:p>
          <a:p>
            <a:pPr marL="432000" lvl="2" indent="-144000">
              <a:buFont typeface="Arial" panose="020B0604020202020204" pitchFamily="34" charset="0"/>
              <a:buChar char="•"/>
            </a:pPr>
            <a:r>
              <a:rPr lang="en-US" altLang="ko-KR">
                <a:latin typeface="+mj-lt"/>
                <a:cs typeface="Poppins ExtraLight" panose="00000300000000000000" pitchFamily="2" charset="0"/>
              </a:rPr>
              <a:t>LinkedIn</a:t>
            </a:r>
          </a:p>
          <a:p>
            <a:pPr marL="432000" lvl="2" indent="-144000">
              <a:buFont typeface="Arial" panose="020B0604020202020204" pitchFamily="34" charset="0"/>
              <a:buChar char="•"/>
            </a:pPr>
            <a:r>
              <a:rPr lang="en-US" altLang="ko-KR">
                <a:latin typeface="+mj-lt"/>
                <a:cs typeface="Poppins ExtraLight" panose="00000300000000000000" pitchFamily="2" charset="0"/>
              </a:rPr>
              <a:t>Instagram</a:t>
            </a:r>
          </a:p>
          <a:p>
            <a:pPr indent="-28575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699383" y="3605982"/>
            <a:ext cx="1508297" cy="0"/>
          </a:xfrm>
          <a:prstGeom prst="straightConnector1">
            <a:avLst/>
          </a:prstGeom>
          <a:noFill/>
          <a:ln w="9525" cap="flat" cmpd="sng">
            <a:solidFill>
              <a:srgbClr val="F5911B"/>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F5911B"/>
                </a:solidFill>
                <a:ea typeface="Microsoft Sans Serif" panose="020B0604020202020204" pitchFamily="34" charset="0"/>
                <a:cs typeface="Poppins Medium" panose="00000600000000000000" pitchFamily="2" charset="0"/>
              </a:rPr>
              <a:t>Test de resumen final</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Consolida tus conocimientos contestando a las siguientes preguntas:</a:t>
            </a:r>
            <a:endParaRPr lang="en-GB" sz="2000" dirty="0">
              <a:latin typeface="+mj-lt"/>
              <a:ea typeface="Microsoft Sans Serif" panose="020B0604020202020204" pitchFamily="34" charset="0"/>
              <a:cs typeface="Poppins ExtraLight" panose="00000300000000000000" pitchFamily="2" charset="0"/>
            </a:endParaRP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51555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699383" y="3605982"/>
            <a:ext cx="1508297" cy="0"/>
          </a:xfrm>
          <a:prstGeom prst="straightConnector1">
            <a:avLst/>
          </a:prstGeom>
          <a:noFill/>
          <a:ln w="9525" cap="flat" cmpd="sng">
            <a:solidFill>
              <a:srgbClr val="F5911B"/>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F5911B"/>
                </a:solidFill>
                <a:ea typeface="Microsoft Sans Serif" panose="020B0604020202020204" pitchFamily="34" charset="0"/>
                <a:cs typeface="Poppins Medium" panose="00000600000000000000" pitchFamily="2" charset="0"/>
              </a:rPr>
              <a:t>Soluciones del test de resumen final</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Aquí están las respuestas:</a:t>
            </a:r>
            <a:endParaRPr lang="en-GB" sz="2000" dirty="0">
              <a:latin typeface="+mj-lt"/>
              <a:ea typeface="Microsoft Sans Serif" panose="020B0604020202020204" pitchFamily="34" charset="0"/>
              <a:cs typeface="Poppins ExtraLight" panose="00000300000000000000" pitchFamily="2" charset="0"/>
            </a:endParaRP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
        <p:nvSpPr>
          <p:cNvPr id="17" name="TextBox 54">
            <a:extLst>
              <a:ext uri="{FF2B5EF4-FFF2-40B4-BE49-F238E27FC236}">
                <a16:creationId xmlns:a16="http://schemas.microsoft.com/office/drawing/2014/main" id="{9B98725E-A57E-1821-F689-3BD7FC82E691}"/>
              </a:ext>
            </a:extLst>
          </p:cNvPr>
          <p:cNvSpPr txBox="1"/>
          <p:nvPr/>
        </p:nvSpPr>
        <p:spPr>
          <a:xfrm>
            <a:off x="722432" y="1540100"/>
            <a:ext cx="8098260" cy="4334503"/>
          </a:xfrm>
          <a:prstGeom prst="rect">
            <a:avLst/>
          </a:prstGeom>
          <a:noFill/>
        </p:spPr>
        <p:txBody>
          <a:bodyPr wrap="square" numCol="2" rtlCol="0">
            <a:noAutofit/>
          </a:bodyPr>
          <a:lstStyle/>
          <a:p>
            <a:pPr indent="-285750">
              <a:buFont typeface="Arial" panose="020B0604020202020204" pitchFamily="34" charset="0"/>
              <a:buChar char="•"/>
            </a:pPr>
            <a:r>
              <a:rPr lang="en-US" altLang="ko-KR" b="1">
                <a:cs typeface="Poppins Medium" panose="00000600000000000000" pitchFamily="2" charset="0"/>
              </a:rPr>
              <a:t>¿Cuál es una ventaja de Internet?</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Inmediatez</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Versatilidad</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b="1">
                <a:solidFill>
                  <a:srgbClr val="F5911B"/>
                </a:solidFill>
                <a:latin typeface="+mj-lt"/>
                <a:cs typeface="Poppins ExtraLight" panose="00000300000000000000" pitchFamily="2" charset="0"/>
              </a:rPr>
              <a:t>Ambas son correctas</a:t>
            </a:r>
          </a:p>
          <a:p>
            <a:pPr marL="288000" lvl="2"/>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 tener nuestra web?</a:t>
            </a:r>
          </a:p>
          <a:p>
            <a:pPr marL="432000" lvl="2" indent="-144000">
              <a:buFont typeface="Arial" panose="020B0604020202020204" pitchFamily="34" charset="0"/>
              <a:buChar char="•"/>
            </a:pPr>
            <a:r>
              <a:rPr lang="en-US" altLang="ko-KR">
                <a:latin typeface="+mj-lt"/>
                <a:cs typeface="Poppins ExtraLight" panose="00000300000000000000" pitchFamily="2" charset="0"/>
              </a:rPr>
              <a:t>Publicidad</a:t>
            </a:r>
          </a:p>
          <a:p>
            <a:pPr marL="432000" lvl="2" indent="-144000">
              <a:buFont typeface="Arial" panose="020B0604020202020204" pitchFamily="34" charset="0"/>
              <a:buChar char="•"/>
            </a:pPr>
            <a:r>
              <a:rPr lang="en-US" altLang="ko-KR" b="1">
                <a:solidFill>
                  <a:srgbClr val="F5911B"/>
                </a:solidFill>
                <a:latin typeface="+mj-lt"/>
                <a:cs typeface="Poppins ExtraLight" panose="00000300000000000000" pitchFamily="2" charset="0"/>
              </a:rPr>
              <a:t>Información de contacto</a:t>
            </a:r>
          </a:p>
          <a:p>
            <a:pPr marL="432000" lvl="2" indent="-144000">
              <a:buFont typeface="Arial" panose="020B0604020202020204" pitchFamily="34" charset="0"/>
              <a:buChar char="•"/>
            </a:pPr>
            <a:r>
              <a:rPr lang="en-US" altLang="ko-KR">
                <a:latin typeface="+mj-lt"/>
                <a:cs typeface="Poppins ExtraLight" panose="00000300000000000000" pitchFamily="2" charset="0"/>
              </a:rPr>
              <a:t>Vídeos</a:t>
            </a:r>
          </a:p>
          <a:p>
            <a:pPr marL="284400">
              <a:lnSpc>
                <a:spcPct val="120000"/>
              </a:lnSpc>
            </a:pPr>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¿Cuál debe ser el centro de nuestra estrategia de </a:t>
            </a:r>
            <a:r>
              <a:rPr lang="en-US" altLang="ko-KR" b="1" i="1">
                <a:cs typeface="Poppins Medium" panose="00000600000000000000" pitchFamily="2" charset="0"/>
              </a:rPr>
              <a:t>marketing</a:t>
            </a:r>
            <a:r>
              <a:rPr lang="en-US" altLang="ko-KR" b="1">
                <a:cs typeface="Poppins Medium" panose="00000600000000000000" pitchFamily="2" charset="0"/>
              </a:rPr>
              <a:t> digital?</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Nuestras redes sociales</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a:latin typeface="+mj-lt"/>
                <a:cs typeface="Poppins ExtraLight" panose="00000300000000000000" pitchFamily="2" charset="0"/>
              </a:rPr>
              <a:t>Nuestros emails</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b="1">
                <a:solidFill>
                  <a:srgbClr val="F5911B"/>
                </a:solidFill>
                <a:latin typeface="+mj-lt"/>
                <a:cs typeface="Poppins ExtraLight" panose="00000300000000000000" pitchFamily="2" charset="0"/>
              </a:rPr>
              <a:t>Nuestra página web</a:t>
            </a:r>
            <a:endParaRPr lang="en-US" altLang="ko-KR" b="1" dirty="0">
              <a:solidFill>
                <a:srgbClr val="F5911B"/>
              </a:solidFill>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¿Para qué sirve el SEO?</a:t>
            </a:r>
          </a:p>
          <a:p>
            <a:pPr marL="432000" lvl="2" indent="-144000">
              <a:buFont typeface="Arial" panose="020B0604020202020204" pitchFamily="34" charset="0"/>
              <a:buChar char="•"/>
            </a:pPr>
            <a:r>
              <a:rPr lang="en-US" altLang="ko-KR" b="1">
                <a:solidFill>
                  <a:srgbClr val="F5911B"/>
                </a:solidFill>
                <a:latin typeface="+mj-lt"/>
                <a:cs typeface="Poppins ExtraLight" panose="00000300000000000000" pitchFamily="2" charset="0"/>
              </a:rPr>
              <a:t>Para posicionar una web</a:t>
            </a:r>
          </a:p>
          <a:p>
            <a:pPr marL="432000" lvl="2" indent="-144000">
              <a:buFont typeface="Arial" panose="020B0604020202020204" pitchFamily="34" charset="0"/>
              <a:buChar char="•"/>
            </a:pPr>
            <a:r>
              <a:rPr lang="en-US" altLang="ko-KR">
                <a:latin typeface="+mj-lt"/>
                <a:cs typeface="Poppins ExtraLight" panose="00000300000000000000" pitchFamily="2" charset="0"/>
              </a:rPr>
              <a:t>Para crear una web</a:t>
            </a:r>
          </a:p>
          <a:p>
            <a:pPr marL="432000" lvl="2" indent="-144000">
              <a:buFont typeface="Arial" panose="020B0604020202020204" pitchFamily="34" charset="0"/>
              <a:buChar char="•"/>
            </a:pPr>
            <a:r>
              <a:rPr lang="en-US" altLang="ko-KR">
                <a:latin typeface="+mj-lt"/>
                <a:cs typeface="Poppins ExtraLight" panose="00000300000000000000" pitchFamily="2" charset="0"/>
              </a:rPr>
              <a:t>Para estructurar una web</a:t>
            </a:r>
          </a:p>
          <a:p>
            <a:pPr marL="288000" lvl="2"/>
            <a:endParaRPr lang="en-US" altLang="ko-KR" b="1">
              <a:cs typeface="Poppins Medium" panose="000006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red social está enfocada en la publicación de imágenes y vídeos cortos?</a:t>
            </a:r>
          </a:p>
          <a:p>
            <a:pPr marL="432000" lvl="2" indent="-144000">
              <a:buFont typeface="Arial" panose="020B0604020202020204" pitchFamily="34" charset="0"/>
              <a:buChar char="•"/>
            </a:pPr>
            <a:r>
              <a:rPr lang="en-US" altLang="ko-KR">
                <a:latin typeface="+mj-lt"/>
                <a:cs typeface="Poppins ExtraLight" panose="00000300000000000000" pitchFamily="2" charset="0"/>
              </a:rPr>
              <a:t>Facebook</a:t>
            </a:r>
          </a:p>
          <a:p>
            <a:pPr marL="432000" lvl="2" indent="-144000">
              <a:buFont typeface="Arial" panose="020B0604020202020204" pitchFamily="34" charset="0"/>
              <a:buChar char="•"/>
            </a:pPr>
            <a:r>
              <a:rPr lang="en-US" altLang="ko-KR">
                <a:latin typeface="+mj-lt"/>
                <a:cs typeface="Poppins ExtraLight" panose="00000300000000000000" pitchFamily="2" charset="0"/>
              </a:rPr>
              <a:t>LinkedIn</a:t>
            </a:r>
          </a:p>
          <a:p>
            <a:pPr marL="432000" lvl="2" indent="-144000">
              <a:buFont typeface="Arial" panose="020B0604020202020204" pitchFamily="34" charset="0"/>
              <a:buChar char="•"/>
            </a:pPr>
            <a:r>
              <a:rPr lang="en-US" altLang="ko-KR" b="1">
                <a:solidFill>
                  <a:srgbClr val="F5911B"/>
                </a:solidFill>
                <a:latin typeface="+mj-lt"/>
                <a:cs typeface="Poppins ExtraLight" panose="00000300000000000000" pitchFamily="2" charset="0"/>
              </a:rPr>
              <a:t>Instagram</a:t>
            </a:r>
          </a:p>
          <a:p>
            <a:pPr indent="-28575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385928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rgbClr val="F5911B"/>
                </a:solidFill>
                <a:ea typeface="Microsoft Sans Serif" panose="020B0604020202020204" pitchFamily="34" charset="0"/>
                <a:cs typeface="Poppins Medium" panose="00000600000000000000" pitchFamily="2" charset="0"/>
              </a:rPr>
              <a:t>¡Genial!</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Recuerda (ahora sabes):</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571492"/>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1</a:t>
            </a:r>
          </a:p>
          <a:p>
            <a:pPr marL="230400" indent="0">
              <a:lnSpc>
                <a:spcPct val="100000"/>
              </a:lnSpc>
              <a:spcBef>
                <a:spcPts val="0"/>
              </a:spcBef>
              <a:buNone/>
            </a:pPr>
            <a:r>
              <a:rPr lang="en-US" sz="2000">
                <a:latin typeface="+mj-lt"/>
                <a:cs typeface="Poppins ExtraLight" panose="00000300000000000000" pitchFamily="2" charset="0"/>
                <a:sym typeface="Varela Round"/>
              </a:rPr>
              <a:t>Mejorar la comunicación online para promover la oferta educativa de FP.</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734067" y="2562334"/>
            <a:ext cx="3989875" cy="1147366"/>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2</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Aprender sobre las posibilidades del marketing online y sus tipos.</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3</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Saber cómo crear, diseñar y posicionar una web para promocionar nuestros servicios.</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Tree>
    <p:extLst>
      <p:ext uri="{BB962C8B-B14F-4D97-AF65-F5344CB8AC3E}">
        <p14:creationId xmlns:p14="http://schemas.microsoft.com/office/powerpoint/2010/main" val="3215540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a:ea typeface="Microsoft Sans Serif" panose="020B0604020202020204" pitchFamily="34" charset="0"/>
                <a:cs typeface="Poppins SemiBold" panose="00000700000000000000" pitchFamily="2" charset="0"/>
              </a:rPr>
              <a:t>¡Sigue adelante!</a:t>
            </a:r>
            <a:endParaRPr lang="en-AU" sz="3600" b="1" dirty="0">
              <a:ea typeface="Microsoft Sans Serif" panose="020B0604020202020204" pitchFamily="34" charset="0"/>
              <a:cs typeface="Poppins SemiBold" panose="00000700000000000000" pitchFamily="2" charset="0"/>
            </a:endParaRP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20" y="2513056"/>
            <a:ext cx="5779036"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GB" sz="2800" b="1">
                <a:solidFill>
                  <a:schemeClr val="bg1"/>
                </a:solidFill>
                <a:cs typeface="Poppins Medium" panose="00000600000000000000" pitchFamily="2" charset="0"/>
              </a:rPr>
              <a:t>Marketing Digital de la Oferta EFP</a:t>
            </a:r>
            <a:endParaRPr lang="en-GB" sz="2800" b="1" dirty="0">
              <a:solidFill>
                <a:schemeClr val="bg1"/>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rgbClr val="F5911B"/>
            </a:solidFill>
            <a:prstDash val="dash"/>
            <a:round/>
            <a:headEnd type="none" w="med" len="med"/>
            <a:tailEnd type="none" w="med" len="med"/>
          </a:ln>
        </p:spPr>
      </p:cxnSp>
      <p:sp>
        <p:nvSpPr>
          <p:cNvPr id="33" name="CuadroTexto 4">
            <a:extLst>
              <a:ext uri="{FF2B5EF4-FFF2-40B4-BE49-F238E27FC236}">
                <a16:creationId xmlns:a16="http://schemas.microsoft.com/office/drawing/2014/main" id="{274C03EF-8371-4406-BE52-4421870D359F}"/>
              </a:ext>
            </a:extLst>
          </p:cNvPr>
          <p:cNvSpPr txBox="1"/>
          <p:nvPr/>
        </p:nvSpPr>
        <p:spPr>
          <a:xfrm>
            <a:off x="675242" y="3067289"/>
            <a:ext cx="6301150"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a:t>
            </a:r>
            <a:r>
              <a:rPr lang="en-GB" sz="1600" err="1">
                <a:latin typeface="+mj-lt"/>
                <a:cs typeface="Poppins Medium" panose="00000600000000000000" pitchFamily="2" charset="0"/>
              </a:rPr>
              <a:t>DigCompEdu</a:t>
            </a:r>
            <a:r>
              <a:rPr lang="en-GB" sz="1600">
                <a:latin typeface="+mj-lt"/>
                <a:cs typeface="Poppins Medium" panose="00000600000000000000" pitchFamily="2" charset="0"/>
              </a:rPr>
              <a:t> Área </a:t>
            </a:r>
            <a:r>
              <a:rPr lang="en-GB" sz="1600" dirty="0">
                <a:latin typeface="+mj-lt"/>
                <a:cs typeface="Poppins Medium" panose="00000600000000000000" pitchFamily="2" charset="0"/>
              </a:rPr>
              <a:t>1</a:t>
            </a:r>
            <a:r>
              <a:rPr lang="en-GB" sz="1600">
                <a:latin typeface="+mj-lt"/>
                <a:cs typeface="Poppins Medium" panose="00000600000000000000" pitchFamily="2" charset="0"/>
              </a:rPr>
              <a:t>: Compromiso profesional</a:t>
            </a:r>
            <a:endParaRPr lang="en-GB" sz="1600" dirty="0">
              <a:latin typeface="+mj-lt"/>
              <a:cs typeface="Poppins Medium" panose="00000600000000000000" pitchFamily="2" charset="0"/>
            </a:endParaRPr>
          </a:p>
        </p:txBody>
      </p:sp>
      <p:sp>
        <p:nvSpPr>
          <p:cNvPr id="11" name="CuadroTexto 4">
            <a:extLst>
              <a:ext uri="{FF2B5EF4-FFF2-40B4-BE49-F238E27FC236}">
                <a16:creationId xmlns:a16="http://schemas.microsoft.com/office/drawing/2014/main" id="{39BA6DD8-D9B4-4EE7-99D6-32CFB0371C53}"/>
              </a:ext>
            </a:extLst>
          </p:cNvPr>
          <p:cNvSpPr txBox="1"/>
          <p:nvPr/>
        </p:nvSpPr>
        <p:spPr>
          <a:xfrm>
            <a:off x="675241" y="3740993"/>
            <a:ext cx="4448299"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Socio: </a:t>
            </a:r>
            <a:r>
              <a:rPr lang="en-GB" sz="2400">
                <a:solidFill>
                  <a:srgbClr val="F5911B"/>
                </a:solidFill>
                <a:ea typeface="Microsoft Sans Serif" panose="020B0604020202020204" pitchFamily="34" charset="0"/>
                <a:cs typeface="Poppins Medium" panose="00000600000000000000" pitchFamily="2" charset="0"/>
              </a:rPr>
              <a:t>Internet Web Solutions</a:t>
            </a:r>
          </a:p>
        </p:txBody>
      </p:sp>
      <p:grpSp>
        <p:nvGrpSpPr>
          <p:cNvPr id="32" name="Gruppo 31">
            <a:extLst>
              <a:ext uri="{FF2B5EF4-FFF2-40B4-BE49-F238E27FC236}">
                <a16:creationId xmlns:a16="http://schemas.microsoft.com/office/drawing/2014/main" id="{8A598108-9943-40CE-AEC1-6756D36FDB5B}"/>
              </a:ext>
            </a:extLst>
          </p:cNvPr>
          <p:cNvGrpSpPr/>
          <p:nvPr/>
        </p:nvGrpSpPr>
        <p:grpSpPr>
          <a:xfrm>
            <a:off x="6949036" y="2151000"/>
            <a:ext cx="3600000" cy="2556000"/>
            <a:chOff x="6949036" y="2151000"/>
            <a:chExt cx="3600000" cy="2556000"/>
          </a:xfrm>
        </p:grpSpPr>
        <p:sp>
          <p:nvSpPr>
            <p:cNvPr id="4" name="Figura a mano libera: forma 3">
              <a:extLst>
                <a:ext uri="{FF2B5EF4-FFF2-40B4-BE49-F238E27FC236}">
                  <a16:creationId xmlns:a16="http://schemas.microsoft.com/office/drawing/2014/main" id="{D2051E62-A5B3-4A1E-AFCB-73D0A310ACFE}"/>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baseline="-25000"/>
            </a:p>
          </p:txBody>
        </p:sp>
        <p:sp>
          <p:nvSpPr>
            <p:cNvPr id="5" name="Figura a mano libera: forma 4">
              <a:extLst>
                <a:ext uri="{FF2B5EF4-FFF2-40B4-BE49-F238E27FC236}">
                  <a16:creationId xmlns:a16="http://schemas.microsoft.com/office/drawing/2014/main" id="{802CC251-4CC6-4AFA-BC3D-27C3C3F7AB36}"/>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9050" cap="flat">
              <a:solidFill>
                <a:srgbClr val="F5911B"/>
              </a:solidFill>
              <a:prstDash val="solid"/>
              <a:round/>
            </a:ln>
          </p:spPr>
          <p:txBody>
            <a:bodyPr rtlCol="0" anchor="ctr"/>
            <a:lstStyle/>
            <a:p>
              <a:endParaRPr lang="en-GB"/>
            </a:p>
          </p:txBody>
        </p:sp>
        <p:sp>
          <p:nvSpPr>
            <p:cNvPr id="6" name="Figura a mano libera: forma 5">
              <a:extLst>
                <a:ext uri="{FF2B5EF4-FFF2-40B4-BE49-F238E27FC236}">
                  <a16:creationId xmlns:a16="http://schemas.microsoft.com/office/drawing/2014/main" id="{348EAB16-0213-4422-BA3B-F63470CB0717}"/>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9050" cap="flat">
              <a:solidFill>
                <a:srgbClr val="F5911B"/>
              </a:solidFill>
              <a:prstDash val="solid"/>
              <a:round/>
            </a:ln>
          </p:spPr>
          <p:txBody>
            <a:bodyPr rtlCol="0" anchor="ctr"/>
            <a:lstStyle/>
            <a:p>
              <a:endParaRPr lang="en-GB"/>
            </a:p>
          </p:txBody>
        </p:sp>
        <p:sp>
          <p:nvSpPr>
            <p:cNvPr id="7" name="Figura a mano libera: forma 6">
              <a:extLst>
                <a:ext uri="{FF2B5EF4-FFF2-40B4-BE49-F238E27FC236}">
                  <a16:creationId xmlns:a16="http://schemas.microsoft.com/office/drawing/2014/main" id="{ABEB5FC4-7D19-43EA-AD60-B20E827FAFEB}"/>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8" name="Figura a mano libera: forma 7">
              <a:extLst>
                <a:ext uri="{FF2B5EF4-FFF2-40B4-BE49-F238E27FC236}">
                  <a16:creationId xmlns:a16="http://schemas.microsoft.com/office/drawing/2014/main" id="{F040CF65-8EF2-4FD5-BA0A-61E54E710B50}"/>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9050" cap="flat">
              <a:solidFill>
                <a:srgbClr val="F5911B"/>
              </a:solidFill>
              <a:prstDash val="solid"/>
              <a:round/>
            </a:ln>
          </p:spPr>
          <p:txBody>
            <a:bodyPr rtlCol="0" anchor="ctr"/>
            <a:lstStyle/>
            <a:p>
              <a:endParaRPr lang="en-GB"/>
            </a:p>
          </p:txBody>
        </p:sp>
        <p:sp>
          <p:nvSpPr>
            <p:cNvPr id="10" name="Figura a mano libera: forma 9">
              <a:extLst>
                <a:ext uri="{FF2B5EF4-FFF2-40B4-BE49-F238E27FC236}">
                  <a16:creationId xmlns:a16="http://schemas.microsoft.com/office/drawing/2014/main" id="{FA7BFFDC-4762-4F92-9BB3-F86DFCF3448F}"/>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9050" cap="flat">
              <a:solidFill>
                <a:srgbClr val="F5911B"/>
              </a:solidFill>
              <a:prstDash val="solid"/>
              <a:round/>
            </a:ln>
          </p:spPr>
          <p:txBody>
            <a:bodyPr rtlCol="0" anchor="ctr"/>
            <a:lstStyle/>
            <a:p>
              <a:endParaRPr lang="en-GB"/>
            </a:p>
          </p:txBody>
        </p:sp>
        <p:sp>
          <p:nvSpPr>
            <p:cNvPr id="12" name="Figura a mano libera: forma 11">
              <a:extLst>
                <a:ext uri="{FF2B5EF4-FFF2-40B4-BE49-F238E27FC236}">
                  <a16:creationId xmlns:a16="http://schemas.microsoft.com/office/drawing/2014/main" id="{9F013DF8-F590-4A66-A770-963C32A33A75}"/>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14" name="Figura a mano libera: forma 13">
              <a:extLst>
                <a:ext uri="{FF2B5EF4-FFF2-40B4-BE49-F238E27FC236}">
                  <a16:creationId xmlns:a16="http://schemas.microsoft.com/office/drawing/2014/main" id="{D0F0D63A-06BA-4F64-A30E-F88F0D8B4CB1}"/>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9050" cap="flat">
              <a:solidFill>
                <a:srgbClr val="F5911B"/>
              </a:solidFill>
              <a:prstDash val="solid"/>
              <a:round/>
            </a:ln>
          </p:spPr>
          <p:txBody>
            <a:bodyPr rtlCol="0" anchor="ctr"/>
            <a:lstStyle/>
            <a:p>
              <a:endParaRPr lang="en-GB"/>
            </a:p>
          </p:txBody>
        </p:sp>
        <p:sp>
          <p:nvSpPr>
            <p:cNvPr id="15" name="Figura a mano libera: forma 14">
              <a:extLst>
                <a:ext uri="{FF2B5EF4-FFF2-40B4-BE49-F238E27FC236}">
                  <a16:creationId xmlns:a16="http://schemas.microsoft.com/office/drawing/2014/main" id="{F5B75FBC-C6F7-460F-8B4F-D328F060C38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9050" cap="flat">
              <a:solidFill>
                <a:srgbClr val="F5911B"/>
              </a:solidFill>
              <a:prstDash val="solid"/>
              <a:round/>
            </a:ln>
          </p:spPr>
          <p:txBody>
            <a:bodyPr rtlCol="0" anchor="ctr"/>
            <a:lstStyle/>
            <a:p>
              <a:endParaRPr lang="en-GB"/>
            </a:p>
          </p:txBody>
        </p:sp>
        <p:sp>
          <p:nvSpPr>
            <p:cNvPr id="16" name="Figura a mano libera: forma 15">
              <a:extLst>
                <a:ext uri="{FF2B5EF4-FFF2-40B4-BE49-F238E27FC236}">
                  <a16:creationId xmlns:a16="http://schemas.microsoft.com/office/drawing/2014/main" id="{3E33B1BC-BF89-4977-9705-7C40FFCE7EA6}"/>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9050" cap="flat">
              <a:solidFill>
                <a:srgbClr val="F5911B"/>
              </a:solidFill>
              <a:prstDash val="solid"/>
              <a:round/>
            </a:ln>
          </p:spPr>
          <p:txBody>
            <a:bodyPr rtlCol="0" anchor="ctr"/>
            <a:lstStyle/>
            <a:p>
              <a:endParaRPr lang="en-GB"/>
            </a:p>
          </p:txBody>
        </p:sp>
        <p:sp>
          <p:nvSpPr>
            <p:cNvPr id="17" name="Figura a mano libera: forma 16">
              <a:extLst>
                <a:ext uri="{FF2B5EF4-FFF2-40B4-BE49-F238E27FC236}">
                  <a16:creationId xmlns:a16="http://schemas.microsoft.com/office/drawing/2014/main" id="{1BBD5772-B1D1-4A84-8695-2BD9B2AC0CC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9050" cap="flat">
              <a:solidFill>
                <a:srgbClr val="F5911B"/>
              </a:solidFill>
              <a:prstDash val="solid"/>
              <a:round/>
            </a:ln>
          </p:spPr>
          <p:txBody>
            <a:bodyPr rtlCol="0" anchor="ctr"/>
            <a:lstStyle/>
            <a:p>
              <a:endParaRPr lang="en-GB"/>
            </a:p>
          </p:txBody>
        </p:sp>
      </p:grpSp>
    </p:spTree>
    <p:extLst>
      <p:ext uri="{BB962C8B-B14F-4D97-AF65-F5344CB8AC3E}">
        <p14:creationId xmlns:p14="http://schemas.microsoft.com/office/powerpoint/2010/main" val="234232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rgbClr val="F5911B"/>
                </a:solidFill>
                <a:ea typeface="Microsoft Sans Serif" panose="020B0604020202020204" pitchFamily="34" charset="0"/>
                <a:cs typeface="Poppins Medium" panose="00000600000000000000" pitchFamily="2" charset="0"/>
              </a:rPr>
              <a:t>Objetivos</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Al finalizar este módulo serás capaz de:</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571492"/>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1</a:t>
            </a:r>
          </a:p>
          <a:p>
            <a:pPr marL="230400" indent="0">
              <a:lnSpc>
                <a:spcPct val="100000"/>
              </a:lnSpc>
              <a:spcBef>
                <a:spcPts val="0"/>
              </a:spcBef>
              <a:buNone/>
            </a:pPr>
            <a:r>
              <a:rPr lang="en-US" sz="2000">
                <a:latin typeface="+mj-lt"/>
                <a:cs typeface="Poppins ExtraLight" panose="00000300000000000000" pitchFamily="2" charset="0"/>
                <a:sym typeface="Varela Round"/>
              </a:rPr>
              <a:t>Mejorar la comunicación online para promover la oferta educativa de FP.</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734067" y="2562334"/>
            <a:ext cx="3989875" cy="1147366"/>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2</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Aprender sobre las posibilidades del </a:t>
            </a:r>
            <a:r>
              <a:rPr lang="en-US" sz="2000" i="1">
                <a:latin typeface="+mj-lt"/>
                <a:cs typeface="Poppins ExtraLight" panose="00000300000000000000" pitchFamily="2" charset="0"/>
                <a:sym typeface="Varela Round"/>
              </a:rPr>
              <a:t>marketing online </a:t>
            </a:r>
            <a:r>
              <a:rPr lang="en-US" sz="2000">
                <a:latin typeface="+mj-lt"/>
                <a:cs typeface="Poppins ExtraLight" panose="00000300000000000000" pitchFamily="2" charset="0"/>
                <a:sym typeface="Varela Round"/>
              </a:rPr>
              <a:t>y sus tipos.</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3</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Saber cómo crear, diseñar y posicionar una web para promocionar nuestros servicios.</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F5911B"/>
                </a:solidFill>
                <a:ea typeface="Microsoft Sans Serif" panose="020B0604020202020204" pitchFamily="34" charset="0"/>
                <a:cs typeface="Poppins Medium" panose="00000600000000000000" pitchFamily="2" charset="0"/>
              </a:rPr>
              <a:t>Índice de contenidos</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Marketing Digital de la Oferta EFP</a:t>
            </a:r>
            <a:endParaRPr lang="en-AU" sz="2000" dirty="0">
              <a:latin typeface="+mj-lt"/>
              <a:ea typeface="Microsoft Sans Serif" panose="020B0604020202020204" pitchFamily="34" charset="0"/>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90" y="3742695"/>
            <a:ext cx="368565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1: La oferta EFP</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2: Comunicación online</a:t>
            </a:r>
            <a:endParaRPr lang="en-US" sz="2000" dirty="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89" y="2771389"/>
            <a:ext cx="368565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ctr">
              <a:lnSpc>
                <a:spcPts val="1800"/>
              </a:lnSpc>
            </a:pPr>
            <a:r>
              <a:rPr lang="it-IT" sz="2000" b="1">
                <a:solidFill>
                  <a:schemeClr val="bg1"/>
                </a:solidFill>
                <a:cs typeface="Poppins Medium" panose="00000600000000000000" pitchFamily="2" charset="0"/>
              </a:rPr>
              <a:t>Unidad 1: Comunicación </a:t>
            </a:r>
            <a:r>
              <a:rPr lang="it-IT" sz="2000" b="1" i="1">
                <a:solidFill>
                  <a:schemeClr val="bg1"/>
                </a:solidFill>
                <a:cs typeface="Poppins Medium" panose="00000600000000000000" pitchFamily="2" charset="0"/>
              </a:rPr>
              <a:t>online</a:t>
            </a:r>
            <a:r>
              <a:rPr lang="it-IT" sz="2000" b="1">
                <a:solidFill>
                  <a:schemeClr val="bg1"/>
                </a:solidFill>
                <a:cs typeface="Poppins Medium" panose="00000600000000000000" pitchFamily="2" charset="0"/>
              </a:rPr>
              <a:t> para EFP</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844190" y="2771389"/>
            <a:ext cx="368565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cs typeface="Poppins Medium" panose="00000600000000000000" pitchFamily="2" charset="0"/>
              </a:rPr>
              <a:t>Unidad 2: </a:t>
            </a:r>
            <a:r>
              <a:rPr lang="it-IT" sz="2000" b="1" i="1">
                <a:solidFill>
                  <a:schemeClr val="bg1"/>
                </a:solidFill>
                <a:cs typeface="Poppins Medium" panose="00000600000000000000" pitchFamily="2" charset="0"/>
              </a:rPr>
              <a:t>Marketing online</a:t>
            </a:r>
            <a:endParaRPr lang="it-IT" sz="2000" b="1" i="1" dirty="0">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4838892" y="3722760"/>
            <a:ext cx="4080072" cy="203272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1: ¿Qué es el marketing online?</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2: Página </a:t>
            </a:r>
            <a:r>
              <a:rPr lang="en-US" sz="2000" i="1">
                <a:latin typeface="+mj-lt"/>
                <a:ea typeface="Varela Round"/>
                <a:cs typeface="Poppins ExtraLight" panose="00000300000000000000" pitchFamily="2" charset="0"/>
                <a:sym typeface="Varela Round"/>
              </a:rPr>
              <a:t>web</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3: SEO y SEM</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4: Marketing de </a:t>
            </a:r>
            <a:r>
              <a:rPr lang="en-US" sz="2000" i="1">
                <a:latin typeface="+mj-lt"/>
                <a:ea typeface="Varela Round"/>
                <a:cs typeface="Poppins ExtraLight" panose="00000300000000000000" pitchFamily="2" charset="0"/>
                <a:sym typeface="Varela Round"/>
              </a:rPr>
              <a:t>email</a:t>
            </a:r>
          </a:p>
          <a:p>
            <a:pPr marL="0" indent="0">
              <a:lnSpc>
                <a:spcPct val="100000"/>
              </a:lnSpc>
              <a:spcBef>
                <a:spcPts val="0"/>
              </a:spcBef>
              <a:buNone/>
            </a:pPr>
            <a:r>
              <a:rPr lang="en-US" sz="2000">
                <a:latin typeface="+mj-lt"/>
                <a:ea typeface="Varela Round"/>
                <a:cs typeface="Poppins ExtraLight" panose="00000300000000000000" pitchFamily="2" charset="0"/>
                <a:sym typeface="Varela Round"/>
              </a:rPr>
              <a:t>Sección 5: Redes Sociales (RRSS)</a:t>
            </a:r>
          </a:p>
          <a:p>
            <a:pPr marL="0" lvl="0" indent="0">
              <a:lnSpc>
                <a:spcPct val="100000"/>
              </a:lnSpc>
              <a:spcBef>
                <a:spcPts val="0"/>
              </a:spcBef>
              <a:buNone/>
            </a:pPr>
            <a:endParaRPr lang="en-US" sz="2000" dirty="0">
              <a:latin typeface="+mj-lt"/>
              <a:ea typeface="Varela Round"/>
              <a:cs typeface="Poppins ExtraLight" panose="00000300000000000000" pitchFamily="2" charset="0"/>
              <a:sym typeface="Varela Round"/>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46" name="Gruppo 45">
            <a:extLst>
              <a:ext uri="{FF2B5EF4-FFF2-40B4-BE49-F238E27FC236}">
                <a16:creationId xmlns:a16="http://schemas.microsoft.com/office/drawing/2014/main" id="{A07F54CF-9722-4FDA-AB5E-3DEA68E28B1B}"/>
              </a:ext>
            </a:extLst>
          </p:cNvPr>
          <p:cNvGrpSpPr>
            <a:grpSpLocks noChangeAspect="1"/>
          </p:cNvGrpSpPr>
          <p:nvPr/>
        </p:nvGrpSpPr>
        <p:grpSpPr>
          <a:xfrm>
            <a:off x="10207680" y="2917800"/>
            <a:ext cx="1440000" cy="1022400"/>
            <a:chOff x="6949036" y="2151000"/>
            <a:chExt cx="3600000" cy="2556000"/>
          </a:xfrm>
        </p:grpSpPr>
        <p:sp>
          <p:nvSpPr>
            <p:cNvPr id="47" name="Figura a mano libera: forma 46">
              <a:extLst>
                <a:ext uri="{FF2B5EF4-FFF2-40B4-BE49-F238E27FC236}">
                  <a16:creationId xmlns:a16="http://schemas.microsoft.com/office/drawing/2014/main" id="{BEFB21E5-8AD8-42A7-98C5-279EEFF08558}"/>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8" name="Figura a mano libera: forma 47">
              <a:extLst>
                <a:ext uri="{FF2B5EF4-FFF2-40B4-BE49-F238E27FC236}">
                  <a16:creationId xmlns:a16="http://schemas.microsoft.com/office/drawing/2014/main" id="{AEBC799D-9354-42B3-BBCF-560447F056F4}"/>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290E52D1-754A-4B08-AD56-30DDB9FC0D52}"/>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BB9D1FDE-2373-4B5B-9B32-9E080417BED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EE7FD848-D95D-4B80-9BD8-A147D42ECBE4}"/>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52" name="Figura a mano libera: forma 51">
              <a:extLst>
                <a:ext uri="{FF2B5EF4-FFF2-40B4-BE49-F238E27FC236}">
                  <a16:creationId xmlns:a16="http://schemas.microsoft.com/office/drawing/2014/main" id="{6A063AD1-149C-4C11-92B3-7DFE7CF7BBE8}"/>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53" name="Figura a mano libera: forma 52">
              <a:extLst>
                <a:ext uri="{FF2B5EF4-FFF2-40B4-BE49-F238E27FC236}">
                  <a16:creationId xmlns:a16="http://schemas.microsoft.com/office/drawing/2014/main" id="{0426E311-31FD-4DB0-B582-FC2C1DC04F80}"/>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4" name="Figura a mano libera: forma 53">
              <a:extLst>
                <a:ext uri="{FF2B5EF4-FFF2-40B4-BE49-F238E27FC236}">
                  <a16:creationId xmlns:a16="http://schemas.microsoft.com/office/drawing/2014/main" id="{5BF8F73B-0955-43F5-B503-69D1CE1B033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C9D0C39B-B338-4EFF-A9A4-69FEEBCD4437}"/>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6" name="Figura a mano libera: forma 55">
              <a:extLst>
                <a:ext uri="{FF2B5EF4-FFF2-40B4-BE49-F238E27FC236}">
                  <a16:creationId xmlns:a16="http://schemas.microsoft.com/office/drawing/2014/main" id="{84A066C3-9092-45E2-AB56-A601060B11B5}"/>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1E6DB22D-A676-4D77-B9F8-E6F7877780DB}"/>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74346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Comunicación online para EFP</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3004337"/>
          </a:xfrm>
          <a:prstGeom prst="rect">
            <a:avLst/>
          </a:prstGeom>
          <a:noFill/>
        </p:spPr>
        <p:txBody>
          <a:bodyPr wrap="square" numCol="1" rtlCol="0">
            <a:noAutofit/>
          </a:bodyPr>
          <a:lstStyle/>
          <a:p>
            <a:r>
              <a:rPr lang="es-ES" sz="1800">
                <a:effectLst/>
                <a:latin typeface="Calibri Light" panose="020F0302020204030204" pitchFamily="34" charset="0"/>
                <a:ea typeface="Arial MT"/>
                <a:cs typeface="Arial MT"/>
              </a:rPr>
              <a:t>Hoy en día, la </a:t>
            </a:r>
            <a:r>
              <a:rPr lang="es-ES" sz="1800" b="1">
                <a:effectLst/>
                <a:latin typeface="Calibri Light" panose="020F0302020204030204" pitchFamily="34" charset="0"/>
                <a:ea typeface="Arial MT"/>
                <a:cs typeface="Arial MT"/>
              </a:rPr>
              <a:t>comunicación </a:t>
            </a:r>
            <a:r>
              <a:rPr lang="es-ES" sz="1800" b="1" i="1">
                <a:effectLst/>
                <a:latin typeface="Calibri Light" panose="020F0302020204030204" pitchFamily="34" charset="0"/>
                <a:ea typeface="Arial MT"/>
                <a:cs typeface="Arial MT"/>
              </a:rPr>
              <a:t>online</a:t>
            </a:r>
            <a:r>
              <a:rPr lang="es-ES" sz="1800" b="1">
                <a:effectLst/>
                <a:latin typeface="Calibri Light" panose="020F0302020204030204" pitchFamily="34" charset="0"/>
                <a:ea typeface="Arial MT"/>
                <a:cs typeface="Arial MT"/>
              </a:rPr>
              <a:t> </a:t>
            </a:r>
            <a:r>
              <a:rPr lang="es-ES" sz="1800">
                <a:effectLst/>
                <a:latin typeface="Calibri Light" panose="020F0302020204030204" pitchFamily="34" charset="0"/>
                <a:ea typeface="Arial MT"/>
                <a:cs typeface="Arial MT"/>
              </a:rPr>
              <a:t>es uno de los recursos más efectivos y extendidos. Tras la pandemia, miles de estudiantes, usuarios y educadores han encontrado en Internet una </a:t>
            </a:r>
            <a:r>
              <a:rPr lang="es-ES" sz="1800" b="1">
                <a:effectLst/>
                <a:latin typeface="Calibri Light" panose="020F0302020204030204" pitchFamily="34" charset="0"/>
                <a:ea typeface="Arial MT"/>
                <a:cs typeface="Arial MT"/>
              </a:rPr>
              <a:t>oportunidad para continuar la formación y encontrar nuevas oportunidades de aprendizaje</a:t>
            </a:r>
            <a:r>
              <a:rPr lang="es-ES" sz="1800">
                <a:effectLst/>
                <a:latin typeface="Calibri Light" panose="020F0302020204030204" pitchFamily="34" charset="0"/>
                <a:ea typeface="Arial MT"/>
                <a:cs typeface="Arial MT"/>
              </a:rPr>
              <a:t>.</a:t>
            </a:r>
            <a:endParaRPr lang="en-GB" sz="1800">
              <a:effectLst/>
              <a:latin typeface="Arial MT"/>
              <a:ea typeface="Arial MT"/>
              <a:cs typeface="Arial MT"/>
            </a:endParaRPr>
          </a:p>
          <a:p>
            <a:pPr marL="914400"/>
            <a:r>
              <a:rPr lang="en-US" sz="1800">
                <a:effectLst/>
                <a:latin typeface="Calibri Light" panose="020F0302020204030204" pitchFamily="34" charset="0"/>
                <a:ea typeface="Arial MT"/>
                <a:cs typeface="Arial MT"/>
              </a:rPr>
              <a:t> </a:t>
            </a:r>
            <a:endParaRPr lang="en-GB" sz="1800">
              <a:effectLst/>
              <a:latin typeface="Arial MT"/>
              <a:ea typeface="Arial MT"/>
              <a:cs typeface="Arial MT"/>
            </a:endParaRPr>
          </a:p>
          <a:p>
            <a:r>
              <a:rPr lang="en-US" sz="1800">
                <a:effectLst/>
                <a:latin typeface="Calibri Light" panose="020F0302020204030204" pitchFamily="34" charset="0"/>
                <a:ea typeface="Arial MT"/>
                <a:cs typeface="Arial MT"/>
              </a:rPr>
              <a:t>De esta forma, recurrir a Internet permite que estos usuarios accedan a nuestra oferta formativa de EFP. Sin embargo, para que esto sea posible, debemos conocer las </a:t>
            </a:r>
            <a:r>
              <a:rPr lang="en-US" sz="1800" b="1">
                <a:effectLst/>
                <a:latin typeface="Calibri Light" panose="020F0302020204030204" pitchFamily="34" charset="0"/>
                <a:ea typeface="Arial MT"/>
                <a:cs typeface="Arial MT"/>
              </a:rPr>
              <a:t>estrategias de comunicación y </a:t>
            </a:r>
            <a:r>
              <a:rPr lang="en-US" sz="1800" b="1" i="1">
                <a:effectLst/>
                <a:latin typeface="Calibri Light" panose="020F0302020204030204" pitchFamily="34" charset="0"/>
                <a:ea typeface="Arial MT"/>
                <a:cs typeface="Arial MT"/>
              </a:rPr>
              <a:t>marketing</a:t>
            </a:r>
            <a:r>
              <a:rPr lang="en-US" sz="1800" b="1">
                <a:effectLst/>
                <a:latin typeface="Calibri Light" panose="020F0302020204030204" pitchFamily="34" charset="0"/>
                <a:ea typeface="Arial MT"/>
                <a:cs typeface="Arial MT"/>
              </a:rPr>
              <a:t> propias del mundo digital</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La oferta EFP</a:t>
            </a:r>
            <a:endParaRPr lang="en-AU" sz="2000" dirty="0">
              <a:latin typeface="+mj-lt"/>
              <a:ea typeface="Microsoft Sans Serif" panose="020B0604020202020204" pitchFamily="34" charset="0"/>
              <a:cs typeface="Poppins ExtraLight" panose="00000300000000000000" pitchFamily="2" charset="0"/>
            </a:endParaRPr>
          </a:p>
        </p:txBody>
      </p:sp>
      <p:pic>
        <p:nvPicPr>
          <p:cNvPr id="19" name="Imagen 18">
            <a:extLst>
              <a:ext uri="{FF2B5EF4-FFF2-40B4-BE49-F238E27FC236}">
                <a16:creationId xmlns:a16="http://schemas.microsoft.com/office/drawing/2014/main" id="{7A1417AC-5FD2-DDC0-0A9D-651F062BDD8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931199" y="1905853"/>
            <a:ext cx="3265714" cy="3446231"/>
          </a:xfrm>
          <a:prstGeom prst="rect">
            <a:avLst/>
          </a:prstGeom>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2104559"/>
            <a:ext cx="4158014" cy="1416748"/>
          </a:xfrm>
          <a:prstGeom prst="rect">
            <a:avLst/>
          </a:prstGeom>
          <a:noFill/>
        </p:spPr>
        <p:txBody>
          <a:bodyPr wrap="square" numCol="1" rtlCol="0">
            <a:noAutofit/>
          </a:bodyPr>
          <a:lstStyle/>
          <a:p>
            <a:r>
              <a:rPr lang="en-US" sz="1800">
                <a:effectLst/>
                <a:latin typeface="Calibri Light" panose="020F0302020204030204" pitchFamily="34" charset="0"/>
                <a:ea typeface="Arial MT"/>
                <a:cs typeface="Arial MT"/>
              </a:rPr>
              <a:t>Internet es un gran medio para </a:t>
            </a:r>
            <a:r>
              <a:rPr lang="en-US" sz="1800" b="1">
                <a:effectLst/>
                <a:latin typeface="Calibri Light" panose="020F0302020204030204" pitchFamily="34" charset="0"/>
                <a:ea typeface="Arial MT"/>
                <a:cs typeface="Arial MT"/>
              </a:rPr>
              <a:t>dar a conocer nuestra oferta formativa</a:t>
            </a:r>
            <a:r>
              <a:rPr lang="en-US" sz="1800">
                <a:effectLst/>
                <a:latin typeface="Calibri Light" panose="020F0302020204030204" pitchFamily="34" charset="0"/>
                <a:ea typeface="Arial MT"/>
                <a:cs typeface="Arial MT"/>
              </a:rPr>
              <a:t>. Algunas de las </a:t>
            </a:r>
            <a:r>
              <a:rPr lang="en-US" sz="1800" b="1">
                <a:effectLst/>
                <a:latin typeface="Calibri Light" panose="020F0302020204030204" pitchFamily="34" charset="0"/>
                <a:ea typeface="Arial MT"/>
                <a:cs typeface="Arial MT"/>
              </a:rPr>
              <a:t>ventajas</a:t>
            </a:r>
            <a:r>
              <a:rPr lang="en-US" sz="1800">
                <a:effectLst/>
                <a:latin typeface="Calibri Light" panose="020F0302020204030204" pitchFamily="34" charset="0"/>
                <a:ea typeface="Arial MT"/>
                <a:cs typeface="Arial MT"/>
              </a:rPr>
              <a:t> que posee como medio de comunicación son</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n-US" altLang="es-ES">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Comunicación online</a:t>
            </a:r>
            <a:endParaRPr lang="en-AU" sz="2000" dirty="0">
              <a:latin typeface="+mj-lt"/>
              <a:ea typeface="Microsoft Sans Serif" panose="020B0604020202020204" pitchFamily="34" charset="0"/>
              <a:cs typeface="Poppins ExtraLight" panose="00000300000000000000" pitchFamily="2" charset="0"/>
            </a:endParaRPr>
          </a:p>
        </p:txBody>
      </p:sp>
      <p:grpSp>
        <p:nvGrpSpPr>
          <p:cNvPr id="6" name="Grupo 5">
            <a:extLst>
              <a:ext uri="{FF2B5EF4-FFF2-40B4-BE49-F238E27FC236}">
                <a16:creationId xmlns:a16="http://schemas.microsoft.com/office/drawing/2014/main" id="{2B5C1218-62E6-A228-D977-4AB8486097B5}"/>
              </a:ext>
            </a:extLst>
          </p:cNvPr>
          <p:cNvGrpSpPr/>
          <p:nvPr/>
        </p:nvGrpSpPr>
        <p:grpSpPr>
          <a:xfrm>
            <a:off x="9175651" y="2031259"/>
            <a:ext cx="1447630" cy="1663943"/>
            <a:chOff x="3569610" y="1266360"/>
            <a:chExt cx="1447630" cy="1663943"/>
          </a:xfrm>
        </p:grpSpPr>
        <p:sp>
          <p:nvSpPr>
            <p:cNvPr id="7" name="Hexágono 6">
              <a:extLst>
                <a:ext uri="{FF2B5EF4-FFF2-40B4-BE49-F238E27FC236}">
                  <a16:creationId xmlns:a16="http://schemas.microsoft.com/office/drawing/2014/main" id="{70675105-B520-F9D7-AC2C-F84DC9B137F5}"/>
                </a:ext>
              </a:extLst>
            </p:cNvPr>
            <p:cNvSpPr/>
            <p:nvPr/>
          </p:nvSpPr>
          <p:spPr>
            <a:xfrm rot="5400000">
              <a:off x="3461453" y="1374517"/>
              <a:ext cx="1663943" cy="1447630"/>
            </a:xfrm>
            <a:prstGeom prst="hexagon">
              <a:avLst>
                <a:gd name="adj" fmla="val 25000"/>
                <a:gd name="vf" fmla="val 115470"/>
              </a:avLst>
            </a:prstGeom>
            <a:solidFill>
              <a:srgbClr val="F14F2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Hexágono 6">
              <a:extLst>
                <a:ext uri="{FF2B5EF4-FFF2-40B4-BE49-F238E27FC236}">
                  <a16:creationId xmlns:a16="http://schemas.microsoft.com/office/drawing/2014/main" id="{19F20839-1277-5B8A-17B7-B17A594F5A7D}"/>
                </a:ext>
              </a:extLst>
            </p:cNvPr>
            <p:cNvSpPr txBox="1"/>
            <p:nvPr/>
          </p:nvSpPr>
          <p:spPr>
            <a:xfrm>
              <a:off x="3795198" y="1525659"/>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0" name="Grupo 9">
            <a:extLst>
              <a:ext uri="{FF2B5EF4-FFF2-40B4-BE49-F238E27FC236}">
                <a16:creationId xmlns:a16="http://schemas.microsoft.com/office/drawing/2014/main" id="{FAC1E89B-9162-090C-EA3F-A607784B3C59}"/>
              </a:ext>
            </a:extLst>
          </p:cNvPr>
          <p:cNvGrpSpPr/>
          <p:nvPr/>
        </p:nvGrpSpPr>
        <p:grpSpPr>
          <a:xfrm>
            <a:off x="5687356" y="2032856"/>
            <a:ext cx="1447630" cy="1663943"/>
            <a:chOff x="81315" y="1267957"/>
            <a:chExt cx="1447630" cy="1663943"/>
          </a:xfrm>
        </p:grpSpPr>
        <p:sp>
          <p:nvSpPr>
            <p:cNvPr id="11" name="Hexágono 10">
              <a:extLst>
                <a:ext uri="{FF2B5EF4-FFF2-40B4-BE49-F238E27FC236}">
                  <a16:creationId xmlns:a16="http://schemas.microsoft.com/office/drawing/2014/main" id="{744D6ADC-C590-12AE-1C42-0B35600A66BE}"/>
                </a:ext>
              </a:extLst>
            </p:cNvPr>
            <p:cNvSpPr/>
            <p:nvPr/>
          </p:nvSpPr>
          <p:spPr>
            <a:xfrm rot="5400000">
              <a:off x="-26842" y="1376114"/>
              <a:ext cx="1663943" cy="1447630"/>
            </a:xfrm>
            <a:prstGeom prst="hexagon">
              <a:avLst>
                <a:gd name="adj" fmla="val 25000"/>
                <a:gd name="vf" fmla="val 115470"/>
              </a:avLst>
            </a:prstGeom>
            <a:solidFill>
              <a:srgbClr val="ED388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Hexágono 10">
              <a:extLst>
                <a:ext uri="{FF2B5EF4-FFF2-40B4-BE49-F238E27FC236}">
                  <a16:creationId xmlns:a16="http://schemas.microsoft.com/office/drawing/2014/main" id="{D3F5D2D0-0108-BE37-4ED5-37FA38F19F07}"/>
                </a:ext>
              </a:extLst>
            </p:cNvPr>
            <p:cNvSpPr txBox="1"/>
            <p:nvPr/>
          </p:nvSpPr>
          <p:spPr>
            <a:xfrm>
              <a:off x="306903" y="1527256"/>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3" name="Grupo 12">
            <a:extLst>
              <a:ext uri="{FF2B5EF4-FFF2-40B4-BE49-F238E27FC236}">
                <a16:creationId xmlns:a16="http://schemas.microsoft.com/office/drawing/2014/main" id="{F1432AB8-9238-2811-D8DC-2DA4F34CC531}"/>
              </a:ext>
            </a:extLst>
          </p:cNvPr>
          <p:cNvGrpSpPr/>
          <p:nvPr/>
        </p:nvGrpSpPr>
        <p:grpSpPr>
          <a:xfrm>
            <a:off x="7456894" y="2011824"/>
            <a:ext cx="1447630" cy="1663943"/>
            <a:chOff x="1850853" y="1246925"/>
            <a:chExt cx="1447630" cy="1663943"/>
          </a:xfrm>
        </p:grpSpPr>
        <p:sp>
          <p:nvSpPr>
            <p:cNvPr id="14" name="Hexágono 13">
              <a:extLst>
                <a:ext uri="{FF2B5EF4-FFF2-40B4-BE49-F238E27FC236}">
                  <a16:creationId xmlns:a16="http://schemas.microsoft.com/office/drawing/2014/main" id="{EEB493E0-2C2F-A734-9AF1-A0DBCEBD0824}"/>
                </a:ext>
              </a:extLst>
            </p:cNvPr>
            <p:cNvSpPr/>
            <p:nvPr/>
          </p:nvSpPr>
          <p:spPr>
            <a:xfrm rot="5400000">
              <a:off x="1742696" y="1355082"/>
              <a:ext cx="1663943" cy="1447630"/>
            </a:xfrm>
            <a:prstGeom prst="hexagon">
              <a:avLst>
                <a:gd name="adj" fmla="val 25000"/>
                <a:gd name="vf" fmla="val 115470"/>
              </a:avLst>
            </a:prstGeom>
            <a:solidFill>
              <a:srgbClr val="F5911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Hexágono 14">
              <a:extLst>
                <a:ext uri="{FF2B5EF4-FFF2-40B4-BE49-F238E27FC236}">
                  <a16:creationId xmlns:a16="http://schemas.microsoft.com/office/drawing/2014/main" id="{DB3F31E3-F619-1200-A2B5-F191FE9F2AA7}"/>
                </a:ext>
              </a:extLst>
            </p:cNvPr>
            <p:cNvSpPr txBox="1"/>
            <p:nvPr/>
          </p:nvSpPr>
          <p:spPr>
            <a:xfrm>
              <a:off x="2076441" y="1506224"/>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17" name="CuadroTexto 16">
            <a:extLst>
              <a:ext uri="{FF2B5EF4-FFF2-40B4-BE49-F238E27FC236}">
                <a16:creationId xmlns:a16="http://schemas.microsoft.com/office/drawing/2014/main" id="{DACEA372-91C3-8315-799A-3D345896B2E9}"/>
              </a:ext>
            </a:extLst>
          </p:cNvPr>
          <p:cNvSpPr txBox="1"/>
          <p:nvPr/>
        </p:nvSpPr>
        <p:spPr>
          <a:xfrm>
            <a:off x="5673253" y="2681896"/>
            <a:ext cx="1447631" cy="400110"/>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Inmediatez</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18" name="CuadroTexto 17">
            <a:extLst>
              <a:ext uri="{FF2B5EF4-FFF2-40B4-BE49-F238E27FC236}">
                <a16:creationId xmlns:a16="http://schemas.microsoft.com/office/drawing/2014/main" id="{A0068A34-8B43-462A-3310-B57970F4D695}"/>
              </a:ext>
            </a:extLst>
          </p:cNvPr>
          <p:cNvSpPr txBox="1"/>
          <p:nvPr/>
        </p:nvSpPr>
        <p:spPr>
          <a:xfrm>
            <a:off x="7404399" y="2681896"/>
            <a:ext cx="1527841" cy="400110"/>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Versatilidad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20" name="CuadroTexto 19">
            <a:extLst>
              <a:ext uri="{FF2B5EF4-FFF2-40B4-BE49-F238E27FC236}">
                <a16:creationId xmlns:a16="http://schemas.microsoft.com/office/drawing/2014/main" id="{C006E1B8-3D1C-41CA-B8A4-97133A8AA18D}"/>
              </a:ext>
            </a:extLst>
          </p:cNvPr>
          <p:cNvSpPr txBox="1"/>
          <p:nvPr/>
        </p:nvSpPr>
        <p:spPr>
          <a:xfrm>
            <a:off x="9130113" y="2492580"/>
            <a:ext cx="1527841" cy="707886"/>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Bajo coste económico</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grpSp>
        <p:nvGrpSpPr>
          <p:cNvPr id="21" name="Grupo 20">
            <a:extLst>
              <a:ext uri="{FF2B5EF4-FFF2-40B4-BE49-F238E27FC236}">
                <a16:creationId xmlns:a16="http://schemas.microsoft.com/office/drawing/2014/main" id="{DEDA7FB4-8F83-D670-49D1-FD079A84D9E0}"/>
              </a:ext>
            </a:extLst>
          </p:cNvPr>
          <p:cNvGrpSpPr/>
          <p:nvPr/>
        </p:nvGrpSpPr>
        <p:grpSpPr>
          <a:xfrm>
            <a:off x="10005010" y="3537974"/>
            <a:ext cx="1447630" cy="1663943"/>
            <a:chOff x="4374189" y="2752843"/>
            <a:chExt cx="1447630" cy="1663943"/>
          </a:xfrm>
        </p:grpSpPr>
        <p:sp>
          <p:nvSpPr>
            <p:cNvPr id="22" name="Hexágono 21">
              <a:extLst>
                <a:ext uri="{FF2B5EF4-FFF2-40B4-BE49-F238E27FC236}">
                  <a16:creationId xmlns:a16="http://schemas.microsoft.com/office/drawing/2014/main" id="{472027CF-354D-68D9-8054-45DBAB32B06A}"/>
                </a:ext>
              </a:extLst>
            </p:cNvPr>
            <p:cNvSpPr/>
            <p:nvPr/>
          </p:nvSpPr>
          <p:spPr>
            <a:xfrm rot="5400000">
              <a:off x="4266032" y="2861000"/>
              <a:ext cx="1663943" cy="1447630"/>
            </a:xfrm>
            <a:prstGeom prst="hexagon">
              <a:avLst>
                <a:gd name="adj" fmla="val 25000"/>
                <a:gd name="vf" fmla="val 115470"/>
              </a:avLst>
            </a:prstGeom>
            <a:solidFill>
              <a:srgbClr val="1CBE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Hexágono 4">
              <a:extLst>
                <a:ext uri="{FF2B5EF4-FFF2-40B4-BE49-F238E27FC236}">
                  <a16:creationId xmlns:a16="http://schemas.microsoft.com/office/drawing/2014/main" id="{5D2B36F4-F428-2618-04CE-9DF293AADA49}"/>
                </a:ext>
              </a:extLst>
            </p:cNvPr>
            <p:cNvSpPr txBox="1"/>
            <p:nvPr/>
          </p:nvSpPr>
          <p:spPr>
            <a:xfrm>
              <a:off x="4599777" y="301214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4" name="Grupo 23">
            <a:extLst>
              <a:ext uri="{FF2B5EF4-FFF2-40B4-BE49-F238E27FC236}">
                <a16:creationId xmlns:a16="http://schemas.microsoft.com/office/drawing/2014/main" id="{B6ED65C8-C57B-2A73-97FA-540CE5728458}"/>
              </a:ext>
            </a:extLst>
          </p:cNvPr>
          <p:cNvGrpSpPr/>
          <p:nvPr/>
        </p:nvGrpSpPr>
        <p:grpSpPr>
          <a:xfrm>
            <a:off x="8326062" y="3528324"/>
            <a:ext cx="1447630" cy="1663943"/>
            <a:chOff x="2695241" y="2743193"/>
            <a:chExt cx="1447630" cy="1663943"/>
          </a:xfrm>
        </p:grpSpPr>
        <p:sp>
          <p:nvSpPr>
            <p:cNvPr id="25" name="Hexágono 24">
              <a:extLst>
                <a:ext uri="{FF2B5EF4-FFF2-40B4-BE49-F238E27FC236}">
                  <a16:creationId xmlns:a16="http://schemas.microsoft.com/office/drawing/2014/main" id="{91FCF42D-88D3-1F38-6A0E-D69A5DF1D3A3}"/>
                </a:ext>
              </a:extLst>
            </p:cNvPr>
            <p:cNvSpPr/>
            <p:nvPr/>
          </p:nvSpPr>
          <p:spPr>
            <a:xfrm rot="5400000">
              <a:off x="2587084" y="2851350"/>
              <a:ext cx="1663943" cy="1447630"/>
            </a:xfrm>
            <a:prstGeom prst="hexagon">
              <a:avLst>
                <a:gd name="adj" fmla="val 25000"/>
                <a:gd name="vf" fmla="val 115470"/>
              </a:avLst>
            </a:prstGeom>
            <a:solidFill>
              <a:srgbClr val="9A258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Hexágono 12">
              <a:extLst>
                <a:ext uri="{FF2B5EF4-FFF2-40B4-BE49-F238E27FC236}">
                  <a16:creationId xmlns:a16="http://schemas.microsoft.com/office/drawing/2014/main" id="{DD51E11E-B6D8-9A9C-C893-98E27900CE7F}"/>
                </a:ext>
              </a:extLst>
            </p:cNvPr>
            <p:cNvSpPr txBox="1"/>
            <p:nvPr/>
          </p:nvSpPr>
          <p:spPr>
            <a:xfrm>
              <a:off x="2920829" y="300249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8" name="Grupo 27">
            <a:extLst>
              <a:ext uri="{FF2B5EF4-FFF2-40B4-BE49-F238E27FC236}">
                <a16:creationId xmlns:a16="http://schemas.microsoft.com/office/drawing/2014/main" id="{B054EECE-2A26-7614-F441-653FFA46A440}"/>
              </a:ext>
            </a:extLst>
          </p:cNvPr>
          <p:cNvGrpSpPr/>
          <p:nvPr/>
        </p:nvGrpSpPr>
        <p:grpSpPr>
          <a:xfrm>
            <a:off x="6538040" y="3508889"/>
            <a:ext cx="1527840" cy="1663943"/>
            <a:chOff x="81315" y="1267957"/>
            <a:chExt cx="1447630" cy="1663943"/>
          </a:xfrm>
          <a:solidFill>
            <a:srgbClr val="8CAB49"/>
          </a:solidFill>
        </p:grpSpPr>
        <p:sp>
          <p:nvSpPr>
            <p:cNvPr id="29" name="Hexágono 28">
              <a:extLst>
                <a:ext uri="{FF2B5EF4-FFF2-40B4-BE49-F238E27FC236}">
                  <a16:creationId xmlns:a16="http://schemas.microsoft.com/office/drawing/2014/main" id="{55F0A4B2-71E2-515B-10BF-1A815734611C}"/>
                </a:ext>
              </a:extLst>
            </p:cNvPr>
            <p:cNvSpPr/>
            <p:nvPr/>
          </p:nvSpPr>
          <p:spPr>
            <a:xfrm rot="5400000">
              <a:off x="-26842" y="1376114"/>
              <a:ext cx="1663943" cy="144763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Hexágono 10">
              <a:extLst>
                <a:ext uri="{FF2B5EF4-FFF2-40B4-BE49-F238E27FC236}">
                  <a16:creationId xmlns:a16="http://schemas.microsoft.com/office/drawing/2014/main" id="{4B71B5BA-C683-6177-33FA-96085ADCD42D}"/>
                </a:ext>
              </a:extLst>
            </p:cNvPr>
            <p:cNvSpPr txBox="1"/>
            <p:nvPr/>
          </p:nvSpPr>
          <p:spPr>
            <a:xfrm>
              <a:off x="306903" y="1527256"/>
              <a:ext cx="996452" cy="11453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31" name="CuadroTexto 30">
            <a:extLst>
              <a:ext uri="{FF2B5EF4-FFF2-40B4-BE49-F238E27FC236}">
                <a16:creationId xmlns:a16="http://schemas.microsoft.com/office/drawing/2014/main" id="{87D4C50F-7395-C8D0-7A54-DED823393615}"/>
              </a:ext>
            </a:extLst>
          </p:cNvPr>
          <p:cNvSpPr txBox="1"/>
          <p:nvPr/>
        </p:nvSpPr>
        <p:spPr>
          <a:xfrm>
            <a:off x="6250902" y="4147662"/>
            <a:ext cx="2102111" cy="369332"/>
          </a:xfrm>
          <a:prstGeom prst="rect">
            <a:avLst/>
          </a:prstGeom>
          <a:noFill/>
        </p:spPr>
        <p:txBody>
          <a:bodyPr wrap="square" rtlCol="0">
            <a:spAutoFit/>
          </a:bodyPr>
          <a:lstStyle/>
          <a:p>
            <a:pPr algn="ctr"/>
            <a:r>
              <a:rPr lang="en-AU" b="1">
                <a:solidFill>
                  <a:schemeClr val="bg1"/>
                </a:solidFill>
                <a:latin typeface="+mj-lt"/>
                <a:ea typeface="Microsoft Sans Serif" panose="020B0604020202020204" pitchFamily="34" charset="0"/>
                <a:cs typeface="Microsoft Sans Serif" panose="020B0604020202020204" pitchFamily="34" charset="0"/>
              </a:rPr>
              <a:t>Personalización</a:t>
            </a:r>
            <a:endParaRPr lang="en-AU"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2" name="CuadroTexto 31">
            <a:extLst>
              <a:ext uri="{FF2B5EF4-FFF2-40B4-BE49-F238E27FC236}">
                <a16:creationId xmlns:a16="http://schemas.microsoft.com/office/drawing/2014/main" id="{AF123F73-63EB-1655-798D-9CFE4452093F}"/>
              </a:ext>
            </a:extLst>
          </p:cNvPr>
          <p:cNvSpPr txBox="1"/>
          <p:nvPr/>
        </p:nvSpPr>
        <p:spPr>
          <a:xfrm>
            <a:off x="8289218" y="4148513"/>
            <a:ext cx="1527841" cy="400110"/>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Alcance</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3" name="CuadroTexto 32">
            <a:extLst>
              <a:ext uri="{FF2B5EF4-FFF2-40B4-BE49-F238E27FC236}">
                <a16:creationId xmlns:a16="http://schemas.microsoft.com/office/drawing/2014/main" id="{AD06AEDA-679C-99B9-513F-AD960D68988A}"/>
              </a:ext>
            </a:extLst>
          </p:cNvPr>
          <p:cNvSpPr txBox="1"/>
          <p:nvPr/>
        </p:nvSpPr>
        <p:spPr>
          <a:xfrm>
            <a:off x="9995924" y="4189578"/>
            <a:ext cx="1527841" cy="400110"/>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Facilidad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4" name="Rettangolo con angoli arrotondati 8">
            <a:extLst>
              <a:ext uri="{FF2B5EF4-FFF2-40B4-BE49-F238E27FC236}">
                <a16:creationId xmlns:a16="http://schemas.microsoft.com/office/drawing/2014/main" id="{45A252A1-12CC-C1F6-5DF7-430DDCEB530D}"/>
              </a:ext>
            </a:extLst>
          </p:cNvPr>
          <p:cNvSpPr/>
          <p:nvPr/>
        </p:nvSpPr>
        <p:spPr>
          <a:xfrm>
            <a:off x="451029" y="669816"/>
            <a:ext cx="374346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Comunicación online para EFP</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3341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3214061"/>
          </a:xfrm>
          <a:prstGeom prst="rect">
            <a:avLst/>
          </a:prstGeom>
          <a:noFill/>
        </p:spPr>
        <p:txBody>
          <a:bodyPr wrap="square" numCol="1" rtlCol="0">
            <a:noAutofit/>
          </a:bodyPr>
          <a:lstStyle/>
          <a:p>
            <a:r>
              <a:rPr lang="en-GB" sz="1800" b="1">
                <a:effectLst/>
                <a:latin typeface="Calibri Light" panose="020F0302020204030204" pitchFamily="34" charset="0"/>
                <a:ea typeface="Arial MT"/>
                <a:cs typeface="Arial MT"/>
              </a:rPr>
              <a:t>“Si no está en Internet, no existe”</a:t>
            </a:r>
            <a:endParaRPr lang="en-GB" sz="1800" b="1">
              <a:effectLst/>
              <a:latin typeface="Arial MT"/>
              <a:ea typeface="Arial MT"/>
              <a:cs typeface="Arial MT"/>
            </a:endParaRPr>
          </a:p>
          <a:p>
            <a:pPr marL="914400"/>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r>
              <a:rPr lang="es-ES" sz="1800">
                <a:effectLst/>
                <a:latin typeface="Calibri Light" panose="020F0302020204030204" pitchFamily="34" charset="0"/>
                <a:ea typeface="Arial MT"/>
                <a:cs typeface="Arial MT"/>
              </a:rPr>
              <a:t>El </a:t>
            </a:r>
            <a:r>
              <a:rPr lang="es-ES" sz="1800" b="1">
                <a:effectLst/>
                <a:latin typeface="Calibri Light" panose="020F0302020204030204" pitchFamily="34" charset="0"/>
                <a:ea typeface="Arial MT"/>
                <a:cs typeface="Arial MT"/>
              </a:rPr>
              <a:t>marketing digital </a:t>
            </a:r>
            <a:r>
              <a:rPr lang="es-ES" sz="1800">
                <a:effectLst/>
                <a:latin typeface="Calibri Light" panose="020F0302020204030204" pitchFamily="34" charset="0"/>
                <a:ea typeface="Arial MT"/>
                <a:cs typeface="Arial MT"/>
              </a:rPr>
              <a:t>consiste en una serie de estrategias y técnicas cuyo objetivo es mejorar </a:t>
            </a:r>
            <a:r>
              <a:rPr lang="es-ES" sz="1800" b="1">
                <a:effectLst/>
                <a:latin typeface="Calibri Light" panose="020F0302020204030204" pitchFamily="34" charset="0"/>
                <a:ea typeface="Arial MT"/>
                <a:cs typeface="Arial MT"/>
              </a:rPr>
              <a:t>la comercialización o comunicación de un producto o servicio empresarial empleando como medio Internet</a:t>
            </a:r>
            <a:r>
              <a:rPr lang="es-ES" sz="1800">
                <a:effectLst/>
                <a:latin typeface="Calibri Light" panose="020F0302020204030204" pitchFamily="34" charset="0"/>
                <a:ea typeface="Arial MT"/>
                <a:cs typeface="Arial MT"/>
              </a:rPr>
              <a:t>. </a:t>
            </a:r>
            <a:endParaRPr lang="en-GB" sz="1800">
              <a:effectLst/>
              <a:latin typeface="Arial MT"/>
              <a:ea typeface="Arial MT"/>
              <a:cs typeface="Arial MT"/>
            </a:endParaRPr>
          </a:p>
          <a:p>
            <a:r>
              <a:rPr lang="es-ES" sz="1800">
                <a:effectLst/>
                <a:latin typeface="Calibri Light" panose="020F0302020204030204" pitchFamily="34" charset="0"/>
                <a:ea typeface="Arial MT"/>
                <a:cs typeface="Arial MT"/>
              </a:rPr>
              <a:t> </a:t>
            </a:r>
            <a:endParaRPr lang="en-GB" sz="1800">
              <a:effectLst/>
              <a:latin typeface="Arial MT"/>
              <a:ea typeface="Arial MT"/>
              <a:cs typeface="Arial MT"/>
            </a:endParaRPr>
          </a:p>
          <a:p>
            <a:r>
              <a:rPr lang="es-ES" sz="1800">
                <a:effectLst/>
                <a:latin typeface="Calibri Light" panose="020F0302020204030204" pitchFamily="34" charset="0"/>
                <a:ea typeface="Arial MT"/>
                <a:cs typeface="Arial MT"/>
              </a:rPr>
              <a:t>Hoy en día, la mayoría de negocios se mueven en el mundo </a:t>
            </a:r>
            <a:r>
              <a:rPr lang="es-ES" sz="1800" i="1">
                <a:effectLst/>
                <a:latin typeface="Calibri Light" panose="020F0302020204030204" pitchFamily="34" charset="0"/>
                <a:ea typeface="Arial MT"/>
                <a:cs typeface="Arial MT"/>
              </a:rPr>
              <a:t>online</a:t>
            </a:r>
            <a:r>
              <a:rPr lang="es-ES" sz="1800">
                <a:effectLst/>
                <a:latin typeface="Calibri Light" panose="020F0302020204030204" pitchFamily="34" charset="0"/>
                <a:ea typeface="Arial MT"/>
                <a:cs typeface="Arial MT"/>
              </a:rPr>
              <a:t>. El marketing tradicional cobra cada vez menor relevancia a favor del marketing</a:t>
            </a:r>
            <a:r>
              <a:rPr lang="es-ES" sz="1800" i="1">
                <a:effectLst/>
                <a:latin typeface="Calibri Light" panose="020F0302020204030204" pitchFamily="34" charset="0"/>
                <a:ea typeface="Arial MT"/>
                <a:cs typeface="Arial MT"/>
              </a:rPr>
              <a:t> </a:t>
            </a:r>
            <a:r>
              <a:rPr lang="es-ES" sz="1800">
                <a:effectLst/>
                <a:latin typeface="Calibri Light" panose="020F0302020204030204" pitchFamily="34" charset="0"/>
                <a:ea typeface="Arial MT"/>
                <a:cs typeface="Arial MT"/>
              </a:rPr>
              <a:t>digital que, como hemos visto antes, ofrece innumerables ventajas. </a:t>
            </a:r>
            <a:r>
              <a:rPr lang="es-ES" sz="1800" b="1">
                <a:effectLst/>
                <a:latin typeface="Calibri Light" panose="020F0302020204030204" pitchFamily="34" charset="0"/>
                <a:ea typeface="Arial MT"/>
                <a:cs typeface="Arial MT"/>
              </a:rPr>
              <a:t>Cada vez son más los usuarios que navegan por la red diariamente, ya sea con fines recreativos, laborales o de búsqueda de recursos</a:t>
            </a:r>
            <a:r>
              <a:rPr lang="es-ES"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¿Qué es el marketing online?</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Imagen 5">
            <a:extLst>
              <a:ext uri="{FF2B5EF4-FFF2-40B4-BE49-F238E27FC236}">
                <a16:creationId xmlns:a16="http://schemas.microsoft.com/office/drawing/2014/main" id="{716590C2-2FBC-026D-0327-148706E192F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27449" y="2456538"/>
            <a:ext cx="3761573" cy="2510099"/>
          </a:xfrm>
          <a:prstGeom prst="rect">
            <a:avLst/>
          </a:prstGeom>
        </p:spPr>
      </p:pic>
    </p:spTree>
    <p:extLst>
      <p:ext uri="{BB962C8B-B14F-4D97-AF65-F5344CB8AC3E}">
        <p14:creationId xmlns:p14="http://schemas.microsoft.com/office/powerpoint/2010/main" val="29649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1922887"/>
            <a:ext cx="5623508" cy="3214061"/>
          </a:xfrm>
          <a:prstGeom prst="rect">
            <a:avLst/>
          </a:prstGeom>
          <a:noFill/>
        </p:spPr>
        <p:txBody>
          <a:bodyPr wrap="square" numCol="1" rtlCol="0">
            <a:noAutofit/>
          </a:bodyPr>
          <a:lstStyle/>
          <a:p>
            <a:r>
              <a:rPr lang="es-ES" sz="1800">
                <a:effectLst/>
                <a:latin typeface="Calibri Light" panose="020F0302020204030204" pitchFamily="34" charset="0"/>
                <a:ea typeface="Arial MT"/>
                <a:cs typeface="Arial MT"/>
              </a:rPr>
              <a:t>La </a:t>
            </a:r>
            <a:r>
              <a:rPr lang="es-ES" sz="1800" b="1">
                <a:effectLst/>
                <a:latin typeface="Calibri Light" panose="020F0302020204030204" pitchFamily="34" charset="0"/>
                <a:ea typeface="Arial MT"/>
                <a:cs typeface="Arial MT"/>
              </a:rPr>
              <a:t>página web de nuestra empresa </a:t>
            </a:r>
            <a:r>
              <a:rPr lang="es-ES" sz="1800">
                <a:effectLst/>
                <a:latin typeface="Calibri Light" panose="020F0302020204030204" pitchFamily="34" charset="0"/>
                <a:ea typeface="Arial MT"/>
                <a:cs typeface="Arial MT"/>
              </a:rPr>
              <a:t>debe ser el centro de nuestra </a:t>
            </a:r>
            <a:r>
              <a:rPr lang="es-ES" sz="1800" b="1">
                <a:effectLst/>
                <a:latin typeface="Calibri Light" panose="020F0302020204030204" pitchFamily="34" charset="0"/>
                <a:ea typeface="Arial MT"/>
                <a:cs typeface="Arial MT"/>
              </a:rPr>
              <a:t>estrategia de marketing</a:t>
            </a:r>
            <a:r>
              <a:rPr lang="es-ES" sz="1800">
                <a:effectLst/>
                <a:latin typeface="Calibri Light" panose="020F0302020204030204" pitchFamily="34" charset="0"/>
                <a:ea typeface="Arial MT"/>
                <a:cs typeface="Arial MT"/>
              </a:rPr>
              <a:t>, pues en ella se agrupa toda la información que el usuario necesita, y a partir de la cual va a contactar con nuestros servicios. </a:t>
            </a:r>
            <a:endParaRPr lang="es-ES" b="1">
              <a:latin typeface="+mj-lt"/>
              <a:ea typeface="Arial MT"/>
              <a:cs typeface="Arial MT"/>
            </a:endParaRPr>
          </a:p>
          <a:p>
            <a:endParaRPr lang="es-ES" b="1">
              <a:effectLst/>
              <a:latin typeface="+mj-lt"/>
              <a:ea typeface="Arial MT"/>
              <a:cs typeface="Arial MT"/>
            </a:endParaRPr>
          </a:p>
          <a:p>
            <a:r>
              <a:rPr lang="es-ES" sz="1800">
                <a:effectLst/>
                <a:latin typeface="Calibri Light" panose="020F0302020204030204" pitchFamily="34" charset="0"/>
                <a:ea typeface="Arial MT"/>
                <a:cs typeface="Arial MT"/>
              </a:rPr>
              <a:t>Se entiende como </a:t>
            </a:r>
            <a:r>
              <a:rPr lang="es-ES" sz="1800" b="1">
                <a:effectLst/>
                <a:latin typeface="Calibri Light" panose="020F0302020204030204" pitchFamily="34" charset="0"/>
                <a:ea typeface="Arial MT"/>
                <a:cs typeface="Arial MT"/>
              </a:rPr>
              <a:t>marketing de contenidos </a:t>
            </a:r>
            <a:r>
              <a:rPr lang="es-ES" sz="1800">
                <a:effectLst/>
                <a:latin typeface="Calibri Light" panose="020F0302020204030204" pitchFamily="34" charset="0"/>
                <a:ea typeface="Arial MT"/>
                <a:cs typeface="Arial MT"/>
              </a:rPr>
              <a:t>a la publicación, creación y diseminación de contenidos de interés para tu target group. Este no siempre está relacionado con la publicidad de un producto, sino que busca captar la atención de los usuarios para que conozcan tus servicios. </a:t>
            </a:r>
            <a:endParaRPr lang="en-GB" sz="1800">
              <a:effectLst/>
              <a:latin typeface="Arial MT"/>
              <a:ea typeface="Arial MT"/>
              <a:cs typeface="Arial MT"/>
            </a:endParaRPr>
          </a:p>
          <a:p>
            <a:endParaRPr lang="en-US">
              <a:latin typeface="+mj-lt"/>
              <a:ea typeface="Arial MT"/>
              <a:cs typeface="Arial MT"/>
            </a:endParaRPr>
          </a:p>
          <a:p>
            <a:r>
              <a:rPr lang="en-US" sz="1800">
                <a:effectLst/>
                <a:latin typeface="Calibri Light" panose="020F0302020204030204" pitchFamily="34" charset="0"/>
                <a:ea typeface="Arial MT"/>
              </a:rPr>
              <a:t>No olvides incluir en ella</a:t>
            </a:r>
            <a:r>
              <a:rPr lang="en-GB" sz="1800">
                <a:effectLst/>
                <a:latin typeface="Calibri Light" panose="020F0302020204030204" pitchFamily="34" charset="0"/>
                <a:ea typeface="Arial MT"/>
              </a:rPr>
              <a:t>:</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Página </a:t>
            </a:r>
            <a:r>
              <a:rPr lang="en-AU" sz="2000" i="1">
                <a:latin typeface="+mj-lt"/>
                <a:ea typeface="Microsoft Sans Serif" panose="020B0604020202020204" pitchFamily="34" charset="0"/>
                <a:cs typeface="Poppins ExtraLight" panose="00000300000000000000" pitchFamily="2" charset="0"/>
              </a:rPr>
              <a:t>web</a:t>
            </a:r>
            <a:endParaRPr lang="en-AU" sz="2000" i="1" dirty="0">
              <a:latin typeface="+mj-lt"/>
              <a:ea typeface="Microsoft Sans Serif" panose="020B0604020202020204" pitchFamily="34" charset="0"/>
              <a:cs typeface="Poppins ExtraLight" panose="00000300000000000000" pitchFamily="2" charset="0"/>
            </a:endParaRPr>
          </a:p>
        </p:txBody>
      </p:sp>
      <p:graphicFrame>
        <p:nvGraphicFramePr>
          <p:cNvPr id="7" name="Diagrama 6">
            <a:extLst>
              <a:ext uri="{FF2B5EF4-FFF2-40B4-BE49-F238E27FC236}">
                <a16:creationId xmlns:a16="http://schemas.microsoft.com/office/drawing/2014/main" id="{B318D187-E3FB-6CF4-F27D-92166FD4EEE2}"/>
              </a:ext>
            </a:extLst>
          </p:cNvPr>
          <p:cNvGraphicFramePr/>
          <p:nvPr>
            <p:extLst>
              <p:ext uri="{D42A27DB-BD31-4B8C-83A1-F6EECF244321}">
                <p14:modId xmlns:p14="http://schemas.microsoft.com/office/powerpoint/2010/main" val="2840438666"/>
              </p:ext>
            </p:extLst>
          </p:nvPr>
        </p:nvGraphicFramePr>
        <p:xfrm>
          <a:off x="6400800" y="1683259"/>
          <a:ext cx="4966283" cy="3693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ttangolo con angoli arrotondati 8">
            <a:extLst>
              <a:ext uri="{FF2B5EF4-FFF2-40B4-BE49-F238E27FC236}">
                <a16:creationId xmlns:a16="http://schemas.microsoft.com/office/drawing/2014/main" id="{C6394FE5-8BDB-D3F6-CD78-29AA8CC6DA2D}"/>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95714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descr="Google Sites | 👨🏻‍💻 Raúl Diego 🚀">
            <a:extLst>
              <a:ext uri="{FF2B5EF4-FFF2-40B4-BE49-F238E27FC236}">
                <a16:creationId xmlns:a16="http://schemas.microsoft.com/office/drawing/2014/main" id="{42097460-47B8-7285-5F0D-762B377C6A24}"/>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17554"/>
          <a:stretch/>
        </p:blipFill>
        <p:spPr bwMode="auto">
          <a:xfrm>
            <a:off x="6780551" y="3665051"/>
            <a:ext cx="4163495" cy="213936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6154260" cy="3214061"/>
          </a:xfrm>
          <a:prstGeom prst="rect">
            <a:avLst/>
          </a:prstGeom>
          <a:noFill/>
        </p:spPr>
        <p:txBody>
          <a:bodyPr wrap="square" numCol="1" rtlCol="0">
            <a:noAutofit/>
          </a:bodyPr>
          <a:lstStyle/>
          <a:p>
            <a:r>
              <a:rPr lang="en-US" sz="1800">
                <a:effectLst/>
                <a:latin typeface="Calibri Light" panose="020F0302020204030204" pitchFamily="34" charset="0"/>
                <a:ea typeface="Arial MT"/>
                <a:cs typeface="Arial MT"/>
              </a:rPr>
              <a:t>Recuerda, nuestra </a:t>
            </a:r>
            <a:r>
              <a:rPr lang="en-US" sz="1800" i="1">
                <a:effectLst/>
                <a:latin typeface="Calibri Light" panose="020F0302020204030204" pitchFamily="34" charset="0"/>
                <a:ea typeface="Arial MT"/>
                <a:cs typeface="Arial MT"/>
              </a:rPr>
              <a:t>web</a:t>
            </a:r>
            <a:r>
              <a:rPr lang="en-US" sz="1800">
                <a:effectLst/>
                <a:latin typeface="Calibri Light" panose="020F0302020204030204" pitchFamily="34" charset="0"/>
                <a:ea typeface="Arial MT"/>
                <a:cs typeface="Arial MT"/>
              </a:rPr>
              <a:t> debe estar estructurada en torno a tres criterios: </a:t>
            </a:r>
            <a:r>
              <a:rPr lang="en-US" sz="1800" b="1">
                <a:effectLst/>
                <a:latin typeface="Calibri Light" panose="020F0302020204030204" pitchFamily="34" charset="0"/>
                <a:ea typeface="Arial MT"/>
                <a:cs typeface="Arial MT"/>
              </a:rPr>
              <a:t>usabilidad</a:t>
            </a:r>
            <a:r>
              <a:rPr lang="en-US" sz="1800">
                <a:effectLst/>
                <a:latin typeface="Calibri Light" panose="020F0302020204030204" pitchFamily="34" charset="0"/>
                <a:ea typeface="Arial MT"/>
                <a:cs typeface="Arial MT"/>
              </a:rPr>
              <a:t>, </a:t>
            </a:r>
            <a:r>
              <a:rPr lang="en-US" sz="1800" b="1">
                <a:effectLst/>
                <a:latin typeface="Calibri Light" panose="020F0302020204030204" pitchFamily="34" charset="0"/>
                <a:ea typeface="Arial MT"/>
                <a:cs typeface="Arial MT"/>
              </a:rPr>
              <a:t>accesibilidad</a:t>
            </a:r>
            <a:r>
              <a:rPr lang="en-US" sz="1800">
                <a:effectLst/>
                <a:latin typeface="Calibri Light" panose="020F0302020204030204" pitchFamily="34" charset="0"/>
                <a:ea typeface="Arial MT"/>
                <a:cs typeface="Arial MT"/>
              </a:rPr>
              <a:t> y </a:t>
            </a:r>
            <a:r>
              <a:rPr lang="en-US" sz="1800" b="1">
                <a:effectLst/>
                <a:latin typeface="Calibri Light" panose="020F0302020204030204" pitchFamily="34" charset="0"/>
                <a:ea typeface="Arial MT"/>
                <a:cs typeface="Arial MT"/>
              </a:rPr>
              <a:t>facilidad de uso</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s-ES" b="1">
              <a:effectLst/>
              <a:latin typeface="+mj-lt"/>
              <a:ea typeface="Arial MT"/>
              <a:cs typeface="Arial MT"/>
            </a:endParaRPr>
          </a:p>
          <a:p>
            <a:r>
              <a:rPr lang="en-US" sz="1800">
                <a:effectLst/>
                <a:latin typeface="Calibri Light" panose="020F0302020204030204" pitchFamily="34" charset="0"/>
                <a:ea typeface="Arial MT"/>
                <a:cs typeface="Arial MT"/>
              </a:rPr>
              <a:t>Si aún no poseemos una página, aquí presentamos un pequeño tutorial de cómo crear nuestra </a:t>
            </a:r>
            <a:r>
              <a:rPr lang="en-US" sz="1800" i="1">
                <a:effectLst/>
                <a:latin typeface="Calibri Light" panose="020F0302020204030204" pitchFamily="34" charset="0"/>
                <a:ea typeface="Arial MT"/>
                <a:cs typeface="Arial MT"/>
              </a:rPr>
              <a:t>web</a:t>
            </a:r>
            <a:r>
              <a:rPr lang="en-US" sz="1800">
                <a:effectLst/>
                <a:latin typeface="Calibri Light" panose="020F0302020204030204" pitchFamily="34" charset="0"/>
                <a:ea typeface="Arial MT"/>
                <a:cs typeface="Arial MT"/>
              </a:rPr>
              <a:t> desde cero</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n-US">
              <a:latin typeface="+mj-lt"/>
              <a:ea typeface="Arial MT"/>
              <a:cs typeface="Arial MT"/>
            </a:endParaRPr>
          </a:p>
          <a:p>
            <a:pPr marL="342900" indent="-342900">
              <a:buFont typeface="+mj-lt"/>
              <a:buAutoNum type="arabicPeriod"/>
            </a:pPr>
            <a:r>
              <a:rPr lang="es-ES" sz="1800" b="1">
                <a:effectLst/>
                <a:latin typeface="+mj-lt"/>
                <a:ea typeface="Arial MT"/>
                <a:cs typeface="Arial MT"/>
              </a:rPr>
              <a:t>Busca un nombre de dominio web.</a:t>
            </a:r>
          </a:p>
          <a:p>
            <a:pPr marL="342900" indent="-342900">
              <a:buFont typeface="+mj-lt"/>
              <a:buAutoNum type="arabicPeriod"/>
            </a:pPr>
            <a:r>
              <a:rPr lang="es-ES" b="1">
                <a:latin typeface="+mj-lt"/>
                <a:ea typeface="Arial MT"/>
                <a:cs typeface="Arial MT"/>
              </a:rPr>
              <a:t>Elige un servicio de hosting.</a:t>
            </a:r>
          </a:p>
          <a:p>
            <a:pPr marL="342900" indent="-342900">
              <a:buFont typeface="+mj-lt"/>
              <a:buAutoNum type="arabicPeriod"/>
            </a:pPr>
            <a:r>
              <a:rPr lang="es-ES" b="1">
                <a:effectLst/>
                <a:latin typeface="+mj-lt"/>
                <a:ea typeface="Arial MT"/>
                <a:cs typeface="Arial MT"/>
              </a:rPr>
              <a:t>Escoge una plataforma de creación de sitios web.</a:t>
            </a:r>
          </a:p>
          <a:p>
            <a:pPr marL="342900" indent="-342900">
              <a:buFont typeface="+mj-lt"/>
              <a:buAutoNum type="arabicPeriod"/>
            </a:pPr>
            <a:r>
              <a:rPr lang="es-ES" b="1">
                <a:latin typeface="+mj-lt"/>
                <a:ea typeface="Arial MT"/>
                <a:cs typeface="Arial MT"/>
              </a:rPr>
              <a:t>Diseña y estructura tus contenidos.</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Página web</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Picture 2" descr="WordPress.com - Wikipedia, la enciclopedia libre">
            <a:extLst>
              <a:ext uri="{FF2B5EF4-FFF2-40B4-BE49-F238E27FC236}">
                <a16:creationId xmlns:a16="http://schemas.microsoft.com/office/drawing/2014/main" id="{5441681E-D97F-06CC-4727-D3DDA0EE13F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8987" y="1584581"/>
            <a:ext cx="1301787" cy="13017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Wix | LiveAgent">
            <a:extLst>
              <a:ext uri="{FF2B5EF4-FFF2-40B4-BE49-F238E27FC236}">
                <a16:creationId xmlns:a16="http://schemas.microsoft.com/office/drawing/2014/main" id="{0E438BA8-9AF0-076F-2047-157AD53428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62328" y="3288284"/>
            <a:ext cx="1937657" cy="753533"/>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con angoli arrotondati 8">
            <a:extLst>
              <a:ext uri="{FF2B5EF4-FFF2-40B4-BE49-F238E27FC236}">
                <a16:creationId xmlns:a16="http://schemas.microsoft.com/office/drawing/2014/main" id="{E3F7D456-CD72-B289-B4B1-ABE9D5F176EA}"/>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Marketing online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512588550"/>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1453</Words>
  <Application>Microsoft Office PowerPoint</Application>
  <PresentationFormat>Panorámica</PresentationFormat>
  <Paragraphs>172</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11</vt:i4>
      </vt:variant>
      <vt:variant>
        <vt:lpstr>Títulos de diapositiva</vt:lpstr>
      </vt:variant>
      <vt:variant>
        <vt:i4>19</vt:i4>
      </vt:variant>
    </vt:vector>
  </HeadingPairs>
  <TitlesOfParts>
    <vt:vector size="36" baseType="lpstr">
      <vt:lpstr>Arial MT</vt:lpstr>
      <vt:lpstr>Arial</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378</cp:revision>
  <dcterms:created xsi:type="dcterms:W3CDTF">2022-04-26T11:43:16Z</dcterms:created>
  <dcterms:modified xsi:type="dcterms:W3CDTF">2023-04-11T14:14:12Z</dcterms:modified>
</cp:coreProperties>
</file>