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1" r:id="rId13"/>
    <p:sldId id="276" r:id="rId14"/>
    <p:sldId id="277" r:id="rId15"/>
    <p:sldId id="279" r:id="rId16"/>
    <p:sldId id="305" r:id="rId17"/>
    <p:sldId id="306" r:id="rId18"/>
    <p:sldId id="307" r:id="rId19"/>
    <p:sldId id="308" r:id="rId20"/>
    <p:sldId id="309" r:id="rId21"/>
    <p:sldId id="311" r:id="rId22"/>
    <p:sldId id="310"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290" r:id="rId40"/>
    <p:sldId id="294" r:id="rId41"/>
    <p:sldId id="296" r:id="rId42"/>
    <p:sldId id="298" r:id="rId43"/>
    <p:sldId id="266" r:id="rId44"/>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a:srgbClr val="ED388A"/>
    <a:srgbClr val="9A2583"/>
    <a:srgbClr val="0AA14A"/>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0" autoAdjust="0"/>
    <p:restoredTop sz="94660"/>
  </p:normalViewPr>
  <p:slideViewPr>
    <p:cSldViewPr snapToGrid="0">
      <p:cViewPr varScale="1">
        <p:scale>
          <a:sx n="91" d="100"/>
          <a:sy n="91" d="100"/>
        </p:scale>
        <p:origin x="523" y="67"/>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3F397D53-4A8A-494B-BAB4-1DCCE438D291}" type="datetimeFigureOut">
              <a:rPr lang="es-ES" smtClean="0"/>
              <a:t>21/03/2023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Haga clic para modificar los estilos de texto del patrón</a:t>
            </a:r>
          </a:p>
          <a:p>
            <a:pPr lvl="1"/>
            <a:r>
              <a:t>Segundo nivel</a:t>
            </a:r>
          </a:p>
          <a:p>
            <a:pPr lvl="2"/>
            <a:r>
              <a:t>Tercer nivel</a:t>
            </a:r>
          </a:p>
          <a:p>
            <a:pPr lvl="3"/>
            <a:r>
              <a:t>Cuarto nivel</a:t>
            </a:r>
          </a:p>
          <a:p>
            <a:pPr lvl="4"/>
            <a:r>
              <a:t>Nivel de Quinto</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50E41577-C281-4386-895D-15B7A289BE96}" type="slidenum">
              <a:rPr lang="es-ES" smtClean="0"/>
              <a:t>‹Nº›</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‹Nº›</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publications.jrc.ec.europa.eu/repository/handle/JRC101581" TargetMode="External"/><Relationship Id="rId7" Type="http://schemas.openxmlformats.org/officeDocument/2006/relationships/hyperlink" Target="https://publications.jrc.ec.europa.eu/repository/handle/JRC128040"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publications.jrc.ec.europa.eu/repository/handle/JRC120911" TargetMode="External"/><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s://finance.ec.europa.eu/publications/commission-and-oecd-infe-publish-joint-framework-adults-improve-individuals-financial-skills_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jrc.ec.europa.eu/repository/handle/JRC120376" TargetMode="External"/><Relationship Id="rId7" Type="http://schemas.openxmlformats.org/officeDocument/2006/relationships/image" Target="../media/image12.png"/><Relationship Id="rId2" Type="http://schemas.openxmlformats.org/officeDocument/2006/relationships/hyperlink" Target="https://publications.jrc.ec.europa.eu/repository/handle/JRC110624" TargetMode="External"/><Relationship Id="rId1" Type="http://schemas.openxmlformats.org/officeDocument/2006/relationships/slideLayout" Target="../slideLayouts/slideLayout4.xml"/><Relationship Id="rId6" Type="http://schemas.openxmlformats.org/officeDocument/2006/relationships/hyperlink" Target="https://joint-research-centre.ec.europa.eu/digital-competence-framework-consumers_en" TargetMode="External"/><Relationship Id="rId5" Type="http://schemas.openxmlformats.org/officeDocument/2006/relationships/hyperlink" Target="https://joint-research-centre.ec.europa.eu/what-open-education/openedu-framework-and-guidelines_en" TargetMode="External"/><Relationship Id="rId4" Type="http://schemas.openxmlformats.org/officeDocument/2006/relationships/hyperlink" Target="https://joint-research-centre.ec.europa.eu/european-framework-digitally-competent-educational-organisations-digcomporg/digcomporg-framework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32016H1224(01)&amp;from=EN" TargetMode="External"/><Relationship Id="rId1" Type="http://schemas.openxmlformats.org/officeDocument/2006/relationships/slideLayout" Target="../slideLayouts/slideLayout4.xml"/><Relationship Id="rId4" Type="http://schemas.openxmlformats.org/officeDocument/2006/relationships/hyperlink" Target="https://data.consilium.europa.eu/doc/document/ST-14485-2021-INIT/en/pdf#:~:text=The%20Council%20Resolution%20on%20a%20strategic%20framework%20for%20European%20cooperation,holistic%20and%20lifelong%20learning%20perspective%2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xUriServ/LexUriServ.do?uri=OJ:L:2006:394:0010:0018:en:PDF"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803609"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1.5 Marcos de educación y formación: recursos disponibles hasta ahora (pero no todos) </a:t>
            </a:r>
            <a:r>
              <a:rPr i="1"/>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1026" name="Picture 2"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7624"/>
            <a:ext cx="2733317" cy="3874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cov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158757"/>
            <a:ext cx="2571749" cy="36350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508" y="1627710"/>
            <a:ext cx="2716492" cy="3898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Immagine 3">
            <a:hlinkClick r:id="rId9"/>
          </p:cNvPr>
          <p:cNvPicPr>
            <a:picLocks noChangeAspect="1"/>
          </p:cNvPicPr>
          <p:nvPr/>
        </p:nvPicPr>
        <p:blipFill>
          <a:blip r:embed="rId10"/>
          <a:stretch>
            <a:fillRect/>
          </a:stretch>
        </p:blipFill>
        <p:spPr>
          <a:xfrm>
            <a:off x="6780289" y="1758646"/>
            <a:ext cx="2944735" cy="4122629"/>
          </a:xfrm>
          <a:prstGeom prst="rect">
            <a:avLst/>
          </a:prstGeom>
          <a:ln>
            <a:solidFill>
              <a:srgbClr val="FF0000"/>
            </a:solidFill>
          </a:ln>
        </p:spPr>
      </p:pic>
      <p:sp>
        <p:nvSpPr>
          <p:cNvPr id="12"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332422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551267" cy="3715216"/>
          </a:xfrm>
          <a:prstGeom prst="rect">
            <a:avLst/>
          </a:prstGeom>
          <a:noFill/>
        </p:spPr>
        <p:txBody>
          <a:bodyPr wrap="square" numCol="1">
            <a:noAutofit/>
          </a:bodyPr>
          <a:lstStyle/>
          <a:p>
            <a:pPr algn="just">
              <a:defRPr sz="2000" b="1">
                <a:cs typeface="Poppins Medium" panose="00000600000000000000" pitchFamily="2" charset="0"/>
              </a:defRPr>
            </a:pPr>
            <a:r>
              <a:t>Identificación de las principales áreas de formación de interés</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t>Cada marco de competencias enumera una serie de subcompetencias divididas por ámbito de formación que los expertos consultados por el Centro Común de Investigación de la Comisión de la UE consideran «instrumentales» para dominar la competencia dada.</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Cada marco también está asociado a un modelo de evaluación de 8 capas que ayuda a los estudiantes (y profesores) a clasificar su competencia en cada una de las competencias del marco.</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Esta tabla de evaluación se inspira en el MEC (Marco Europeo de Cualificación) con el fin de proporcionar aún más transferibilidad y portabilidad a escala de la UE, independientemente del contexto nacional de aplicación. </a:t>
            </a:r>
            <a:endParaRPr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1.6 Marcos de educación y formación: lo que son</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12283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280643" cy="3715216"/>
          </a:xfrm>
          <a:prstGeom prst="rect">
            <a:avLst/>
          </a:prstGeom>
          <a:noFill/>
        </p:spPr>
        <p:txBody>
          <a:bodyPr wrap="square" numCol="1">
            <a:noAutofit/>
          </a:bodyPr>
          <a:lstStyle/>
          <a:p>
            <a:pPr algn="just">
              <a:defRPr sz="2000" b="1">
                <a:cs typeface="Poppins Medium" panose="00000600000000000000" pitchFamily="2" charset="0"/>
              </a:defRPr>
            </a:pPr>
            <a:r>
              <a:t>Relación entre los marcos de educación y formación de la UE</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t>Hace pocos párrafos se mencionó que estos marcos responden a la necesidad de consolidar y a nivel internacional un enfoque común y validado por la UE para fomentar las competencias clave de los ciudadanos de la UE para el aprendizaje permanente.</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La implicación práctica de esto es que los marcos de formación y educación recomiendan el conjunto de conocimientos, actitudes y habilidades en los que las iniciativas de educación y formación deben adaptarse a: son una manifestación concreta y la expresión del tipo de programa de enseñanza que las instituciones de la UE esperan ver a nivel local y local, tanto en entornos formales e incluso más informales o informales.</a:t>
            </a:r>
            <a:endParaRPr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1.7...y para qué son útiles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40729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1003850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2.1 Los marcos de educación y formación de la alfabetización digital de los ciudadanos de la UE </a:t>
            </a:r>
            <a:endParaRPr sz="2000" i="1">
              <a:latin typeface="+mj-lt"/>
              <a:ea typeface="Microsoft Sans Serif" panose="020B0604020202020204" pitchFamily="34" charset="0"/>
              <a:cs typeface="Poppins ExtraLight" panose="00000300000000000000" pitchFamily="2" charset="0"/>
            </a:endParaRPr>
          </a:p>
        </p:txBody>
      </p:sp>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 y seguimiento relacionado</a:t>
            </a:r>
          </a:p>
        </p:txBody>
      </p:sp>
      <p:sp>
        <p:nvSpPr>
          <p:cNvPr id="3" name="CasellaDiTesto 2"/>
          <p:cNvSpPr txBox="1"/>
          <p:nvPr/>
        </p:nvSpPr>
        <p:spPr>
          <a:xfrm>
            <a:off x="160867" y="2988733"/>
            <a:ext cx="12031133" cy="3801534"/>
          </a:xfrm>
          <a:prstGeom prst="rect">
            <a:avLst/>
          </a:prstGeom>
          <a:solidFill>
            <a:schemeClr val="bg1"/>
          </a:solidFill>
        </p:spPr>
        <p:txBody>
          <a:bodyPr wrap="square">
            <a:spAutoFit/>
          </a:bodyPr>
          <a:lstStyle/>
          <a:p>
            <a:endParaRPr/>
          </a:p>
        </p:txBody>
      </p:sp>
      <p:graphicFrame>
        <p:nvGraphicFramePr>
          <p:cNvPr id="8" name="Tabella 7"/>
          <p:cNvGraphicFramePr>
            <a:graphicFrameLocks noGrp="1"/>
          </p:cNvGraphicFramePr>
          <p:nvPr>
            <p:extLst>
              <p:ext uri="{D42A27DB-BD31-4B8C-83A1-F6EECF244321}">
                <p14:modId xmlns:p14="http://schemas.microsoft.com/office/powerpoint/2010/main" val="1263357197"/>
              </p:ext>
            </p:extLst>
          </p:nvPr>
        </p:nvGraphicFramePr>
        <p:xfrm>
          <a:off x="800498" y="1840372"/>
          <a:ext cx="7662439" cy="4599015"/>
        </p:xfrm>
        <a:graphic>
          <a:graphicData uri="http://schemas.openxmlformats.org/drawingml/2006/table">
            <a:tbl>
              <a:tblPr firstRow="1" firstCol="1" bandRow="1">
                <a:tableStyleId>{5C22544A-7EE6-4342-B048-85BDC9FD1C3A}</a:tableStyleId>
              </a:tblPr>
              <a:tblGrid>
                <a:gridCol w="1681798">
                  <a:extLst>
                    <a:ext uri="{9D8B030D-6E8A-4147-A177-3AD203B41FA5}">
                      <a16:colId xmlns:a16="http://schemas.microsoft.com/office/drawing/2014/main" val="1437225415"/>
                    </a:ext>
                  </a:extLst>
                </a:gridCol>
                <a:gridCol w="5980641">
                  <a:extLst>
                    <a:ext uri="{9D8B030D-6E8A-4147-A177-3AD203B41FA5}">
                      <a16:colId xmlns:a16="http://schemas.microsoft.com/office/drawing/2014/main" val="1553077507"/>
                    </a:ext>
                  </a:extLst>
                </a:gridCol>
              </a:tblGrid>
              <a:tr h="231709">
                <a:tc>
                  <a:txBody>
                    <a:bodyPr/>
                    <a:lstStyle/>
                    <a:p>
                      <a:pPr algn="ctr">
                        <a:lnSpc>
                          <a:spcPct val="106000"/>
                        </a:lnSpc>
                        <a:spcAft>
                          <a:spcPts val="0"/>
                        </a:spcAft>
                        <a:defRPr sz="800">
                          <a:effectLst/>
                        </a:defRPr>
                      </a:pPr>
                      <a:r>
                        <a:rPr>
                          <a:solidFill>
                            <a:schemeClr val="tx1"/>
                          </a:solidFill>
                        </a:rPr>
                        <a:t>Área de </a:t>
                      </a:r>
                      <a:r>
                        <a:rPr lang="es-ES">
                          <a:solidFill>
                            <a:schemeClr val="tx1"/>
                          </a:solidFill>
                        </a:rPr>
                        <a:t>formación</a:t>
                      </a:r>
                      <a:endParaRP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defRPr sz="800">
                          <a:effectLst/>
                        </a:defRPr>
                      </a:pPr>
                      <a:r>
                        <a:rPr>
                          <a:solidFill>
                            <a:schemeClr val="tx1"/>
                          </a:solidFill>
                        </a:rPr>
                        <a:t>Competencias</a:t>
                      </a:r>
                      <a:endParaRP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332448"/>
                  </a:ext>
                </a:extLst>
              </a:tr>
              <a:tr h="596925">
                <a:tc>
                  <a:txBody>
                    <a:bodyPr/>
                    <a:lstStyle/>
                    <a:p>
                      <a:pPr algn="l">
                        <a:lnSpc>
                          <a:spcPct val="106000"/>
                        </a:lnSpc>
                        <a:spcAft>
                          <a:spcPts val="0"/>
                        </a:spcAft>
                        <a:defRPr sz="1200">
                          <a:effectLst/>
                          <a:latin typeface="+mj-lt"/>
                        </a:defRPr>
                      </a:pPr>
                      <a:r>
                        <a:rPr>
                          <a:solidFill>
                            <a:schemeClr val="tx1"/>
                          </a:solidFill>
                        </a:rPr>
                        <a:t>1. Alfabetización en materia de información y datos </a:t>
                      </a:r>
                      <a:endParaRP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rPr>
                          <a:solidFill>
                            <a:schemeClr val="tx1"/>
                          </a:solidFill>
                        </a:rPr>
                        <a:t>1.1 Navegación, búsqueda y filtrado de datos, información y contenido digital </a:t>
                      </a:r>
                      <a:endParaRPr sz="1200">
                        <a:solidFill>
                          <a:schemeClr val="tx1"/>
                        </a:solidFill>
                        <a:effectLst/>
                        <a:latin typeface="+mj-lt"/>
                      </a:endParaRPr>
                    </a:p>
                    <a:p>
                      <a:pPr algn="just">
                        <a:lnSpc>
                          <a:spcPct val="106000"/>
                        </a:lnSpc>
                        <a:spcAft>
                          <a:spcPts val="0"/>
                        </a:spcAft>
                        <a:defRPr sz="1200">
                          <a:effectLst/>
                          <a:latin typeface="+mj-lt"/>
                        </a:defRPr>
                      </a:pPr>
                      <a:r>
                        <a:rPr>
                          <a:solidFill>
                            <a:schemeClr val="tx1"/>
                          </a:solidFill>
                        </a:rPr>
                        <a:t>1.2 Evaluación de datos, información y contenidos digitales </a:t>
                      </a:r>
                      <a:endParaRPr sz="1200">
                        <a:solidFill>
                          <a:schemeClr val="tx1"/>
                        </a:solidFill>
                        <a:effectLst/>
                        <a:latin typeface="+mj-lt"/>
                      </a:endParaRPr>
                    </a:p>
                    <a:p>
                      <a:pPr algn="just">
                        <a:lnSpc>
                          <a:spcPct val="106000"/>
                        </a:lnSpc>
                        <a:spcAft>
                          <a:spcPts val="0"/>
                        </a:spcAft>
                        <a:defRPr sz="1200">
                          <a:effectLst/>
                          <a:latin typeface="+mj-lt"/>
                        </a:defRPr>
                      </a:pPr>
                      <a:r>
                        <a:rPr>
                          <a:solidFill>
                            <a:schemeClr val="tx1"/>
                          </a:solidFill>
                        </a:rPr>
                        <a:t>1.3 Gestión de datos, información y contenidos digitales</a:t>
                      </a:r>
                      <a:endParaRPr sz="1200">
                        <a:solidFill>
                          <a:schemeClr val="tx1"/>
                        </a:solidFill>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847364"/>
                  </a:ext>
                </a:extLst>
              </a:tr>
              <a:tr h="1202378">
                <a:tc>
                  <a:txBody>
                    <a:bodyPr/>
                    <a:lstStyle/>
                    <a:p>
                      <a:pPr algn="l">
                        <a:lnSpc>
                          <a:spcPct val="106000"/>
                        </a:lnSpc>
                        <a:spcAft>
                          <a:spcPts val="0"/>
                        </a:spcAft>
                        <a:defRPr sz="1200">
                          <a:effectLst/>
                          <a:latin typeface="+mj-lt"/>
                        </a:defRPr>
                      </a:pPr>
                      <a:r>
                        <a:rPr>
                          <a:solidFill>
                            <a:schemeClr val="tx1"/>
                          </a:solidFill>
                        </a:rPr>
                        <a:t>2. Comunicación y colaboración</a:t>
                      </a:r>
                      <a:endParaRP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t>2.1 Interacción a través de tecnologías digitales</a:t>
                      </a:r>
                    </a:p>
                    <a:p>
                      <a:pPr algn="just">
                        <a:lnSpc>
                          <a:spcPct val="106000"/>
                        </a:lnSpc>
                        <a:spcAft>
                          <a:spcPts val="0"/>
                        </a:spcAft>
                        <a:defRPr sz="1200">
                          <a:effectLst/>
                          <a:latin typeface="+mj-lt"/>
                        </a:defRPr>
                      </a:pPr>
                      <a:r>
                        <a:t>2.2 Compartir a través de tecnologías digitales </a:t>
                      </a:r>
                    </a:p>
                    <a:p>
                      <a:pPr algn="just">
                        <a:lnSpc>
                          <a:spcPct val="106000"/>
                        </a:lnSpc>
                        <a:spcAft>
                          <a:spcPts val="0"/>
                        </a:spcAft>
                        <a:defRPr sz="1200">
                          <a:effectLst/>
                          <a:latin typeface="+mj-lt"/>
                        </a:defRPr>
                      </a:pPr>
                      <a:r>
                        <a:t>2.3 Participar en la ciudadanía a través de las tecnologías digitales</a:t>
                      </a:r>
                    </a:p>
                    <a:p>
                      <a:pPr algn="just">
                        <a:lnSpc>
                          <a:spcPct val="106000"/>
                        </a:lnSpc>
                        <a:spcAft>
                          <a:spcPts val="0"/>
                        </a:spcAft>
                        <a:defRPr sz="1200">
                          <a:effectLst/>
                          <a:latin typeface="+mj-lt"/>
                        </a:defRPr>
                      </a:pPr>
                      <a:r>
                        <a:t>2.4 Colaborar a través de las tecnologías digitales</a:t>
                      </a:r>
                    </a:p>
                    <a:p>
                      <a:pPr algn="just">
                        <a:lnSpc>
                          <a:spcPct val="106000"/>
                        </a:lnSpc>
                        <a:spcAft>
                          <a:spcPts val="0"/>
                        </a:spcAft>
                        <a:defRPr sz="1200">
                          <a:effectLst/>
                          <a:latin typeface="+mj-lt"/>
                        </a:defRPr>
                      </a:pPr>
                      <a:r>
                        <a:t>2.5 Netiqueta</a:t>
                      </a:r>
                    </a:p>
                    <a:p>
                      <a:pPr algn="just">
                        <a:lnSpc>
                          <a:spcPct val="106000"/>
                        </a:lnSpc>
                        <a:spcAft>
                          <a:spcPts val="0"/>
                        </a:spcAft>
                        <a:defRPr sz="1200">
                          <a:effectLst/>
                          <a:latin typeface="+mj-lt"/>
                        </a:defRPr>
                      </a:pPr>
                      <a:r>
                        <a:t>2.6 Gestión de la identidad digital</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945319"/>
                  </a:ext>
                </a:extLst>
              </a:tr>
              <a:tr h="856001">
                <a:tc>
                  <a:txBody>
                    <a:bodyPr/>
                    <a:lstStyle/>
                    <a:p>
                      <a:pPr algn="l">
                        <a:lnSpc>
                          <a:spcPct val="106000"/>
                        </a:lnSpc>
                        <a:spcAft>
                          <a:spcPts val="0"/>
                        </a:spcAft>
                        <a:defRPr sz="1200">
                          <a:effectLst/>
                          <a:latin typeface="+mj-lt"/>
                        </a:defRPr>
                      </a:pPr>
                      <a:r>
                        <a:rPr>
                          <a:solidFill>
                            <a:schemeClr val="tx1"/>
                          </a:solidFill>
                        </a:rPr>
                        <a:t>3. Creación de contenido digital</a:t>
                      </a:r>
                      <a:endParaRP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t>3.1 Desarrollo de contenidos digitales</a:t>
                      </a:r>
                      <a:endParaRPr sz="1200">
                        <a:effectLst/>
                        <a:latin typeface="+mj-lt"/>
                      </a:endParaRPr>
                    </a:p>
                    <a:p>
                      <a:pPr algn="just">
                        <a:lnSpc>
                          <a:spcPct val="106000"/>
                        </a:lnSpc>
                        <a:spcAft>
                          <a:spcPts val="0"/>
                        </a:spcAft>
                        <a:defRPr sz="1200">
                          <a:effectLst/>
                          <a:latin typeface="+mj-lt"/>
                        </a:defRPr>
                      </a:pPr>
                      <a:r>
                        <a:t>3.2 Integración y reelaboración de contenidos digitales</a:t>
                      </a:r>
                      <a:endParaRPr sz="1200">
                        <a:effectLst/>
                        <a:latin typeface="+mj-lt"/>
                      </a:endParaRPr>
                    </a:p>
                    <a:p>
                      <a:pPr algn="just">
                        <a:lnSpc>
                          <a:spcPct val="106000"/>
                        </a:lnSpc>
                        <a:spcAft>
                          <a:spcPts val="0"/>
                        </a:spcAft>
                        <a:defRPr sz="1200">
                          <a:effectLst/>
                          <a:latin typeface="+mj-lt"/>
                        </a:defRPr>
                      </a:pPr>
                      <a:r>
                        <a:t>3.3 Derechos de autor y licencias</a:t>
                      </a:r>
                      <a:endParaRPr sz="1200">
                        <a:effectLst/>
                        <a:latin typeface="+mj-lt"/>
                      </a:endParaRPr>
                    </a:p>
                    <a:p>
                      <a:pPr algn="just">
                        <a:lnSpc>
                          <a:spcPct val="106000"/>
                        </a:lnSpc>
                        <a:spcAft>
                          <a:spcPts val="0"/>
                        </a:spcAft>
                        <a:defRPr sz="1200">
                          <a:effectLst/>
                          <a:latin typeface="+mj-lt"/>
                        </a:defRPr>
                      </a:pPr>
                      <a:r>
                        <a:t>3.4 Programación</a:t>
                      </a:r>
                      <a:endParaRPr sz="120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679633"/>
                  </a:ext>
                </a:extLst>
              </a:tr>
              <a:tr h="856001">
                <a:tc>
                  <a:txBody>
                    <a:bodyPr/>
                    <a:lstStyle/>
                    <a:p>
                      <a:pPr algn="l">
                        <a:lnSpc>
                          <a:spcPct val="106000"/>
                        </a:lnSpc>
                        <a:spcAft>
                          <a:spcPts val="0"/>
                        </a:spcAft>
                        <a:defRPr sz="1200">
                          <a:effectLst/>
                          <a:latin typeface="+mj-lt"/>
                        </a:defRPr>
                      </a:pPr>
                      <a:r>
                        <a:rPr>
                          <a:solidFill>
                            <a:schemeClr val="tx1"/>
                          </a:solidFill>
                        </a:rPr>
                        <a:t>4. Seguridad</a:t>
                      </a:r>
                      <a:endParaRP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t>4.1 Dispositivos de protección</a:t>
                      </a:r>
                    </a:p>
                    <a:p>
                      <a:pPr algn="just">
                        <a:lnSpc>
                          <a:spcPct val="106000"/>
                        </a:lnSpc>
                        <a:spcAft>
                          <a:spcPts val="0"/>
                        </a:spcAft>
                        <a:defRPr sz="1200">
                          <a:effectLst/>
                          <a:latin typeface="+mj-lt"/>
                        </a:defRPr>
                      </a:pPr>
                      <a:r>
                        <a:t>4.2 Protección de los datos personales y la privacidad</a:t>
                      </a:r>
                    </a:p>
                    <a:p>
                      <a:pPr algn="just">
                        <a:lnSpc>
                          <a:spcPct val="106000"/>
                        </a:lnSpc>
                        <a:spcAft>
                          <a:spcPts val="0"/>
                        </a:spcAft>
                        <a:defRPr sz="1200">
                          <a:effectLst/>
                          <a:latin typeface="+mj-lt"/>
                        </a:defRPr>
                      </a:pPr>
                      <a:r>
                        <a:t>4.3 Proteger la salud y el bienestar</a:t>
                      </a:r>
                    </a:p>
                    <a:p>
                      <a:pPr algn="just">
                        <a:lnSpc>
                          <a:spcPct val="106000"/>
                        </a:lnSpc>
                        <a:spcAft>
                          <a:spcPts val="0"/>
                        </a:spcAft>
                        <a:defRPr sz="1200">
                          <a:effectLst/>
                          <a:latin typeface="+mj-lt"/>
                        </a:defRPr>
                      </a:pPr>
                      <a:r>
                        <a:t>4.4 Protección del medio ambiente</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72807"/>
                  </a:ext>
                </a:extLst>
              </a:tr>
              <a:tr h="856001">
                <a:tc>
                  <a:txBody>
                    <a:bodyPr/>
                    <a:lstStyle/>
                    <a:p>
                      <a:pPr algn="l">
                        <a:lnSpc>
                          <a:spcPct val="106000"/>
                        </a:lnSpc>
                        <a:spcAft>
                          <a:spcPts val="0"/>
                        </a:spcAft>
                        <a:defRPr sz="1200">
                          <a:effectLst/>
                          <a:latin typeface="+mj-lt"/>
                        </a:defRPr>
                      </a:pPr>
                      <a:r>
                        <a:rPr>
                          <a:solidFill>
                            <a:schemeClr val="tx1"/>
                          </a:solidFill>
                        </a:rPr>
                        <a:t>5. Resolución de problemas</a:t>
                      </a:r>
                      <a:endParaRPr sz="12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lnSpc>
                          <a:spcPct val="106000"/>
                        </a:lnSpc>
                        <a:spcAft>
                          <a:spcPts val="0"/>
                        </a:spcAft>
                        <a:defRPr sz="1200">
                          <a:effectLst/>
                          <a:latin typeface="+mj-lt"/>
                        </a:defRPr>
                      </a:pPr>
                      <a:r>
                        <a:t>5.1 Solución de problemas técnicos</a:t>
                      </a:r>
                    </a:p>
                    <a:p>
                      <a:pPr algn="just">
                        <a:lnSpc>
                          <a:spcPct val="106000"/>
                        </a:lnSpc>
                        <a:spcAft>
                          <a:spcPts val="0"/>
                        </a:spcAft>
                        <a:defRPr sz="1200">
                          <a:effectLst/>
                          <a:latin typeface="+mj-lt"/>
                        </a:defRPr>
                      </a:pPr>
                      <a:r>
                        <a:t>5.2 Identificación de necesidades y respuestas tecnológicas</a:t>
                      </a:r>
                    </a:p>
                    <a:p>
                      <a:pPr algn="just">
                        <a:lnSpc>
                          <a:spcPct val="106000"/>
                        </a:lnSpc>
                        <a:spcAft>
                          <a:spcPts val="0"/>
                        </a:spcAft>
                        <a:defRPr sz="1200">
                          <a:effectLst/>
                          <a:latin typeface="+mj-lt"/>
                        </a:defRPr>
                      </a:pPr>
                      <a:r>
                        <a:t>5.3 Utilización creativa de tecnologías digitales</a:t>
                      </a:r>
                    </a:p>
                    <a:p>
                      <a:pPr algn="just">
                        <a:lnSpc>
                          <a:spcPct val="106000"/>
                        </a:lnSpc>
                        <a:spcAft>
                          <a:spcPts val="0"/>
                        </a:spcAft>
                        <a:defRPr sz="1200">
                          <a:effectLst/>
                          <a:latin typeface="+mj-lt"/>
                        </a:defRPr>
                      </a:pPr>
                      <a:r>
                        <a:t>5.4 Identificación de las lagunas en materia de competencias digitales</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26567923"/>
                  </a:ext>
                </a:extLst>
              </a:tr>
            </a:tbl>
          </a:graphicData>
        </a:graphic>
      </p:graphicFrame>
      <p:pic>
        <p:nvPicPr>
          <p:cNvPr id="2050" name="Picture 2" descr="DigComp 2.2, competenze digitali dei cittadini: cosa l'aggiornament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54533" y="2585425"/>
            <a:ext cx="3233155" cy="22847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CuadroTexto 4">
            <a:extLst>
              <a:ext uri="{FF2B5EF4-FFF2-40B4-BE49-F238E27FC236}">
                <a16:creationId xmlns:a16="http://schemas.microsoft.com/office/drawing/2014/main" id="{A9B4BD22-AF40-4574-BB02-C00B471C806C}"/>
              </a:ext>
            </a:extLst>
          </p:cNvPr>
          <p:cNvSpPr txBox="1"/>
          <p:nvPr/>
        </p:nvSpPr>
        <p:spPr>
          <a:xfrm>
            <a:off x="9163723" y="4996446"/>
            <a:ext cx="2414774" cy="276999"/>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a:latin typeface="+mj-lt"/>
                <a:ea typeface="Microsoft Sans Serif" panose="020B0604020202020204" pitchFamily="34" charset="0"/>
                <a:cs typeface="Poppins ExtraLight" panose="00000300000000000000" pitchFamily="2" charset="0"/>
              </a:defRPr>
            </a:pPr>
            <a:r>
              <a:t>Última actualización: DigComp 2.2, 2022</a:t>
            </a:r>
            <a:endParaRPr sz="1200" i="1">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259622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14029" y="1773541"/>
            <a:ext cx="7272000" cy="3715216"/>
          </a:xfrm>
          <a:prstGeom prst="rect">
            <a:avLst/>
          </a:prstGeom>
          <a:noFill/>
        </p:spPr>
        <p:txBody>
          <a:bodyPr wrap="square" numCol="1">
            <a:noAutofit/>
          </a:bodyPr>
          <a:lstStyle/>
          <a:p>
            <a:pPr algn="just">
              <a:defRPr sz="2000" b="1">
                <a:cs typeface="Poppins Medium" panose="00000600000000000000" pitchFamily="2" charset="0"/>
              </a:defRPr>
            </a:pPr>
            <a:r>
              <a:t>DigComp de un vistazo...</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t>Según expertos contratados por la Comisión de la UE en la consolidación del marco, un enfoque global de la educación digital de los ciudadanos de la UE pasa por la adquisición de 21 competencias «esenciales» distribuidas entre cinco ámbitos de formación: 1. Alfabetización en materia de información y datos, 2. Comunicación y colaboración, 3. Creación de contenidos digitales, 4. Seguridad, 5. Resolución de problemas.</a:t>
            </a:r>
          </a:p>
          <a:p>
            <a:pPr marL="284400" algn="just" fontAlgn="ctr">
              <a:lnSpc>
                <a:spcPct val="120000"/>
              </a:lnSpc>
            </a:pPr>
            <a:endParaRPr sz="1600">
              <a:solidFill>
                <a:prstClr val="black"/>
              </a:solidFill>
              <a:latin typeface="Calibri Light" panose="020F0302020204030204"/>
              <a:cs typeface="Poppins ExtraLight" panose="00000300000000000000" pitchFamily="2" charset="0"/>
            </a:endParaRP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t>La progresión de los alumnos se mide confiando en el mismo modelo de 8 capas mencionado anteriormente. Como referencia general, cuanto mayor es la complejidad de la tarea que el alumno puede realizar, mayor es la autonomía, mayor es el dominio cognitivo involucrado en el proceso (desde recordar cómo hacer algo, hasta crear y generar nuevas soluciones), mayor es la competencia.</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2.2 Estructura y contenido del marco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Rettangolo 7"/>
          <p:cNvSpPr/>
          <p:nvPr/>
        </p:nvSpPr>
        <p:spPr>
          <a:xfrm>
            <a:off x="7941972" y="2466690"/>
            <a:ext cx="2445573" cy="3139321"/>
          </a:xfrm>
          <a:prstGeom prst="rect">
            <a:avLst/>
          </a:prstGeom>
          <a:ln>
            <a:solidFill>
              <a:srgbClr val="0070C0"/>
            </a:solidFill>
          </a:ln>
        </p:spPr>
        <p:txBody>
          <a:bodyPr wrap="square">
            <a:spAutoFit/>
          </a:bodyPr>
          <a:lstStyle/>
          <a:p>
            <a:pPr algn="just">
              <a:defRPr sz="1100">
                <a:latin typeface="+mj-lt"/>
              </a:defRPr>
            </a:pPr>
            <a:r>
              <a:t>Las organizaciones de formación y educación que participan en la educación digital deben reconocer en DigComp una norma y una referencia para sus iniciativas. </a:t>
            </a:r>
          </a:p>
          <a:p>
            <a:pPr algn="just"/>
            <a:endParaRPr sz="1100">
              <a:latin typeface="+mj-lt"/>
            </a:endParaRPr>
          </a:p>
          <a:p>
            <a:pPr algn="just">
              <a:defRPr sz="1100">
                <a:latin typeface="+mj-lt"/>
              </a:defRPr>
            </a:pPr>
            <a:r>
              <a:t>Puede centrarse en las 21 competencias en su conjunto o en áreas específicas de formación en función de sus preferencias personales o del objetivo subyacente de la iniciativa. </a:t>
            </a:r>
          </a:p>
          <a:p>
            <a:pPr algn="just"/>
            <a:endParaRPr sz="1100">
              <a:latin typeface="+mj-lt"/>
            </a:endParaRPr>
          </a:p>
          <a:p>
            <a:pPr algn="just">
              <a:defRPr sz="1100">
                <a:latin typeface="+mj-lt"/>
              </a:defRPr>
            </a:pPr>
            <a:r>
              <a:t>Lo importante es que miren a DigComp como el espejo de los resultados de aprendizaje con los que los estudiantes deben ser empoderados a lo largo de toda la experiencia de aprendizaje.</a:t>
            </a:r>
            <a:endParaRPr lang="es-ES"/>
          </a:p>
          <a:p>
            <a:pPr algn="just">
              <a:defRPr sz="1100">
                <a:latin typeface="+mj-lt"/>
              </a:defRPr>
            </a:pPr>
            <a:endParaRPr/>
          </a:p>
        </p:txBody>
      </p:sp>
      <p:sp>
        <p:nvSpPr>
          <p:cNvPr id="9" name="Rettangolo con angoli arrotondati 8">
            <a:extLst>
              <a:ext uri="{FF2B5EF4-FFF2-40B4-BE49-F238E27FC236}">
                <a16:creationId xmlns:a16="http://schemas.microsoft.com/office/drawing/2014/main" id="{26D0427A-B5A3-402D-89D3-09EF179CA7DC}"/>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 y seguimiento relacionado</a:t>
            </a:r>
          </a:p>
        </p:txBody>
      </p:sp>
    </p:spTree>
    <p:extLst>
      <p:ext uri="{BB962C8B-B14F-4D97-AF65-F5344CB8AC3E}">
        <p14:creationId xmlns:p14="http://schemas.microsoft.com/office/powerpoint/2010/main" val="367973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424577" cy="3715216"/>
          </a:xfrm>
          <a:prstGeom prst="rect">
            <a:avLst/>
          </a:prstGeom>
          <a:noFill/>
        </p:spPr>
        <p:txBody>
          <a:bodyPr wrap="square" numCol="1">
            <a:noAutofit/>
          </a:bodyPr>
          <a:lstStyle/>
          <a:p>
            <a:pPr algn="just">
              <a:defRPr sz="2000" b="1">
                <a:cs typeface="Poppins Medium" panose="00000600000000000000" pitchFamily="2" charset="0"/>
              </a:defRPr>
            </a:pPr>
            <a:r>
              <a:t>Recursos y spin-offs</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t>A lo largo de los años, y además de las actualizaciones oficiales (es decir, versión 2.1, 2.2), la literatura DigComp se extendió a varios otros dominios: nuevo seguimiento concebido específicamente para apoyar a las instituciones de educación y formación para poner en funcionamiento mejor el contenido de DigComp y aprovechar sus potenciales (que también están disponibles para otros marcos).</a:t>
            </a:r>
          </a:p>
          <a:p>
            <a:pPr marL="284400" algn="just" fontAlgn="ctr">
              <a:lnSpc>
                <a:spcPct val="120000"/>
              </a:lnSpc>
            </a:pPr>
            <a:endParaRPr sz="5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a:hlinkClick r:id="rId2"/>
              </a:rPr>
              <a:t>DigComp en acción</a:t>
            </a:r>
            <a:r>
              <a:t>: una larga lista de iniciativas seleccionadas por la Comisión Europea como buenas prácticas en la aplicación del DigComp en el ámbito de la educación y la formación, y valorizadas con el objetivo de inspirar acciones similares de otros profesionales de la LLL</a:t>
            </a:r>
          </a:p>
          <a:p>
            <a:pPr marL="284400" algn="just" fontAlgn="ctr">
              <a:lnSpc>
                <a:spcPct val="120000"/>
              </a:lnSpc>
            </a:pPr>
            <a:endParaRPr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a:hlinkClick r:id="rId3"/>
              </a:rPr>
              <a:t>DigComp en el trabajo</a:t>
            </a:r>
            <a:r>
              <a:t>: un desglose muy detallado de las iniciativas seleccionadas como buenas prácticas por la Comisión Europea como ejemplos de la aplicación de DigComp en materia de empleabilidad y empleo</a:t>
            </a:r>
          </a:p>
          <a:p>
            <a:pPr marL="284400" algn="just" fontAlgn="ctr">
              <a:lnSpc>
                <a:spcPct val="120000"/>
              </a:lnSpc>
            </a:pPr>
            <a:endParaRPr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a:hlinkClick r:id="rId4"/>
              </a:rPr>
              <a:t>DigCompOrg</a:t>
            </a:r>
            <a:r>
              <a:t>: un marco conceptual inspirado en el DigComp «tradicional» y diseñado para sostener el plan de digitalización de las organizaciones de educación y formación, y la digitalización de las vías de aprendizaje</a:t>
            </a:r>
          </a:p>
          <a:p>
            <a:pPr marL="284400" algn="just" fontAlgn="ctr">
              <a:lnSpc>
                <a:spcPct val="120000"/>
              </a:lnSpc>
            </a:pPr>
            <a:endParaRPr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t>Otros: </a:t>
            </a:r>
            <a:r>
              <a:rPr>
                <a:hlinkClick r:id="rId5"/>
              </a:rPr>
              <a:t>OpenEdu</a:t>
            </a:r>
            <a:r>
              <a:t>, </a:t>
            </a:r>
            <a:r>
              <a:rPr>
                <a:hlinkClick r:id="rId6"/>
              </a:rPr>
              <a:t>DigCompConsumers</a:t>
            </a:r>
            <a:endParaRPr sz="10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2.3 Una experiencia continua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8C9F1603-50E2-4AD7-A2F5-2A11136F06B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 y seguimiento relacionado</a:t>
            </a:r>
          </a:p>
        </p:txBody>
      </p:sp>
    </p:spTree>
    <p:extLst>
      <p:ext uri="{BB962C8B-B14F-4D97-AF65-F5344CB8AC3E}">
        <p14:creationId xmlns:p14="http://schemas.microsoft.com/office/powerpoint/2010/main" val="98152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t>Aprovechar el potencial de las tecnologías digitales</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t>DigCompEdu representa sin duda la spin-off oficial más completa, robusta y ampliada. Incluso antes del brote de COVID-19, la impresión entre los responsables políticos y los mismos profesionales fue que los profesores y educadores necesitaban todo un conjunto de competencias digitales a medida para:</a:t>
            </a:r>
          </a:p>
          <a:p>
            <a:pPr marL="627300" indent="-342900" algn="just" fontAlgn="ctr">
              <a:lnSpc>
                <a:spcPct val="120000"/>
              </a:lnSpc>
              <a:buFont typeface="+mj-lt"/>
              <a:buAutoNum type="arabicPeriod"/>
              <a:defRPr sz="1600">
                <a:solidFill>
                  <a:prstClr val="black"/>
                </a:solidFill>
                <a:latin typeface="Calibri Light" panose="020F0302020204030204"/>
                <a:cs typeface="Poppins ExtraLight" panose="00000300000000000000" pitchFamily="2" charset="0"/>
              </a:defRPr>
            </a:pPr>
            <a:r>
              <a:t>fomentar nuevas oportunidades de creación de capacidades inspiradas en la formación del formador</a:t>
            </a:r>
          </a:p>
          <a:p>
            <a:pPr marL="627300" indent="-342900" algn="just" fontAlgn="ctr">
              <a:lnSpc>
                <a:spcPct val="120000"/>
              </a:lnSpc>
              <a:buFont typeface="+mj-lt"/>
              <a:buAutoNum type="arabicPeriod"/>
              <a:defRPr sz="1600">
                <a:solidFill>
                  <a:prstClr val="black"/>
                </a:solidFill>
                <a:latin typeface="Calibri Light" panose="020F0302020204030204"/>
                <a:cs typeface="Poppins ExtraLight" panose="00000300000000000000" pitchFamily="2" charset="0"/>
              </a:defRPr>
            </a:pPr>
            <a:r>
              <a:t>mantener prácticas innovadoras para la educación y la formación</a:t>
            </a:r>
          </a:p>
          <a:p>
            <a:pPr marL="284400" algn="just" fontAlgn="ctr">
              <a:lnSpc>
                <a:spcPct val="120000"/>
              </a:lnSpc>
            </a:pPr>
            <a:endParaRPr sz="1600">
              <a:solidFill>
                <a:prstClr val="black"/>
              </a:solidFill>
              <a:latin typeface="Calibri Light" panose="020F0302020204030204"/>
              <a:cs typeface="Poppins ExtraLight" panose="00000300000000000000" pitchFamily="2" charset="0"/>
            </a:endParaRP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t>La relación y la lógica siguen siendo las mismas: promover y armonizar el enfoque de la UE en materia de educación y formación sobre competencias digitales, pero esta vez considerando a los educadores como beneficiarios de la oferta. </a:t>
            </a:r>
          </a:p>
          <a:p>
            <a:pPr algn="just" fontAlgn="ctr"/>
            <a:endParaRPr sz="1600">
              <a:solidFill>
                <a:prstClr val="black"/>
              </a:solidFill>
              <a:latin typeface="Calibri Light" panose="020F0302020204030204"/>
              <a:cs typeface="Poppins ExtraLight" panose="00000300000000000000" pitchFamily="2" charset="0"/>
            </a:endParaRPr>
          </a:p>
          <a:p>
            <a:pPr algn="just" fontAlgn="ctr"/>
            <a:endParaRPr sz="16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3.1 El marco de competencias digitales para los educadores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pic>
        <p:nvPicPr>
          <p:cNvPr id="2" name="Immagine 1"/>
          <p:cNvPicPr>
            <a:picLocks noChangeAspect="1"/>
          </p:cNvPicPr>
          <p:nvPr/>
        </p:nvPicPr>
        <p:blipFill>
          <a:blip r:embed="rId3"/>
          <a:stretch>
            <a:fillRect/>
          </a:stretch>
        </p:blipFill>
        <p:spPr>
          <a:xfrm>
            <a:off x="7911042" y="2139043"/>
            <a:ext cx="2579687" cy="3646247"/>
          </a:xfrm>
          <a:prstGeom prst="rect">
            <a:avLst/>
          </a:prstGeom>
          <a:ln>
            <a:solidFill>
              <a:srgbClr val="FF0000"/>
            </a:solidFill>
          </a:ln>
        </p:spPr>
      </p:pic>
    </p:spTree>
    <p:extLst>
      <p:ext uri="{BB962C8B-B14F-4D97-AF65-F5344CB8AC3E}">
        <p14:creationId xmlns:p14="http://schemas.microsoft.com/office/powerpoint/2010/main" val="72070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defRPr sz="2000" b="1">
                <a:cs typeface="Poppins Medium" panose="00000600000000000000" pitchFamily="2" charset="0"/>
              </a:defRPr>
            </a:pPr>
            <a:r>
              <a:t>Seis esferas principales de interés</a:t>
            </a:r>
            <a:endParaRPr sz="1600">
              <a:solidFill>
                <a:prstClr val="black"/>
              </a:solidFill>
              <a:latin typeface="Calibri Light" panose="020F0302020204030204"/>
              <a:cs typeface="Poppins ExtraLight" panose="00000300000000000000" pitchFamily="2" charset="0"/>
            </a:endParaRPr>
          </a:p>
          <a:p>
            <a:pPr fontAlgn="ctr"/>
            <a:endParaRPr sz="16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3.2 Contenido y estructura de DigCompEdu </a:t>
            </a:r>
            <a:endParaRPr sz="2000" i="1">
              <a:latin typeface="+mj-lt"/>
              <a:ea typeface="Microsoft Sans Serif" panose="020B0604020202020204" pitchFamily="34" charset="0"/>
              <a:cs typeface="Poppins ExtraLight" panose="00000300000000000000" pitchFamily="2" charset="0"/>
            </a:endParaRPr>
          </a:p>
        </p:txBody>
      </p:sp>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graphicFrame>
        <p:nvGraphicFramePr>
          <p:cNvPr id="3" name="Tabella 2"/>
          <p:cNvGraphicFramePr>
            <a:graphicFrameLocks noGrp="1"/>
          </p:cNvGraphicFramePr>
          <p:nvPr>
            <p:extLst>
              <p:ext uri="{D42A27DB-BD31-4B8C-83A1-F6EECF244321}">
                <p14:modId xmlns:p14="http://schemas.microsoft.com/office/powerpoint/2010/main" val="3159262440"/>
              </p:ext>
            </p:extLst>
          </p:nvPr>
        </p:nvGraphicFramePr>
        <p:xfrm>
          <a:off x="249705" y="2631188"/>
          <a:ext cx="11692590" cy="2423160"/>
        </p:xfrm>
        <a:graphic>
          <a:graphicData uri="http://schemas.openxmlformats.org/drawingml/2006/table">
            <a:tbl>
              <a:tblPr firstRow="1" bandRow="1">
                <a:tableStyleId>{5C22544A-7EE6-4342-B048-85BDC9FD1C3A}</a:tableStyleId>
              </a:tblPr>
              <a:tblGrid>
                <a:gridCol w="1948765">
                  <a:extLst>
                    <a:ext uri="{9D8B030D-6E8A-4147-A177-3AD203B41FA5}">
                      <a16:colId xmlns:a16="http://schemas.microsoft.com/office/drawing/2014/main" val="3937168253"/>
                    </a:ext>
                  </a:extLst>
                </a:gridCol>
                <a:gridCol w="1948765">
                  <a:extLst>
                    <a:ext uri="{9D8B030D-6E8A-4147-A177-3AD203B41FA5}">
                      <a16:colId xmlns:a16="http://schemas.microsoft.com/office/drawing/2014/main" val="2148727033"/>
                    </a:ext>
                  </a:extLst>
                </a:gridCol>
                <a:gridCol w="1948765">
                  <a:extLst>
                    <a:ext uri="{9D8B030D-6E8A-4147-A177-3AD203B41FA5}">
                      <a16:colId xmlns:a16="http://schemas.microsoft.com/office/drawing/2014/main" val="2848200564"/>
                    </a:ext>
                  </a:extLst>
                </a:gridCol>
                <a:gridCol w="1948765">
                  <a:extLst>
                    <a:ext uri="{9D8B030D-6E8A-4147-A177-3AD203B41FA5}">
                      <a16:colId xmlns:a16="http://schemas.microsoft.com/office/drawing/2014/main" val="377013400"/>
                    </a:ext>
                  </a:extLst>
                </a:gridCol>
                <a:gridCol w="1948765">
                  <a:extLst>
                    <a:ext uri="{9D8B030D-6E8A-4147-A177-3AD203B41FA5}">
                      <a16:colId xmlns:a16="http://schemas.microsoft.com/office/drawing/2014/main" val="4009921453"/>
                    </a:ext>
                  </a:extLst>
                </a:gridCol>
                <a:gridCol w="1948765">
                  <a:extLst>
                    <a:ext uri="{9D8B030D-6E8A-4147-A177-3AD203B41FA5}">
                      <a16:colId xmlns:a16="http://schemas.microsoft.com/office/drawing/2014/main" val="273961340"/>
                    </a:ext>
                  </a:extLst>
                </a:gridCol>
              </a:tblGrid>
              <a:tr h="399880">
                <a:tc>
                  <a:txBody>
                    <a:bodyPr/>
                    <a:lstStyle/>
                    <a:p>
                      <a:pPr algn="ctr">
                        <a:defRPr sz="1300" b="1">
                          <a:latin typeface="+mj-lt"/>
                        </a:defRPr>
                      </a:pPr>
                      <a:r>
                        <a:t>Área 1</a:t>
                      </a:r>
                    </a:p>
                    <a:p>
                      <a:pPr algn="ctr">
                        <a:defRPr sz="1300" b="1">
                          <a:latin typeface="+mj-lt"/>
                        </a:defRPr>
                      </a:pPr>
                      <a:r>
                        <a:t>Compromiso profesional</a:t>
                      </a:r>
                      <a:endParaRPr sz="1300" b="1">
                        <a:solidFill>
                          <a:schemeClr val="tx1"/>
                        </a:solidFill>
                        <a:latin typeface="+mj-lt"/>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t>Área 2</a:t>
                      </a:r>
                    </a:p>
                    <a:p>
                      <a:pPr algn="ctr">
                        <a:defRPr sz="1300" b="1">
                          <a:latin typeface="+mj-lt"/>
                        </a:defRPr>
                      </a:pPr>
                      <a:r>
                        <a:t>Recursos digitales</a:t>
                      </a:r>
                      <a:endParaRPr sz="1300" b="1">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t>Área 3</a:t>
                      </a:r>
                    </a:p>
                    <a:p>
                      <a:pPr algn="ctr">
                        <a:defRPr sz="1300" b="1">
                          <a:latin typeface="+mj-lt"/>
                        </a:defRPr>
                      </a:pPr>
                      <a:r>
                        <a:t>Enseñanza y aprendizaje </a:t>
                      </a:r>
                      <a:endParaRPr sz="1300" b="1">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t>Área 4</a:t>
                      </a:r>
                    </a:p>
                    <a:p>
                      <a:pPr algn="ctr">
                        <a:defRPr sz="1300" b="1">
                          <a:latin typeface="+mj-lt"/>
                        </a:defRPr>
                      </a:pPr>
                      <a:r>
                        <a:t>Evaluación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t>Área 5 </a:t>
                      </a:r>
                    </a:p>
                    <a:p>
                      <a:pPr algn="ctr">
                        <a:defRPr sz="1300" b="1">
                          <a:latin typeface="+mj-lt"/>
                        </a:defRPr>
                      </a:pPr>
                      <a:r>
                        <a:t>Empoderar a los estudiantes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t>Área 6 </a:t>
                      </a:r>
                    </a:p>
                    <a:p>
                      <a:pPr algn="ctr">
                        <a:defRPr sz="1300" b="1">
                          <a:latin typeface="+mj-lt"/>
                        </a:defRPr>
                      </a:pPr>
                      <a:r>
                        <a:t>Facilitar a los alumnos</a:t>
                      </a:r>
                      <a:endParaRPr sz="1300" b="1">
                        <a:solidFill>
                          <a:schemeClr val="tx1"/>
                        </a:solidFill>
                        <a:latin typeface="+mj-lt"/>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314081"/>
                  </a:ext>
                </a:extLst>
              </a:tr>
              <a:tr h="399880">
                <a:tc>
                  <a:txBody>
                    <a:bodyPr/>
                    <a:lstStyle/>
                    <a:p>
                      <a:pPr algn="just">
                        <a:defRPr sz="1200">
                          <a:latin typeface="+mj-lt"/>
                        </a:defRPr>
                      </a:pPr>
                      <a:r>
                        <a:t>Uso de las tecnologías digitales para la comunicación, la colaboración y el desarrollo profesional. </a:t>
                      </a:r>
                    </a:p>
                    <a:p>
                      <a:pPr algn="l"/>
                      <a:endParaRPr sz="1200" b="0">
                        <a:solidFill>
                          <a:schemeClr val="tx1"/>
                        </a:solidFill>
                        <a:latin typeface="+mj-lt"/>
                      </a:endParaRPr>
                    </a:p>
                    <a:p>
                      <a:pPr algn="l"/>
                      <a:endParaRPr sz="1200" b="0">
                        <a:solidFill>
                          <a:schemeClr val="tx1"/>
                        </a:solidFill>
                        <a:latin typeface="+mj-lt"/>
                      </a:endParaRPr>
                    </a:p>
                    <a:p>
                      <a:pPr algn="l"/>
                      <a:endParaRPr sz="1200" b="0">
                        <a:solidFill>
                          <a:schemeClr val="tx1"/>
                        </a:solidFill>
                        <a:latin typeface="+mj-lt"/>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t>Abastecimiento, creación y puesta en común de recursos digitales.</a:t>
                      </a:r>
                    </a:p>
                    <a:p>
                      <a:pPr algn="l"/>
                      <a:endParaRPr sz="1200" b="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t>Gestión y orquestación del uso de las tecnologías digitales</a:t>
                      </a:r>
                    </a:p>
                    <a:p>
                      <a:pPr algn="just">
                        <a:defRPr sz="1200">
                          <a:latin typeface="+mj-lt"/>
                        </a:defRPr>
                      </a:pPr>
                      <a:r>
                        <a:t>en la enseñanza y el aprendizaje</a:t>
                      </a:r>
                      <a:endParaRPr sz="1200" b="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t>Uso de tecnologías y estrategias digitales para mejorar</a:t>
                      </a:r>
                    </a:p>
                    <a:p>
                      <a:pPr algn="just">
                        <a:defRPr sz="1200">
                          <a:latin typeface="+mj-lt"/>
                        </a:defRPr>
                      </a:pPr>
                      <a:r>
                        <a:t>evaluación.</a:t>
                      </a:r>
                      <a:endParaRPr sz="1200" b="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t>El uso de tecnologías digitales para mejorar la inclusión,</a:t>
                      </a:r>
                    </a:p>
                    <a:p>
                      <a:pPr algn="just">
                        <a:defRPr sz="1200">
                          <a:latin typeface="+mj-lt"/>
                        </a:defRPr>
                      </a:pPr>
                      <a:r>
                        <a:t>personalización y participación activa de los alumnos.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t>Permitir a los estudiantes utilizar de manera creativa y responsable lo digital</a:t>
                      </a:r>
                    </a:p>
                    <a:p>
                      <a:pPr algn="just">
                        <a:defRPr sz="1200">
                          <a:latin typeface="+mj-lt"/>
                        </a:defRPr>
                      </a:pPr>
                      <a:r>
                        <a:t>tecnologías para la información, la comunicación y los contenidos</a:t>
                      </a:r>
                    </a:p>
                    <a:p>
                      <a:pPr algn="just">
                        <a:defRPr sz="1200">
                          <a:latin typeface="+mj-lt"/>
                        </a:defRPr>
                      </a:pPr>
                      <a:r>
                        <a:t>creación, bienestar y resolución de problemas</a:t>
                      </a:r>
                      <a:endParaRPr sz="1200" b="0">
                        <a:solidFill>
                          <a:schemeClr val="tx1"/>
                        </a:solidFill>
                        <a:latin typeface="+mj-lt"/>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0569344"/>
                  </a:ext>
                </a:extLst>
              </a:tr>
            </a:tbl>
          </a:graphicData>
        </a:graphic>
      </p:graphicFrame>
      <p:sp>
        <p:nvSpPr>
          <p:cNvPr id="4" name="Rettangolo arrotondato 3"/>
          <p:cNvSpPr/>
          <p:nvPr/>
        </p:nvSpPr>
        <p:spPr>
          <a:xfrm>
            <a:off x="249705"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ttangolo arrotondato 8"/>
          <p:cNvSpPr/>
          <p:nvPr/>
        </p:nvSpPr>
        <p:spPr>
          <a:xfrm>
            <a:off x="2202392" y="2631188"/>
            <a:ext cx="7779808"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ttangolo arrotondato 9"/>
          <p:cNvSpPr/>
          <p:nvPr/>
        </p:nvSpPr>
        <p:spPr>
          <a:xfrm>
            <a:off x="9999133"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CuadroTexto 4">
            <a:extLst>
              <a:ext uri="{FF2B5EF4-FFF2-40B4-BE49-F238E27FC236}">
                <a16:creationId xmlns:a16="http://schemas.microsoft.com/office/drawing/2014/main" id="{A9B4BD22-AF40-4574-BB02-C00B471C806C}"/>
              </a:ext>
            </a:extLst>
          </p:cNvPr>
          <p:cNvSpPr txBox="1"/>
          <p:nvPr/>
        </p:nvSpPr>
        <p:spPr>
          <a:xfrm>
            <a:off x="-31781" y="5423541"/>
            <a:ext cx="2588714" cy="276999"/>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t>Competencias profesionales de los educadores </a:t>
            </a:r>
          </a:p>
        </p:txBody>
      </p:sp>
      <p:sp>
        <p:nvSpPr>
          <p:cNvPr id="12" name="CuadroTexto 4">
            <a:extLst>
              <a:ext uri="{FF2B5EF4-FFF2-40B4-BE49-F238E27FC236}">
                <a16:creationId xmlns:a16="http://schemas.microsoft.com/office/drawing/2014/main" id="{A9B4BD22-AF40-4574-BB02-C00B471C806C}"/>
              </a:ext>
            </a:extLst>
          </p:cNvPr>
          <p:cNvSpPr txBox="1"/>
          <p:nvPr/>
        </p:nvSpPr>
        <p:spPr>
          <a:xfrm>
            <a:off x="4842933" y="5417747"/>
            <a:ext cx="2506133" cy="276999"/>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t>Competencias pedagógicas de los educadores </a:t>
            </a:r>
          </a:p>
        </p:txBody>
      </p:sp>
      <p:sp>
        <p:nvSpPr>
          <p:cNvPr id="13" name="CuadroTexto 4">
            <a:extLst>
              <a:ext uri="{FF2B5EF4-FFF2-40B4-BE49-F238E27FC236}">
                <a16:creationId xmlns:a16="http://schemas.microsoft.com/office/drawing/2014/main" id="{A9B4BD22-AF40-4574-BB02-C00B471C806C}"/>
              </a:ext>
            </a:extLst>
          </p:cNvPr>
          <p:cNvSpPr txBox="1"/>
          <p:nvPr/>
        </p:nvSpPr>
        <p:spPr>
          <a:xfrm>
            <a:off x="10118771" y="5417747"/>
            <a:ext cx="1703886" cy="276999"/>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t>Competencias de los alumnos </a:t>
            </a:r>
          </a:p>
        </p:txBody>
      </p:sp>
    </p:spTree>
    <p:extLst>
      <p:ext uri="{BB962C8B-B14F-4D97-AF65-F5344CB8AC3E}">
        <p14:creationId xmlns:p14="http://schemas.microsoft.com/office/powerpoint/2010/main" val="31111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921078"/>
            <a:ext cx="3530074" cy="4066476"/>
          </a:xfrm>
          <a:prstGeom prst="rect">
            <a:avLst/>
          </a:prstGeom>
          <a:noFill/>
        </p:spPr>
        <p:txBody>
          <a:bodyPr wrap="square" numCol="1">
            <a:noAutofit/>
          </a:bodyPr>
          <a:lstStyle/>
          <a:p>
            <a:pPr algn="just">
              <a:defRPr sz="2000" b="1">
                <a:cs typeface="Poppins Medium" panose="00000600000000000000" pitchFamily="2" charset="0"/>
              </a:defRPr>
            </a:pPr>
            <a:r>
              <a:t>¿Un orden jerárquic</a:t>
            </a:r>
            <a:r>
              <a:rPr lang="es-ES"/>
              <a:t>o</a:t>
            </a:r>
            <a:r>
              <a:t>? </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sz="1500"/>
              <a:t>DigCompEdu es ligeramente diferente de</a:t>
            </a:r>
            <a:r>
              <a:rPr lang="es-ES" sz="1500"/>
              <a:t>l </a:t>
            </a:r>
            <a:r>
              <a:rPr sz="1500"/>
              <a:t>DigComp tradicional: mientras que en DigComp cada una de las áreas de </a:t>
            </a:r>
            <a:r>
              <a:rPr lang="es-ES" sz="1500"/>
              <a:t>formación</a:t>
            </a:r>
            <a:r>
              <a:rPr sz="1500"/>
              <a:t> está separada de la otra y puede concebirse potencialmente como una dimensión independiente, en DigCompEdu la superposición entre dos o más áreas de </a:t>
            </a:r>
            <a:r>
              <a:rPr lang="es-ES" sz="1500"/>
              <a:t>formación</a:t>
            </a:r>
            <a:r>
              <a:rPr sz="1500"/>
              <a:t> es definitivamente más fluida, tanto es así que la representación visual de los marcos se basa en la imagen de los anillos vinculados.</a:t>
            </a:r>
          </a:p>
          <a:p>
            <a:pPr algn="just" fontAlgn="ctr"/>
            <a:endParaRPr sz="1600">
              <a:solidFill>
                <a:prstClr val="black"/>
              </a:solidFill>
              <a:latin typeface="Calibri Light" panose="020F0302020204030204"/>
              <a:cs typeface="Poppins ExtraLight" panose="00000300000000000000" pitchFamily="2" charset="0"/>
            </a:endParaRPr>
          </a:p>
          <a:p>
            <a:pPr algn="just" fontAlgn="ctr"/>
            <a:endParaRPr sz="1600">
              <a:solidFill>
                <a:prstClr val="black"/>
              </a:solidFill>
              <a:latin typeface="Calibri Light" panose="020F0302020204030204"/>
              <a:cs typeface="Poppins ExtraLight" panose="00000300000000000000" pitchFamily="2" charset="0"/>
            </a:endParaRPr>
          </a:p>
          <a:p>
            <a:pPr algn="just" fontAlgn="ctr"/>
            <a:endParaRPr sz="16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3.3 Entendiendo la relación entre cada una de las áreas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pic>
        <p:nvPicPr>
          <p:cNvPr id="3" name="Immagine 2"/>
          <p:cNvPicPr>
            <a:picLocks noChangeAspect="1"/>
          </p:cNvPicPr>
          <p:nvPr/>
        </p:nvPicPr>
        <p:blipFill>
          <a:blip r:embed="rId3"/>
          <a:stretch>
            <a:fillRect/>
          </a:stretch>
        </p:blipFill>
        <p:spPr>
          <a:xfrm>
            <a:off x="4379900" y="2258292"/>
            <a:ext cx="5907970" cy="3086943"/>
          </a:xfrm>
          <a:prstGeom prst="rect">
            <a:avLst/>
          </a:prstGeom>
          <a:ln>
            <a:solidFill>
              <a:srgbClr val="FF0000"/>
            </a:solidFill>
          </a:ln>
        </p:spPr>
      </p:pic>
    </p:spTree>
    <p:extLst>
      <p:ext uri="{BB962C8B-B14F-4D97-AF65-F5344CB8AC3E}">
        <p14:creationId xmlns:p14="http://schemas.microsoft.com/office/powerpoint/2010/main" val="43749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003891"/>
            <a:ext cx="9086428" cy="3715216"/>
          </a:xfrm>
          <a:prstGeom prst="rect">
            <a:avLst/>
          </a:prstGeom>
          <a:noFill/>
        </p:spPr>
        <p:txBody>
          <a:bodyPr wrap="square" numCol="1">
            <a:noAutofit/>
          </a:bodyPr>
          <a:lstStyle/>
          <a:p>
            <a:pPr algn="just">
              <a:defRPr sz="2000" b="1">
                <a:cs typeface="Poppins Medium" panose="00000600000000000000" pitchFamily="2" charset="0"/>
              </a:defRPr>
            </a:pPr>
            <a:r>
              <a:t>Una introducción al usuario</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El núcleo mismo del DigCompEdu está representado por</a:t>
            </a:r>
            <a:r>
              <a:rPr lang="es-ES"/>
              <a:t> el ÁREA</a:t>
            </a:r>
            <a:r>
              <a:t> 2-5, formalmente reconocido como las dimensiones en las que los educadores pueden encontrar referencias para su capacitación y empoderamiento de competencias digitales. </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Las competencias en el ÁREA 1-3 se refieren al despliegue mismo del contenido docente y educativo, independientemente de los medios (T</a:t>
            </a:r>
            <a:r>
              <a:rPr lang="es-ES"/>
              <a:t>I</a:t>
            </a:r>
            <a:r>
              <a:t> vs tradicional).</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Desde el ÁREA 2 hasta el ÁREA 4 nos encontramos con las tareas y acciones involucradas en un ciclo estratégico (estrategia → desarrollo → evaluación) que caracterizan nuevamente la experiencia docente.</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El Área 5 finalmente puso énfasis en un enfoque orientado al estudiante, y culmina en el ÁREA 6 con la oportunidad de hacer que los estudiantes co-desarrolladores de su experiencia — puestos a disposición de conformidad con los principios rectores enumerados en el AREA 2-4</a:t>
            </a:r>
          </a:p>
          <a:p>
            <a:pPr algn="just" fontAlgn="ctr"/>
            <a:endParaRPr sz="16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3.4 La línea de fondo de DigCompEdu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spTree>
    <p:extLst>
      <p:ext uri="{BB962C8B-B14F-4D97-AF65-F5344CB8AC3E}">
        <p14:creationId xmlns:p14="http://schemas.microsoft.com/office/powerpoint/2010/main" val="30605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604797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
        <p:nvSpPr>
          <p:cNvPr id="11" name="CuadroTexto 4">
            <a:extLst>
              <a:ext uri="{FF2B5EF4-FFF2-40B4-BE49-F238E27FC236}">
                <a16:creationId xmlns:a16="http://schemas.microsoft.com/office/drawing/2014/main" id="{39BA6DD8-D9B4-4EE7-99D6-32CFB0371C53}"/>
              </a:ext>
            </a:extLst>
          </p:cNvPr>
          <p:cNvSpPr txBox="1"/>
          <p:nvPr/>
        </p:nvSpPr>
        <p:spPr>
          <a:xfrm>
            <a:off x="675242" y="3740993"/>
            <a:ext cx="2147390" cy="461665"/>
          </a:xfrm>
          <a:prstGeom prst="rect">
            <a:avLst/>
          </a:prstGeom>
          <a:noFill/>
        </p:spPr>
        <p:txBody>
          <a:bodyPr wrap="square">
            <a:spAutoFit/>
          </a:bodyPr>
          <a:lstStyle/>
          <a:p>
            <a:pPr marL="216000" lvl="0">
              <a:spcBef>
                <a:spcPts val="5"/>
              </a:spcBef>
              <a:tabLst>
                <a:tab pos="1205230" algn="l"/>
                <a:tab pos="1926589" algn="l"/>
                <a:tab pos="2915920" algn="l"/>
                <a:tab pos="3444875" algn="l"/>
                <a:tab pos="4383405" algn="l"/>
                <a:tab pos="6796405" algn="l"/>
              </a:tabLst>
              <a:defRPr sz="2400">
                <a:ea typeface="Microsoft Sans Serif" panose="020B0604020202020204" pitchFamily="34" charset="0"/>
                <a:cs typeface="Poppins ExtraLight" panose="00000300000000000000" pitchFamily="2" charset="0"/>
              </a:defRPr>
            </a:pPr>
            <a:r>
              <a:rPr>
                <a:latin typeface="+mj-lt"/>
              </a:rPr>
              <a:t>Socio: </a:t>
            </a:r>
            <a:r>
              <a:rPr lang="es-ES">
                <a:solidFill>
                  <a:schemeClr val="tx1">
                    <a:lumMod val="50000"/>
                    <a:lumOff val="50000"/>
                  </a:schemeClr>
                </a:solidFill>
              </a:rPr>
              <a:t>EPIC</a:t>
            </a:r>
            <a:endParaRPr sz="2400">
              <a:solidFill>
                <a:schemeClr val="tx1">
                  <a:lumMod val="50000"/>
                  <a:lumOff val="50000"/>
                </a:schemeClr>
              </a:solidFill>
              <a:ea typeface="Microsoft Sans Serif" panose="020B0604020202020204" pitchFamily="34" charset="0"/>
              <a:cs typeface="Poppins Medium" panose="00000600000000000000" pitchFamily="2" charset="0"/>
            </a:endParaRPr>
          </a:p>
        </p:txBody>
      </p:sp>
      <p:pic>
        <p:nvPicPr>
          <p:cNvPr id="2" name="Immagine 1">
            <a:extLst>
              <a:ext uri="{FF2B5EF4-FFF2-40B4-BE49-F238E27FC236}">
                <a16:creationId xmlns:a16="http://schemas.microsoft.com/office/drawing/2014/main" id="{CD2226F8-D2F1-49BC-A4B6-25F733A02ED9}"/>
              </a:ext>
            </a:extLst>
          </p:cNvPr>
          <p:cNvPicPr>
            <a:picLocks noChangeAspect="1"/>
          </p:cNvPicPr>
          <p:nvPr/>
        </p:nvPicPr>
        <p:blipFill>
          <a:blip r:embed="rId2"/>
          <a:stretch>
            <a:fillRect/>
          </a:stretch>
        </p:blipFill>
        <p:spPr>
          <a:xfrm>
            <a:off x="8707315" y="2483386"/>
            <a:ext cx="2457450" cy="2295525"/>
          </a:xfrm>
          <a:prstGeom prst="rect">
            <a:avLst/>
          </a:prstGeom>
          <a:gradFill>
            <a:gsLst>
              <a:gs pos="0">
                <a:schemeClr val="accent1"/>
              </a:gs>
              <a:gs pos="100000">
                <a:schemeClr val="accent3">
                  <a:lumMod val="95000"/>
                  <a:lumOff val="5000"/>
                </a:schemeClr>
              </a:gs>
              <a:gs pos="100000">
                <a:schemeClr val="accent3">
                  <a:lumMod val="60000"/>
                </a:schemeClr>
              </a:gs>
            </a:gsLst>
            <a:path path="circle">
              <a:fillToRect t="100000" r="100000"/>
            </a:path>
          </a:gradFill>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655318" y="2133600"/>
            <a:ext cx="7406642" cy="1387706"/>
          </a:xfrm>
          <a:prstGeom prst="roundRect">
            <a:avLst>
              <a:gd name="adj" fmla="val 50000"/>
            </a:avLst>
          </a:prstGeom>
          <a:gradFill flip="none" rotWithShape="1">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tileRect t="-100000" r="-100000"/>
          </a:gradFill>
          <a:ln>
            <a:noFill/>
          </a:ln>
          <a:effectLst>
            <a:outerShdw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4000">
              <a:defRPr sz="2800" b="1">
                <a:solidFill>
                  <a:schemeClr val="bg1"/>
                </a:solidFill>
                <a:cs typeface="Poppins Medium" panose="00000600000000000000" pitchFamily="2" charset="0"/>
              </a:defRPr>
            </a:pPr>
            <a:r>
              <a:t>DigComp para educadores y organizaciones: </a:t>
            </a:r>
          </a:p>
          <a:p>
            <a:pPr marL="144000">
              <a:defRPr sz="2800" b="1">
                <a:solidFill>
                  <a:schemeClr val="bg1"/>
                </a:solidFill>
                <a:cs typeface="Poppins Medium" panose="00000600000000000000" pitchFamily="2" charset="0"/>
              </a:defRPr>
            </a:pPr>
            <a:r>
              <a:rPr lang="es-ES"/>
              <a:t>Implicaciones operativas</a:t>
            </a:r>
            <a:endParaRPr sz="28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3423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1" y="1773541"/>
            <a:ext cx="4745810" cy="3715216"/>
          </a:xfrm>
          <a:prstGeom prst="rect">
            <a:avLst/>
          </a:prstGeom>
          <a:noFill/>
        </p:spPr>
        <p:txBody>
          <a:bodyPr wrap="square" numCol="1">
            <a:noAutofit/>
          </a:bodyPr>
          <a:lstStyle/>
          <a:p>
            <a:pPr algn="just">
              <a:defRPr sz="2000" b="1">
                <a:cs typeface="Poppins Medium" panose="00000600000000000000" pitchFamily="2" charset="0"/>
              </a:defRPr>
            </a:pPr>
            <a:r>
              <a:t>Una perspectiva más amplia</a:t>
            </a: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El enfoque en las oportunidades de desarrollo de capacidades para los formadores no está aislado en el contexto de DigComp, ni en la educación digital en general, sino que es una expresión concreta de intereses más amplios manifestados por las instituciones de la UE en el ecosistema del aprendizaje permanente.</a:t>
            </a:r>
          </a:p>
          <a:p>
            <a:pPr marL="284400" algn="just" fontAlgn="ctr">
              <a:lnSpc>
                <a:spcPct val="120000"/>
              </a:lnSpc>
            </a:pPr>
            <a:endParaRPr sz="1400">
              <a:solidFill>
                <a:prstClr val="black"/>
              </a:solidFill>
              <a:latin typeface="Calibri Light" panose="020F0302020204030204"/>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Las </a:t>
            </a:r>
            <a:r>
              <a:rPr>
                <a:hlinkClick r:id="rId2"/>
              </a:rPr>
              <a:t>recomendaciones</a:t>
            </a:r>
            <a:r>
              <a:t> del Consejo de 2016 sobre las vías de mejora de las capacidades para la educación de adultos reconocen que un enfoque centrado en el personal de la educación y la formación es un área prioritaria clave, al ser un personal docente motivado, impulsado y capacitado como una variable fundamental para el éxito del programa de educación y formación. </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3.5 ¿Por qué </a:t>
            </a:r>
            <a:r>
              <a:rPr lang="es-ES"/>
              <a:t>se necesita formar al formador</a:t>
            </a:r>
            <a:r>
              <a:t>?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sp>
        <p:nvSpPr>
          <p:cNvPr id="6" name="TextBox 54">
            <a:extLst>
              <a:ext uri="{FF2B5EF4-FFF2-40B4-BE49-F238E27FC236}">
                <a16:creationId xmlns:a16="http://schemas.microsoft.com/office/drawing/2014/main" id="{2F17DC47-0BEE-4ED4-BA6B-A229EF47F4E7}"/>
              </a:ext>
            </a:extLst>
          </p:cNvPr>
          <p:cNvSpPr txBox="1"/>
          <p:nvPr/>
        </p:nvSpPr>
        <p:spPr>
          <a:xfrm>
            <a:off x="5372101" y="1773541"/>
            <a:ext cx="5010149" cy="3715216"/>
          </a:xfrm>
          <a:prstGeom prst="rect">
            <a:avLst/>
          </a:prstGeom>
          <a:noFill/>
        </p:spPr>
        <p:txBody>
          <a:bodyPr wrap="square" numCol="1">
            <a:noAutofit/>
          </a:bodyPr>
          <a:lstStyle/>
          <a:p>
            <a:pPr algn="just"/>
            <a:endParaRPr sz="2000" b="1">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El sistema de incentivos reconocidos al personal de educación y formación debe ir más allá de la compensación monetaria y examinar también otras formas de recompensas igualmente pertinentes para fomentar la motivación del personal y su compromiso a largo plazo. </a:t>
            </a:r>
          </a:p>
          <a:p>
            <a:pPr marL="284400" algn="just" fontAlgn="ctr">
              <a:lnSpc>
                <a:spcPct val="120000"/>
              </a:lnSpc>
            </a:pPr>
            <a:endParaRPr sz="1400">
              <a:solidFill>
                <a:prstClr val="black"/>
              </a:solidFill>
              <a:latin typeface="Calibri Light" panose="020F0302020204030204"/>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Lo mismo se reafirma en la nueva </a:t>
            </a:r>
            <a:r>
              <a:rPr>
                <a:hlinkClick r:id="rId4"/>
              </a:rPr>
              <a:t>Agenda de la UE </a:t>
            </a:r>
            <a:r>
              <a:t>para el Aprendizaje de Adultos 2021-30, que reconoce en la profesionalización y cualificación de formadores y educadores un componente fundamental del espacio prioritario n.º 4: Calidad, equidad, inclusión y éxito en el aprendizaje de adultos</a:t>
            </a:r>
            <a:endParaRPr sz="140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357752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3.6 Escalar el DigCompEdu</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012280"/>
            <a:ext cx="9289497" cy="3715216"/>
          </a:xfrm>
          <a:prstGeom prst="rect">
            <a:avLst/>
          </a:prstGeom>
          <a:noFill/>
        </p:spPr>
        <p:txBody>
          <a:bodyPr wrap="square" numCol="1">
            <a:noAutofit/>
          </a:bodyPr>
          <a:lstStyle/>
          <a:p>
            <a:pPr algn="just">
              <a:defRPr sz="2000" b="1">
                <a:cs typeface="Poppins Medium" panose="00000600000000000000" pitchFamily="2" charset="0"/>
              </a:defRPr>
            </a:pPr>
            <a:r>
              <a:t>Abrazar la propuesta de competencias digitales para los educadores</a:t>
            </a: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t>El compromiso de una organización con DigCompEdu es sintomático de su deseo de estar más cerca y más alineado con varias coordenadas clave concebidas por las instituciones de la UE como factores de éxito y sostenibilidad de un ecosistema LLL más eficiente y eficaz: </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Apoyo a las competencias digitales de los ciudadanos</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Apoyar las competencias digitales de los educadores y la digitalización general de los entornos de formación</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Apoyar a los profesores y educadores en sus propios itinerarios de aprendizaje a lo largo de toda la vida</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Apoyar una educación de calidad y nuevos modelos para los alumnos</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t>(y más en general) apoyar el proceso de creación de un sistema educativo más resiliente, más ágil, accesible e inclusivo </a:t>
            </a:r>
          </a:p>
        </p:txBody>
      </p:sp>
    </p:spTree>
    <p:extLst>
      <p:ext uri="{BB962C8B-B14F-4D97-AF65-F5344CB8AC3E}">
        <p14:creationId xmlns:p14="http://schemas.microsoft.com/office/powerpoint/2010/main" val="41859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3.7 DigCompEdu y DigComp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729377" cy="3715216"/>
          </a:xfrm>
          <a:prstGeom prst="rect">
            <a:avLst/>
          </a:prstGeom>
          <a:noFill/>
        </p:spPr>
        <p:txBody>
          <a:bodyPr wrap="square" numCol="1">
            <a:noAutofit/>
          </a:bodyPr>
          <a:lstStyle/>
          <a:p>
            <a:pPr algn="just">
              <a:defRPr sz="2000" b="1">
                <a:cs typeface="Poppins Medium" panose="00000600000000000000" pitchFamily="2" charset="0"/>
              </a:defRPr>
            </a:pPr>
            <a:r>
              <a:t>Una la extensión de la otra...</a:t>
            </a: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t>Es importante recordar el hecho de que DigCompEdu no es un sustituto de DigComp, ni una versión «avanzada».</a:t>
            </a:r>
          </a:p>
          <a:p>
            <a:pPr marL="280800" algn="just" fontAlgn="ctr">
              <a:lnSpc>
                <a:spcPct val="120000"/>
              </a:lnSpc>
            </a:pPr>
            <a:endParaRPr sz="1600">
              <a:solidFill>
                <a:prstClr val="black"/>
              </a:solidFill>
              <a:latin typeface="Calibri Light" panose="020F0302020204030204"/>
              <a:cs typeface="Poppins ExtraLight" panose="00000300000000000000" pitchFamily="2" charset="0"/>
            </a:endParaRP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t>DigCompEdu es la readaptación del marco de DigComp dentro de un campo muy nicho de necesidades y oportunidades, al tiempo que captura y enmarca las competencias específicas de los educadores.</a:t>
            </a:r>
          </a:p>
          <a:p>
            <a:pPr marL="280800" algn="just" fontAlgn="ctr">
              <a:lnSpc>
                <a:spcPct val="120000"/>
              </a:lnSpc>
            </a:pPr>
            <a:endParaRPr sz="1600">
              <a:solidFill>
                <a:prstClr val="black"/>
              </a:solidFill>
              <a:latin typeface="Calibri Light" panose="020F0302020204030204"/>
              <a:cs typeface="Poppins ExtraLight" panose="00000300000000000000" pitchFamily="2" charset="0"/>
            </a:endParaRP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t>Las mismas implicaciones para las organizaciones de educación y formación residen en el apoyo que pueden garantizar a sus miembros del personal para perseguir sus objetivos de cualificación en cualquiera de los ámbitos de formación identificados por el marco. </a:t>
            </a:r>
          </a:p>
        </p:txBody>
      </p:sp>
    </p:spTree>
    <p:extLst>
      <p:ext uri="{BB962C8B-B14F-4D97-AF65-F5344CB8AC3E}">
        <p14:creationId xmlns:p14="http://schemas.microsoft.com/office/powerpoint/2010/main" val="426641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4.1 Compromiso profesional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534643" cy="3715216"/>
          </a:xfrm>
          <a:prstGeom prst="rect">
            <a:avLst/>
          </a:prstGeom>
          <a:noFill/>
        </p:spPr>
        <p:txBody>
          <a:bodyPr wrap="square" numCol="1">
            <a:noAutofit/>
          </a:bodyPr>
          <a:lstStyle/>
          <a:p>
            <a:pPr algn="just">
              <a:defRPr sz="2000" b="1">
                <a:cs typeface="Poppins Medium" panose="00000600000000000000" pitchFamily="2" charset="0"/>
              </a:defRPr>
            </a:pPr>
            <a:r>
              <a:t>Comunicación organizacional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Transferencia de comunicaciones más delgada, más rápida, más eficiente (y eficaz)</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Difundir el mensaje a un público más amplio de usuarios potenciales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Contribuir al alcance de los servicios de la organización y a una oferta más amplia</a:t>
            </a:r>
          </a:p>
          <a:p>
            <a:pPr algn="just" fontAlgn="ctr">
              <a:lnSpc>
                <a:spcPct val="120000"/>
              </a:lnSpc>
              <a:defRPr sz="2000" b="1">
                <a:cs typeface="Poppins Medium" panose="00000600000000000000" pitchFamily="2" charset="0"/>
              </a:defRPr>
            </a:pPr>
            <a:r>
              <a:t>Colaboración profesional</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Oportunidades de creación de redes más amplias y colaboraciones transfuncionales con </a:t>
            </a:r>
            <a:r>
              <a:rPr lang="es-ES"/>
              <a:t>grupos de interés</a:t>
            </a:r>
            <a:endParaRP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Intercambio de buenas prácticas y modelo escalable de marcos pedagógicos innovadores/recursos</a:t>
            </a:r>
          </a:p>
          <a:p>
            <a:pPr algn="just" fontAlgn="ctr">
              <a:lnSpc>
                <a:spcPct val="120000"/>
              </a:lnSpc>
              <a:defRPr sz="2000" b="1">
                <a:cs typeface="Poppins Medium" panose="00000600000000000000" pitchFamily="2" charset="0"/>
              </a:defRPr>
            </a:pPr>
            <a:r>
              <a:t>Práctica reflexiva</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Seguimiento → Evaluación → Evaluación de conclusiones críticas y lecciones aprendidas</a:t>
            </a:r>
          </a:p>
          <a:p>
            <a:pPr algn="just" fontAlgn="ctr">
              <a:lnSpc>
                <a:spcPct val="120000"/>
              </a:lnSpc>
              <a:defRPr sz="2000" b="1">
                <a:cs typeface="Poppins Medium" panose="00000600000000000000" pitchFamily="2" charset="0"/>
              </a:defRPr>
            </a:pPr>
            <a:r>
              <a:t>Desarrollo profesional continuo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Test → Validación → Consolidación de prácticas replicables y sostenibles </a:t>
            </a:r>
            <a:endParaRPr sz="2000" b="1">
              <a:cs typeface="Poppins Medium" panose="00000600000000000000" pitchFamily="2" charset="0"/>
            </a:endParaRPr>
          </a:p>
        </p:txBody>
      </p:sp>
    </p:spTree>
    <p:extLst>
      <p:ext uri="{BB962C8B-B14F-4D97-AF65-F5344CB8AC3E}">
        <p14:creationId xmlns:p14="http://schemas.microsoft.com/office/powerpoint/2010/main" val="103986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4.2 Recursos digitales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51457" y="1970335"/>
            <a:ext cx="7272000" cy="3715216"/>
          </a:xfrm>
          <a:prstGeom prst="rect">
            <a:avLst/>
          </a:prstGeom>
          <a:noFill/>
        </p:spPr>
        <p:txBody>
          <a:bodyPr wrap="square" numCol="1">
            <a:noAutofit/>
          </a:bodyPr>
          <a:lstStyle/>
          <a:p>
            <a:pPr algn="just">
              <a:defRPr sz="2000" b="1">
                <a:cs typeface="Poppins Medium" panose="00000600000000000000" pitchFamily="2" charset="0"/>
              </a:defRPr>
            </a:pPr>
            <a:r>
              <a:t>Selección de recursos digitales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Comparar las necesidades y expectativas de los objetivos con las herramientas más adecuadas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Coherencia y fiabilidad de los recursos potenciales en comparación con la competencia de los formadores </a:t>
            </a:r>
            <a:endParaRPr lang="es-ES"/>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Armonización de la posible herramienta/recursos con el enfoque pedagógico subyacente</a:t>
            </a:r>
          </a:p>
          <a:p>
            <a:pPr algn="just" fontAlgn="ctr">
              <a:lnSpc>
                <a:spcPct val="120000"/>
              </a:lnSpc>
              <a:defRPr sz="2000" b="1">
                <a:cs typeface="Poppins Medium" panose="00000600000000000000" pitchFamily="2" charset="0"/>
              </a:defRPr>
            </a:pPr>
            <a:r>
              <a:t>Creación y modificación de recursos digitales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Cocreación y codesarrollo de nuevos recursos adecuados para formadores y alumnos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Adaptación de las fuentes y recursos existentes al ecosistema de aprendizaje actual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Escalar experiencias y conocimientos técnicos para diseñar nuevas funcionalidades y fines de uso</a:t>
            </a:r>
          </a:p>
          <a:p>
            <a:pPr algn="just" fontAlgn="ctr">
              <a:lnSpc>
                <a:spcPct val="120000"/>
              </a:lnSpc>
              <a:defRPr sz="2000" b="1">
                <a:cs typeface="Poppins Medium" panose="00000600000000000000" pitchFamily="2" charset="0"/>
              </a:defRPr>
            </a:pPr>
            <a:r>
              <a:t>Gestionar, proteger y compartir recursos digitales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Salvaguardar la privacidad de los alumnos y profesores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Protección de los resultados intelectuales de los profesores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Comprender los diferentes </a:t>
            </a:r>
            <a:r>
              <a:rPr lang="es-ES"/>
              <a:t>programas de código</a:t>
            </a:r>
            <a:r>
              <a:t> abiert</a:t>
            </a:r>
            <a:r>
              <a:rPr lang="es-ES"/>
              <a:t>o</a:t>
            </a:r>
            <a:endParaRPr/>
          </a:p>
        </p:txBody>
      </p:sp>
    </p:spTree>
    <p:extLst>
      <p:ext uri="{BB962C8B-B14F-4D97-AF65-F5344CB8AC3E}">
        <p14:creationId xmlns:p14="http://schemas.microsoft.com/office/powerpoint/2010/main" val="155213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4.3 Enseñanza y aprendizaje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76624" y="1773541"/>
            <a:ext cx="7272000" cy="3715216"/>
          </a:xfrm>
          <a:prstGeom prst="rect">
            <a:avLst/>
          </a:prstGeom>
          <a:noFill/>
        </p:spPr>
        <p:txBody>
          <a:bodyPr wrap="square" numCol="1">
            <a:noAutofit/>
          </a:bodyPr>
          <a:lstStyle/>
          <a:p>
            <a:pPr algn="just">
              <a:defRPr sz="2000" b="1">
                <a:cs typeface="Poppins Medium" panose="00000600000000000000" pitchFamily="2" charset="0"/>
              </a:defRPr>
            </a:pPr>
            <a:r>
              <a:t>Enseñanza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Dar prioridad a los dispositivos digitales para el despliegue del programa de educación y formación</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Participación en el aula y los alumnos</a:t>
            </a:r>
          </a:p>
          <a:p>
            <a:pPr algn="just" fontAlgn="ctr">
              <a:lnSpc>
                <a:spcPct val="120000"/>
              </a:lnSpc>
              <a:defRPr sz="2000" b="1">
                <a:cs typeface="Poppins Medium" panose="00000600000000000000" pitchFamily="2" charset="0"/>
              </a:defRPr>
            </a:pPr>
            <a:r>
              <a:t>Orientación</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Apoyo a los alumnos desde el punto de vista remoto: e-coaching, e-mentoring, e-tutoring</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Establecer una relación basada en la confianza a través de medios en línea</a:t>
            </a:r>
          </a:p>
          <a:p>
            <a:pPr algn="just" fontAlgn="ctr">
              <a:lnSpc>
                <a:spcPct val="120000"/>
              </a:lnSpc>
              <a:defRPr sz="2000" b="1">
                <a:cs typeface="Poppins Medium" panose="00000600000000000000" pitchFamily="2" charset="0"/>
              </a:defRPr>
            </a:pPr>
            <a:r>
              <a:t>Aprendizaje colaborativo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Mejorar la comunicación y la cooperación entre los participantes distantes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Fomentar un entorno de aula electrónica positivo y proactivo</a:t>
            </a:r>
          </a:p>
          <a:p>
            <a:pPr algn="just" fontAlgn="ctr">
              <a:lnSpc>
                <a:spcPct val="120000"/>
              </a:lnSpc>
              <a:defRPr sz="2000" b="1">
                <a:cs typeface="Poppins Medium" panose="00000600000000000000" pitchFamily="2" charset="0"/>
              </a:defRPr>
            </a:pPr>
            <a:r>
              <a:t>Aprendizaje autorregulado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Permitir a los alumnos solicitar por sí mismos la planificación y el seguimiento de los programas de sus progresos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Apoyar a los estudiantes en la identificación de ajustes y medidas correctivas</a:t>
            </a:r>
          </a:p>
        </p:txBody>
      </p:sp>
    </p:spTree>
    <p:extLst>
      <p:ext uri="{BB962C8B-B14F-4D97-AF65-F5344CB8AC3E}">
        <p14:creationId xmlns:p14="http://schemas.microsoft.com/office/powerpoint/2010/main" val="34994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4.4 Evaluación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t>Estrategias de evaluación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Realizar un seguimiento y registrar los avances desde el control remoto</a:t>
            </a:r>
          </a:p>
          <a:p>
            <a:pPr algn="just" fontAlgn="ctr">
              <a:lnSpc>
                <a:spcPct val="120000"/>
              </a:lnSpc>
              <a:defRPr sz="2000" b="1">
                <a:cs typeface="Poppins Medium" panose="00000600000000000000" pitchFamily="2" charset="0"/>
              </a:defRPr>
            </a:pPr>
            <a:r>
              <a:t>Análisis de evidencias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Estructurar un modelo basado en datos para la evaluación formativa y sumativa de la experiencia de los alumnos (y de los profesores)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Puesta en práctica y sistema de retroalimentación que informa los procesos de ajuste preciso</a:t>
            </a:r>
          </a:p>
          <a:p>
            <a:pPr algn="just" fontAlgn="ctr">
              <a:lnSpc>
                <a:spcPct val="120000"/>
              </a:lnSpc>
              <a:defRPr sz="2000" b="1">
                <a:cs typeface="Poppins Medium" panose="00000600000000000000" pitchFamily="2" charset="0"/>
              </a:defRPr>
            </a:pPr>
            <a:r>
              <a:t>Retroalimentación y planificación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Uso de datos recopilados para la intervención oportuna y relevante — refuerzo tanto positivo como negativo de los resultados deseados y no deseados respectivamente</a:t>
            </a:r>
          </a:p>
          <a:p>
            <a:pPr algn="just" fontAlgn="ctr">
              <a:lnSpc>
                <a:spcPct val="120000"/>
              </a:lnSpc>
            </a:pPr>
            <a:endParaRPr sz="130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131111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4.5 Empoderar a los alumnos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t>Accesibilidad e inclusión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Poner a disposición de todos los contenidos de educación y formación</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Identificación y eliminación de posibles barreras</a:t>
            </a:r>
          </a:p>
          <a:p>
            <a:pPr algn="just" fontAlgn="ctr">
              <a:lnSpc>
                <a:spcPct val="120000"/>
              </a:lnSpc>
              <a:defRPr sz="2000" b="1">
                <a:cs typeface="Poppins Medium" panose="00000600000000000000" pitchFamily="2" charset="0"/>
              </a:defRPr>
            </a:pPr>
            <a:r>
              <a:t>Diferenciación y personalización</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Hacer que el contenido sea «único» y ajustado a las preferencias personales de los alumnos y formadores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Establecer un modelo progresivo de complejidad que valorice la curva de aprendizaje de los estudiantes</a:t>
            </a:r>
          </a:p>
          <a:p>
            <a:pPr algn="just" fontAlgn="ctr">
              <a:lnSpc>
                <a:spcPct val="120000"/>
              </a:lnSpc>
              <a:defRPr sz="2000" b="1">
                <a:cs typeface="Poppins Medium" panose="00000600000000000000" pitchFamily="2" charset="0"/>
              </a:defRPr>
            </a:pPr>
            <a:r>
              <a:t>Involucrando activamente a los estudiantes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Hacer que el contenido sea entretenido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Evitar la experiencia típica en el aula</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Ayudar a los alumnos a desarrollar y co-crear el contenido de la conferencia, sin transferencia estéril de conocimientos de los formadores al aprendiz</a:t>
            </a:r>
          </a:p>
        </p:txBody>
      </p:sp>
    </p:spTree>
    <p:extLst>
      <p:ext uri="{BB962C8B-B14F-4D97-AF65-F5344CB8AC3E}">
        <p14:creationId xmlns:p14="http://schemas.microsoft.com/office/powerpoint/2010/main" val="320537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4.6 Facilitar la competencia digital de los estudiantes    </a:t>
            </a:r>
            <a:endParaRPr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 en la práctica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706930" y="1891945"/>
            <a:ext cx="8719046" cy="3715216"/>
          </a:xfrm>
          <a:prstGeom prst="rect">
            <a:avLst/>
          </a:prstGeom>
          <a:noFill/>
        </p:spPr>
        <p:txBody>
          <a:bodyPr wrap="square" numCol="1">
            <a:noAutofit/>
          </a:bodyPr>
          <a:lstStyle/>
          <a:p>
            <a:pPr algn="just">
              <a:defRPr sz="2000" b="1">
                <a:cs typeface="Poppins Medium" panose="00000600000000000000" pitchFamily="2" charset="0"/>
              </a:defRPr>
            </a:pPr>
            <a:r>
              <a:t>Información y alfabetización mediática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Proporcionar a los estudiantes una tarea desafiante que estimula su comprensión de la información digital</a:t>
            </a:r>
          </a:p>
          <a:p>
            <a:pPr algn="just" fontAlgn="ctr">
              <a:lnSpc>
                <a:spcPct val="120000"/>
              </a:lnSpc>
              <a:defRPr sz="2000" b="1">
                <a:cs typeface="Poppins Medium" panose="00000600000000000000" pitchFamily="2" charset="0"/>
              </a:defRPr>
            </a:pPr>
            <a:r>
              <a:t>Comunicación digital y colaboración</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Estimular la capacidad de los estudiantes para realizar las tareas del grupo a distancia y llegar a soluciones co-desarrolladas</a:t>
            </a:r>
          </a:p>
          <a:p>
            <a:pPr algn="just" fontAlgn="ctr">
              <a:lnSpc>
                <a:spcPct val="120000"/>
              </a:lnSpc>
              <a:defRPr sz="2000" b="1">
                <a:cs typeface="Poppins Medium" panose="00000600000000000000" pitchFamily="2" charset="0"/>
              </a:defRPr>
            </a:pPr>
            <a:r>
              <a:t>Creación de contenidos digitales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Ayudar a los estudiantes a probar su pensamiento creativo y crítico (es decir, cómo hacer referencia a las fuentes, cómo marcar su material)</a:t>
            </a:r>
          </a:p>
          <a:p>
            <a:pPr algn="just" fontAlgn="ctr">
              <a:lnSpc>
                <a:spcPct val="120000"/>
              </a:lnSpc>
              <a:defRPr sz="2000" b="1">
                <a:cs typeface="Poppins Medium" panose="00000600000000000000" pitchFamily="2" charset="0"/>
              </a:defRPr>
            </a:pPr>
            <a:r>
              <a:t>Uso responsable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Capacitar a los alumnos para que gestionen y manejen de forma segura su identidad digital, su presencia en la web</a:t>
            </a:r>
          </a:p>
          <a:p>
            <a:pPr algn="just" fontAlgn="ctr">
              <a:lnSpc>
                <a:spcPct val="120000"/>
              </a:lnSpc>
              <a:defRPr sz="2000" b="1">
                <a:cs typeface="Poppins Medium" panose="00000600000000000000" pitchFamily="2" charset="0"/>
              </a:defRPr>
            </a:pPr>
            <a:r>
              <a:t>Resolución de problemas digitales</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Desafiando a los estudiantes con una asignación fuera de la zona de confort</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t>Brindándoles la oportunidad de capacitar, asesorar y apoyar a sus compañeros.</a:t>
            </a:r>
          </a:p>
        </p:txBody>
      </p:sp>
    </p:spTree>
    <p:extLst>
      <p:ext uri="{BB962C8B-B14F-4D97-AF65-F5344CB8AC3E}">
        <p14:creationId xmlns:p14="http://schemas.microsoft.com/office/powerpoint/2010/main" val="318871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1D735ADE-D762-48FC-A475-60326CE8A0AA}"/>
              </a:ext>
            </a:extLst>
          </p:cNvPr>
          <p:cNvSpPr/>
          <p:nvPr/>
        </p:nvSpPr>
        <p:spPr>
          <a:xfrm>
            <a:off x="451029" y="669816"/>
            <a:ext cx="187416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Resumiendo:</a:t>
            </a:r>
          </a:p>
        </p:txBody>
      </p:sp>
      <p:sp>
        <p:nvSpPr>
          <p:cNvPr id="12" name="CasellaDiTesto 11"/>
          <p:cNvSpPr txBox="1"/>
          <p:nvPr/>
        </p:nvSpPr>
        <p:spPr>
          <a:xfrm>
            <a:off x="261257" y="1450814"/>
            <a:ext cx="3509553" cy="2862322"/>
          </a:xfrm>
          <a:prstGeom prst="rect">
            <a:avLst/>
          </a:prstGeom>
          <a:noFill/>
        </p:spPr>
        <p:txBody>
          <a:bodyPr wrap="square">
            <a:spAutoFit/>
          </a:bodyPr>
          <a:lstStyle/>
          <a:p>
            <a:pPr>
              <a:defRPr b="1">
                <a:solidFill>
                  <a:schemeClr val="tx1">
                    <a:lumMod val="65000"/>
                    <a:lumOff val="35000"/>
                  </a:schemeClr>
                </a:solidFill>
              </a:defRPr>
            </a:pPr>
            <a:r>
              <a:t>Marcos de educación y formación</a:t>
            </a:r>
          </a:p>
          <a:p>
            <a:endParaRPr/>
          </a:p>
          <a:p>
            <a:pPr marL="285750" indent="-285750">
              <a:buFont typeface="Arial" panose="020B0604020202020204" pitchFamily="34" charset="0"/>
              <a:buChar char="•"/>
              <a:defRPr>
                <a:cs typeface="Poppins Medium" panose="00000600000000000000" pitchFamily="2" charset="0"/>
              </a:defRPr>
            </a:pPr>
            <a:r>
              <a:t>Un paso atrás en la línea de tiempo</a:t>
            </a:r>
            <a:endParaRPr>
              <a:cs typeface="Poppins Medium" panose="00000600000000000000" pitchFamily="2" charset="0"/>
            </a:endParaRPr>
          </a:p>
          <a:p>
            <a:pPr marL="285750" indent="-285750">
              <a:buFont typeface="Arial" panose="020B0604020202020204" pitchFamily="34" charset="0"/>
              <a:buChar char="•"/>
            </a:pPr>
            <a:endParaRPr>
              <a:cs typeface="Poppins Medium" panose="00000600000000000000" pitchFamily="2" charset="0"/>
            </a:endParaRPr>
          </a:p>
          <a:p>
            <a:pPr marL="285750" lvl="0" indent="-285750">
              <a:buFont typeface="Arial" panose="020B0604020202020204" pitchFamily="34" charset="0"/>
              <a:buChar char="•"/>
              <a:defRPr>
                <a:solidFill>
                  <a:prstClr val="black"/>
                </a:solidFill>
                <a:cs typeface="Poppins Medium" panose="00000600000000000000" pitchFamily="2" charset="0"/>
              </a:defRPr>
            </a:pPr>
            <a:r>
              <a:t>Competencias clave para LLL</a:t>
            </a:r>
          </a:p>
          <a:p>
            <a:pPr marL="285750" lvl="0" indent="-285750">
              <a:buFont typeface="Arial" panose="020B0604020202020204" pitchFamily="34" charset="0"/>
              <a:buChar char="•"/>
            </a:pPr>
            <a:endParaRPr>
              <a:solidFill>
                <a:prstClr val="black"/>
              </a:solidFill>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Marcos de educación y formación: lo que son</a:t>
            </a:r>
            <a:r>
              <a:rPr i="1"/>
              <a:t>...</a:t>
            </a:r>
          </a:p>
          <a:p>
            <a:pPr marL="285750" indent="-285750">
              <a:buFont typeface="Arial" panose="020B0604020202020204" pitchFamily="34" charset="0"/>
              <a:buChar char="•"/>
            </a:pPr>
            <a:endParaRPr i="1">
              <a:solidFill>
                <a:prstClr val="black"/>
              </a:solidFill>
              <a:ea typeface="Microsoft Sans Serif" panose="020B0604020202020204" pitchFamily="34" charset="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...y para lo que son útiles </a:t>
            </a:r>
            <a:endParaRPr i="1">
              <a:ea typeface="Microsoft Sans Serif" panose="020B0604020202020204" pitchFamily="34" charset="0"/>
              <a:cs typeface="Poppins ExtraLight" panose="00000300000000000000" pitchFamily="2" charset="0"/>
            </a:endParaRPr>
          </a:p>
        </p:txBody>
      </p:sp>
      <p:sp>
        <p:nvSpPr>
          <p:cNvPr id="15" name="CasellaDiTesto 14"/>
          <p:cNvSpPr txBox="1"/>
          <p:nvPr/>
        </p:nvSpPr>
        <p:spPr>
          <a:xfrm>
            <a:off x="4614455" y="1450813"/>
            <a:ext cx="3115490" cy="2862322"/>
          </a:xfrm>
          <a:prstGeom prst="rect">
            <a:avLst/>
          </a:prstGeom>
          <a:noFill/>
        </p:spPr>
        <p:txBody>
          <a:bodyPr wrap="square">
            <a:spAutoFit/>
          </a:bodyPr>
          <a:lstStyle/>
          <a:p>
            <a:pPr>
              <a:defRPr b="1">
                <a:solidFill>
                  <a:schemeClr val="tx1">
                    <a:lumMod val="65000"/>
                    <a:lumOff val="35000"/>
                  </a:schemeClr>
                </a:solidFill>
              </a:defRPr>
            </a:pPr>
            <a:r>
              <a:t>DigComp </a:t>
            </a:r>
          </a:p>
          <a:p>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Los marcos de educación y formación de la alfabetización digital de los ciudadanos de la UE </a:t>
            </a:r>
          </a:p>
          <a:p>
            <a:pPr marL="285750" indent="-285750">
              <a:buFont typeface="Arial" panose="020B0604020202020204" pitchFamily="34" charset="0"/>
              <a:buChar char="•"/>
            </a:pP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Estructura y contenido del marco </a:t>
            </a: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Seguimiento oficial </a:t>
            </a:r>
          </a:p>
        </p:txBody>
      </p:sp>
      <p:sp>
        <p:nvSpPr>
          <p:cNvPr id="19" name="CasellaDiTesto 18"/>
          <p:cNvSpPr txBox="1"/>
          <p:nvPr/>
        </p:nvSpPr>
        <p:spPr>
          <a:xfrm>
            <a:off x="8573590" y="1450813"/>
            <a:ext cx="3065416" cy="3970318"/>
          </a:xfrm>
          <a:prstGeom prst="rect">
            <a:avLst/>
          </a:prstGeom>
          <a:noFill/>
        </p:spPr>
        <p:txBody>
          <a:bodyPr wrap="square">
            <a:spAutoFit/>
          </a:bodyPr>
          <a:lstStyle/>
          <a:p>
            <a:pPr>
              <a:defRPr b="1">
                <a:solidFill>
                  <a:schemeClr val="tx1">
                    <a:lumMod val="65000"/>
                    <a:lumOff val="35000"/>
                  </a:schemeClr>
                </a:solidFill>
              </a:defRPr>
            </a:pPr>
            <a:r>
              <a:t>DigCompEdu en la práctica </a:t>
            </a:r>
          </a:p>
          <a:p>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Compromiso profesional   </a:t>
            </a: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i="1">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Recursos digitales   </a:t>
            </a: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i="1">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Enseñanza y aprendizaje    </a:t>
            </a: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i="1">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Evaluación    </a:t>
            </a:r>
            <a:endParaRPr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i="1">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Facilitar la competencia digital de los estudiantes   </a:t>
            </a:r>
          </a:p>
          <a:p>
            <a:pPr marL="285750" indent="-285750">
              <a:buFont typeface="Arial" panose="020B0604020202020204" pitchFamily="34" charset="0"/>
              <a:buChar char="•"/>
            </a:pPr>
            <a:endParaRPr>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t>Empoderar a los estudiantes</a:t>
            </a:r>
            <a:endParaRPr i="1">
              <a:ea typeface="Microsoft Sans Serif" panose="020B0604020202020204" pitchFamily="34" charset="0"/>
              <a:cs typeface="Poppins ExtraLight" panose="00000300000000000000" pitchFamily="2" charset="0"/>
            </a:endParaRPr>
          </a:p>
        </p:txBody>
      </p:sp>
      <p:cxnSp>
        <p:nvCxnSpPr>
          <p:cNvPr id="21"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362857" y="1898144"/>
            <a:ext cx="11276149"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t>Objetivos</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Al final de este módulo podrás:</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7380" y="2731149"/>
            <a:ext cx="342755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t>Resultado del aprendizaje 1</a:t>
            </a:r>
          </a:p>
          <a:p>
            <a:pPr marL="230400" indent="0">
              <a:lnSpc>
                <a:spcPct val="100000"/>
              </a:lnSpc>
              <a:spcBef>
                <a:spcPts val="0"/>
              </a:spcBef>
              <a:buNone/>
              <a:defRPr sz="1500">
                <a:latin typeface="+mj-lt"/>
                <a:cs typeface="Poppins ExtraLight" panose="00000300000000000000" pitchFamily="2" charset="0"/>
                <a:sym typeface="Varela Round"/>
              </a:defRPr>
            </a:pPr>
            <a:r>
              <a:t>Conocer los marcos de formación y educación de la UE</a:t>
            </a: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4054930" y="2704697"/>
            <a:ext cx="3939401"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 2</a:t>
            </a:r>
          </a:p>
          <a:p>
            <a:pPr marL="230400" lvl="0" indent="0">
              <a:lnSpc>
                <a:spcPct val="100000"/>
              </a:lnSpc>
              <a:spcBef>
                <a:spcPts val="0"/>
              </a:spcBef>
              <a:buNone/>
              <a:defRPr sz="1500">
                <a:latin typeface="+mj-lt"/>
                <a:cs typeface="Poppins ExtraLight" panose="00000300000000000000" pitchFamily="2" charset="0"/>
                <a:sym typeface="Varela Round"/>
              </a:defRPr>
            </a:pPr>
            <a:r>
              <a:t>Comprender los antecedentes y el alcance de DigComp </a:t>
            </a: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342864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a:t>
            </a:r>
            <a:r>
              <a:rPr>
                <a:latin typeface="Poppins Medium" panose="00000600000000000000" pitchFamily="2" charset="0"/>
              </a:rPr>
              <a:t> </a:t>
            </a:r>
            <a:r>
              <a:t>3</a:t>
            </a:r>
          </a:p>
          <a:p>
            <a:pPr marL="230400" lvl="0" indent="0">
              <a:lnSpc>
                <a:spcPct val="100000"/>
              </a:lnSpc>
              <a:spcBef>
                <a:spcPts val="0"/>
              </a:spcBef>
              <a:buNone/>
              <a:defRPr sz="1500">
                <a:latin typeface="+mj-lt"/>
                <a:cs typeface="Poppins ExtraLight" panose="00000300000000000000" pitchFamily="2" charset="0"/>
                <a:sym typeface="Varela Round"/>
              </a:defRPr>
            </a:pPr>
            <a:r>
              <a:t>Comprender los antecedentes y el alcance de DigCompEdu</a:t>
            </a: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4054929" y="3725478"/>
            <a:ext cx="3939401"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t>Resultado del aprendizaje 4</a:t>
            </a:r>
          </a:p>
          <a:p>
            <a:pPr marL="230400" lvl="0" indent="0">
              <a:lnSpc>
                <a:spcPct val="100000"/>
              </a:lnSpc>
              <a:spcBef>
                <a:spcPts val="0"/>
              </a:spcBef>
              <a:buNone/>
              <a:defRPr sz="1500">
                <a:latin typeface="+mj-lt"/>
                <a:cs typeface="Poppins ExtraLight" panose="00000300000000000000" pitchFamily="2" charset="0"/>
                <a:sym typeface="Varela Round"/>
              </a:defRPr>
            </a:pPr>
            <a:r>
              <a:t>Conoce</a:t>
            </a:r>
            <a:r>
              <a:rPr lang="es-ES"/>
              <a:t>r</a:t>
            </a:r>
            <a:r>
              <a:t> la estructura y el contenido de DigCompEdu: oportunidades para los usuarios</a:t>
            </a: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22" name="Immagine 21">
            <a:extLst>
              <a:ext uri="{FF2B5EF4-FFF2-40B4-BE49-F238E27FC236}">
                <a16:creationId xmlns:a16="http://schemas.microsoft.com/office/drawing/2014/main" id="{B9F6D3A0-9289-4020-A453-4C2B886F8B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28320" y="2121337"/>
            <a:ext cx="11504192" cy="3013351"/>
          </a:xfrm>
          <a:prstGeom prst="rect">
            <a:avLst/>
          </a:prstGeom>
          <a:noFill/>
        </p:spPr>
        <p:txBody>
          <a:bodyPr wrap="square" numCol="2">
            <a:noAutofit/>
          </a:bodyPr>
          <a:lstStyle/>
          <a:p>
            <a:pPr indent="-285750">
              <a:buFont typeface="Arial" panose="020B0604020202020204" pitchFamily="34" charset="0"/>
              <a:buChar char="•"/>
              <a:defRPr sz="1600" b="1">
                <a:cs typeface="Poppins Medium" panose="00000600000000000000" pitchFamily="2" charset="0"/>
              </a:defRPr>
            </a:pPr>
            <a:r>
              <a:t>El número total de competencias clave es</a:t>
            </a:r>
          </a:p>
          <a:p>
            <a:pPr marL="432000" lvl="2" indent="-144000">
              <a:buFont typeface="Arial" panose="020B0604020202020204" pitchFamily="34" charset="0"/>
              <a:buChar char="•"/>
              <a:defRPr sz="1600">
                <a:latin typeface="+mj-lt"/>
                <a:cs typeface="Poppins ExtraLight" panose="00000300000000000000" pitchFamily="2" charset="0"/>
              </a:defRPr>
            </a:pPr>
            <a:r>
              <a:t>10</a:t>
            </a:r>
          </a:p>
          <a:p>
            <a:pPr marL="432000" lvl="2" indent="-144000">
              <a:buFont typeface="Arial" panose="020B0604020202020204" pitchFamily="34" charset="0"/>
              <a:buChar char="•"/>
              <a:defRPr sz="1600">
                <a:latin typeface="+mj-lt"/>
                <a:cs typeface="Poppins ExtraLight" panose="00000300000000000000" pitchFamily="2" charset="0"/>
              </a:defRPr>
            </a:pPr>
            <a:r>
              <a:t>8</a:t>
            </a:r>
          </a:p>
          <a:p>
            <a:pPr marL="432000" lvl="2" indent="-144000">
              <a:buFont typeface="Arial" panose="020B0604020202020204" pitchFamily="34" charset="0"/>
              <a:buChar char="•"/>
              <a:defRPr sz="1600">
                <a:latin typeface="+mj-lt"/>
                <a:cs typeface="Poppins ExtraLight" panose="00000300000000000000" pitchFamily="2" charset="0"/>
              </a:defRPr>
            </a:pPr>
            <a:r>
              <a:t>9</a:t>
            </a:r>
          </a:p>
          <a:p>
            <a:pPr marL="284400">
              <a:lnSpc>
                <a:spcPct val="120000"/>
              </a:lnSpc>
            </a:pPr>
            <a:endParaRPr sz="1600">
              <a:latin typeface="+mj-lt"/>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Una identificación de la competencia se desglosa aún más en</a:t>
            </a:r>
          </a:p>
          <a:p>
            <a:pPr marL="432000" lvl="2" indent="-144000">
              <a:buFont typeface="Arial" panose="020B0604020202020204" pitchFamily="34" charset="0"/>
              <a:buChar char="•"/>
              <a:defRPr sz="1600">
                <a:latin typeface="+mj-lt"/>
                <a:cs typeface="Poppins ExtraLight" panose="00000300000000000000" pitchFamily="2" charset="0"/>
              </a:defRPr>
            </a:pPr>
            <a:r>
              <a:t>Habilidades, actitudes y conocimientos</a:t>
            </a:r>
          </a:p>
          <a:p>
            <a:pPr marL="432000" lvl="2" indent="-144000">
              <a:buFont typeface="Arial" panose="020B0604020202020204" pitchFamily="34" charset="0"/>
              <a:buChar char="•"/>
              <a:defRPr sz="1600">
                <a:latin typeface="+mj-lt"/>
                <a:cs typeface="Poppins ExtraLight" panose="00000300000000000000" pitchFamily="2" charset="0"/>
              </a:defRPr>
            </a:pPr>
            <a:r>
              <a:rPr lang="es-ES"/>
              <a:t>Habilidades, actitudes y saber hacer</a:t>
            </a:r>
          </a:p>
          <a:p>
            <a:pPr marL="432000" lvl="2" indent="-144000">
              <a:buFont typeface="Arial" panose="020B0604020202020204" pitchFamily="34" charset="0"/>
              <a:buChar char="•"/>
              <a:defRPr sz="1600">
                <a:latin typeface="+mj-lt"/>
                <a:cs typeface="Poppins ExtraLight" panose="00000300000000000000" pitchFamily="2" charset="0"/>
              </a:defRPr>
            </a:pPr>
            <a:r>
              <a:rPr lang="es-ES"/>
              <a:t>Habilidades, saber hacer y conocimientos</a:t>
            </a:r>
          </a:p>
          <a:p>
            <a:pPr marL="284400" lvl="0">
              <a:lnSpc>
                <a:spcPct val="120000"/>
              </a:lnSpc>
            </a:pPr>
            <a:endParaRPr lang="es-ES" sz="1600">
              <a:solidFill>
                <a:prstClr val="black"/>
              </a:solidFill>
              <a:latin typeface="Calibri Light" panose="020F0302020204030204"/>
              <a:cs typeface="Poppins ExtraLight" panose="00000300000000000000" pitchFamily="2" charset="0"/>
            </a:endParaRP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DigCompEdu es el marco de formación y educación</a:t>
            </a:r>
          </a:p>
          <a:p>
            <a:pPr marL="432000" lvl="2" indent="-144000">
              <a:buFont typeface="Arial" panose="020B0604020202020204" pitchFamily="34" charset="0"/>
              <a:buChar char="•"/>
              <a:defRPr sz="1600">
                <a:latin typeface="+mj-lt"/>
                <a:cs typeface="Poppins ExtraLight" panose="00000300000000000000" pitchFamily="2" charset="0"/>
              </a:defRPr>
            </a:pPr>
            <a:r>
              <a:t>Para todos los ciudadanos</a:t>
            </a:r>
          </a:p>
          <a:p>
            <a:pPr marL="432000" lvl="2" indent="-144000">
              <a:buFont typeface="Arial" panose="020B0604020202020204" pitchFamily="34" charset="0"/>
              <a:buChar char="•"/>
              <a:defRPr sz="1600">
                <a:latin typeface="+mj-lt"/>
                <a:cs typeface="Poppins ExtraLight" panose="00000300000000000000" pitchFamily="2" charset="0"/>
              </a:defRPr>
            </a:pPr>
            <a:r>
              <a:t>Para estudiantes de ciberseguridad </a:t>
            </a:r>
          </a:p>
          <a:p>
            <a:pPr marL="432000" lvl="2" indent="-144000">
              <a:buFont typeface="Arial" panose="020B0604020202020204" pitchFamily="34" charset="0"/>
              <a:buChar char="•"/>
              <a:defRPr sz="1600">
                <a:latin typeface="+mj-lt"/>
                <a:cs typeface="Poppins ExtraLight" panose="00000300000000000000" pitchFamily="2" charset="0"/>
              </a:defRPr>
            </a:pPr>
            <a:r>
              <a:t>Ninguno de los anteriores</a:t>
            </a:r>
          </a:p>
          <a:p>
            <a:pPr marL="432000" lvl="2" indent="-144000"/>
            <a:endParaRPr sz="1600">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Cuál de los siguientes no es un área de </a:t>
            </a:r>
            <a:r>
              <a:rPr lang="es-ES"/>
              <a:t>formación</a:t>
            </a:r>
            <a:r>
              <a:t> DigCompEdu</a:t>
            </a:r>
          </a:p>
          <a:p>
            <a:pPr marL="432000" lvl="2" indent="-144000">
              <a:buFont typeface="Arial" panose="020B0604020202020204" pitchFamily="34" charset="0"/>
              <a:buChar char="•"/>
              <a:defRPr sz="1600">
                <a:latin typeface="+mj-lt"/>
                <a:cs typeface="Poppins ExtraLight" panose="00000300000000000000" pitchFamily="2" charset="0"/>
              </a:defRPr>
            </a:pPr>
            <a:r>
              <a:t>Resolución de problemas</a:t>
            </a:r>
          </a:p>
          <a:p>
            <a:pPr marL="432000" lvl="2" indent="-144000">
              <a:buFont typeface="Arial" panose="020B0604020202020204" pitchFamily="34" charset="0"/>
              <a:buChar char="•"/>
              <a:defRPr sz="1600">
                <a:latin typeface="+mj-lt"/>
                <a:cs typeface="Poppins ExtraLight" panose="00000300000000000000" pitchFamily="2" charset="0"/>
              </a:defRPr>
            </a:pPr>
            <a:r>
              <a:t>Compromiso profesional</a:t>
            </a:r>
          </a:p>
          <a:p>
            <a:pPr marL="432000" lvl="2" indent="-144000">
              <a:buFont typeface="Arial" panose="020B0604020202020204" pitchFamily="34" charset="0"/>
              <a:buChar char="•"/>
              <a:defRPr sz="1600">
                <a:latin typeface="+mj-lt"/>
                <a:cs typeface="Poppins ExtraLight" panose="00000300000000000000" pitchFamily="2" charset="0"/>
              </a:defRPr>
            </a:pPr>
            <a:r>
              <a:t>Evaluación</a:t>
            </a: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es-ES"/>
              <a:t>Test</a:t>
            </a:r>
            <a:r>
              <a:t> </a:t>
            </a:r>
            <a:r>
              <a:rPr lang="es-ES"/>
              <a:t>resumen</a:t>
            </a:r>
            <a:r>
              <a:t> final/1</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Consolida tus conocimientos respondiendo a las siguientes preguntas:</a:t>
            </a: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es-ES"/>
              <a:t>Solución test resumen final </a:t>
            </a:r>
            <a:r>
              <a:t>/1</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Aquí están las respuestas:</a:t>
            </a:r>
          </a:p>
        </p:txBody>
      </p:sp>
      <p:sp>
        <p:nvSpPr>
          <p:cNvPr id="6" name="TextBox 54">
            <a:extLst>
              <a:ext uri="{FF2B5EF4-FFF2-40B4-BE49-F238E27FC236}">
                <a16:creationId xmlns:a16="http://schemas.microsoft.com/office/drawing/2014/main" id="{2F17DC47-0BEE-4ED4-BA6B-A229EF47F4E7}"/>
              </a:ext>
            </a:extLst>
          </p:cNvPr>
          <p:cNvSpPr txBox="1"/>
          <p:nvPr/>
        </p:nvSpPr>
        <p:spPr>
          <a:xfrm>
            <a:off x="528320" y="2104559"/>
            <a:ext cx="11565711" cy="3013351"/>
          </a:xfrm>
          <a:prstGeom prst="rect">
            <a:avLst/>
          </a:prstGeom>
          <a:noFill/>
        </p:spPr>
        <p:txBody>
          <a:bodyPr wrap="square" numCol="2">
            <a:noAutofit/>
          </a:bodyPr>
          <a:lstStyle/>
          <a:p>
            <a:pPr indent="-285750">
              <a:buFont typeface="Arial" panose="020B0604020202020204" pitchFamily="34" charset="0"/>
              <a:buChar char="•"/>
              <a:defRPr sz="1600" b="1">
                <a:cs typeface="Poppins Medium" panose="00000600000000000000" pitchFamily="2" charset="0"/>
              </a:defRPr>
            </a:pPr>
            <a:r>
              <a:t>El número total de competencias clave es</a:t>
            </a:r>
          </a:p>
          <a:p>
            <a:pPr marL="432000" lvl="2" indent="-144000">
              <a:buFont typeface="Arial" panose="020B0604020202020204" pitchFamily="34" charset="0"/>
              <a:buChar char="•"/>
              <a:defRPr sz="1600">
                <a:latin typeface="+mj-lt"/>
                <a:cs typeface="Poppins ExtraLight" panose="00000300000000000000" pitchFamily="2" charset="0"/>
              </a:defRPr>
            </a:pPr>
            <a:r>
              <a:t>10</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t>8</a:t>
            </a:r>
          </a:p>
          <a:p>
            <a:pPr marL="432000" lvl="2" indent="-144000">
              <a:buFont typeface="Arial" panose="020B0604020202020204" pitchFamily="34" charset="0"/>
              <a:buChar char="•"/>
              <a:defRPr sz="1600">
                <a:latin typeface="+mj-lt"/>
                <a:cs typeface="Poppins ExtraLight" panose="00000300000000000000" pitchFamily="2" charset="0"/>
              </a:defRPr>
            </a:pPr>
            <a:r>
              <a:t>9</a:t>
            </a:r>
          </a:p>
          <a:p>
            <a:pPr marL="284400">
              <a:lnSpc>
                <a:spcPct val="120000"/>
              </a:lnSpc>
            </a:pPr>
            <a:endParaRPr sz="1600">
              <a:latin typeface="+mj-lt"/>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Una identificación de la competencia se desglosa aún más en</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t>Habilidades, actitudes y conocimientos</a:t>
            </a:r>
          </a:p>
          <a:p>
            <a:pPr marL="432000" lvl="2" indent="-144000">
              <a:buFont typeface="Arial" panose="020B0604020202020204" pitchFamily="34" charset="0"/>
              <a:buChar char="•"/>
              <a:defRPr sz="1600">
                <a:latin typeface="+mj-lt"/>
                <a:cs typeface="Poppins ExtraLight" panose="00000300000000000000" pitchFamily="2" charset="0"/>
              </a:defRPr>
            </a:pPr>
            <a:r>
              <a:t>Habilidades, actitudes y saber </a:t>
            </a:r>
            <a:r>
              <a:rPr lang="es-ES"/>
              <a:t>hacer</a:t>
            </a:r>
            <a:endParaRPr/>
          </a:p>
          <a:p>
            <a:pPr marL="432000" lvl="2" indent="-144000">
              <a:buFont typeface="Arial" panose="020B0604020202020204" pitchFamily="34" charset="0"/>
              <a:buChar char="•"/>
              <a:defRPr sz="1600">
                <a:latin typeface="+mj-lt"/>
                <a:cs typeface="Poppins ExtraLight" panose="00000300000000000000" pitchFamily="2" charset="0"/>
              </a:defRPr>
            </a:pPr>
            <a:r>
              <a:t>Habilidades, </a:t>
            </a:r>
            <a:r>
              <a:rPr lang="es-ES"/>
              <a:t>saber hacer</a:t>
            </a:r>
            <a:r>
              <a:t> y conocimientos</a:t>
            </a: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DigCompEdu es el marco de formación y educación</a:t>
            </a:r>
          </a:p>
          <a:p>
            <a:pPr marL="432000" lvl="2" indent="-144000">
              <a:buFont typeface="Arial" panose="020B0604020202020204" pitchFamily="34" charset="0"/>
              <a:buChar char="•"/>
              <a:defRPr sz="1600">
                <a:latin typeface="+mj-lt"/>
                <a:cs typeface="Poppins ExtraLight" panose="00000300000000000000" pitchFamily="2" charset="0"/>
              </a:defRPr>
            </a:pPr>
            <a:r>
              <a:t>Para todos los ciudadanos</a:t>
            </a:r>
          </a:p>
          <a:p>
            <a:pPr marL="432000" lvl="2" indent="-144000">
              <a:buFont typeface="Arial" panose="020B0604020202020204" pitchFamily="34" charset="0"/>
              <a:buChar char="•"/>
              <a:defRPr sz="1600">
                <a:latin typeface="+mj-lt"/>
                <a:cs typeface="Poppins ExtraLight" panose="00000300000000000000" pitchFamily="2" charset="0"/>
              </a:defRPr>
            </a:pPr>
            <a:r>
              <a:t>Para estudiantes de ciberseguridad </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t>Ninguno de los anteriores</a:t>
            </a:r>
          </a:p>
          <a:p>
            <a:pPr marL="432000" lvl="2" indent="-144000"/>
            <a:endParaRPr sz="1600">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t>Cuál de los siguientes </a:t>
            </a:r>
            <a:r>
              <a:rPr u="sng"/>
              <a:t>no es </a:t>
            </a:r>
            <a:r>
              <a:t>un área de </a:t>
            </a:r>
            <a:r>
              <a:rPr lang="es-ES"/>
              <a:t>formación</a:t>
            </a:r>
            <a:r>
              <a:t> DigCompEdu</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t>Resolución de problemas</a:t>
            </a:r>
          </a:p>
          <a:p>
            <a:pPr marL="432000" lvl="2" indent="-144000">
              <a:buFont typeface="Arial" panose="020B0604020202020204" pitchFamily="34" charset="0"/>
              <a:buChar char="•"/>
              <a:defRPr sz="1600">
                <a:latin typeface="+mj-lt"/>
                <a:cs typeface="Poppins ExtraLight" panose="00000300000000000000" pitchFamily="2" charset="0"/>
              </a:defRPr>
            </a:pPr>
            <a:r>
              <a:t>Compromiso profesional</a:t>
            </a:r>
          </a:p>
          <a:p>
            <a:pPr marL="432000" lvl="2" indent="-144000">
              <a:buFont typeface="Arial" panose="020B0604020202020204" pitchFamily="34" charset="0"/>
              <a:buChar char="•"/>
              <a:defRPr sz="1600">
                <a:latin typeface="+mj-lt"/>
                <a:cs typeface="Poppins ExtraLight" panose="00000300000000000000" pitchFamily="2" charset="0"/>
              </a:defRPr>
            </a:pPr>
            <a:r>
              <a:t>Evaluación</a:t>
            </a:r>
          </a:p>
        </p:txBody>
      </p:sp>
    </p:spTree>
    <p:extLst>
      <p:ext uri="{BB962C8B-B14F-4D97-AF65-F5344CB8AC3E}">
        <p14:creationId xmlns:p14="http://schemas.microsoft.com/office/powerpoint/2010/main" val="151555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t>¡Muy bien!</a:t>
            </a:r>
          </a:p>
          <a:p>
            <a:pPr>
              <a:defRPr sz="2000">
                <a:latin typeface="+mj-lt"/>
                <a:ea typeface="Calibri" panose="020F0502020204030204" pitchFamily="34" charset="0"/>
                <a:cs typeface="Helvetica" panose="020B0604020202020204" pitchFamily="34" charset="0"/>
              </a:defRPr>
            </a:pPr>
            <a:r>
              <a:t>Recuerda (ahora lo sabes):</a:t>
            </a:r>
          </a:p>
        </p:txBody>
      </p:sp>
      <p:pic>
        <p:nvPicPr>
          <p:cNvPr id="27" name="Immagine 26">
            <a:extLst>
              <a:ext uri="{FF2B5EF4-FFF2-40B4-BE49-F238E27FC236}">
                <a16:creationId xmlns:a16="http://schemas.microsoft.com/office/drawing/2014/main" id="{43A668FE-D53D-40FD-B8EA-44EEBDFE51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9" name="Google Shape;351;p30">
            <a:extLst>
              <a:ext uri="{FF2B5EF4-FFF2-40B4-BE49-F238E27FC236}">
                <a16:creationId xmlns:a16="http://schemas.microsoft.com/office/drawing/2014/main" id="{ED86E724-3288-434C-B43F-43F373EAB77F}"/>
              </a:ext>
            </a:extLst>
          </p:cNvPr>
          <p:cNvSpPr txBox="1">
            <a:spLocks/>
          </p:cNvSpPr>
          <p:nvPr/>
        </p:nvSpPr>
        <p:spPr>
          <a:xfrm>
            <a:off x="626290" y="2688985"/>
            <a:ext cx="391215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t>Resultado del aprendizaje 1</a:t>
            </a:r>
          </a:p>
          <a:p>
            <a:pPr marL="230400" indent="0">
              <a:lnSpc>
                <a:spcPct val="100000"/>
              </a:lnSpc>
              <a:spcBef>
                <a:spcPts val="0"/>
              </a:spcBef>
              <a:buNone/>
              <a:defRPr sz="1500">
                <a:latin typeface="+mj-lt"/>
                <a:cs typeface="Poppins ExtraLight" panose="00000300000000000000" pitchFamily="2" charset="0"/>
                <a:sym typeface="Varela Round"/>
              </a:defRPr>
            </a:pPr>
            <a:r>
              <a:t>Marcos de formación y educación de la UE</a:t>
            </a:r>
          </a:p>
        </p:txBody>
      </p:sp>
      <p:sp>
        <p:nvSpPr>
          <p:cNvPr id="10" name="Google Shape;351;p30">
            <a:extLst>
              <a:ext uri="{FF2B5EF4-FFF2-40B4-BE49-F238E27FC236}">
                <a16:creationId xmlns:a16="http://schemas.microsoft.com/office/drawing/2014/main" id="{8403023C-61C3-4BC3-A136-65ACC0BE34D4}"/>
              </a:ext>
            </a:extLst>
          </p:cNvPr>
          <p:cNvSpPr txBox="1">
            <a:spLocks/>
          </p:cNvSpPr>
          <p:nvPr/>
        </p:nvSpPr>
        <p:spPr>
          <a:xfrm>
            <a:off x="4353885" y="2688985"/>
            <a:ext cx="4006653"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 2</a:t>
            </a:r>
          </a:p>
          <a:p>
            <a:pPr marL="230400" lvl="0" indent="0">
              <a:lnSpc>
                <a:spcPct val="100000"/>
              </a:lnSpc>
              <a:spcBef>
                <a:spcPts val="0"/>
              </a:spcBef>
              <a:buNone/>
              <a:defRPr sz="1500">
                <a:latin typeface="+mj-lt"/>
                <a:cs typeface="Poppins ExtraLight" panose="00000300000000000000" pitchFamily="2" charset="0"/>
                <a:sym typeface="Varela Round"/>
              </a:defRPr>
            </a:pPr>
            <a:r>
              <a:t>Antecedentes y alcance de DigComp </a:t>
            </a:r>
          </a:p>
        </p:txBody>
      </p:sp>
      <p:sp>
        <p:nvSpPr>
          <p:cNvPr id="11" name="Google Shape;351;p30">
            <a:extLst>
              <a:ext uri="{FF2B5EF4-FFF2-40B4-BE49-F238E27FC236}">
                <a16:creationId xmlns:a16="http://schemas.microsoft.com/office/drawing/2014/main" id="{15A892E0-6DDF-44C6-86FF-D7CF39FE1E1A}"/>
              </a:ext>
            </a:extLst>
          </p:cNvPr>
          <p:cNvSpPr txBox="1">
            <a:spLocks/>
          </p:cNvSpPr>
          <p:nvPr/>
        </p:nvSpPr>
        <p:spPr>
          <a:xfrm>
            <a:off x="626289" y="3751931"/>
            <a:ext cx="3551427"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a:t>
            </a:r>
            <a:r>
              <a:rPr>
                <a:latin typeface="Poppins Medium" panose="00000600000000000000" pitchFamily="2" charset="0"/>
              </a:rPr>
              <a:t> </a:t>
            </a:r>
            <a:r>
              <a:t>3</a:t>
            </a:r>
          </a:p>
          <a:p>
            <a:pPr marL="230400" lvl="0" indent="0">
              <a:lnSpc>
                <a:spcPct val="100000"/>
              </a:lnSpc>
              <a:spcBef>
                <a:spcPts val="0"/>
              </a:spcBef>
              <a:buNone/>
              <a:defRPr sz="1500">
                <a:latin typeface="+mj-lt"/>
                <a:cs typeface="Poppins ExtraLight" panose="00000300000000000000" pitchFamily="2" charset="0"/>
                <a:sym typeface="Varela Round"/>
              </a:defRPr>
            </a:pPr>
            <a:r>
              <a:t>Antecedentes y alcance de DigCompEdu</a:t>
            </a:r>
          </a:p>
        </p:txBody>
      </p:sp>
      <p:sp>
        <p:nvSpPr>
          <p:cNvPr id="13" name="Google Shape;351;p30">
            <a:extLst>
              <a:ext uri="{FF2B5EF4-FFF2-40B4-BE49-F238E27FC236}">
                <a16:creationId xmlns:a16="http://schemas.microsoft.com/office/drawing/2014/main" id="{539A8143-756E-4179-9F3D-E6D63F48F350}"/>
              </a:ext>
            </a:extLst>
          </p:cNvPr>
          <p:cNvSpPr txBox="1">
            <a:spLocks/>
          </p:cNvSpPr>
          <p:nvPr/>
        </p:nvSpPr>
        <p:spPr>
          <a:xfrm>
            <a:off x="4353885" y="3751931"/>
            <a:ext cx="4182822"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t>Resultado del aprendizaje 4</a:t>
            </a:r>
          </a:p>
          <a:p>
            <a:pPr marL="230400" lvl="0" indent="0">
              <a:lnSpc>
                <a:spcPct val="100000"/>
              </a:lnSpc>
              <a:spcBef>
                <a:spcPts val="0"/>
              </a:spcBef>
              <a:buNone/>
              <a:defRPr sz="1500">
                <a:latin typeface="+mj-lt"/>
                <a:cs typeface="Poppins ExtraLight" panose="00000300000000000000" pitchFamily="2" charset="0"/>
                <a:sym typeface="Varela Round"/>
              </a:defRPr>
            </a:pPr>
            <a:r>
              <a:t>Estructura y contenido de DigCompEdu: oportunidades para los usuarios</a:t>
            </a:r>
          </a:p>
        </p:txBody>
      </p:sp>
      <p:cxnSp>
        <p:nvCxnSpPr>
          <p:cNvPr id="14"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defRPr>
                <a:cs typeface="Poppins ExtraLight" panose="00000300000000000000" pitchFamily="2" charset="0"/>
              </a:defRPr>
            </a:pPr>
            <a:r>
              <a:t>pro</a:t>
            </a:r>
            <a:r>
              <a:rPr lang="es-ES"/>
              <a:t>ject</a:t>
            </a:r>
            <a:r>
              <a: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ea typeface="Microsoft Sans Serif" panose="020B0604020202020204" pitchFamily="34" charset="0"/>
                <a:cs typeface="Poppins SemiBold" panose="00000700000000000000" pitchFamily="2" charset="0"/>
              </a:defRPr>
            </a:pPr>
            <a:r>
              <a:t>¡Sigue adelante!</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gradFill flip="none" rotWithShape="1">
            <a:gsLst>
              <a:gs pos="0">
                <a:schemeClr val="accent1"/>
              </a:gs>
              <a:gs pos="44000">
                <a:schemeClr val="accent3">
                  <a:lumMod val="95000"/>
                  <a:lumOff val="5000"/>
                </a:schemeClr>
              </a:gs>
              <a:gs pos="100000">
                <a:schemeClr val="accent3">
                  <a:lumMod val="60000"/>
                </a:schemeClr>
              </a:gs>
            </a:gsLst>
            <a:path path="circle">
              <a:fillToRect t="100000" r="100000"/>
            </a:path>
            <a:tileRect l="-100000" b="-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t>Índice de contenidos</a:t>
            </a:r>
          </a:p>
        </p:txBody>
      </p:sp>
      <p:grpSp>
        <p:nvGrpSpPr>
          <p:cNvPr id="4" name="Gruppo 3"/>
          <p:cNvGrpSpPr/>
          <p:nvPr/>
        </p:nvGrpSpPr>
        <p:grpSpPr>
          <a:xfrm>
            <a:off x="626289" y="2523069"/>
            <a:ext cx="2225968" cy="2409128"/>
            <a:chOff x="626290" y="2523069"/>
            <a:chExt cx="1760574" cy="2409128"/>
          </a:xfrm>
        </p:grpSpPr>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90"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1.1 Un paso atrás en la línea de tiempo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1.2 2006, Competencias clave para el aprendizaje permanente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1.3 8 competencias clave para el aprendizaje permanente de los ciudadanos de la UE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1.4 Hacia objetivos </a:t>
              </a:r>
              <a:r>
                <a:rPr lang="es-ES"/>
                <a:t>de común acuerdo</a:t>
              </a:r>
              <a:r>
                <a:t>...</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1.5 Marcos de educación y formación: recursos disponibles hasta ahora (pero no todos)</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1.6 Marcos de educación y formación: lo que son</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1.7...y para qué son útiles</a:t>
              </a:r>
            </a:p>
            <a:p>
              <a:pPr marL="0" lvl="0" indent="0">
                <a:lnSpc>
                  <a:spcPct val="100000"/>
                </a:lnSpc>
                <a:spcBef>
                  <a:spcPts val="0"/>
                </a:spcBef>
                <a:buNone/>
              </a:pPr>
              <a:endParaRPr sz="150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626290" y="2523069"/>
              <a:ext cx="1760574" cy="78832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anchor="ctr" anchorCtr="1"/>
            <a:lstStyle/>
            <a:p>
              <a:pPr algn="just">
                <a:lnSpc>
                  <a:spcPts val="1800"/>
                </a:lnSpc>
                <a:defRPr sz="1400" b="1">
                  <a:solidFill>
                    <a:schemeClr val="bg1"/>
                  </a:solidFill>
                  <a:cs typeface="Poppins Medium" panose="00000600000000000000" pitchFamily="2" charset="0"/>
                </a:defRPr>
              </a:pPr>
              <a:r>
                <a:t>1: Marcos de educación y formación</a:t>
              </a:r>
              <a:endParaRPr sz="1400" b="1">
                <a:solidFill>
                  <a:schemeClr val="bg1"/>
                </a:solidFill>
                <a:cs typeface="Poppins Medium" panose="00000600000000000000" pitchFamily="2" charset="0"/>
              </a:endParaRPr>
            </a:p>
          </p:txBody>
        </p:sp>
      </p:grpSp>
      <p:grpSp>
        <p:nvGrpSpPr>
          <p:cNvPr id="5" name="Gruppo 4"/>
          <p:cNvGrpSpPr/>
          <p:nvPr/>
        </p:nvGrpSpPr>
        <p:grpSpPr>
          <a:xfrm>
            <a:off x="3234007" y="2634144"/>
            <a:ext cx="2093750" cy="2373604"/>
            <a:chOff x="2470104" y="2771388"/>
            <a:chExt cx="1620000" cy="2231848"/>
          </a:xfrm>
        </p:grpSpPr>
        <p:sp>
          <p:nvSpPr>
            <p:cNvPr id="10" name="Rettangolo con angoli arrotondati 9">
              <a:extLst>
                <a:ext uri="{FF2B5EF4-FFF2-40B4-BE49-F238E27FC236}">
                  <a16:creationId xmlns:a16="http://schemas.microsoft.com/office/drawing/2014/main" id="{F481D093-E164-42FC-A6F3-BF34D5C28839}"/>
                </a:ext>
              </a:extLst>
            </p:cNvPr>
            <p:cNvSpPr/>
            <p:nvPr/>
          </p:nvSpPr>
          <p:spPr>
            <a:xfrm>
              <a:off x="2470104" y="2771388"/>
              <a:ext cx="1620000" cy="636791"/>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400" b="1">
                  <a:solidFill>
                    <a:schemeClr val="bg1"/>
                  </a:solidFill>
                  <a:cs typeface="Poppins Medium" panose="00000600000000000000" pitchFamily="2" charset="0"/>
                </a:defRPr>
              </a:pPr>
              <a:r>
                <a:t>2: DigComp y seguimiento relacionado</a:t>
              </a:r>
              <a:endParaRPr sz="1400" b="1">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2470104" y="3813734"/>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2.1 Los marcos de educación y formación de la alfabetización digital de los ciudadanos de la UE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2.2 Estructura y contenido del marco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2.3 Una experiencia continua</a:t>
              </a:r>
            </a:p>
            <a:p>
              <a:pPr marL="0" lvl="0" indent="0">
                <a:lnSpc>
                  <a:spcPct val="100000"/>
                </a:lnSpc>
                <a:spcBef>
                  <a:spcPts val="0"/>
                </a:spcBef>
                <a:buNone/>
              </a:pPr>
              <a:endParaRPr sz="1500">
                <a:latin typeface="+mj-lt"/>
                <a:ea typeface="Varela Round"/>
                <a:cs typeface="Poppins ExtraLight" panose="00000300000000000000" pitchFamily="2" charset="0"/>
                <a:sym typeface="Varela Round"/>
              </a:endParaRPr>
            </a:p>
          </p:txBody>
        </p:sp>
      </p:grpSp>
      <p:grpSp>
        <p:nvGrpSpPr>
          <p:cNvPr id="6" name="Gruppo 5"/>
          <p:cNvGrpSpPr/>
          <p:nvPr/>
        </p:nvGrpSpPr>
        <p:grpSpPr>
          <a:xfrm>
            <a:off x="5805724" y="2771389"/>
            <a:ext cx="2093750" cy="2160808"/>
            <a:chOff x="4313918" y="2771389"/>
            <a:chExt cx="1620000" cy="2160808"/>
          </a:xfrm>
        </p:grpSpPr>
        <p:sp>
          <p:nvSpPr>
            <p:cNvPr id="11" name="Rettangolo con angoli arrotondati 10">
              <a:extLst>
                <a:ext uri="{FF2B5EF4-FFF2-40B4-BE49-F238E27FC236}">
                  <a16:creationId xmlns:a16="http://schemas.microsoft.com/office/drawing/2014/main" id="{D56D6BA5-8719-4F5C-8A2F-7104FD5FF1D2}"/>
                </a:ext>
              </a:extLst>
            </p:cNvPr>
            <p:cNvSpPr/>
            <p:nvPr/>
          </p:nvSpPr>
          <p:spPr>
            <a:xfrm>
              <a:off x="4313918" y="2771389"/>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sz="1400" b="1">
                  <a:solidFill>
                    <a:schemeClr val="bg1"/>
                  </a:solidFill>
                  <a:cs typeface="Poppins Medium" panose="00000600000000000000" pitchFamily="2" charset="0"/>
                </a:defRPr>
              </a:pPr>
              <a:r>
                <a:t>3: DigCompEdu</a:t>
              </a:r>
              <a:endParaRPr sz="1400" b="1">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4313918"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3.1 El marco de competencias digitales para los educadores</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3.2 Contenido y estructura de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3.3 Entendiendo la relación entre cada una de las áreas</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3.4 La línea de fondo de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3.5 ¿Por qué </a:t>
              </a:r>
              <a:r>
                <a:rPr lang="es-ES"/>
                <a:t>se necesita formar al formador</a:t>
              </a:r>
              <a:r>
                <a:t>?</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3.6 Escalar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3.7 DigCompEdu y DigComp</a:t>
              </a:r>
            </a:p>
          </p:txBody>
        </p:sp>
      </p:grpSp>
      <p:grpSp>
        <p:nvGrpSpPr>
          <p:cNvPr id="7" name="Gruppo 6"/>
          <p:cNvGrpSpPr/>
          <p:nvPr/>
        </p:nvGrpSpPr>
        <p:grpSpPr>
          <a:xfrm>
            <a:off x="8377440" y="2771389"/>
            <a:ext cx="1620000" cy="2160808"/>
            <a:chOff x="6157732" y="2771389"/>
            <a:chExt cx="1620000" cy="2160808"/>
          </a:xfrm>
        </p:grpSpPr>
        <p:sp>
          <p:nvSpPr>
            <p:cNvPr id="14" name="Rettangolo con angoli arrotondati 13">
              <a:extLst>
                <a:ext uri="{FF2B5EF4-FFF2-40B4-BE49-F238E27FC236}">
                  <a16:creationId xmlns:a16="http://schemas.microsoft.com/office/drawing/2014/main" id="{098461E4-174A-425F-8D4E-6C2A1435684E}"/>
                </a:ext>
              </a:extLst>
            </p:cNvPr>
            <p:cNvSpPr/>
            <p:nvPr/>
          </p:nvSpPr>
          <p:spPr>
            <a:xfrm>
              <a:off x="6157732" y="2771389"/>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400" b="1">
                  <a:solidFill>
                    <a:schemeClr val="bg1"/>
                  </a:solidFill>
                  <a:cs typeface="Poppins Medium" panose="00000600000000000000" pitchFamily="2" charset="0"/>
                </a:defRPr>
              </a:pPr>
              <a:r>
                <a:t>4: DigCompEdu en la práctica</a:t>
              </a: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6157732"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4.1 Compromiso profesional</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4.2 Recursos digitales</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4.3 Enseñanza y aprendizaje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4.4 Evaluación</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4.5 Empoderar a los alumnos</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t>4.6 Facilitar la competencia digital de los estudiantes</a:t>
              </a:r>
            </a:p>
            <a:p>
              <a:pPr marL="0" lvl="0" indent="0">
                <a:lnSpc>
                  <a:spcPct val="100000"/>
                </a:lnSpc>
                <a:spcBef>
                  <a:spcPts val="0"/>
                </a:spcBef>
                <a:buNone/>
              </a:pPr>
              <a:endParaRPr sz="1500">
                <a:latin typeface="+mj-lt"/>
                <a:ea typeface="Varela Round"/>
                <a:cs typeface="Poppins ExtraLight" panose="00000300000000000000" pitchFamily="2" charset="0"/>
                <a:sym typeface="Varela Round"/>
              </a:endParaRPr>
            </a:p>
          </p:txBody>
        </p:sp>
      </p:grpSp>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3" name="Immagine 2">
            <a:extLst>
              <a:ext uri="{FF2B5EF4-FFF2-40B4-BE49-F238E27FC236}">
                <a16:creationId xmlns:a16="http://schemas.microsoft.com/office/drawing/2014/main" id="{120BA5E6-1E83-4BF8-948E-0D3E59B812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052043" cy="1416748"/>
          </a:xfrm>
          <a:prstGeom prst="rect">
            <a:avLst/>
          </a:prstGeom>
          <a:noFill/>
        </p:spPr>
        <p:txBody>
          <a:bodyPr wrap="square" numCol="1">
            <a:noAutofit/>
          </a:bodyPr>
          <a:lstStyle/>
          <a:p>
            <a:pPr algn="just">
              <a:defRPr sz="2000" b="1">
                <a:cs typeface="Poppins Medium" panose="00000600000000000000" pitchFamily="2" charset="0"/>
              </a:defRPr>
            </a:pPr>
            <a:r>
              <a:t>Donde todo comenzó</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t>Las implicaciones operativas de DigComp para los educadores y las organizaciones radican en las propias motivaciones detrás de la existencia del marco y del documento político oficial de la UE de donde se originó. </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A partir de hoy, y desde su publicación oficial, la literatura oficial de DigComp cuenta con varios documentos de seguimiento y derivados que contribuyen a reforzar, actualizar y seguir desarrollando los recursos de la UE para la educación y la formación de los ciudadanos de la UE en materia de competencias digitales.</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4904437"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1.1 Un paso atrás en la línea de tiempo</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46345" y="1951101"/>
            <a:ext cx="8673823" cy="1416748"/>
          </a:xfrm>
          <a:prstGeom prst="rect">
            <a:avLst/>
          </a:prstGeom>
          <a:noFill/>
        </p:spPr>
        <p:txBody>
          <a:bodyPr wrap="square" numCol="1">
            <a:noAutofit/>
          </a:bodyPr>
          <a:lstStyle/>
          <a:p>
            <a:pPr>
              <a:defRPr sz="2000" b="1">
                <a:cs typeface="Poppins Medium" panose="00000600000000000000" pitchFamily="2" charset="0"/>
              </a:defRPr>
            </a:pPr>
            <a:r>
              <a:t>Marco de referencia</a:t>
            </a:r>
          </a:p>
          <a:p>
            <a:pPr marL="284400" lvl="0">
              <a:lnSpc>
                <a:spcPct val="120000"/>
              </a:lnSpc>
              <a:defRPr sz="1600">
                <a:solidFill>
                  <a:prstClr val="black"/>
                </a:solidFill>
                <a:latin typeface="Calibri Light" panose="020F0302020204030204"/>
                <a:cs typeface="Poppins ExtraLight" panose="00000300000000000000" pitchFamily="2" charset="0"/>
              </a:defRPr>
            </a:pPr>
            <a:r>
              <a:t>. </a:t>
            </a: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marL="284400" lvl="0">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Una lista de 25 recomendaciones en total dirigidas tanto a los Estados miembros como a la Comisión Europea para:</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t>Identificar y definir las competencias clave necesarias para la realización personal, la ciudadanía activa, la empleabilidad en una sociedad del conocimiento</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t>Apoyar a los Estados miembros para garantizar la igualdad de oportunidades para todos, en particular para que los jóvenes les ayuden a transitar por la vida adulta</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t>Proporcionar una herramienta de referencia para los responsables políticos y los proveedores de educación para facilitar los esfuerzos nacionales y de la UE hacia objetivos acordados de común acuerdo</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t>Establecer un marco para la adopción de nuevas medidas en la comunidad a nivel local </a:t>
            </a:r>
          </a:p>
          <a:p>
            <a:pPr marL="284400" lvl="0">
              <a:lnSpc>
                <a:spcPct val="120000"/>
              </a:lnSpc>
              <a:defRPr sz="1000">
                <a:solidFill>
                  <a:prstClr val="black"/>
                </a:solidFill>
                <a:latin typeface="Calibri Light" panose="020F0302020204030204"/>
                <a:cs typeface="Poppins ExtraLight" panose="00000300000000000000" pitchFamily="2" charset="0"/>
              </a:defRPr>
            </a:pPr>
            <a:r>
              <a:t>.</a:t>
            </a:r>
            <a:endParaRPr sz="10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600456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1.2 2006, Competencias clave para el aprendizaje permanente</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4" name="Immagine 3">
            <a:hlinkClick r:id="rId3"/>
          </p:cNvPr>
          <p:cNvPicPr>
            <a:picLocks noChangeAspect="1"/>
          </p:cNvPicPr>
          <p:nvPr/>
        </p:nvPicPr>
        <p:blipFill>
          <a:blip r:embed="rId4"/>
          <a:stretch>
            <a:fillRect/>
          </a:stretch>
        </p:blipFill>
        <p:spPr>
          <a:xfrm>
            <a:off x="733788" y="2466975"/>
            <a:ext cx="5544284" cy="1197207"/>
          </a:xfrm>
          <a:prstGeom prst="rect">
            <a:avLst/>
          </a:prstGeom>
          <a:ln>
            <a:solidFill>
              <a:srgbClr val="0070C0"/>
            </a:solidFill>
          </a:ln>
        </p:spPr>
      </p:pic>
      <p:sp>
        <p:nvSpPr>
          <p:cNvPr id="11"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156303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1416748"/>
          </a:xfrm>
          <a:prstGeom prst="rect">
            <a:avLst/>
          </a:prstGeom>
          <a:noFill/>
        </p:spPr>
        <p:txBody>
          <a:bodyPr wrap="square" numCol="1">
            <a:noAutofit/>
          </a:bodyPr>
          <a:lstStyle/>
          <a:p>
            <a:pPr>
              <a:defRPr sz="2000" b="1">
                <a:cs typeface="Poppins Medium" panose="00000600000000000000" pitchFamily="2" charset="0"/>
              </a:defRPr>
            </a:pPr>
            <a:r>
              <a:t>Comprensión de las competencias clave, pt.1</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t>Las</a:t>
            </a:r>
            <a:r>
              <a:rPr lang="es-ES"/>
              <a:t> </a:t>
            </a:r>
            <a:r>
              <a:rPr i="1"/>
              <a:t>competencias se definen aquí como una combinación de </a:t>
            </a:r>
            <a:r>
              <a:rPr i="1" u="sng"/>
              <a:t>conocimientos</a:t>
            </a:r>
            <a:r>
              <a:rPr i="1"/>
              <a:t>, </a:t>
            </a:r>
            <a:r>
              <a:rPr i="1" u="sng"/>
              <a:t>habilidades</a:t>
            </a:r>
            <a:r>
              <a:rPr i="1"/>
              <a:t> y </a:t>
            </a:r>
            <a:r>
              <a:rPr i="1" u="sng"/>
              <a:t>actitudes</a:t>
            </a:r>
            <a:r>
              <a:rPr i="1"/>
              <a:t> apropiadas al contexto. Las competencias clave son aquellas que todas las personas necesitan para la realización y el desarrollo personal, la ciudadanía activa, la inclusión social y el empleo</a:t>
            </a:r>
            <a:r>
              <a:t>.</a:t>
            </a: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400">
                <a:solidFill>
                  <a:prstClr val="black"/>
                </a:solidFill>
                <a:latin typeface="Calibri Light" panose="020F0302020204030204"/>
                <a:cs typeface="Poppins ExtraLight" panose="00000300000000000000" pitchFamily="2" charset="0"/>
              </a:defRPr>
            </a:pPr>
            <a:r>
              <a:t>1) Comunicación en la lengua materna;</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2) Comunicación en lenguas extranjeras;</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3) Competencia matemática y competencias básicas en ciencia y tecnología;</a:t>
            </a:r>
          </a:p>
          <a:p>
            <a:pPr marL="284400" lvl="0" algn="just">
              <a:lnSpc>
                <a:spcPct val="120000"/>
              </a:lnSpc>
              <a:defRPr sz="1400">
                <a:latin typeface="Calibri Light" panose="020F0302020204030204"/>
                <a:cs typeface="Poppins ExtraLight" panose="00000300000000000000" pitchFamily="2" charset="0"/>
              </a:defRPr>
            </a:pPr>
            <a:r>
              <a:rPr>
                <a:solidFill>
                  <a:prstClr val="black"/>
                </a:solidFill>
              </a:rPr>
              <a:t>4) </a:t>
            </a:r>
            <a:r>
              <a:rPr b="1">
                <a:solidFill>
                  <a:srgbClr val="0070C0"/>
                </a:solidFill>
              </a:rPr>
              <a:t>Competencias digitales</a:t>
            </a:r>
            <a:r>
              <a:rPr>
                <a:solidFill>
                  <a:prstClr val="black"/>
                </a:solidFill>
              </a:rPr>
              <a:t>;</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5) Aprender a aprender;</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6) Competencias sociales y cívicas;</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7) Sentido de iniciativa y emprendimiento; y</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t>8) Conciencia y expresión cultural..</a:t>
            </a:r>
            <a:endParaRPr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707886"/>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1.3 8 competencias clave para</a:t>
            </a:r>
            <a:r>
              <a:rPr lang="es-ES"/>
              <a:t> el aprendizaje permanente de</a:t>
            </a:r>
            <a:r>
              <a:t> los ciudadanos de la UE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TextBox 54">
            <a:extLst>
              <a:ext uri="{FF2B5EF4-FFF2-40B4-BE49-F238E27FC236}">
                <a16:creationId xmlns:a16="http://schemas.microsoft.com/office/drawing/2014/main" id="{2F17DC47-0BEE-4ED4-BA6B-A229EF47F4E7}"/>
              </a:ext>
            </a:extLst>
          </p:cNvPr>
          <p:cNvSpPr txBox="1"/>
          <p:nvPr/>
        </p:nvSpPr>
        <p:spPr>
          <a:xfrm>
            <a:off x="7898290" y="2481968"/>
            <a:ext cx="2538981" cy="2702428"/>
          </a:xfrm>
          <a:prstGeom prst="rect">
            <a:avLst/>
          </a:prstGeom>
          <a:noFill/>
          <a:ln>
            <a:solidFill>
              <a:srgbClr val="0070C0"/>
            </a:solidFill>
          </a:ln>
        </p:spPr>
        <p:txBody>
          <a:bodyPr wrap="square" numCol="1">
            <a:noAutofit/>
          </a:bodyPr>
          <a:lstStyle/>
          <a:p>
            <a:pPr lvl="0" algn="just">
              <a:defRPr sz="1200">
                <a:solidFill>
                  <a:prstClr val="black"/>
                </a:solidFill>
                <a:latin typeface="Calibri Light" panose="020F0302020204030204"/>
                <a:cs typeface="Poppins ExtraLight" panose="00000300000000000000" pitchFamily="2" charset="0"/>
              </a:defRPr>
            </a:pPr>
            <a:r>
              <a:rPr b="1"/>
              <a:t>Conocimiento</a:t>
            </a:r>
            <a:r>
              <a:t>, hechos y figuras, conceptos, ideas y teorías que ya están establecidos y apoyan la comprensión de un determinado área o tema.</a:t>
            </a:r>
          </a:p>
          <a:p>
            <a:pPr lvl="0" algn="just"/>
            <a:endParaRPr sz="1200">
              <a:solidFill>
                <a:prstClr val="black"/>
              </a:solidFill>
              <a:latin typeface="Calibri Light" panose="020F0302020204030204"/>
              <a:cs typeface="Poppins ExtraLight" panose="00000300000000000000" pitchFamily="2" charset="0"/>
            </a:endParaRPr>
          </a:p>
          <a:p>
            <a:pPr lvl="0" algn="just">
              <a:defRPr sz="1200">
                <a:solidFill>
                  <a:prstClr val="black"/>
                </a:solidFill>
                <a:latin typeface="Calibri Light" panose="020F0302020204030204"/>
                <a:cs typeface="Poppins ExtraLight" panose="00000300000000000000" pitchFamily="2" charset="0"/>
              </a:defRPr>
            </a:pPr>
            <a:r>
              <a:rPr b="1"/>
              <a:t>Habilidad</a:t>
            </a:r>
            <a:r>
              <a:t>, capacidad para llevar a cabo procesos y utilizar los conocimientos existentes para lograr resultados.</a:t>
            </a:r>
          </a:p>
          <a:p>
            <a:pPr lvl="0" algn="just"/>
            <a:endParaRPr sz="1200">
              <a:solidFill>
                <a:prstClr val="black"/>
              </a:solidFill>
              <a:latin typeface="Calibri Light" panose="020F0302020204030204"/>
              <a:cs typeface="Poppins ExtraLight" panose="00000300000000000000" pitchFamily="2" charset="0"/>
            </a:endParaRPr>
          </a:p>
          <a:p>
            <a:pPr lvl="0" algn="just">
              <a:defRPr sz="1200">
                <a:solidFill>
                  <a:prstClr val="black"/>
                </a:solidFill>
                <a:latin typeface="Calibri Light" panose="020F0302020204030204"/>
                <a:cs typeface="Poppins ExtraLight" panose="00000300000000000000" pitchFamily="2" charset="0"/>
              </a:defRPr>
            </a:pPr>
            <a:r>
              <a:rPr lang="es-ES" b="1"/>
              <a:t>Actitudes</a:t>
            </a:r>
            <a:r>
              <a:t>, la disposición y mentalidad para actuar o reaccionar ante ideas, personas o situaciones</a:t>
            </a:r>
          </a:p>
          <a:p>
            <a:pPr marL="284400" lvl="0">
              <a:lnSpc>
                <a:spcPct val="120000"/>
              </a:lnSpc>
            </a:pPr>
            <a:endParaRPr sz="500">
              <a:solidFill>
                <a:prstClr val="black"/>
              </a:solidFill>
              <a:latin typeface="Calibri Light" panose="020F0302020204030204"/>
              <a:cs typeface="Poppins ExtraLight" panose="00000300000000000000" pitchFamily="2" charset="0"/>
            </a:endParaRP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26604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defRPr sz="2000" b="1">
                <a:cs typeface="Poppins Medium" panose="00000600000000000000" pitchFamily="2" charset="0"/>
              </a:defRPr>
            </a:pPr>
            <a:r>
              <a:t>Comprensión de las competencias clave, pt.2</a:t>
            </a:r>
          </a:p>
          <a:p>
            <a:pPr marL="284400" lvl="0" algn="just">
              <a:lnSpc>
                <a:spcPct val="120000"/>
              </a:lnSpc>
              <a:defRPr sz="1600" i="1">
                <a:solidFill>
                  <a:prstClr val="black"/>
                </a:solidFill>
                <a:latin typeface="Calibri Light" panose="020F0302020204030204"/>
                <a:cs typeface="Poppins ExtraLight" panose="00000300000000000000" pitchFamily="2" charset="0"/>
              </a:defRPr>
            </a:pPr>
            <a:r>
              <a:rPr sz="1500"/>
              <a:t>Todas las competencias clave se consideran igualmente importantes, porque cada una de ellas puede contribuir a una vida exitosa en una sociedad del conocimiento. Muchas de las competencias se superponen y se entrelazan: aspectos esenciales para un dominio apoyarán la competencia en otro. </a:t>
            </a:r>
            <a:r>
              <a:rPr sz="1500" b="1"/>
              <a:t>30.12.2006 ES Diario Oficial de la Unión Europea L 394/13</a:t>
            </a:r>
          </a:p>
          <a:p>
            <a:pPr marL="284400" lvl="0">
              <a:lnSpc>
                <a:spcPct val="120000"/>
              </a:lnSpc>
            </a:pPr>
            <a:endParaRPr sz="1500" i="1">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sz="1500"/>
              <a:t>En lo que respecta específicamente a las competencias digitales, la definición oficial es: </a:t>
            </a:r>
          </a:p>
          <a:p>
            <a:pPr marL="284400" lvl="0" algn="just">
              <a:lnSpc>
                <a:spcPct val="120000"/>
              </a:lnSpc>
              <a:defRPr sz="1600" i="1">
                <a:solidFill>
                  <a:prstClr val="black"/>
                </a:solidFill>
                <a:latin typeface="Calibri Light" panose="020F0302020204030204"/>
                <a:cs typeface="Poppins ExtraLight" panose="00000300000000000000" pitchFamily="2" charset="0"/>
              </a:defRPr>
            </a:pPr>
            <a:r>
              <a:rPr sz="1500"/>
              <a:t>(...) uso seguro y crítico de las Tecnologías de la Sociedad de la Información (IST) para el trabajo, el ocio y la comunicación. Se basa en las competencias básicas(</a:t>
            </a:r>
            <a:r>
              <a:rPr sz="1500" b="1"/>
              <a:t>*</a:t>
            </a:r>
            <a:r>
              <a:rPr sz="1500"/>
              <a:t>) en TIC: el uso de </a:t>
            </a:r>
            <a:r>
              <a:rPr lang="es-ES" sz="1500"/>
              <a:t>ordenadores</a:t>
            </a:r>
            <a:r>
              <a:rPr sz="1500"/>
              <a:t> para recuperar, evaluar, almacenar, producir, presentar e intercambiar información, y para comunicarse y participar en redes colaborativas a través de Internet.</a:t>
            </a:r>
          </a:p>
          <a:p>
            <a:pPr marL="284400" lvl="0">
              <a:lnSpc>
                <a:spcPct val="120000"/>
              </a:lnSpc>
            </a:pPr>
            <a:endParaRPr sz="1600" i="1">
              <a:solidFill>
                <a:prstClr val="black"/>
              </a:solidFill>
              <a:latin typeface="Calibri Light" panose="020F0302020204030204"/>
              <a:cs typeface="Poppins ExtraLight" panose="00000300000000000000" pitchFamily="2" charset="0"/>
            </a:endParaRPr>
          </a:p>
          <a:p>
            <a:pPr marL="284400" lvl="0">
              <a:lnSpc>
                <a:spcPct val="120000"/>
              </a:lnSpc>
            </a:pPr>
            <a:endParaRPr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707886"/>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es-ES"/>
              <a:t>1.3 8 competencias clave para el aprendizaje permanente de los ciudadanos de la UE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3" name="Rettangolo 2"/>
          <p:cNvSpPr/>
          <p:nvPr/>
        </p:nvSpPr>
        <p:spPr>
          <a:xfrm>
            <a:off x="7991475" y="2632402"/>
            <a:ext cx="2519931" cy="2800767"/>
          </a:xfrm>
          <a:prstGeom prst="rect">
            <a:avLst/>
          </a:prstGeom>
          <a:ln>
            <a:solidFill>
              <a:srgbClr val="0070C0"/>
            </a:solidFill>
          </a:ln>
        </p:spPr>
        <p:txBody>
          <a:bodyPr wrap="square">
            <a:spAutoFit/>
          </a:bodyPr>
          <a:lstStyle/>
          <a:p>
            <a:pPr algn="just">
              <a:defRPr sz="1100">
                <a:latin typeface="+mj-lt"/>
              </a:defRPr>
            </a:pPr>
            <a:r>
              <a:rPr b="1"/>
              <a:t>*</a:t>
            </a:r>
            <a:r>
              <a:t> Las habilidades necesarias incluyen la capacidad de buscar, recopilar y procesar información y utilizarla de manera crítica y sistemática, evaluar la relevancia y distinguir lo real de lo virtual al tiempo que se reconocen los enlaces. Las personas deben tener habilidades para usar herramientas para producir, presentar y comprender información compleja y la capacidad de acceder, buscar y utilizar servicios basados en Internet. Las personas también deben poder usar IST para apoyar el pensamiento crítico, la creatividad y la innovación.</a:t>
            </a:r>
            <a:endParaRPr lang="es-ES"/>
          </a:p>
          <a:p>
            <a:pPr algn="just">
              <a:defRPr sz="1100">
                <a:latin typeface="+mj-lt"/>
              </a:defRPr>
            </a:pPr>
            <a:endParaRP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19195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636243" cy="3715216"/>
          </a:xfrm>
          <a:prstGeom prst="rect">
            <a:avLst/>
          </a:prstGeom>
          <a:noFill/>
        </p:spPr>
        <p:txBody>
          <a:bodyPr wrap="square" numCol="1">
            <a:noAutofit/>
          </a:bodyPr>
          <a:lstStyle/>
          <a:p>
            <a:pPr algn="just">
              <a:defRPr sz="2000" b="1">
                <a:cs typeface="Poppins Medium" panose="00000600000000000000" pitchFamily="2" charset="0"/>
              </a:defRPr>
            </a:pPr>
            <a:r>
              <a:t>La armonización de la UE de la enseñanza y la educación para el aprendizaje permanente</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t>En la recomendación se lee que las instituciones de la UE apoyarán los esfuerzos para armonizar a nivel transnacional el tipo de oferta de educación y formación existente para esa competencia.</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Esta declaración se refiere a la oportunidad de desarrollar y consolidar a nivel internacional un módulo curricular estándar al que todas las organizaciones e instituciones involucradas pueden referirse como estándar de referencia, y ganar más inspiración para poner en práctica la experiencia de aprendizaje que se deriva de ella. </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t>Este modelo de currículo estándar también se conoce como «marcos de educación y formación».</a:t>
            </a: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pPr>
            <a:endParaRPr sz="1600">
              <a:solidFill>
                <a:prstClr val="black"/>
              </a:solidFill>
              <a:latin typeface="Calibri Light" panose="020F0302020204030204"/>
              <a:cs typeface="Poppins ExtraLight" panose="00000300000000000000" pitchFamily="2" charset="0"/>
            </a:endParaRPr>
          </a:p>
          <a:p>
            <a:pPr marL="284400" lvl="0" algn="just">
              <a:lnSpc>
                <a:spcPct val="120000"/>
              </a:lnSpc>
            </a:pPr>
            <a:endParaRPr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1.4 Hacia objetivos </a:t>
            </a:r>
            <a:r>
              <a:rPr lang="es-ES"/>
              <a:t>de común acuerdo</a:t>
            </a:r>
            <a:r>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Marcos de educación y formación</a:t>
            </a:r>
          </a:p>
        </p:txBody>
      </p:sp>
    </p:spTree>
    <p:extLst>
      <p:ext uri="{BB962C8B-B14F-4D97-AF65-F5344CB8AC3E}">
        <p14:creationId xmlns:p14="http://schemas.microsoft.com/office/powerpoint/2010/main" val="3567482307"/>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4026</Words>
  <Application>Microsoft Office PowerPoint</Application>
  <PresentationFormat>Panorámica</PresentationFormat>
  <Paragraphs>403</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11</vt:i4>
      </vt:variant>
      <vt:variant>
        <vt:lpstr>Títulos de diapositiva</vt:lpstr>
      </vt:variant>
      <vt:variant>
        <vt:i4>33</vt:i4>
      </vt:variant>
    </vt:vector>
  </HeadingPairs>
  <TitlesOfParts>
    <vt:vector size="48" baseType="lpstr">
      <vt:lpstr>Arial</vt:lpstr>
      <vt:lpstr>Calibri</vt:lpstr>
      <vt:lpstr>Calibri Light</vt:lpstr>
      <vt:lpstr>Poppins Medium</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Miriam Internet Web Solutions</cp:lastModifiedBy>
  <cp:revision>416</cp:revision>
  <dcterms:created xsi:type="dcterms:W3CDTF">2022-04-26T11:43:16Z</dcterms:created>
  <dcterms:modified xsi:type="dcterms:W3CDTF">2023-03-21T11:28:28Z</dcterms:modified>
</cp:coreProperties>
</file>