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5"/>
  </p:notesMasterIdLst>
  <p:sldIdLst>
    <p:sldId id="256" r:id="rId12"/>
    <p:sldId id="282" r:id="rId13"/>
    <p:sldId id="276" r:id="rId14"/>
    <p:sldId id="277" r:id="rId15"/>
    <p:sldId id="279" r:id="rId16"/>
    <p:sldId id="329" r:id="rId17"/>
    <p:sldId id="309" r:id="rId18"/>
    <p:sldId id="305" r:id="rId19"/>
    <p:sldId id="311" r:id="rId20"/>
    <p:sldId id="330" r:id="rId21"/>
    <p:sldId id="312" r:id="rId22"/>
    <p:sldId id="313" r:id="rId23"/>
    <p:sldId id="314" r:id="rId24"/>
    <p:sldId id="315" r:id="rId25"/>
    <p:sldId id="316" r:id="rId26"/>
    <p:sldId id="317" r:id="rId27"/>
    <p:sldId id="318" r:id="rId28"/>
    <p:sldId id="319" r:id="rId29"/>
    <p:sldId id="320" r:id="rId30"/>
    <p:sldId id="324" r:id="rId31"/>
    <p:sldId id="331" r:id="rId32"/>
    <p:sldId id="326" r:id="rId33"/>
    <p:sldId id="333" r:id="rId34"/>
    <p:sldId id="325" r:id="rId35"/>
    <p:sldId id="327" r:id="rId36"/>
    <p:sldId id="334" r:id="rId37"/>
    <p:sldId id="328" r:id="rId38"/>
    <p:sldId id="335" r:id="rId39"/>
    <p:sldId id="291" r:id="rId40"/>
    <p:sldId id="292" r:id="rId41"/>
    <p:sldId id="332" r:id="rId42"/>
    <p:sldId id="298" r:id="rId43"/>
    <p:sldId id="266" r:id="rId44"/>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gens Rude" initials="MR" lastIdx="1" clrIdx="0">
    <p:extLst>
      <p:ext uri="{19B8F6BF-5375-455C-9EA6-DF929625EA0E}">
        <p15:presenceInfo xmlns:p15="http://schemas.microsoft.com/office/powerpoint/2012/main" userId="d49c4eed88d9f8b8" providerId="Windows Live"/>
      </p:ext>
    </p:extLst>
  </p:cmAuthor>
  <p:cmAuthor id="2" name="Alessandra Messana" initials="AM" lastIdx="2" clrIdx="1">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ECC"/>
    <a:srgbClr val="0AA14A"/>
    <a:srgbClr val="F5911B"/>
    <a:srgbClr val="ED388A"/>
    <a:srgbClr val="9A2583"/>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62" d="100"/>
          <a:sy n="62" d="100"/>
        </p:scale>
        <p:origin x="250" y="67"/>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3F397D53-4A8A-494B-BAB4-1DCCE438D291}" type="datetimeFigureOut">
              <a:rPr lang="es-ES" smtClean="0"/>
              <a:t>13/04/2023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Haga clic para modificar los estilos de texto del patrón</a:t>
            </a:r>
          </a:p>
          <a:p>
            <a:pPr lvl="1"/>
            <a:r>
              <a:t>Segundo nivel</a:t>
            </a:r>
          </a:p>
          <a:p>
            <a:pPr lvl="2"/>
            <a:r>
              <a:t>Tercer nivel</a:t>
            </a:r>
          </a:p>
          <a:p>
            <a:pPr lvl="3"/>
            <a:r>
              <a:t>Cuarto nivel</a:t>
            </a:r>
          </a:p>
          <a:p>
            <a:pPr lvl="4"/>
            <a:r>
              <a:t>Nivel de Quinto</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50E41577-C281-4386-895D-15B7A289BE96}" type="slidenum">
              <a:rPr lang="es-ES" smtClean="0"/>
              <a:t>‹Nº›</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‹Nº›</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80FA2B0-067D-487E-B524-B8ECB07547B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0D719D4C-CAB3-4081-9723-459D6A84A89D}"/>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«El apoyo de la Comisión Europea a la producción de esta publicación no constituye una aprobación de los contenidos que reflejan únicamente las opiniones de los autores, y la Comisión no puede ser considerada responsable del uso que pueda hacerse de la información contenida en la misma.»</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8"/>
            <a:ext cx="9131135"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2.</a:t>
            </a:r>
            <a:r>
              <a:rPr lang="es-ES"/>
              <a:t>1</a:t>
            </a:r>
            <a:r>
              <a:t> </a:t>
            </a:r>
            <a:r>
              <a:rPr lang="es-ES"/>
              <a:t>Aplicaciones</a:t>
            </a:r>
            <a:r>
              <a:t> adicionales del aula digital</a:t>
            </a:r>
            <a:endParaRPr>
              <a:effectLst/>
              <a:ea typeface="Calibri" panose="020F0502020204030204" pitchFamily="34" charset="0"/>
              <a:cs typeface="Times New Roman" panose="02020603050405020304" pitchFamily="18" charset="0"/>
            </a:endParaRPr>
          </a:p>
          <a:p>
            <a:pPr lvl="1" algn="just">
              <a:lnSpc>
                <a:spcPct val="107000"/>
              </a:lnSpc>
              <a:spcAft>
                <a:spcPts val="800"/>
              </a:spcAft>
              <a:defRPr>
                <a:latin typeface="+mj-lt"/>
                <a:ea typeface="Calibri" panose="020F0502020204030204" pitchFamily="34" charset="0"/>
                <a:cs typeface="Times New Roman" panose="02020603050405020304" pitchFamily="18" charset="0"/>
              </a:defRPr>
            </a:pPr>
            <a:r>
              <a:rPr>
                <a:effectLst/>
              </a:rPr>
              <a:t>El aula digital puede considerarse </a:t>
            </a:r>
            <a:r>
              <a:t>como una </a:t>
            </a:r>
            <a:r>
              <a:rPr b="1">
                <a:effectLst/>
              </a:rPr>
              <a:t>configuración de estudio</a:t>
            </a:r>
            <a:r>
              <a:rPr>
                <a:effectLst/>
              </a:rPr>
              <a:t>, más o menos como una transmisión en vivo. </a:t>
            </a: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Tienes un moderador — el educador — que está moderando el contenido educativo en forma de capacitación/enseñanza/aprendizaje, pero a cargo de «la producción» — presionando botones para hacer que las cosas sucedan en línea, admitiendo, creando grupos de ruptura, compartiendo documentos, videos, etc. </a:t>
            </a: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Los estudiantes, por otro lado, también forman parte de la «producción» — cada uno presente y listo para «reportar» desde su propio «home-estudio» digital. </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124388"/>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ACD640FF-602A-4824-A5C9-AEE021EDFCD9}"/>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3054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859955"/>
            <a:ext cx="8971084"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2.2 Cinco Puntos Focales para Optimizar el Aula Digital </a:t>
            </a:r>
            <a:endParaRPr>
              <a:effectLs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A continuación hay cinco puntos focales que se pueden poner en marcha para optimizar su aula digital para hacerlo más inclusivo y mejorar la comunicación y el terreno de colaboración:</a:t>
            </a:r>
            <a:endParaRPr>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b="1">
                <a:effectLst/>
                <a:latin typeface="+mj-lt"/>
                <a:ea typeface="Calibri" panose="020F0502020204030204" pitchFamily="34" charset="0"/>
                <a:cs typeface="Times New Roman" panose="02020603050405020304" pitchFamily="18" charset="0"/>
              </a:defRPr>
            </a:pPr>
            <a:r>
              <a:t>Configuración </a:t>
            </a:r>
            <a:endParaRPr>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b="1">
                <a:effectLst/>
                <a:latin typeface="+mj-lt"/>
                <a:ea typeface="Calibri" panose="020F0502020204030204" pitchFamily="34" charset="0"/>
                <a:cs typeface="Times New Roman" panose="02020603050405020304" pitchFamily="18" charset="0"/>
              </a:defRPr>
            </a:pPr>
            <a:r>
              <a:t>Técnica</a:t>
            </a:r>
            <a:endParaRPr>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b="1">
                <a:effectLst/>
                <a:latin typeface="+mj-lt"/>
                <a:ea typeface="Calibri" panose="020F0502020204030204" pitchFamily="34" charset="0"/>
                <a:cs typeface="Times New Roman" panose="02020603050405020304" pitchFamily="18" charset="0"/>
              </a:defRPr>
            </a:pPr>
            <a:r>
              <a:t>Equipo</a:t>
            </a:r>
            <a:endParaRPr>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b="1">
                <a:effectLst/>
                <a:latin typeface="+mj-lt"/>
                <a:ea typeface="Calibri" panose="020F0502020204030204" pitchFamily="34" charset="0"/>
                <a:cs typeface="Times New Roman" panose="02020603050405020304" pitchFamily="18" charset="0"/>
              </a:defRPr>
            </a:pPr>
            <a:r>
              <a:t>Visual</a:t>
            </a:r>
            <a:endParaRPr>
              <a:effectLst/>
              <a:latin typeface="+mj-lt"/>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b="1">
                <a:effectLst/>
                <a:latin typeface="+mj-lt"/>
                <a:ea typeface="Calibri" panose="020F0502020204030204" pitchFamily="34" charset="0"/>
                <a:cs typeface="Times New Roman" panose="02020603050405020304" pitchFamily="18" charset="0"/>
              </a:defRPr>
            </a:pPr>
            <a:r>
              <a:t>Audio</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5183112"/>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EBBF1012-0785-4E30-B850-7C8CB5885F3D}"/>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21397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95247" y="1728119"/>
            <a:ext cx="8492912"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2.3 Configuración</a:t>
            </a:r>
            <a:endParaRPr b="1">
              <a:cs typeface="Times New Roman" panose="02020603050405020304" pitchFamily="18" charset="0"/>
            </a:endParaRPr>
          </a:p>
          <a:p>
            <a:pPr lvl="1" algn="just">
              <a:lnSpc>
                <a:spcPct val="107000"/>
              </a:lnSpc>
              <a:spcAft>
                <a:spcPts val="800"/>
              </a:spcAft>
              <a:defRPr>
                <a:latin typeface="+mj-lt"/>
                <a:cs typeface="Times New Roman" panose="02020603050405020304" pitchFamily="18" charset="0"/>
              </a:defRPr>
            </a:pPr>
            <a:r>
              <a:t>Lo siguiente se centrará en la configuración en el aula digital. Opciones que se pueden hacer o tomar en consideración con respecto a la configuración. Con suerte, esto puede ayudar a allanar el camino para un mejor entorno y por lo tanto ser menos agotador para todos los participantes, también conocido como «Zoom Fatigue» (ver Jeremy N. Bailenson: «Sobrecarga no verbal: A Theoretical Argument for the Causes of Zoom Fatigue», https://doi.org/10.1037/tmb0000030).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Su aula se ha reducido al tamaño de la pantalla de un teléfono móvil, tableta o PC/Mac. Además, la pantalla se reduce aún más a pantallas pequeñas de participantes aproximadamente del tamaño de una caja de cerillas, tal vez incluso más pequeña. Esta es la clase digital. Puede considerar echar un vistazo a las </a:t>
            </a:r>
            <a:r>
              <a:rPr b="1"/>
              <a:t>opciones de pantalla </a:t>
            </a:r>
            <a:r>
              <a:t>en el sistema de videoconferencia que está utilizando. </a:t>
            </a:r>
            <a:endParaRPr>
              <a:latin typeface="+mj-lt"/>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560907"/>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FBBF58A4-9B44-49A9-B013-157B4B0C5DA8}"/>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5846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364165" y="1250718"/>
            <a:ext cx="9618387" cy="3502601"/>
          </a:xfrm>
          <a:prstGeom prst="rect">
            <a:avLst/>
          </a:prstGeom>
          <a:noFill/>
        </p:spPr>
        <p:txBody>
          <a:bodyPr wrap="square" numCol="1">
            <a:noAutofit/>
          </a:bodyPr>
          <a:lstStyle/>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Además, tenga en cuenta el aspecto de la </a:t>
            </a:r>
            <a:r>
              <a:rPr b="1"/>
              <a:t>duplicación</a:t>
            </a:r>
            <a:r>
              <a:t>. Cuando te ves a ti mismo como un «espejo de pantalla», la atención está en ti mismo y puede causar fatiga (Ver Andreas Lieberoth, Universidad de Aarhus en Simon Andersen Nielsen: «¿Dræber Zoom også dig langsomt? Derfor er det så hårdt at være på virtuelt”, dr.dk.). Algunos participantes conocidos por los autores incluso han recurrido a notas post-it para cubrirse de la fatiga. Además, </a:t>
            </a:r>
            <a:r>
              <a:rPr lang="es-ES"/>
              <a:t>la </a:t>
            </a:r>
            <a:r>
              <a:rPr b="1"/>
              <a:t>continu</a:t>
            </a:r>
            <a:r>
              <a:rPr lang="es-ES" b="1"/>
              <a:t>a</a:t>
            </a:r>
            <a:r>
              <a:rPr b="1"/>
              <a:t> «</a:t>
            </a:r>
            <a:r>
              <a:rPr lang="es-ES" b="1"/>
              <a:t>mirada</a:t>
            </a:r>
            <a:r>
              <a:rPr b="1"/>
              <a:t>» </a:t>
            </a:r>
            <a:r>
              <a:t>de los otros participantes puede ser abrumador</a:t>
            </a:r>
            <a:r>
              <a:rPr lang="es-ES"/>
              <a:t>a</a:t>
            </a:r>
            <a:r>
              <a:t> y causar fatiga.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En el citado artículo Lieberoth también se centra en el </a:t>
            </a:r>
            <a:r>
              <a:rPr b="1"/>
              <a:t>papel pasivo </a:t>
            </a:r>
            <a:r>
              <a:t>del participante frente a la pantalla, que no es adecuado para monólogos largos o presentaciones.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Pídale a cada estudiante que </a:t>
            </a:r>
            <a:r>
              <a:rPr b="1"/>
              <a:t>use la pantalla más grande disponible </a:t>
            </a:r>
            <a:r>
              <a:t>en su casa. Te dará una mejor sensación de estar «conectado» cuando realmente puedas verte.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Lo que puede hacer es pensar en no mostrar documentos compartidos durante mucho tiempo, etc. durante más tiempo.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Como proveedor de EFP, asegúrese de que cada estudiante haya configurado la mejor </a:t>
            </a:r>
            <a:r>
              <a:rPr b="1"/>
              <a:t>«instalación de estudio» </a:t>
            </a:r>
            <a:r>
              <a:t>posible en casa. </a:t>
            </a:r>
            <a:endParaRPr>
              <a:latin typeface="+mj-lt"/>
              <a:cs typeface="Times New Roman" panose="02020603050405020304" pitchFamily="18" charset="0"/>
            </a:endParaRPr>
          </a:p>
          <a:p>
            <a:pPr lvl="2"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46CE2EF2-F57C-4470-870C-BF76EF39D52C}"/>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601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676529"/>
            <a:ext cx="8970716"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2.4 Técnica </a:t>
            </a:r>
          </a:p>
          <a:p>
            <a:pPr lvl="1" algn="just">
              <a:lnSpc>
                <a:spcPct val="107000"/>
              </a:lnSpc>
              <a:spcAft>
                <a:spcPts val="800"/>
              </a:spcAft>
              <a:defRPr>
                <a:latin typeface="+mj-lt"/>
                <a:cs typeface="Times New Roman" panose="02020603050405020304" pitchFamily="18" charset="0"/>
              </a:defRPr>
            </a:pPr>
            <a:r>
              <a:t>La </a:t>
            </a:r>
            <a:r>
              <a:rPr b="1"/>
              <a:t>conectividad a Internet </a:t>
            </a:r>
            <a:r>
              <a:t>es un factor crucial para crear un aula digital colaborativa. Como el RESET Desk Research muestra elementos como la «conectividad» varía mucho en la Unión Europea (véase también la edición 2021 de la Comisión Europea del Índice de Economía y Sociedad Digitales (DESI)). Dependiendo de la extensión de la conectividad a Internet, algunos estudiantes y educadores también pueden experimentar problemas de conexión al aula digital, por ejemplo, algunos pueden tener </a:t>
            </a:r>
            <a:r>
              <a:rPr b="1"/>
              <a:t>problemas geográficos y topográficos en las zonas rurales. </a:t>
            </a:r>
            <a:endParaRPr b="1">
              <a:latin typeface="+mj-lt"/>
              <a:cs typeface="Times New Roman" panose="02020603050405020304" pitchFamily="18" charset="0"/>
            </a:endParaRPr>
          </a:p>
          <a:p>
            <a:pPr lvl="1" algn="just">
              <a:lnSpc>
                <a:spcPct val="107000"/>
              </a:lnSpc>
              <a:spcAft>
                <a:spcPts val="800"/>
              </a:spcAft>
              <a:defRPr>
                <a:latin typeface="+mj-lt"/>
                <a:cs typeface="Times New Roman" panose="02020603050405020304" pitchFamily="18" charset="0"/>
              </a:defRPr>
            </a:pPr>
            <a:r>
              <a:t>Puede haber una solución rápida, pero es tan importante que todos puedan conectarse, y por lo tanto </a:t>
            </a:r>
            <a:r>
              <a:rPr b="1"/>
              <a:t>sentirse incluidos </a:t>
            </a:r>
            <a:r>
              <a:t>y como parte de un aula digital colaborativa. </a:t>
            </a:r>
            <a:endParaRPr>
              <a:latin typeface="+mj-lt"/>
              <a:cs typeface="Times New Roman" panose="02020603050405020304" pitchFamily="18" charset="0"/>
            </a:endParaRPr>
          </a:p>
          <a:p>
            <a:pPr lvl="1" algn="just">
              <a:lnSpc>
                <a:spcPct val="107000"/>
              </a:lnSpc>
              <a:spcAft>
                <a:spcPts val="800"/>
              </a:spcAft>
              <a:defRPr>
                <a:latin typeface="+mj-lt"/>
                <a:cs typeface="Times New Roman" panose="02020603050405020304" pitchFamily="18" charset="0"/>
              </a:defRPr>
            </a:pPr>
            <a:r>
              <a:t>¿Como operador de EFP es esto o puede ser un desafío futuro en la gestión del aula digital colaborativa?</a:t>
            </a:r>
            <a:endParaRPr>
              <a:latin typeface="+mj-lt"/>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9D2749D4-E16B-4E4A-A509-C4FC460CADA9}"/>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378059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081852"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2.5 Equipo</a:t>
            </a:r>
          </a:p>
          <a:p>
            <a:pPr lvl="1" algn="just">
              <a:lnSpc>
                <a:spcPct val="107000"/>
              </a:lnSpc>
              <a:spcAft>
                <a:spcPts val="800"/>
              </a:spcAft>
              <a:defRPr>
                <a:latin typeface="+mj-lt"/>
                <a:cs typeface="Times New Roman" panose="02020603050405020304" pitchFamily="18" charset="0"/>
              </a:defRPr>
            </a:pPr>
            <a:r>
              <a:t>Como operador e institución de EFP, es importante saber si todos los estudiantes tienen acceso a los equipos adecuados. Puede ser estresante si un estudiante siente que su equipo está defectuoso o que carece de detrás y, por lo tanto, le resulta difícil dominar el aula digital. </a:t>
            </a:r>
            <a:r>
              <a:rPr b="1"/>
              <a:t>Por lo tanto, el equipo también tiene que ver con la inclusión</a:t>
            </a:r>
            <a:r>
              <a:t>. </a:t>
            </a:r>
            <a:endParaRPr>
              <a:latin typeface="+mj-lt"/>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4302268"/>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21175376-8D0D-48E6-B3E1-069CF1906769}"/>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364020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725956"/>
            <a:ext cx="8526468"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2.6 Visual</a:t>
            </a:r>
          </a:p>
          <a:p>
            <a:pPr lvl="1" algn="just">
              <a:lnSpc>
                <a:spcPct val="107000"/>
              </a:lnSpc>
              <a:spcAft>
                <a:spcPts val="800"/>
              </a:spcAft>
              <a:defRPr>
                <a:latin typeface="+mj-lt"/>
                <a:cs typeface="Times New Roman" panose="02020603050405020304" pitchFamily="18" charset="0"/>
              </a:defRPr>
            </a:pPr>
            <a:r>
              <a:t>Lo visual es una parte crucial en el aula digital. La mejor calidad posible de «estudio en casa» promoverá el aula digital general y la colaboración. La mala calidad visual conducirá fácilmente a la «fatiga zoom» entre los participantes. Una manera de asegurarse de mejorar el rendimiento visual en el aula digital puede ser: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rPr b="1"/>
              <a:t>Pon la luz</a:t>
            </a:r>
            <a:r>
              <a:t>. El sistema de videoconferencia (como Zoom) puede tener funciones donde se puede configurar la luz. De lo contrario, ayude a todos los estudiantes a configurar la luz correcta.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rPr b="1"/>
              <a:t>Limpie la lente de la cámara del dispositivo </a:t>
            </a:r>
            <a:r>
              <a:t>(véase «Equipo» — asegúrese de que el equipo de los estudiantes y educadores esté actualizado y funcione)</a:t>
            </a:r>
            <a:endParaRPr>
              <a:latin typeface="+mj-lt"/>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267002"/>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DEA1CC2F-8C76-43BC-ADBF-8644844262C9}"/>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60576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11611" y="1296767"/>
            <a:ext cx="10206195" cy="3502601"/>
          </a:xfrm>
          <a:prstGeom prst="rect">
            <a:avLst/>
          </a:prstGeom>
          <a:noFill/>
        </p:spPr>
        <p:txBody>
          <a:bodyPr wrap="square" numCol="2">
            <a:noAutofit/>
          </a:bodyPr>
          <a:lstStyle/>
          <a:p>
            <a:pPr lvl="1" algn="just">
              <a:lnSpc>
                <a:spcPct val="107000"/>
              </a:lnSpc>
              <a:spcAft>
                <a:spcPts val="800"/>
              </a:spcAft>
              <a:defRPr b="1">
                <a:cs typeface="Times New Roman" panose="02020603050405020304" pitchFamily="18" charset="0"/>
              </a:defRPr>
            </a:pPr>
            <a:r>
              <a:t>2.7 Audio</a:t>
            </a:r>
          </a:p>
          <a:p>
            <a:pPr lvl="1" algn="just">
              <a:lnSpc>
                <a:spcPct val="107000"/>
              </a:lnSpc>
              <a:spcAft>
                <a:spcPts val="800"/>
              </a:spcAft>
              <a:defRPr>
                <a:latin typeface="+mj-lt"/>
                <a:cs typeface="Times New Roman" panose="02020603050405020304" pitchFamily="18" charset="0"/>
              </a:defRPr>
            </a:pPr>
            <a:r>
              <a:t>Esta es una parte que a menudo falta enfoque. El mal audio puede causar fatiga entre los participantes en el aula digital y hacerlos omitir el enfoque de la situación de aprendizaje.  </a:t>
            </a:r>
            <a:endParaRPr>
              <a:latin typeface="+mj-lt"/>
              <a:cs typeface="Times New Roman" panose="02020603050405020304" pitchFamily="18" charset="0"/>
            </a:endParaRPr>
          </a:p>
          <a:p>
            <a:pPr lvl="1" algn="just">
              <a:lnSpc>
                <a:spcPct val="107000"/>
              </a:lnSpc>
              <a:spcAft>
                <a:spcPts val="800"/>
              </a:spcAft>
              <a:defRPr>
                <a:latin typeface="+mj-lt"/>
                <a:cs typeface="Times New Roman" panose="02020603050405020304" pitchFamily="18" charset="0"/>
              </a:defRPr>
            </a:pPr>
            <a:r>
              <a:t>El operador de EFP debe prestar atención a dónde están ubicados los participantes en el aula digital. Aquí hay algunas maneras de mejorar el audio para crear y optimizar el aula digital para la colaboración.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rPr b="1"/>
              <a:t>Acústica</a:t>
            </a:r>
            <a:r>
              <a:t>: Por ejemplo, las habitaciones grandes sin mucha ornamentación de la pared, sí mismos, etc. resonarán el sonido: Puede causar retraso/ecos, distorsionar o desenfocar el audio. </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Tal vez use un </a:t>
            </a:r>
            <a:r>
              <a:rPr b="1"/>
              <a:t>micrófono de calidad </a:t>
            </a:r>
            <a:r>
              <a:t>en lugar de la compilación de micrófonos en los dispositivos utilizados (ver Equipo).</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Los</a:t>
            </a:r>
            <a:r>
              <a:rPr lang="es-ES"/>
              <a:t> </a:t>
            </a:r>
            <a:r>
              <a:rPr b="1"/>
              <a:t>auriculares</a:t>
            </a:r>
            <a:r>
              <a:t> también pueden ser una buena idea</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rPr b="1"/>
              <a:t>M</a:t>
            </a:r>
            <a:r>
              <a:rPr lang="es-ES" b="1"/>
              <a:t>ascarillas</a:t>
            </a:r>
            <a:r>
              <a:t> — ver Restricciones de Covid — realmente pueden desenfocar el audio</a:t>
            </a:r>
            <a:endParaRPr>
              <a:latin typeface="+mj-lt"/>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defRPr>
                <a:latin typeface="+mj-lt"/>
                <a:cs typeface="Times New Roman" panose="02020603050405020304" pitchFamily="18" charset="0"/>
              </a:defRPr>
            </a:pPr>
            <a:r>
              <a:t>Como operador de EFP, asegúrese de </a:t>
            </a:r>
            <a:r>
              <a:rPr b="1"/>
              <a:t>probar</a:t>
            </a:r>
            <a:r>
              <a:t> el audio, así como los otros puntos focales, con los participantes del aula digital. </a:t>
            </a:r>
            <a:endParaRPr>
              <a:latin typeface="+mj-lt"/>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D4046455-DB8E-4038-B920-1FDF922A8D1D}"/>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30767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519931" y="545291"/>
            <a:ext cx="7902616" cy="61238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segura y segura para la colaboración</a:t>
            </a:r>
            <a:endParaRP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059590"/>
            <a:ext cx="7980815"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3.1 Configuración de un aula digital segura y segura </a:t>
            </a:r>
            <a:endParaRPr>
              <a:effectLst/>
              <a:ea typeface="Calibri" panose="020F0502020204030204" pitchFamily="34" charset="0"/>
              <a:cs typeface="Times New Roman" panose="02020603050405020304" pitchFamily="18" charset="0"/>
            </a:endParaRPr>
          </a:p>
          <a:p>
            <a:pPr lvl="1" algn="just">
              <a:defRPr>
                <a:effectLst/>
                <a:latin typeface="+mj-lt"/>
                <a:ea typeface="Calibri" panose="020F0502020204030204" pitchFamily="34" charset="0"/>
                <a:cs typeface="Times New Roman" panose="02020603050405020304" pitchFamily="18" charset="0"/>
              </a:defRPr>
            </a:pPr>
            <a:r>
              <a:t>La pandemia de COVID-19 hizo que los operadores de EFP reaccionaran rápidamente y establecieran clases digitales. Así que las circunstancias forzaron el aula digital sobre nosotros. </a:t>
            </a:r>
          </a:p>
          <a:p>
            <a:pPr lvl="1" algn="just"/>
            <a:endParaRPr>
              <a:latin typeface="+mj-lt"/>
              <a:ea typeface="Calibri" panose="020F0502020204030204" pitchFamily="34" charset="0"/>
              <a:cs typeface="Times New Roman" panose="02020603050405020304" pitchFamily="18" charset="0"/>
            </a:endParaRPr>
          </a:p>
          <a:p>
            <a:pPr lvl="1" algn="just">
              <a:defRPr>
                <a:effectLst/>
                <a:latin typeface="+mj-lt"/>
                <a:ea typeface="Calibri" panose="020F0502020204030204" pitchFamily="34" charset="0"/>
                <a:cs typeface="Times New Roman" panose="02020603050405020304" pitchFamily="18" charset="0"/>
              </a:defRPr>
            </a:pPr>
            <a:r>
              <a:t>Una parte crucial de hacer que el aula digital funcione y la colaboración media es crear un escenario </a:t>
            </a:r>
            <a:r>
              <a:rPr b="1"/>
              <a:t>seguro para </a:t>
            </a:r>
            <a:r>
              <a:t>el educador y los estudiantes donde todos los participantes se sientan incluidos. </a:t>
            </a:r>
            <a:endParaRPr>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4788830"/>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168320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7838572"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3.2 Su práctica para un aula digital segura y segura</a:t>
            </a:r>
            <a:endParaRPr>
              <a:effectLst/>
              <a:ea typeface="Calibri" panose="020F0502020204030204" pitchFamily="34" charset="0"/>
              <a:cs typeface="Times New Roman" panose="02020603050405020304" pitchFamily="18" charset="0"/>
            </a:endParaRPr>
          </a:p>
          <a:p>
            <a:pPr lvl="1" algn="just">
              <a:lnSpc>
                <a:spcPct val="107000"/>
              </a:lnSpc>
              <a:spcAft>
                <a:spcPts val="800"/>
              </a:spcAft>
              <a:defRPr i="1">
                <a:solidFill>
                  <a:srgbClr val="1CBECC"/>
                </a:solidFill>
                <a:latin typeface="+mj-lt"/>
                <a:ea typeface="Calibri" panose="020F0502020204030204" pitchFamily="34" charset="0"/>
                <a:cs typeface="Times New Roman" panose="02020603050405020304" pitchFamily="18" charset="0"/>
              </a:defRPr>
            </a:pPr>
            <a:r>
              <a:rPr>
                <a:effectLst/>
              </a:rPr>
              <a:t>Le </a:t>
            </a:r>
            <a:r>
              <a:t>invitamos a utilizar la herramienta RESET «Implementación de un aula digital segura y segura» para razonar sobre </a:t>
            </a:r>
            <a:r>
              <a:rPr>
                <a:effectLst/>
              </a:rPr>
              <a:t>los factores relacionados con el aula digital segura y protegida. </a:t>
            </a: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Los factores en forma de preguntas deben permitirle configurar su práctica o regular/discutir los factores ya implementados para hacer que el aula digital sea segura y protegida, y por lo tanto facilitar la colaboración. </a:t>
            </a: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Al hacerlo, los </a:t>
            </a:r>
            <a:r>
              <a:rPr b="1"/>
              <a:t>estudiantes deben ser escuchados </a:t>
            </a:r>
            <a:r>
              <a:t>y colaborados para allanar el camino para la </a:t>
            </a:r>
            <a:r>
              <a:rPr b="1"/>
              <a:t>mejor práctica inclusiva</a:t>
            </a:r>
            <a:r>
              <a:t>, como lo hace para usted como proveedor de EFP y educador de EFP.   </a:t>
            </a:r>
            <a:endParaRPr>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557768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2394F3DC-89D9-442B-8B1B-354136F84F05}"/>
              </a:ext>
            </a:extLst>
          </p:cNvPr>
          <p:cNvSpPr/>
          <p:nvPr/>
        </p:nvSpPr>
        <p:spPr>
          <a:xfrm>
            <a:off x="519931" y="545291"/>
            <a:ext cx="7902616" cy="61238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segura y segura para la colaboración</a:t>
            </a:r>
            <a:endParaRPr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315266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334;p29">
            <a:extLst>
              <a:ext uri="{FF2B5EF4-FFF2-40B4-BE49-F238E27FC236}">
                <a16:creationId xmlns:a16="http://schemas.microsoft.com/office/drawing/2014/main" id="{5EF9888B-2240-49DF-AC5E-16F433F53F1F}"/>
              </a:ext>
            </a:extLst>
          </p:cNvPr>
          <p:cNvCxnSpPr>
            <a:cxnSpLocks noChangeAspect="1"/>
          </p:cNvCxnSpPr>
          <p:nvPr/>
        </p:nvCxnSpPr>
        <p:spPr>
          <a:xfrm>
            <a:off x="528320" y="3631149"/>
            <a:ext cx="6047970" cy="0"/>
          </a:xfrm>
          <a:prstGeom prst="straightConnector1">
            <a:avLst/>
          </a:prstGeom>
          <a:noFill/>
          <a:ln w="9525" cap="flat" cmpd="sng">
            <a:solidFill>
              <a:srgbClr val="1CBECC"/>
            </a:solidFill>
            <a:prstDash val="dash"/>
            <a:round/>
            <a:headEnd type="none" w="med" len="med"/>
            <a:tailEnd type="none" w="med" len="med"/>
          </a:ln>
        </p:spPr>
      </p:cxnSp>
      <p:sp>
        <p:nvSpPr>
          <p:cNvPr id="10" name="Rettangolo con angoli arrotondati 9">
            <a:extLst>
              <a:ext uri="{FF2B5EF4-FFF2-40B4-BE49-F238E27FC236}">
                <a16:creationId xmlns:a16="http://schemas.microsoft.com/office/drawing/2014/main" id="{C358B1F0-8B77-4EF8-A891-BC63D8B6BB27}"/>
              </a:ext>
            </a:extLst>
          </p:cNvPr>
          <p:cNvSpPr/>
          <p:nvPr/>
        </p:nvSpPr>
        <p:spPr>
          <a:xfrm>
            <a:off x="655319" y="1812022"/>
            <a:ext cx="5234677" cy="1241033"/>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44000">
              <a:defRPr sz="2800" b="1">
                <a:solidFill>
                  <a:schemeClr val="bg1"/>
                </a:solidFill>
                <a:cs typeface="Poppins Medium" panose="00000600000000000000" pitchFamily="2" charset="0"/>
              </a:defRPr>
            </a:pPr>
            <a:r>
              <a:t>Trabajo en equipo y aula digital colaborativa </a:t>
            </a:r>
            <a:endParaRPr sz="2800" b="1">
              <a:solidFill>
                <a:schemeClr val="bg1"/>
              </a:solidFill>
              <a:cs typeface="Poppins Medium" panose="00000600000000000000" pitchFamily="2" charset="0"/>
            </a:endParaRPr>
          </a:p>
        </p:txBody>
      </p:sp>
      <p:sp>
        <p:nvSpPr>
          <p:cNvPr id="11" name="CuadroTexto 4">
            <a:extLst>
              <a:ext uri="{FF2B5EF4-FFF2-40B4-BE49-F238E27FC236}">
                <a16:creationId xmlns:a16="http://schemas.microsoft.com/office/drawing/2014/main" id="{E27EE85C-5B56-4B17-98FE-AD406ECD62DD}"/>
              </a:ext>
            </a:extLst>
          </p:cNvPr>
          <p:cNvSpPr txBox="1"/>
          <p:nvPr/>
        </p:nvSpPr>
        <p:spPr>
          <a:xfrm>
            <a:off x="675242" y="3067289"/>
            <a:ext cx="6301150" cy="338554"/>
          </a:xfrm>
          <a:prstGeom prst="rect">
            <a:avLst/>
          </a:prstGeom>
          <a:noFill/>
        </p:spPr>
        <p:txBody>
          <a:bodyPr wrap="square">
            <a:spAutoFit/>
          </a:bodyPr>
          <a:lstStyle/>
          <a:p>
            <a:pPr marL="216000">
              <a:spcBef>
                <a:spcPts val="5"/>
              </a:spcBef>
              <a:tabLst>
                <a:tab pos="1205230" algn="l"/>
                <a:tab pos="1926589" algn="l"/>
                <a:tab pos="2915920" algn="l"/>
                <a:tab pos="3444875" algn="l"/>
                <a:tab pos="4383405" algn="l"/>
                <a:tab pos="6796405" algn="l"/>
              </a:tabLst>
              <a:defRPr sz="1600">
                <a:latin typeface="+mj-lt"/>
                <a:cs typeface="Poppins Medium" panose="00000600000000000000" pitchFamily="2" charset="0"/>
              </a:defRPr>
            </a:pPr>
            <a:r>
              <a:t>Ref. DigCompEdu Área 3: Enseñanza y Aprendizaje</a:t>
            </a:r>
          </a:p>
        </p:txBody>
      </p:sp>
      <p:sp>
        <p:nvSpPr>
          <p:cNvPr id="15" name="CuadroTexto 4">
            <a:extLst>
              <a:ext uri="{FF2B5EF4-FFF2-40B4-BE49-F238E27FC236}">
                <a16:creationId xmlns:a16="http://schemas.microsoft.com/office/drawing/2014/main" id="{62247C25-3672-4E84-B082-76D6836AE866}"/>
              </a:ext>
            </a:extLst>
          </p:cNvPr>
          <p:cNvSpPr txBox="1"/>
          <p:nvPr/>
        </p:nvSpPr>
        <p:spPr>
          <a:xfrm>
            <a:off x="675241" y="3740993"/>
            <a:ext cx="4830077" cy="830997"/>
          </a:xfrm>
          <a:prstGeom prst="rect">
            <a:avLst/>
          </a:prstGeom>
          <a:noFill/>
        </p:spPr>
        <p:txBody>
          <a:bodyPr wrap="square">
            <a:spAutoFit/>
          </a:bodyPr>
          <a:lstStyle/>
          <a:p>
            <a:pPr marL="216000" lvl="0">
              <a:spcBef>
                <a:spcPts val="5"/>
              </a:spcBef>
              <a:tabLst>
                <a:tab pos="1205230" algn="l"/>
                <a:tab pos="1926589" algn="l"/>
                <a:tab pos="2915920" algn="l"/>
                <a:tab pos="3444875" algn="l"/>
                <a:tab pos="4383405" algn="l"/>
                <a:tab pos="6796405" algn="l"/>
              </a:tabLst>
              <a:defRPr sz="2400">
                <a:latin typeface="+mj-lt"/>
                <a:ea typeface="Microsoft Sans Serif" panose="020B0604020202020204" pitchFamily="34" charset="0"/>
              </a:defRPr>
            </a:pPr>
            <a:r>
              <a:rPr>
                <a:cs typeface="Poppins ExtraLight" panose="00000300000000000000" pitchFamily="2" charset="0"/>
              </a:rPr>
              <a:t>Socio: </a:t>
            </a:r>
            <a:r>
              <a:rPr b="1">
                <a:solidFill>
                  <a:srgbClr val="1CBECC"/>
                </a:solidFill>
                <a:cs typeface="Poppins Medium" panose="00000600000000000000" pitchFamily="2" charset="0"/>
              </a:rPr>
              <a:t>NLP Aalborg/Cent</a:t>
            </a:r>
            <a:r>
              <a:rPr lang="es-ES" b="1">
                <a:solidFill>
                  <a:srgbClr val="1CBECC"/>
                </a:solidFill>
                <a:cs typeface="Poppins Medium" panose="00000600000000000000" pitchFamily="2" charset="0"/>
              </a:rPr>
              <a:t>er</a:t>
            </a:r>
            <a:r>
              <a:rPr b="1">
                <a:solidFill>
                  <a:srgbClr val="1CBECC"/>
                </a:solidFill>
                <a:cs typeface="Poppins Medium" panose="00000600000000000000" pitchFamily="2" charset="0"/>
              </a:rPr>
              <a:t> </a:t>
            </a:r>
            <a:r>
              <a:rPr lang="es-ES" b="1">
                <a:solidFill>
                  <a:srgbClr val="1CBECC"/>
                </a:solidFill>
                <a:cs typeface="Poppins Medium" panose="00000600000000000000" pitchFamily="2" charset="0"/>
              </a:rPr>
              <a:t>for</a:t>
            </a:r>
            <a:r>
              <a:rPr b="1">
                <a:solidFill>
                  <a:srgbClr val="1CBECC"/>
                </a:solidFill>
                <a:cs typeface="Poppins Medium" panose="00000600000000000000" pitchFamily="2" charset="0"/>
              </a:rPr>
              <a:t> Unges Livsmestring</a:t>
            </a:r>
          </a:p>
        </p:txBody>
      </p:sp>
      <p:grpSp>
        <p:nvGrpSpPr>
          <p:cNvPr id="75" name="Gruppo 74">
            <a:extLst>
              <a:ext uri="{FF2B5EF4-FFF2-40B4-BE49-F238E27FC236}">
                <a16:creationId xmlns:a16="http://schemas.microsoft.com/office/drawing/2014/main" id="{FBE361F8-5F51-4FD4-9C79-EB8527093759}"/>
              </a:ext>
            </a:extLst>
          </p:cNvPr>
          <p:cNvGrpSpPr/>
          <p:nvPr/>
        </p:nvGrpSpPr>
        <p:grpSpPr>
          <a:xfrm>
            <a:off x="6956441" y="2169866"/>
            <a:ext cx="3600000" cy="2557180"/>
            <a:chOff x="7014810" y="2231426"/>
            <a:chExt cx="3530427" cy="2557180"/>
          </a:xfrm>
        </p:grpSpPr>
        <p:sp>
          <p:nvSpPr>
            <p:cNvPr id="6" name="Figura a mano libera: forma 5">
              <a:extLst>
                <a:ext uri="{FF2B5EF4-FFF2-40B4-BE49-F238E27FC236}">
                  <a16:creationId xmlns:a16="http://schemas.microsoft.com/office/drawing/2014/main" id="{CCC13637-9660-4939-8A2B-5D0090245720}"/>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9050" cap="flat">
              <a:solidFill>
                <a:srgbClr val="1CBECC"/>
              </a:solidFill>
              <a:prstDash val="solid"/>
              <a:round/>
            </a:ln>
          </p:spPr>
          <p:txBody>
            <a:bodyPr anchor="ctr"/>
            <a:lstStyle/>
            <a:p>
              <a:endParaRPr/>
            </a:p>
          </p:txBody>
        </p:sp>
        <p:sp>
          <p:nvSpPr>
            <p:cNvPr id="8" name="Figura a mano libera: forma 7">
              <a:extLst>
                <a:ext uri="{FF2B5EF4-FFF2-40B4-BE49-F238E27FC236}">
                  <a16:creationId xmlns:a16="http://schemas.microsoft.com/office/drawing/2014/main" id="{D738A96C-F6AB-44CD-9B1E-6E5408E1FDE0}"/>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9050" cap="flat">
              <a:solidFill>
                <a:srgbClr val="1CBECC"/>
              </a:solidFill>
              <a:prstDash val="solid"/>
              <a:round/>
            </a:ln>
          </p:spPr>
          <p:txBody>
            <a:bodyPr anchor="ctr"/>
            <a:lstStyle/>
            <a:p>
              <a:endParaRPr/>
            </a:p>
          </p:txBody>
        </p:sp>
        <p:sp>
          <p:nvSpPr>
            <p:cNvPr id="9" name="Figura a mano libera: forma 8">
              <a:extLst>
                <a:ext uri="{FF2B5EF4-FFF2-40B4-BE49-F238E27FC236}">
                  <a16:creationId xmlns:a16="http://schemas.microsoft.com/office/drawing/2014/main" id="{048CF318-5AA4-4EE2-A10F-EE4D91B3B3A6}"/>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9050" cap="flat">
              <a:solidFill>
                <a:srgbClr val="1CBECC"/>
              </a:solidFill>
              <a:prstDash val="solid"/>
              <a:round/>
            </a:ln>
          </p:spPr>
          <p:txBody>
            <a:bodyPr anchor="ctr"/>
            <a:lstStyle/>
            <a:p>
              <a:endParaRPr/>
            </a:p>
          </p:txBody>
        </p:sp>
        <p:sp>
          <p:nvSpPr>
            <p:cNvPr id="12" name="Figura a mano libera: forma 11">
              <a:extLst>
                <a:ext uri="{FF2B5EF4-FFF2-40B4-BE49-F238E27FC236}">
                  <a16:creationId xmlns:a16="http://schemas.microsoft.com/office/drawing/2014/main" id="{D352D682-5CC8-48AC-8CCB-2354A4CF844D}"/>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9050" cap="flat">
              <a:solidFill>
                <a:srgbClr val="1CBECC"/>
              </a:solidFill>
              <a:prstDash val="solid"/>
              <a:round/>
            </a:ln>
          </p:spPr>
          <p:txBody>
            <a:bodyPr anchor="ctr"/>
            <a:lstStyle/>
            <a:p>
              <a:endParaRPr/>
            </a:p>
          </p:txBody>
        </p:sp>
        <p:sp>
          <p:nvSpPr>
            <p:cNvPr id="13" name="Figura a mano libera: forma 12">
              <a:extLst>
                <a:ext uri="{FF2B5EF4-FFF2-40B4-BE49-F238E27FC236}">
                  <a16:creationId xmlns:a16="http://schemas.microsoft.com/office/drawing/2014/main" id="{07D142C7-AD81-4014-A073-CF89B3100D52}"/>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9050" cap="flat">
              <a:solidFill>
                <a:srgbClr val="1CBECC"/>
              </a:solidFill>
              <a:prstDash val="solid"/>
              <a:round/>
            </a:ln>
          </p:spPr>
          <p:txBody>
            <a:bodyPr anchor="ctr"/>
            <a:lstStyle/>
            <a:p>
              <a:endParaRPr/>
            </a:p>
          </p:txBody>
        </p:sp>
        <p:sp>
          <p:nvSpPr>
            <p:cNvPr id="14" name="Figura a mano libera: forma 13">
              <a:extLst>
                <a:ext uri="{FF2B5EF4-FFF2-40B4-BE49-F238E27FC236}">
                  <a16:creationId xmlns:a16="http://schemas.microsoft.com/office/drawing/2014/main" id="{2A54A2D1-0BB8-4F88-B847-F777E0706C22}"/>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9050" cap="flat">
              <a:solidFill>
                <a:srgbClr val="1CBECC"/>
              </a:solidFill>
              <a:prstDash val="solid"/>
              <a:round/>
            </a:ln>
          </p:spPr>
          <p:txBody>
            <a:bodyPr anchor="ctr"/>
            <a:lstStyle/>
            <a:p>
              <a:endParaRPr/>
            </a:p>
          </p:txBody>
        </p:sp>
        <p:sp>
          <p:nvSpPr>
            <p:cNvPr id="16" name="Figura a mano libera: forma 15">
              <a:extLst>
                <a:ext uri="{FF2B5EF4-FFF2-40B4-BE49-F238E27FC236}">
                  <a16:creationId xmlns:a16="http://schemas.microsoft.com/office/drawing/2014/main" id="{4869EC6C-A4AD-44BD-8DAA-BCE887659E74}"/>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9050" cap="flat">
              <a:solidFill>
                <a:srgbClr val="1CBECC"/>
              </a:solidFill>
              <a:prstDash val="solid"/>
              <a:round/>
            </a:ln>
          </p:spPr>
          <p:txBody>
            <a:bodyPr anchor="ctr"/>
            <a:lstStyle/>
            <a:p>
              <a:endParaRPr/>
            </a:p>
          </p:txBody>
        </p:sp>
        <p:sp>
          <p:nvSpPr>
            <p:cNvPr id="17" name="Figura a mano libera: forma 16">
              <a:extLst>
                <a:ext uri="{FF2B5EF4-FFF2-40B4-BE49-F238E27FC236}">
                  <a16:creationId xmlns:a16="http://schemas.microsoft.com/office/drawing/2014/main" id="{E095C53A-4A48-4382-84E5-925FD2F3C15F}"/>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9050" cap="flat">
              <a:solidFill>
                <a:srgbClr val="1CBECC"/>
              </a:solidFill>
              <a:prstDash val="solid"/>
              <a:round/>
            </a:ln>
          </p:spPr>
          <p:txBody>
            <a:bodyPr anchor="ctr"/>
            <a:lstStyle/>
            <a:p>
              <a:endParaRPr/>
            </a:p>
          </p:txBody>
        </p:sp>
        <p:sp>
          <p:nvSpPr>
            <p:cNvPr id="18" name="Figura a mano libera: forma 17">
              <a:extLst>
                <a:ext uri="{FF2B5EF4-FFF2-40B4-BE49-F238E27FC236}">
                  <a16:creationId xmlns:a16="http://schemas.microsoft.com/office/drawing/2014/main" id="{24DDE548-F181-4E20-B3E1-4E2662CB7523}"/>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9050" cap="flat">
              <a:solidFill>
                <a:srgbClr val="1CBECC"/>
              </a:solidFill>
              <a:prstDash val="solid"/>
              <a:round/>
            </a:ln>
          </p:spPr>
          <p:txBody>
            <a:bodyPr anchor="ctr"/>
            <a:lstStyle/>
            <a:p>
              <a:endParaRPr/>
            </a:p>
          </p:txBody>
        </p:sp>
        <p:sp>
          <p:nvSpPr>
            <p:cNvPr id="19" name="Figura a mano libera: forma 18">
              <a:extLst>
                <a:ext uri="{FF2B5EF4-FFF2-40B4-BE49-F238E27FC236}">
                  <a16:creationId xmlns:a16="http://schemas.microsoft.com/office/drawing/2014/main" id="{EE36D92F-4359-4CBE-AD08-B68925B4F4D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9050" cap="flat">
              <a:solidFill>
                <a:srgbClr val="1CBECC"/>
              </a:solidFill>
              <a:prstDash val="solid"/>
              <a:round/>
            </a:ln>
          </p:spPr>
          <p:txBody>
            <a:bodyPr anchor="ctr"/>
            <a:lstStyle/>
            <a:p>
              <a:endParaRPr/>
            </a:p>
          </p:txBody>
        </p:sp>
        <p:sp>
          <p:nvSpPr>
            <p:cNvPr id="20" name="Figura a mano libera: forma 19">
              <a:extLst>
                <a:ext uri="{FF2B5EF4-FFF2-40B4-BE49-F238E27FC236}">
                  <a16:creationId xmlns:a16="http://schemas.microsoft.com/office/drawing/2014/main" id="{398515E3-61C4-49C2-9147-B9386FF32503}"/>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9050" cap="flat">
              <a:solidFill>
                <a:srgbClr val="1CBECC"/>
              </a:solidFill>
              <a:prstDash val="solid"/>
              <a:round/>
            </a:ln>
          </p:spPr>
          <p:txBody>
            <a:bodyPr anchor="ctr"/>
            <a:lstStyle/>
            <a:p>
              <a:endParaRPr/>
            </a:p>
          </p:txBody>
        </p:sp>
        <p:sp>
          <p:nvSpPr>
            <p:cNvPr id="21" name="Figura a mano libera: forma 20">
              <a:extLst>
                <a:ext uri="{FF2B5EF4-FFF2-40B4-BE49-F238E27FC236}">
                  <a16:creationId xmlns:a16="http://schemas.microsoft.com/office/drawing/2014/main" id="{4E19CB65-59A2-4519-BCF8-98269D90F2BD}"/>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905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46900126-2C20-45F7-9E31-BE84275FEB87}"/>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9050" cap="flat">
              <a:solidFill>
                <a:srgbClr val="1CBECC"/>
              </a:solidFill>
              <a:prstDash val="solid"/>
              <a:round/>
            </a:ln>
          </p:spPr>
          <p:txBody>
            <a:bodyPr anchor="ctr"/>
            <a:lstStyle/>
            <a:p>
              <a:endParaRPr/>
            </a:p>
          </p:txBody>
        </p:sp>
        <p:sp>
          <p:nvSpPr>
            <p:cNvPr id="29" name="Figura a mano libera: forma 28">
              <a:extLst>
                <a:ext uri="{FF2B5EF4-FFF2-40B4-BE49-F238E27FC236}">
                  <a16:creationId xmlns:a16="http://schemas.microsoft.com/office/drawing/2014/main" id="{D1634EB3-21EC-4029-85B4-E8AE10F22A9E}"/>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9050" cap="flat">
              <a:solidFill>
                <a:srgbClr val="1CBECC"/>
              </a:solidFill>
              <a:prstDash val="solid"/>
              <a:round/>
            </a:ln>
          </p:spPr>
          <p:txBody>
            <a:bodyPr anchor="ctr"/>
            <a:lstStyle/>
            <a:p>
              <a:endParaRPr/>
            </a:p>
          </p:txBody>
        </p:sp>
        <p:grpSp>
          <p:nvGrpSpPr>
            <p:cNvPr id="71" name="Gruppo 70">
              <a:extLst>
                <a:ext uri="{FF2B5EF4-FFF2-40B4-BE49-F238E27FC236}">
                  <a16:creationId xmlns:a16="http://schemas.microsoft.com/office/drawing/2014/main" id="{8A517701-F0FA-4ADF-A43F-259680D6DF65}"/>
                </a:ext>
              </a:extLst>
            </p:cNvPr>
            <p:cNvGrpSpPr/>
            <p:nvPr/>
          </p:nvGrpSpPr>
          <p:grpSpPr>
            <a:xfrm>
              <a:off x="9429237" y="3528606"/>
              <a:ext cx="1116000" cy="1260000"/>
              <a:chOff x="9540997" y="3559086"/>
              <a:chExt cx="1000670" cy="1147040"/>
            </a:xfrm>
          </p:grpSpPr>
          <p:sp>
            <p:nvSpPr>
              <p:cNvPr id="25" name="Figura a mano libera: forma 24">
                <a:extLst>
                  <a:ext uri="{FF2B5EF4-FFF2-40B4-BE49-F238E27FC236}">
                    <a16:creationId xmlns:a16="http://schemas.microsoft.com/office/drawing/2014/main" id="{5C92B1D1-8C23-4E46-B234-6912EB523B54}"/>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9050" cap="flat">
                <a:solidFill>
                  <a:srgbClr val="1CBECC"/>
                </a:solidFill>
                <a:prstDash val="solid"/>
                <a:round/>
              </a:ln>
            </p:spPr>
            <p:txBody>
              <a:bodyPr anchor="ctr"/>
              <a:lstStyle/>
              <a:p>
                <a:endParaRPr/>
              </a:p>
            </p:txBody>
          </p:sp>
          <p:sp>
            <p:nvSpPr>
              <p:cNvPr id="27" name="Figura a mano libera: forma 26">
                <a:extLst>
                  <a:ext uri="{FF2B5EF4-FFF2-40B4-BE49-F238E27FC236}">
                    <a16:creationId xmlns:a16="http://schemas.microsoft.com/office/drawing/2014/main" id="{3802F293-2401-4B80-9B3F-0A5BB70D32FA}"/>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9050" cap="flat">
                <a:solidFill>
                  <a:srgbClr val="1CBECC"/>
                </a:solidFill>
                <a:prstDash val="solid"/>
                <a:round/>
              </a:ln>
            </p:spPr>
            <p:txBody>
              <a:bodyPr anchor="ctr"/>
              <a:lstStyle/>
              <a:p>
                <a:endParaRPr/>
              </a:p>
            </p:txBody>
          </p:sp>
          <p:sp>
            <p:nvSpPr>
              <p:cNvPr id="31" name="Figura a mano libera: forma 30">
                <a:extLst>
                  <a:ext uri="{FF2B5EF4-FFF2-40B4-BE49-F238E27FC236}">
                    <a16:creationId xmlns:a16="http://schemas.microsoft.com/office/drawing/2014/main" id="{ACA618EC-891A-4DE8-A1B9-DF6799290C73}"/>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9050" cap="flat">
                <a:solidFill>
                  <a:srgbClr val="1CBECC"/>
                </a:solidFill>
                <a:prstDash val="solid"/>
                <a:miter/>
              </a:ln>
            </p:spPr>
            <p:txBody>
              <a:bodyPr anchor="ctr"/>
              <a:lstStyle/>
              <a:p>
                <a:endParaRPr/>
              </a:p>
            </p:txBody>
          </p:sp>
        </p:grpSp>
        <p:sp>
          <p:nvSpPr>
            <p:cNvPr id="24" name="Figura a mano libera: forma 23">
              <a:extLst>
                <a:ext uri="{FF2B5EF4-FFF2-40B4-BE49-F238E27FC236}">
                  <a16:creationId xmlns:a16="http://schemas.microsoft.com/office/drawing/2014/main" id="{FB28049A-E949-4D07-AECF-ACF1103F6728}"/>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9050" cap="flat">
              <a:solidFill>
                <a:srgbClr val="1CBECC"/>
              </a:solidFill>
              <a:prstDash val="solid"/>
              <a:round/>
            </a:ln>
          </p:spPr>
          <p:txBody>
            <a:bodyPr anchor="ctr"/>
            <a:lstStyle/>
            <a:p>
              <a:endParaRPr/>
            </a:p>
          </p:txBody>
        </p:sp>
        <p:sp>
          <p:nvSpPr>
            <p:cNvPr id="26" name="Figura a mano libera: forma 25">
              <a:extLst>
                <a:ext uri="{FF2B5EF4-FFF2-40B4-BE49-F238E27FC236}">
                  <a16:creationId xmlns:a16="http://schemas.microsoft.com/office/drawing/2014/main" id="{27EFE501-FECB-406B-BF8F-D999D8720E15}"/>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9050" cap="flat">
              <a:solidFill>
                <a:srgbClr val="1CBECC"/>
              </a:solidFill>
              <a:prstDash val="solid"/>
              <a:round/>
            </a:ln>
          </p:spPr>
          <p:txBody>
            <a:bodyPr anchor="ctr"/>
            <a:lstStyle/>
            <a:p>
              <a:endParaRPr/>
            </a:p>
          </p:txBody>
        </p:sp>
        <p:sp>
          <p:nvSpPr>
            <p:cNvPr id="28" name="Figura a mano libera: forma 27">
              <a:extLst>
                <a:ext uri="{FF2B5EF4-FFF2-40B4-BE49-F238E27FC236}">
                  <a16:creationId xmlns:a16="http://schemas.microsoft.com/office/drawing/2014/main" id="{BC977E9F-F4C7-4E0E-9792-9BB12A5A4ECD}"/>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9050" cap="flat">
              <a:solidFill>
                <a:srgbClr val="1CBECC"/>
              </a:solidFill>
              <a:prstDash val="solid"/>
              <a:round/>
            </a:ln>
          </p:spPr>
          <p:txBody>
            <a:bodyPr anchor="ctr"/>
            <a:lstStyle/>
            <a:p>
              <a:endParaRPr/>
            </a:p>
          </p:txBody>
        </p:sp>
        <p:sp>
          <p:nvSpPr>
            <p:cNvPr id="32" name="Figura a mano libera: forma 31">
              <a:extLst>
                <a:ext uri="{FF2B5EF4-FFF2-40B4-BE49-F238E27FC236}">
                  <a16:creationId xmlns:a16="http://schemas.microsoft.com/office/drawing/2014/main" id="{E90A38F4-C135-4F52-BCDE-0F7FB87B604C}"/>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905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231011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367078" cy="3502601"/>
          </a:xfrm>
          <a:prstGeom prst="rect">
            <a:avLst/>
          </a:prstGeom>
          <a:noFill/>
        </p:spPr>
        <p:txBody>
          <a:bodyPr wrap="square" numCol="1">
            <a:noAutofit/>
          </a:bodyPr>
          <a:lstStyle/>
          <a:p>
            <a:pPr lvl="1" algn="just">
              <a:lnSpc>
                <a:spcPct val="107000"/>
              </a:lnSpc>
              <a:spcAft>
                <a:spcPts val="800"/>
              </a:spcAft>
              <a:defRPr b="1">
                <a:ea typeface="Calibri" panose="020F0502020204030204" pitchFamily="34" charset="0"/>
                <a:cs typeface="Times New Roman" panose="02020603050405020304" pitchFamily="18" charset="0"/>
              </a:defRPr>
            </a:pPr>
            <a:r>
              <a:rPr>
                <a:effectLst/>
              </a:rPr>
              <a:t>4.1 </a:t>
            </a:r>
            <a:r>
              <a:rPr lang="es-ES">
                <a:effectLst/>
              </a:rPr>
              <a:t>Marco para crear un aula digital colaborativa dinámica</a:t>
            </a:r>
            <a:endParaRPr>
              <a:effectLs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Esta formación ofrece al operador de EFP un marco para crear un aula digital dinámica y colaborativa. </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La formación se centra en optimizar y profesionalizar las </a:t>
            </a:r>
            <a:r>
              <a:rPr b="1"/>
              <a:t>habilidades colaborativas, relacionales y de coworking en una plataforma digital</a:t>
            </a:r>
            <a:r>
              <a:t>. La enseñanza debe </a:t>
            </a:r>
            <a:r>
              <a:rPr b="1"/>
              <a:t>personalizarse para adaptarse</a:t>
            </a:r>
            <a:r>
              <a:t> a un contexto digital 2D con sus fortalezas y desafíos (ver más arriba). </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45098" y="545994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44035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467746" cy="3502601"/>
          </a:xfrm>
          <a:prstGeom prst="rect">
            <a:avLst/>
          </a:prstGeom>
          <a:noFill/>
        </p:spPr>
        <p:txBody>
          <a:bodyPr wrap="square" numCol="1">
            <a:noAutofit/>
          </a:bodyPr>
          <a:lstStyle/>
          <a:p>
            <a:pPr lvl="1" algn="just">
              <a:lnSpc>
                <a:spcPct val="107000"/>
              </a:lnSpc>
              <a:spcAft>
                <a:spcPts val="800"/>
              </a:spcAft>
              <a:defRPr b="1">
                <a:ea typeface="Calibri" panose="020F0502020204030204" pitchFamily="34" charset="0"/>
                <a:cs typeface="Times New Roman" panose="02020603050405020304" pitchFamily="18" charset="0"/>
              </a:defRPr>
            </a:pPr>
            <a:r>
              <a:rPr>
                <a:effectLst/>
              </a:rPr>
              <a:t>4.1 </a:t>
            </a:r>
            <a:r>
              <a:rPr lang="es-ES">
                <a:effectLst/>
              </a:rPr>
              <a:t>Marco para crear un aula digital colaborativa dinámica</a:t>
            </a:r>
            <a:endParaRPr>
              <a:effectLst/>
              <a:ea typeface="Calibri" panose="020F0502020204030204" pitchFamily="34" charset="0"/>
              <a:cs typeface="Times New Roman" panose="02020603050405020304" pitchFamily="18" charset="0"/>
            </a:endParaRPr>
          </a:p>
          <a:p>
            <a:pPr lvl="1" algn="just">
              <a:defRPr>
                <a:effectLst/>
                <a:latin typeface="+mj-lt"/>
                <a:ea typeface="Times New Roman" panose="02020603050405020304" pitchFamily="18" charset="0"/>
                <a:cs typeface="Arial" panose="020B0604020202020204" pitchFamily="34" charset="0"/>
              </a:defRPr>
            </a:pPr>
            <a:r>
              <a:t>En los siguientes </a:t>
            </a:r>
            <a:r>
              <a:rPr b="1"/>
              <a:t>ejercicios</a:t>
            </a:r>
            <a:r>
              <a:t> sugeridos, el operador de EFP tendrá que ser capaz de apoyar y optimizar el aula digital con herramientas que puedan seguir colaborando entre los estudiantes (y el educador/EFP también). Los ejercicios se basan en parte en el trabajo en grupo (trabajo en equipo) en la clase digital. </a:t>
            </a:r>
          </a:p>
          <a:p>
            <a:pPr lvl="1" algn="just"/>
            <a:endParaRPr>
              <a:effectLst/>
              <a:latin typeface="+mj-lt"/>
              <a:ea typeface="Times New Roman" panose="02020603050405020304" pitchFamily="18" charset="0"/>
              <a:cs typeface="Arial" panose="020B0604020202020204" pitchFamily="34" charset="0"/>
            </a:endParaRPr>
          </a:p>
          <a:p>
            <a:pPr lvl="1" algn="just">
              <a:defRPr>
                <a:effectLst/>
                <a:latin typeface="+mj-lt"/>
                <a:ea typeface="Times New Roman" panose="02020603050405020304" pitchFamily="18" charset="0"/>
                <a:cs typeface="Arial" panose="020B0604020202020204" pitchFamily="34" charset="0"/>
              </a:defRPr>
            </a:pPr>
            <a:r>
              <a:t>El operador/educador de EFP establece el trabajo grupal que puede apoyar la colaboración, la relación social y las habilidades de trabajo conjunto, y la EFP/educador permanece a cargo del proceso de trabajo grupal digital dirigido por el profesor: para mezclar estratégicamente a los estudiantes, mantener un aula segura y protegida, etc.    </a:t>
            </a:r>
            <a:endParaRPr>
              <a:effectLst/>
              <a:latin typeface="+mj-lt"/>
              <a:ea typeface="Times New Roman" panose="02020603050405020304" pitchFamily="18" charset="0"/>
            </a:endParaRPr>
          </a:p>
          <a:p>
            <a:pPr algn="just">
              <a:defRPr sz="1200">
                <a:solidFill>
                  <a:srgbClr val="FF0000"/>
                </a:solidFill>
                <a:effectLst/>
                <a:latin typeface="Verdana" panose="020B0604030504040204" pitchFamily="34" charset="0"/>
                <a:ea typeface="Times New Roman" panose="02020603050405020304" pitchFamily="18" charset="0"/>
                <a:cs typeface="Arial" panose="020B0604020202020204" pitchFamily="34" charset="0"/>
              </a:defRPr>
            </a:pPr>
            <a:r>
              <a:t> </a:t>
            </a:r>
            <a:endParaRPr sz="1200">
              <a:effectLst/>
              <a:latin typeface="Times New Roman" panose="02020603050405020304" pitchFamily="18" charset="0"/>
              <a:ea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336633"/>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FD49BCE6-36D9-48F0-BEF4-733D9A230A7E}"/>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10093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484154"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4.2 Iniciar la lección en línea e introducir el tema </a:t>
            </a:r>
            <a:endParaRPr b="1">
              <a:cs typeface="Times New Roman" panose="02020603050405020304" pitchFamily="18" charset="0"/>
            </a:endParaRPr>
          </a:p>
          <a:p>
            <a:pPr lvl="1" algn="just">
              <a:lnSpc>
                <a:spcPct val="107000"/>
              </a:lnSpc>
              <a:spcAft>
                <a:spcPts val="800"/>
              </a:spcAft>
              <a:defRPr>
                <a:latin typeface="+mj-lt"/>
                <a:cs typeface="Arial" panose="020B0604020202020204" pitchFamily="34" charset="0"/>
              </a:defRPr>
            </a:pPr>
            <a:r>
              <a:t>Como operador de EFP, puede considerar comenzar la lección en línea tocando una canción (por ejemplo, «Count on Me» de Bruno Mars — la letra apoya la construcción de relaciones en un ambiente seguro y seguro/clima del aula). </a:t>
            </a:r>
          </a:p>
          <a:p>
            <a:pPr lvl="1" algn="just">
              <a:lnSpc>
                <a:spcPct val="107000"/>
              </a:lnSpc>
              <a:spcAft>
                <a:spcPts val="800"/>
              </a:spcAft>
              <a:defRPr>
                <a:latin typeface="+mj-lt"/>
                <a:cs typeface="Arial" panose="020B0604020202020204" pitchFamily="34" charset="0"/>
              </a:defRPr>
            </a:pPr>
            <a:r>
              <a:t>El </a:t>
            </a:r>
            <a:r>
              <a:rPr b="1"/>
              <a:t>uso general de la música </a:t>
            </a:r>
            <a:r>
              <a:t>al principio es crear un marco y marcar que esto es algo muy diferente al contexto de aprendizaje formal y conocido en la escuela. </a:t>
            </a:r>
          </a:p>
          <a:p>
            <a:pPr lvl="1" algn="just">
              <a:lnSpc>
                <a:spcPct val="107000"/>
              </a:lnSpc>
              <a:spcAft>
                <a:spcPts val="800"/>
              </a:spcAft>
              <a:defRPr>
                <a:latin typeface="+mj-lt"/>
                <a:cs typeface="Arial" panose="020B0604020202020204" pitchFamily="34" charset="0"/>
              </a:defRPr>
            </a:pPr>
            <a:r>
              <a:t>Además, la música genera un </a:t>
            </a:r>
            <a:r>
              <a:rPr b="1"/>
              <a:t>sentimiento y ambiente de inclusión y ambiente positivo </a:t>
            </a:r>
            <a:r>
              <a:t>en el aula y en el cuerpo y la mente de cada estudiante. Y la música es una gran herramienta para tocarnos de inmediato en el interior sin filtros ni tener que procesarla primero.</a:t>
            </a:r>
            <a:endParaRPr>
              <a:latin typeface="+mj-lt"/>
              <a:cs typeface="Arial" panose="020B0604020202020204" pitchFamily="34"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535740"/>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13E1C824-6E69-4D26-893E-66DEA8509BB8}"/>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81457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44320" y="1614973"/>
            <a:ext cx="8871755"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4.2 Iniciar la lección en línea e introducir el tema </a:t>
            </a:r>
            <a:endParaRPr b="1">
              <a:cs typeface="Times New Roman" panose="02020603050405020304" pitchFamily="18" charset="0"/>
            </a:endParaRPr>
          </a:p>
          <a:p>
            <a:pPr lvl="1" algn="just">
              <a:lnSpc>
                <a:spcPct val="107000"/>
              </a:lnSpc>
              <a:spcAft>
                <a:spcPts val="800"/>
              </a:spcAft>
              <a:defRPr>
                <a:latin typeface="+mj-lt"/>
                <a:cs typeface="Arial" panose="020B0604020202020204" pitchFamily="34" charset="0"/>
              </a:defRPr>
            </a:pPr>
            <a:r>
              <a:t>Para crear un aula digital segura, segura y dinámica, los participantes (estudiantes y educadores) </a:t>
            </a:r>
            <a:r>
              <a:rPr b="1"/>
              <a:t>comparten una buena experiencia reciente</a:t>
            </a:r>
            <a:r>
              <a:t>. Funciona como rompehielos y «propulsor de cohesión» en el aula digital.  </a:t>
            </a:r>
          </a:p>
          <a:p>
            <a:pPr lvl="1" algn="just">
              <a:lnSpc>
                <a:spcPct val="107000"/>
              </a:lnSpc>
              <a:spcAft>
                <a:spcPts val="800"/>
              </a:spcAft>
              <a:defRPr>
                <a:latin typeface="+mj-lt"/>
                <a:cs typeface="Arial" panose="020B0604020202020204" pitchFamily="34" charset="0"/>
              </a:defRPr>
            </a:pPr>
            <a:r>
              <a:t>Para hacer una analogía, parece funcionar como conseguir «me gusta» en las redes sociales. Te hace feliz y positivo. Es personal, conmovedor, reconocible y de baja clave. Puede identificarse con los otros estudiantes y educadores en la clase debido a sus historias y experiencias. Usted puede verlos bajo una luz diferente — como «una persona entera» — haciendo cosas «normales» como caminar y reunirse con un amigo. Se pone emocional de una buena manera, más la </a:t>
            </a:r>
            <a:r>
              <a:rPr b="1"/>
              <a:t>empatía</a:t>
            </a:r>
            <a:r>
              <a:t> de los participantes y crea el escenario perfecto para la siguiente parte.</a:t>
            </a:r>
            <a:endParaRPr>
              <a:latin typeface="+mj-lt"/>
              <a:cs typeface="Arial" panose="020B0604020202020204" pitchFamily="34"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367670"/>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7A770524-253B-44CA-944F-7E8BDBFCA6DB}"/>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09622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985448"/>
            <a:ext cx="8484154"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4.2 Iniciar la lección en línea e introducir el tema </a:t>
            </a:r>
          </a:p>
          <a:p>
            <a:pPr lvl="1" algn="just">
              <a:lnSpc>
                <a:spcPct val="107000"/>
              </a:lnSpc>
              <a:spcAft>
                <a:spcPts val="800"/>
              </a:spcAft>
              <a:defRPr>
                <a:latin typeface="+mj-lt"/>
                <a:cs typeface="Arial" panose="020B0604020202020204" pitchFamily="34" charset="0"/>
              </a:defRPr>
            </a:pPr>
            <a:r>
              <a:t>Antes de que los estudiantes comiencen a trabajar en el tema de la lección, asegúrese de crear un aula en línea segura y segura para permitir que los estudiantes hablen sobre sus propias experiencias previas y futuras del tema de la lección. Puede ser con las preguntas:</a:t>
            </a:r>
            <a:endParaRPr>
              <a:latin typeface="+mj-lt"/>
              <a:cs typeface="Arial" panose="020B0604020202020204" pitchFamily="34" charset="0"/>
            </a:endParaRPr>
          </a:p>
          <a:p>
            <a:pPr marL="800100" lvl="1" indent="-342900" algn="just">
              <a:lnSpc>
                <a:spcPct val="107000"/>
              </a:lnSpc>
              <a:spcAft>
                <a:spcPts val="800"/>
              </a:spcAft>
              <a:buFont typeface="Symbol" panose="05050102010706020507" pitchFamily="18" charset="2"/>
              <a:buChar char=""/>
              <a:defRPr>
                <a:latin typeface="+mj-lt"/>
                <a:cs typeface="Arial" panose="020B0604020202020204" pitchFamily="34" charset="0"/>
              </a:defRPr>
            </a:pPr>
            <a:r>
              <a:t>¿Qué aportará a los estudiantes?</a:t>
            </a:r>
            <a:endParaRPr>
              <a:latin typeface="+mj-lt"/>
              <a:cs typeface="Arial" panose="020B0604020202020204" pitchFamily="34" charset="0"/>
            </a:endParaRPr>
          </a:p>
          <a:p>
            <a:pPr marL="800100" lvl="1" indent="-342900" algn="just">
              <a:lnSpc>
                <a:spcPct val="107000"/>
              </a:lnSpc>
              <a:spcAft>
                <a:spcPts val="800"/>
              </a:spcAft>
              <a:buFont typeface="Symbol" panose="05050102010706020507" pitchFamily="18" charset="2"/>
              <a:buChar char=""/>
              <a:defRPr>
                <a:latin typeface="+mj-lt"/>
                <a:cs typeface="Arial" panose="020B0604020202020204" pitchFamily="34" charset="0"/>
              </a:defRPr>
            </a:pPr>
            <a:r>
              <a:t>Experiencias previas con este tema</a:t>
            </a:r>
            <a:endParaRPr>
              <a:latin typeface="+mj-lt"/>
              <a:cs typeface="Arial" panose="020B0604020202020204" pitchFamily="34" charset="0"/>
            </a:endParaRPr>
          </a:p>
          <a:p>
            <a:pPr lvl="1" algn="just">
              <a:lnSpc>
                <a:spcPct val="107000"/>
              </a:lnSpc>
              <a:spcAft>
                <a:spcPts val="800"/>
              </a:spcAft>
              <a:defRPr>
                <a:latin typeface="+mj-lt"/>
                <a:cs typeface="Arial" panose="020B0604020202020204" pitchFamily="34" charset="0"/>
              </a:defRPr>
            </a:pPr>
            <a:r>
              <a:t>Los estudiantes se sentirán más seguros con el tema, y también ayudará al operador de EFP a crear un trabajo grupal dinámico, porque los estudiantes pueden aportar </a:t>
            </a:r>
            <a:r>
              <a:rPr b="1"/>
              <a:t>sus propias experiencias</a:t>
            </a:r>
            <a:r>
              <a:t> al trabajo en grupo.</a:t>
            </a:r>
            <a:endParaRPr>
              <a:latin typeface="+mj-lt"/>
              <a:cs typeface="Arial" panose="020B0604020202020204" pitchFamily="34" charset="0"/>
            </a:endParaRPr>
          </a:p>
          <a:p>
            <a:pPr lvl="1" algn="just">
              <a:defRPr sz="1200">
                <a:solidFill>
                  <a:srgbClr val="FF0000"/>
                </a:solidFill>
                <a:effectLst/>
                <a:latin typeface="Verdana" panose="020B0604030504040204" pitchFamily="34" charset="0"/>
                <a:ea typeface="Times New Roman" panose="02020603050405020304" pitchFamily="18" charset="0"/>
                <a:cs typeface="Arial" panose="020B0604020202020204" pitchFamily="34" charset="0"/>
              </a:defRPr>
            </a:pPr>
            <a:r>
              <a:t> </a:t>
            </a:r>
            <a:endParaRPr sz="1200">
              <a:effectLst/>
              <a:latin typeface="Times New Roman" panose="02020603050405020304" pitchFamily="18" charset="0"/>
              <a:ea typeface="Times New Roman" panose="02020603050405020304" pitchFamily="18" charset="0"/>
            </a:endParaRPr>
          </a:p>
          <a:p>
            <a:pPr marL="1257300" lvl="2" indent="-342900" algn="just">
              <a:lnSpc>
                <a:spcPct val="107000"/>
              </a:lnSpc>
              <a:spcAft>
                <a:spcPts val="800"/>
              </a:spcAft>
              <a:buFont typeface="Symbol" panose="05050102010706020507" pitchFamily="18" charset="2"/>
              <a:buChar char=""/>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42725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13D38F22-8330-49ED-AF93-5427FBEF1AC4}"/>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5639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911306"/>
            <a:ext cx="8425431"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4.3 Trabajar en el tema, resumen y fin de la lección en línea — en grupos de ruptura </a:t>
            </a:r>
            <a:endParaRPr b="1">
              <a:cs typeface="Times New Roman" panose="02020603050405020304" pitchFamily="18" charset="0"/>
            </a:endParaRPr>
          </a:p>
          <a:p>
            <a:pPr lvl="1" algn="just">
              <a:lnSpc>
                <a:spcPct val="107000"/>
              </a:lnSpc>
              <a:spcAft>
                <a:spcPts val="800"/>
              </a:spcAft>
              <a:defRPr>
                <a:latin typeface="+mj-lt"/>
                <a:cs typeface="Arial" panose="020B0604020202020204" pitchFamily="34" charset="0"/>
              </a:defRPr>
            </a:pPr>
            <a:r>
              <a:t>La colaboración en forma de trabajo en grupo (trabajo en equipo) es una parte central de la situación de aprendizaje en muchas EFP, y es importante para el </a:t>
            </a:r>
            <a:r>
              <a:rPr b="1"/>
              <a:t>bienestar de los estudiantes </a:t>
            </a:r>
            <a:r>
              <a:t>que los grupos funcionen bien. </a:t>
            </a:r>
          </a:p>
          <a:p>
            <a:pPr lvl="1" algn="just">
              <a:lnSpc>
                <a:spcPct val="107000"/>
              </a:lnSpc>
              <a:spcAft>
                <a:spcPts val="800"/>
              </a:spcAft>
              <a:defRPr>
                <a:latin typeface="+mj-lt"/>
                <a:cs typeface="Arial" panose="020B0604020202020204" pitchFamily="34" charset="0"/>
              </a:defRPr>
            </a:pPr>
            <a:r>
              <a:t>Cuando los estudiantes trabajan en grupos, puede haber algunos que experimenten ser dejados fuera de la comunidad, excluidos o no saben cómo colaborar con los demás. </a:t>
            </a:r>
            <a:endParaRPr>
              <a:latin typeface="+mj-lt"/>
              <a:cs typeface="Arial" panose="020B0604020202020204" pitchFamily="34"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1542" y="4605134"/>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7334BF52-62A4-45A6-A014-6A0D36BC1A63}"/>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72170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701245"/>
            <a:ext cx="8987493"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4.3 Trabajar en el tema, resumen y fin de la lección en línea — en grupos de ruptura </a:t>
            </a:r>
            <a:endParaRPr b="1">
              <a:cs typeface="Times New Roman" panose="02020603050405020304" pitchFamily="18" charset="0"/>
            </a:endParaRPr>
          </a:p>
          <a:p>
            <a:pPr lvl="1" algn="just">
              <a:lnSpc>
                <a:spcPct val="107000"/>
              </a:lnSpc>
              <a:spcAft>
                <a:spcPts val="800"/>
              </a:spcAft>
              <a:defRPr>
                <a:latin typeface="+mj-lt"/>
                <a:cs typeface="Arial" panose="020B0604020202020204" pitchFamily="34" charset="0"/>
              </a:defRPr>
            </a:pPr>
            <a:r>
              <a:t>Por lo tanto, puede ayudar al operador de EFP a preparar el trabajo grupal en línea mediante la creación de cada </a:t>
            </a:r>
            <a:r>
              <a:rPr b="1"/>
              <a:t>grupo </a:t>
            </a:r>
            <a:r>
              <a:t>con respecto al coworking/colaboración, profesionalidad y relaciones sociales. Esto ayudará a la dinámica de los grupos de ruptura, y también ayudará al operador de EFP a crear un aula digital segura y segura. Los grupos de ruptura se pueden configurar/preparar de antemano en el sistema de videoconferencia que está utilizando.  </a:t>
            </a:r>
            <a:endParaRPr>
              <a:latin typeface="+mj-lt"/>
              <a:cs typeface="Arial" panose="020B0604020202020204" pitchFamily="34" charset="0"/>
            </a:endParaRPr>
          </a:p>
          <a:p>
            <a:pPr lvl="1" algn="just">
              <a:lnSpc>
                <a:spcPct val="107000"/>
              </a:lnSpc>
              <a:spcAft>
                <a:spcPts val="800"/>
              </a:spcAft>
              <a:defRPr>
                <a:latin typeface="+mj-lt"/>
                <a:cs typeface="Arial" panose="020B0604020202020204" pitchFamily="34" charset="0"/>
              </a:defRPr>
            </a:pPr>
            <a:r>
              <a:t>Dejar que los estudiantes tengan un descanso y hacer algo más y algo divertido también es parte de la creación de un aula digital dinámica, segura y segura. Aquí el operador de VET puede tocar una canción como «Happy» de Pharrell Williams, pero también podría ser, por ejemplo, bailar.</a:t>
            </a:r>
            <a:endParaRPr>
              <a:latin typeface="+mj-lt"/>
              <a:cs typeface="Arial" panose="020B0604020202020204" pitchFamily="34"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30980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6C8EF81E-56B6-40F1-BCDB-4FF20BED2915}"/>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93885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838568"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4.3 Trabajar en el tema, resumen y fin de la lección en línea — en grupos de ruptura </a:t>
            </a:r>
            <a:endParaRPr b="1">
              <a:cs typeface="Times New Roman" panose="02020603050405020304" pitchFamily="18" charset="0"/>
            </a:endParaRPr>
          </a:p>
          <a:p>
            <a:pPr lvl="1" algn="just">
              <a:lnSpc>
                <a:spcPct val="107000"/>
              </a:lnSpc>
              <a:spcAft>
                <a:spcPts val="800"/>
              </a:spcAft>
            </a:pPr>
            <a:endParaRPr sz="1200">
              <a:effectLst/>
              <a:highlight>
                <a:srgbClr val="FFFF00"/>
              </a:highlight>
              <a:latin typeface="Verdana" panose="020B0604030504040204" pitchFamily="34" charset="0"/>
              <a:ea typeface="Cambria" panose="02040503050406030204" pitchFamily="18" charset="0"/>
              <a:cs typeface="@c≤Yˇ"/>
            </a:endParaRPr>
          </a:p>
          <a:p>
            <a:pPr lvl="1" algn="just">
              <a:lnSpc>
                <a:spcPct val="107000"/>
              </a:lnSpc>
              <a:spcAft>
                <a:spcPts val="800"/>
              </a:spcAft>
              <a:defRPr>
                <a:latin typeface="+mj-lt"/>
                <a:cs typeface="Arial" panose="020B0604020202020204" pitchFamily="34" charset="0"/>
              </a:defRPr>
            </a:pPr>
            <a:r>
              <a:t>Al final de la lección, es importante que los estudiantes abandonen la lección en línea con una </a:t>
            </a:r>
            <a:r>
              <a:rPr b="1"/>
              <a:t>buena experiencia, un sentido de pertenencia </a:t>
            </a:r>
            <a:r>
              <a:t>a la clase digital y una </a:t>
            </a:r>
            <a:r>
              <a:rPr b="1"/>
              <a:t>sensación de ser incluidos</a:t>
            </a:r>
            <a:r>
              <a:t>. Por lo tanto, el operador de EFP puede optar por permitir que los estudiantes de los grupos de ruptura respondan a una o más de las siguientes preguntas:</a:t>
            </a:r>
            <a:endParaRPr>
              <a:latin typeface="+mj-lt"/>
              <a:cs typeface="Arial" panose="020B0604020202020204" pitchFamily="34" charset="0"/>
            </a:endParaRPr>
          </a:p>
          <a:p>
            <a:pPr lvl="1" indent="-342900" algn="just">
              <a:lnSpc>
                <a:spcPct val="107000"/>
              </a:lnSpc>
              <a:spcAft>
                <a:spcPts val="800"/>
              </a:spcAft>
              <a:buFont typeface="Symbol" panose="05050102010706020507" pitchFamily="18" charset="2"/>
              <a:buChar char=""/>
              <a:defRPr>
                <a:latin typeface="+mj-lt"/>
                <a:cs typeface="Arial" panose="020B0604020202020204" pitchFamily="34" charset="0"/>
              </a:defRPr>
            </a:pPr>
            <a:r>
              <a:t>¿Qué encuentras importante para trabajar en el tema de hoy?</a:t>
            </a:r>
            <a:endParaRPr>
              <a:latin typeface="+mj-lt"/>
              <a:cs typeface="Arial" panose="020B0604020202020204" pitchFamily="34" charset="0"/>
            </a:endParaRPr>
          </a:p>
          <a:p>
            <a:pPr lvl="1" indent="-342900" algn="just">
              <a:lnSpc>
                <a:spcPct val="107000"/>
              </a:lnSpc>
              <a:spcAft>
                <a:spcPts val="800"/>
              </a:spcAft>
              <a:buFont typeface="Symbol" panose="05050102010706020507" pitchFamily="18" charset="2"/>
              <a:buChar char=""/>
              <a:defRPr>
                <a:latin typeface="+mj-lt"/>
                <a:cs typeface="Arial" panose="020B0604020202020204" pitchFamily="34" charset="0"/>
              </a:defRPr>
            </a:pPr>
            <a:r>
              <a:t>¿Cómo fue tu experiencia trabajando con el tema?</a:t>
            </a:r>
            <a:endParaRPr>
              <a:latin typeface="+mj-lt"/>
              <a:cs typeface="Arial" panose="020B0604020202020204" pitchFamily="34" charset="0"/>
            </a:endParaRPr>
          </a:p>
          <a:p>
            <a:pPr marL="1257300" lvl="2" indent="-342900" algn="just">
              <a:lnSpc>
                <a:spcPct val="107000"/>
              </a:lnSpc>
              <a:spcAft>
                <a:spcPts val="800"/>
              </a:spcAft>
              <a:buFont typeface="Symbol" panose="05050102010706020507" pitchFamily="18" charset="2"/>
              <a:buChar char=""/>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42725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482D2C0B-7013-4421-AE80-801C14AF471A}"/>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4172969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936020"/>
            <a:ext cx="8543246" cy="3502601"/>
          </a:xfrm>
          <a:prstGeom prst="rect">
            <a:avLst/>
          </a:prstGeom>
          <a:noFill/>
        </p:spPr>
        <p:txBody>
          <a:bodyPr wrap="square" numCol="1">
            <a:noAutofit/>
          </a:bodyPr>
          <a:lstStyle/>
          <a:p>
            <a:pPr lvl="1" algn="just">
              <a:lnSpc>
                <a:spcPct val="107000"/>
              </a:lnSpc>
              <a:spcAft>
                <a:spcPts val="800"/>
              </a:spcAft>
              <a:defRPr b="1">
                <a:cs typeface="Times New Roman" panose="02020603050405020304" pitchFamily="18" charset="0"/>
              </a:defRPr>
            </a:pPr>
            <a:r>
              <a:t>4.3 Trabajar en el tema, resumen y fin de la lección en línea — en grupos de ruptura </a:t>
            </a:r>
            <a:endParaRPr b="1">
              <a:cs typeface="Times New Roman" panose="02020603050405020304" pitchFamily="18" charset="0"/>
            </a:endParaRPr>
          </a:p>
          <a:p>
            <a:pPr lvl="1" algn="just"/>
            <a:endParaRPr sz="1200">
              <a:effectLst/>
              <a:highlight>
                <a:srgbClr val="FFFF00"/>
              </a:highlight>
              <a:latin typeface="Verdana" panose="020B0604030504040204" pitchFamily="34" charset="0"/>
              <a:ea typeface="Cambria" panose="02040503050406030204" pitchFamily="18" charset="0"/>
              <a:cs typeface="@c≤Yˇ"/>
            </a:endParaRPr>
          </a:p>
          <a:p>
            <a:pPr lvl="1" algn="just">
              <a:lnSpc>
                <a:spcPct val="107000"/>
              </a:lnSpc>
              <a:spcAft>
                <a:spcPts val="800"/>
              </a:spcAft>
              <a:defRPr>
                <a:latin typeface="+mj-lt"/>
                <a:cs typeface="Arial" panose="020B0604020202020204" pitchFamily="34" charset="0"/>
              </a:defRPr>
            </a:pPr>
            <a:r>
              <a:t>Los estudiantes escriben las respuestas en un pedazo de papel, luego tiran el papel y lo tiran a la pantalla. Esto es algo que normalmente no vas a hacer en la escuela, pero la idea es </a:t>
            </a:r>
            <a:r>
              <a:rPr b="1"/>
              <a:t>mantener un ambiente informal, y</a:t>
            </a:r>
            <a:r>
              <a:t> algo que contrasta la parte más formal de la escuela. </a:t>
            </a:r>
          </a:p>
          <a:p>
            <a:pPr lvl="1" algn="just">
              <a:lnSpc>
                <a:spcPct val="107000"/>
              </a:lnSpc>
              <a:spcAft>
                <a:spcPts val="800"/>
              </a:spcAft>
              <a:defRPr>
                <a:latin typeface="+mj-lt"/>
                <a:cs typeface="Arial" panose="020B0604020202020204" pitchFamily="34" charset="0"/>
              </a:defRPr>
            </a:pPr>
            <a:r>
              <a:t>Uno de los más estudiantes en los grupos de ruptura leerá sus respuestas. Una vez más, esto puede hacer que cada estudiante reflexione y tome conciencia de uno mismo y de sus compañeros de clase y adquiera conocimientos para fortalecer la salud mental, el bienestar y la inclusión. </a:t>
            </a:r>
            <a:endParaRPr>
              <a:latin typeface="+mj-lt"/>
              <a:cs typeface="Arial" panose="020B0604020202020204" pitchFamily="34" charset="0"/>
            </a:endParaRPr>
          </a:p>
          <a:p>
            <a:pPr marL="1714500" lvl="3" indent="-342900" algn="just">
              <a:lnSpc>
                <a:spcPct val="107000"/>
              </a:lnSpc>
              <a:spcAft>
                <a:spcPts val="800"/>
              </a:spcAft>
              <a:buFont typeface="Symbol" panose="05050102010706020507" pitchFamily="18" charset="2"/>
              <a:buChar char=""/>
            </a:pPr>
            <a:endParaRPr sz="120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spcAft>
                <a:spcPts val="800"/>
              </a:spcAft>
              <a:buFont typeface="Symbol" panose="05050102010706020507" pitchFamily="18" charset="2"/>
              <a:buChar char=""/>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738560" y="542725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Rettangolo con angoli arrotondati 27">
            <a:extLst>
              <a:ext uri="{FF2B5EF4-FFF2-40B4-BE49-F238E27FC236}">
                <a16:creationId xmlns:a16="http://schemas.microsoft.com/office/drawing/2014/main" id="{85C8CAB4-BE5F-4217-AF84-BC50FB279242}"/>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gn="ctr">
              <a:lnSpc>
                <a:spcPts val="1800"/>
              </a:lnSpc>
            </a:pPr>
            <a:endPara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8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Creación de un aula digital colaborativa dinámica</a:t>
            </a: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57878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2910573" cy="4158897"/>
            <a:chOff x="-2868940" y="1571528"/>
            <a:chExt cx="12910573" cy="4158897"/>
          </a:xfrm>
        </p:grpSpPr>
        <p:sp>
          <p:nvSpPr>
            <p:cNvPr id="18" name="TextBox 7">
              <a:extLst>
                <a:ext uri="{FF2B5EF4-FFF2-40B4-BE49-F238E27FC236}">
                  <a16:creationId xmlns:a16="http://schemas.microsoft.com/office/drawing/2014/main" id="{CEC95C44-CF70-46D7-A306-29B9C9581E28}"/>
                </a:ext>
              </a:extLst>
            </p:cNvPr>
            <p:cNvSpPr txBox="1"/>
            <p:nvPr/>
          </p:nvSpPr>
          <p:spPr>
            <a:xfrm>
              <a:off x="1942979" y="1740008"/>
              <a:ext cx="5222460" cy="861774"/>
            </a:xfrm>
            <a:prstGeom prst="rect">
              <a:avLst/>
            </a:prstGeom>
            <a:noFill/>
          </p:spPr>
          <p:txBody>
            <a:bodyPr wrap="square">
              <a:spAutoFit/>
            </a:bodyPr>
            <a:lstStyle/>
            <a:p>
              <a:pPr indent="-285750">
                <a:defRPr sz="1600" b="1">
                  <a:cs typeface="Poppins Medium" panose="00000600000000000000" pitchFamily="2" charset="0"/>
                </a:defRPr>
              </a:pPr>
              <a:r>
                <a:t> </a:t>
              </a:r>
            </a:p>
            <a:p>
              <a:pPr indent="-285750">
                <a:defRPr>
                  <a:latin typeface="+mj-lt"/>
                  <a:cs typeface="Arial" panose="020B0604020202020204" pitchFamily="34" charset="0"/>
                </a:defRPr>
              </a:pPr>
              <a:r>
                <a:rPr lang="es-ES"/>
                <a:t>Formación</a:t>
              </a:r>
              <a:r>
                <a:t>: Aula digital</a:t>
              </a:r>
              <a:endParaRPr>
                <a:latin typeface="+mj-lt"/>
                <a:cs typeface="Arial" panose="020B0604020202020204" pitchFamily="34" charset="0"/>
              </a:endParaRPr>
            </a:p>
            <a:p>
              <a:pPr indent="-285750"/>
              <a:endParaRPr sz="1600" b="1">
                <a:cs typeface="Poppins Medium" panose="000006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551342" y="2174955"/>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1048887" y="3116508"/>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700">
                <a:latin typeface="Helvetica" panose="020B0604020202020204" pitchFamily="34" charset="0"/>
                <a:cs typeface="Helvetica" panose="020B0604020202020204" pitchFamily="34" charset="0"/>
              </a:endParaRPr>
            </a:p>
          </p:txBody>
        </p:sp>
        <p:sp>
          <p:nvSpPr>
            <p:cNvPr id="36" name="Oval 25">
              <a:extLst>
                <a:ext uri="{FF2B5EF4-FFF2-40B4-BE49-F238E27FC236}">
                  <a16:creationId xmlns:a16="http://schemas.microsoft.com/office/drawing/2014/main" id="{9EC60D4C-80A1-46AD-8739-A4832763C09C}"/>
                </a:ext>
              </a:extLst>
            </p:cNvPr>
            <p:cNvSpPr/>
            <p:nvPr/>
          </p:nvSpPr>
          <p:spPr>
            <a:xfrm>
              <a:off x="1069329" y="4058061"/>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700">
                <a:latin typeface="Helvetica" panose="020B0604020202020204" pitchFamily="34" charset="0"/>
                <a:cs typeface="Helvetica" panose="020B0604020202020204" pitchFamily="34" charset="0"/>
              </a:endParaRPr>
            </a:p>
          </p:txBody>
        </p:sp>
        <p:sp>
          <p:nvSpPr>
            <p:cNvPr id="37" name="Oval 26">
              <a:extLst>
                <a:ext uri="{FF2B5EF4-FFF2-40B4-BE49-F238E27FC236}">
                  <a16:creationId xmlns:a16="http://schemas.microsoft.com/office/drawing/2014/main" id="{C16E2E28-3930-4062-833B-FCB266F16906}"/>
                </a:ext>
              </a:extLst>
            </p:cNvPr>
            <p:cNvSpPr/>
            <p:nvPr/>
          </p:nvSpPr>
          <p:spPr>
            <a:xfrm>
              <a:off x="551342" y="4999615"/>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757226" y="2227120"/>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275111" y="3180608"/>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0">
              <a:extLst>
                <a:ext uri="{FF2B5EF4-FFF2-40B4-BE49-F238E27FC236}">
                  <a16:creationId xmlns:a16="http://schemas.microsoft.com/office/drawing/2014/main" id="{43F31C3A-DA7D-4666-A178-14272DF67340}"/>
                </a:ext>
              </a:extLst>
            </p:cNvPr>
            <p:cNvCxnSpPr>
              <a:cxnSpLocks/>
            </p:cNvCxnSpPr>
            <p:nvPr/>
          </p:nvCxnSpPr>
          <p:spPr>
            <a:xfrm>
              <a:off x="1271385" y="4134096"/>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2">
              <a:extLst>
                <a:ext uri="{FF2B5EF4-FFF2-40B4-BE49-F238E27FC236}">
                  <a16:creationId xmlns:a16="http://schemas.microsoft.com/office/drawing/2014/main" id="{7F877226-4C8A-41E8-B9B9-3F51A714D04E}"/>
                </a:ext>
              </a:extLst>
            </p:cNvPr>
            <p:cNvCxnSpPr>
              <a:cxnSpLocks/>
            </p:cNvCxnSpPr>
            <p:nvPr/>
          </p:nvCxnSpPr>
          <p:spPr>
            <a:xfrm>
              <a:off x="767697" y="5087583"/>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1CBECC"/>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3" name="TextBox 7">
              <a:extLst>
                <a:ext uri="{FF2B5EF4-FFF2-40B4-BE49-F238E27FC236}">
                  <a16:creationId xmlns:a16="http://schemas.microsoft.com/office/drawing/2014/main" id="{CEC95C44-CF70-46D7-A306-29B9C9581E28}"/>
                </a:ext>
              </a:extLst>
            </p:cNvPr>
            <p:cNvSpPr txBox="1"/>
            <p:nvPr/>
          </p:nvSpPr>
          <p:spPr>
            <a:xfrm>
              <a:off x="2477695" y="2687955"/>
              <a:ext cx="7563938" cy="995914"/>
            </a:xfrm>
            <a:prstGeom prst="rect">
              <a:avLst/>
            </a:prstGeom>
            <a:noFill/>
          </p:spPr>
          <p:txBody>
            <a:bodyPr wrap="square">
              <a:spAutoFit/>
            </a:bodyPr>
            <a:lstStyle/>
            <a:p>
              <a:pPr indent="-285750">
                <a:lnSpc>
                  <a:spcPct val="120000"/>
                </a:lnSpc>
              </a:pPr>
              <a:endParaRPr sz="1600" b="1">
                <a:effectLst/>
                <a:latin typeface="Verdana" panose="020B0604030504040204" pitchFamily="34" charset="0"/>
                <a:ea typeface="Calibri" panose="020F0502020204030204" pitchFamily="34" charset="0"/>
                <a:cs typeface="Calibri" panose="020F0502020204030204" pitchFamily="34" charset="0"/>
              </a:endParaRPr>
            </a:p>
            <a:p>
              <a:pPr indent="-285750">
                <a:lnSpc>
                  <a:spcPct val="120000"/>
                </a:lnSpc>
                <a:defRPr>
                  <a:latin typeface="+mj-lt"/>
                  <a:cs typeface="Arial" panose="020B0604020202020204" pitchFamily="34" charset="0"/>
                </a:defRPr>
              </a:pPr>
              <a:r>
                <a:rPr lang="es-ES"/>
                <a:t>Formación</a:t>
              </a:r>
              <a:r>
                <a:t>: Aplicación del aula digital colaborativa</a:t>
              </a:r>
              <a:endParaRPr>
                <a:latin typeface="+mj-lt"/>
                <a:cs typeface="Arial" panose="020B0604020202020204" pitchFamily="34" charset="0"/>
              </a:endParaRPr>
            </a:p>
            <a:p>
              <a:pPr indent="-285750">
                <a:lnSpc>
                  <a:spcPct val="120000"/>
                </a:lnSpc>
              </a:pPr>
              <a:endParaRPr sz="160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477695" y="3641104"/>
              <a:ext cx="7115000" cy="861774"/>
            </a:xfrm>
            <a:prstGeom prst="rect">
              <a:avLst/>
            </a:prstGeom>
            <a:noFill/>
          </p:spPr>
          <p:txBody>
            <a:bodyPr wrap="square">
              <a:spAutoFit/>
            </a:bodyPr>
            <a:lstStyle/>
            <a:p>
              <a:pPr indent="-285750"/>
              <a:endParaRPr sz="1600" b="1">
                <a:solidFill>
                  <a:srgbClr val="1CBECC"/>
                </a:solidFill>
                <a:effectLst/>
                <a:latin typeface="Verdana" panose="020B0604030504040204" pitchFamily="34" charset="0"/>
                <a:ea typeface="Calibri" panose="020F0502020204030204" pitchFamily="34" charset="0"/>
                <a:cs typeface="Times New Roman" panose="02020603050405020304" pitchFamily="18" charset="0"/>
              </a:endParaRPr>
            </a:p>
            <a:p>
              <a:pPr indent="-285750">
                <a:defRPr>
                  <a:latin typeface="+mj-lt"/>
                  <a:cs typeface="Arial" panose="020B0604020202020204" pitchFamily="34" charset="0"/>
                </a:defRPr>
              </a:pPr>
              <a:r>
                <a:rPr lang="es-ES"/>
                <a:t>Formación</a:t>
              </a:r>
              <a:r>
                <a:t>: Creación de un aula digital segura y segura para la colaboración</a:t>
              </a:r>
              <a:endParaRPr>
                <a:latin typeface="+mj-lt"/>
                <a:cs typeface="Arial" panose="020B0604020202020204" pitchFamily="34" charset="0"/>
              </a:endParaRPr>
            </a:p>
            <a:p>
              <a:pPr indent="-285750"/>
              <a:endParaRPr sz="1600" b="1">
                <a:cs typeface="Poppins Medium" panose="00000600000000000000" pitchFamily="2" charset="0"/>
              </a:endParaRPr>
            </a:p>
          </p:txBody>
        </p:sp>
        <p:sp>
          <p:nvSpPr>
            <p:cNvPr id="56" name="TextBox 7">
              <a:extLst>
                <a:ext uri="{FF2B5EF4-FFF2-40B4-BE49-F238E27FC236}">
                  <a16:creationId xmlns:a16="http://schemas.microsoft.com/office/drawing/2014/main" id="{CEC95C44-CF70-46D7-A306-29B9C9581E28}"/>
                </a:ext>
              </a:extLst>
            </p:cNvPr>
            <p:cNvSpPr txBox="1"/>
            <p:nvPr/>
          </p:nvSpPr>
          <p:spPr>
            <a:xfrm>
              <a:off x="1942979" y="4591652"/>
              <a:ext cx="5604803" cy="1138773"/>
            </a:xfrm>
            <a:prstGeom prst="rect">
              <a:avLst/>
            </a:prstGeom>
            <a:noFill/>
          </p:spPr>
          <p:txBody>
            <a:bodyPr wrap="square">
              <a:spAutoFit/>
            </a:bodyPr>
            <a:lstStyle/>
            <a:p>
              <a:pPr indent="-285750"/>
              <a:endParaRPr sz="1600" b="1">
                <a:cs typeface="Poppins Medium" panose="00000600000000000000" pitchFamily="2" charset="0"/>
              </a:endParaRPr>
            </a:p>
            <a:p>
              <a:pPr indent="-285750">
                <a:defRPr>
                  <a:latin typeface="+mj-lt"/>
                  <a:cs typeface="Arial" panose="020B0604020202020204" pitchFamily="34" charset="0"/>
                </a:defRPr>
              </a:pPr>
              <a:r>
                <a:rPr lang="es-ES"/>
                <a:t>Formación</a:t>
              </a:r>
              <a:r>
                <a:t>: Creación de un aula digital colaborativa dinámica</a:t>
              </a:r>
              <a:endParaRPr>
                <a:latin typeface="+mj-lt"/>
                <a:cs typeface="Arial" panose="020B0604020202020204" pitchFamily="34" charset="0"/>
              </a:endParaRPr>
            </a:p>
            <a:p>
              <a:pPr indent="-285750"/>
              <a:endParaRPr sz="1600" b="1">
                <a:cs typeface="Poppins Medium" panose="00000600000000000000" pitchFamily="2" charset="0"/>
              </a:endParaRPr>
            </a:p>
          </p:txBody>
        </p:sp>
      </p:grpSp>
      <p:cxnSp>
        <p:nvCxnSpPr>
          <p:cNvPr id="5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1CBECC"/>
            </a:solidFill>
            <a:prstDash val="dash"/>
            <a:round/>
            <a:headEnd type="none" w="med" len="med"/>
            <a:tailEnd type="none" w="med" len="med"/>
          </a:ln>
        </p:spPr>
      </p:cxnSp>
      <p:sp>
        <p:nvSpPr>
          <p:cNvPr id="20" name="Rettangolo con angoli arrotondati 19">
            <a:extLst>
              <a:ext uri="{FF2B5EF4-FFF2-40B4-BE49-F238E27FC236}">
                <a16:creationId xmlns:a16="http://schemas.microsoft.com/office/drawing/2014/main" id="{7A122277-F1EE-44AF-B366-58D8A03483E3}"/>
              </a:ext>
            </a:extLst>
          </p:cNvPr>
          <p:cNvSpPr/>
          <p:nvPr/>
        </p:nvSpPr>
        <p:spPr>
          <a:xfrm>
            <a:off x="507416" y="576548"/>
            <a:ext cx="5297765" cy="632292"/>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Trabajo en equipo y aula digital colaborativa </a:t>
            </a:r>
          </a:p>
        </p:txBody>
      </p: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Resumiendo:</a:t>
            </a:r>
          </a:p>
        </p:txBody>
      </p:sp>
      <p:grpSp>
        <p:nvGrpSpPr>
          <p:cNvPr id="31" name="Gruppo 30">
            <a:extLst>
              <a:ext uri="{FF2B5EF4-FFF2-40B4-BE49-F238E27FC236}">
                <a16:creationId xmlns:a16="http://schemas.microsoft.com/office/drawing/2014/main" id="{8F8109BA-1D44-4B33-BF66-F8D241AC0A06}"/>
              </a:ext>
            </a:extLst>
          </p:cNvPr>
          <p:cNvGrpSpPr>
            <a:grpSpLocks noChangeAspect="1"/>
          </p:cNvGrpSpPr>
          <p:nvPr/>
        </p:nvGrpSpPr>
        <p:grpSpPr>
          <a:xfrm>
            <a:off x="10207680" y="3002019"/>
            <a:ext cx="1440000" cy="1022872"/>
            <a:chOff x="7014810" y="2231426"/>
            <a:chExt cx="3530427" cy="2557180"/>
          </a:xfrm>
        </p:grpSpPr>
        <p:sp>
          <p:nvSpPr>
            <p:cNvPr id="32" name="Figura a mano libera: forma 31">
              <a:extLst>
                <a:ext uri="{FF2B5EF4-FFF2-40B4-BE49-F238E27FC236}">
                  <a16:creationId xmlns:a16="http://schemas.microsoft.com/office/drawing/2014/main" id="{9BEF4614-CE64-4219-B4B1-1DB79B4EBD7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33" name="Figura a mano libera: forma 32">
              <a:extLst>
                <a:ext uri="{FF2B5EF4-FFF2-40B4-BE49-F238E27FC236}">
                  <a16:creationId xmlns:a16="http://schemas.microsoft.com/office/drawing/2014/main" id="{D1F8F129-02E4-4CB6-A14D-F35F3C677311}"/>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59" name="Figura a mano libera: forma 58">
              <a:extLst>
                <a:ext uri="{FF2B5EF4-FFF2-40B4-BE49-F238E27FC236}">
                  <a16:creationId xmlns:a16="http://schemas.microsoft.com/office/drawing/2014/main" id="{58541407-3805-4FCE-AF62-579EA94A24BB}"/>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61" name="Figura a mano libera: forma 60">
              <a:extLst>
                <a:ext uri="{FF2B5EF4-FFF2-40B4-BE49-F238E27FC236}">
                  <a16:creationId xmlns:a16="http://schemas.microsoft.com/office/drawing/2014/main" id="{FA5428AA-6F17-4F1D-A6C2-F6D715C49DE4}"/>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62" name="Figura a mano libera: forma 61">
              <a:extLst>
                <a:ext uri="{FF2B5EF4-FFF2-40B4-BE49-F238E27FC236}">
                  <a16:creationId xmlns:a16="http://schemas.microsoft.com/office/drawing/2014/main" id="{D07E5B38-7D2E-4608-A221-FFEB46F74519}"/>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63" name="Figura a mano libera: forma 62">
              <a:extLst>
                <a:ext uri="{FF2B5EF4-FFF2-40B4-BE49-F238E27FC236}">
                  <a16:creationId xmlns:a16="http://schemas.microsoft.com/office/drawing/2014/main" id="{DE685ECB-BE5F-40BB-B4B5-BBF57CF31A9C}"/>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64" name="Figura a mano libera: forma 63">
              <a:extLst>
                <a:ext uri="{FF2B5EF4-FFF2-40B4-BE49-F238E27FC236}">
                  <a16:creationId xmlns:a16="http://schemas.microsoft.com/office/drawing/2014/main" id="{695DAF92-92C2-4813-821D-2F0A20DBCB09}"/>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65" name="Figura a mano libera: forma 64">
              <a:extLst>
                <a:ext uri="{FF2B5EF4-FFF2-40B4-BE49-F238E27FC236}">
                  <a16:creationId xmlns:a16="http://schemas.microsoft.com/office/drawing/2014/main" id="{9B34E1F6-500B-4925-9F0B-BDCD32DEBA10}"/>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66" name="Figura a mano libera: forma 65">
              <a:extLst>
                <a:ext uri="{FF2B5EF4-FFF2-40B4-BE49-F238E27FC236}">
                  <a16:creationId xmlns:a16="http://schemas.microsoft.com/office/drawing/2014/main" id="{F4A5DEBC-60D7-4497-AAE0-98FD2EE1CE2F}"/>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67" name="Figura a mano libera: forma 66">
              <a:extLst>
                <a:ext uri="{FF2B5EF4-FFF2-40B4-BE49-F238E27FC236}">
                  <a16:creationId xmlns:a16="http://schemas.microsoft.com/office/drawing/2014/main" id="{66974939-16FC-448C-9146-1861A2C5E16A}"/>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68" name="Figura a mano libera: forma 67">
              <a:extLst>
                <a:ext uri="{FF2B5EF4-FFF2-40B4-BE49-F238E27FC236}">
                  <a16:creationId xmlns:a16="http://schemas.microsoft.com/office/drawing/2014/main" id="{51FC9568-E875-4705-8160-179DB051BA19}"/>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69" name="Figura a mano libera: forma 68">
              <a:extLst>
                <a:ext uri="{FF2B5EF4-FFF2-40B4-BE49-F238E27FC236}">
                  <a16:creationId xmlns:a16="http://schemas.microsoft.com/office/drawing/2014/main" id="{063FA42B-2A56-46AC-A641-93E77D05969D}"/>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70" name="Figura a mano libera: forma 69">
              <a:extLst>
                <a:ext uri="{FF2B5EF4-FFF2-40B4-BE49-F238E27FC236}">
                  <a16:creationId xmlns:a16="http://schemas.microsoft.com/office/drawing/2014/main" id="{18E1F723-1AB8-4562-A6AE-96C3273551A0}"/>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71" name="Figura a mano libera: forma 70">
              <a:extLst>
                <a:ext uri="{FF2B5EF4-FFF2-40B4-BE49-F238E27FC236}">
                  <a16:creationId xmlns:a16="http://schemas.microsoft.com/office/drawing/2014/main" id="{24E6C06A-B66D-4B45-B453-2EE0A214F207}"/>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72" name="Gruppo 71">
              <a:extLst>
                <a:ext uri="{FF2B5EF4-FFF2-40B4-BE49-F238E27FC236}">
                  <a16:creationId xmlns:a16="http://schemas.microsoft.com/office/drawing/2014/main" id="{64063C41-9A65-411C-B2D0-A86B934EBF8E}"/>
                </a:ext>
              </a:extLst>
            </p:cNvPr>
            <p:cNvGrpSpPr/>
            <p:nvPr/>
          </p:nvGrpSpPr>
          <p:grpSpPr>
            <a:xfrm>
              <a:off x="9429237" y="3528606"/>
              <a:ext cx="1116000" cy="1260000"/>
              <a:chOff x="9540997" y="3559086"/>
              <a:chExt cx="1000670" cy="1147040"/>
            </a:xfrm>
          </p:grpSpPr>
          <p:sp>
            <p:nvSpPr>
              <p:cNvPr id="77" name="Figura a mano libera: forma 76">
                <a:extLst>
                  <a:ext uri="{FF2B5EF4-FFF2-40B4-BE49-F238E27FC236}">
                    <a16:creationId xmlns:a16="http://schemas.microsoft.com/office/drawing/2014/main" id="{F179909E-7ED8-45B7-BA56-F24B2CD0447C}"/>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78" name="Figura a mano libera: forma 77">
                <a:extLst>
                  <a:ext uri="{FF2B5EF4-FFF2-40B4-BE49-F238E27FC236}">
                    <a16:creationId xmlns:a16="http://schemas.microsoft.com/office/drawing/2014/main" id="{E5FE3858-7B14-4F04-A6D4-841557E4612E}"/>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79" name="Figura a mano libera: forma 78">
                <a:extLst>
                  <a:ext uri="{FF2B5EF4-FFF2-40B4-BE49-F238E27FC236}">
                    <a16:creationId xmlns:a16="http://schemas.microsoft.com/office/drawing/2014/main" id="{41F06F6E-487B-4F96-BDCB-7D74F15C18D2}"/>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73" name="Figura a mano libera: forma 72">
              <a:extLst>
                <a:ext uri="{FF2B5EF4-FFF2-40B4-BE49-F238E27FC236}">
                  <a16:creationId xmlns:a16="http://schemas.microsoft.com/office/drawing/2014/main" id="{B39C418E-2D8F-4324-8389-4C98C0E67D78}"/>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74" name="Figura a mano libera: forma 73">
              <a:extLst>
                <a:ext uri="{FF2B5EF4-FFF2-40B4-BE49-F238E27FC236}">
                  <a16:creationId xmlns:a16="http://schemas.microsoft.com/office/drawing/2014/main" id="{A81408DB-1EFA-49D2-ABE0-72FFFA9C25A2}"/>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75" name="Figura a mano libera: forma 74">
              <a:extLst>
                <a:ext uri="{FF2B5EF4-FFF2-40B4-BE49-F238E27FC236}">
                  <a16:creationId xmlns:a16="http://schemas.microsoft.com/office/drawing/2014/main" id="{CB8A111B-A515-43B8-A955-2ED0B590E16D}"/>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76" name="Figura a mano libera: forma 75">
              <a:extLst>
                <a:ext uri="{FF2B5EF4-FFF2-40B4-BE49-F238E27FC236}">
                  <a16:creationId xmlns:a16="http://schemas.microsoft.com/office/drawing/2014/main" id="{2C7C56A3-C1B8-408A-8925-C1CA4667CF07}"/>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15155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rgbClr val="1CBECC"/>
                </a:solidFill>
                <a:ea typeface="Microsoft Sans Serif" panose="020B0604020202020204" pitchFamily="34" charset="0"/>
                <a:cs typeface="Poppins Medium" panose="00000600000000000000" pitchFamily="2" charset="0"/>
              </a:defRPr>
            </a:pPr>
            <a:r>
              <a:t>Objetivos</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Al final de este módulo podrás:</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63072" y="2209921"/>
            <a:ext cx="4000368" cy="179229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sz="2000" b="1">
                <a:cs typeface="Poppins Medium" panose="00000600000000000000" pitchFamily="2" charset="0"/>
                <a:sym typeface="Varela Round"/>
              </a:defRPr>
            </a:pPr>
            <a:r>
              <a:t>Resultado del aprendizaje 1</a:t>
            </a:r>
          </a:p>
          <a:p>
            <a:pPr marL="230400" indent="0" algn="just">
              <a:lnSpc>
                <a:spcPct val="100000"/>
              </a:lnSpc>
              <a:spcBef>
                <a:spcPts val="0"/>
              </a:spcBef>
              <a:buNone/>
              <a:defRPr sz="1800">
                <a:solidFill>
                  <a:srgbClr val="000000"/>
                </a:solidFill>
                <a:effectLst/>
                <a:latin typeface="+mj-lt"/>
                <a:ea typeface="Calibri" panose="020F0502020204030204" pitchFamily="34" charset="0"/>
                <a:cs typeface="Times New Roman" panose="02020603050405020304" pitchFamily="18" charset="0"/>
              </a:defRPr>
            </a:pPr>
            <a:r>
              <a:t>Clarificación de los recursos técnicos y digitales para optimizar un aula digital colaborativa en las EFP</a:t>
            </a:r>
            <a:endParaRPr sz="1800">
              <a:effectLst/>
              <a:latin typeface="+mj-lt"/>
              <a:ea typeface="Calibri" panose="020F0502020204030204" pitchFamily="34" charset="0"/>
              <a:cs typeface="Times New Roman" panose="02020603050405020304" pitchFamily="18" charset="0"/>
            </a:endParaRPr>
          </a:p>
          <a:p>
            <a:pPr marL="230400" indent="0">
              <a:lnSpc>
                <a:spcPct val="100000"/>
              </a:lnSpc>
              <a:spcBef>
                <a:spcPts val="0"/>
              </a:spcBef>
              <a:buNone/>
            </a:pPr>
            <a:endParaRPr sz="2000">
              <a:latin typeface="+mj-lt"/>
              <a:cs typeface="Poppins ExtraLight" panose="00000300000000000000" pitchFamily="2" charset="0"/>
              <a:sym typeface="Varela Round"/>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4798192" y="2206181"/>
            <a:ext cx="4895852" cy="179327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t>Resultado del aprendizaje 2</a:t>
            </a:r>
          </a:p>
          <a:p>
            <a:pPr marL="230400" indent="0" algn="just">
              <a:lnSpc>
                <a:spcPct val="100000"/>
              </a:lnSpc>
              <a:spcBef>
                <a:spcPts val="0"/>
              </a:spcBef>
              <a:buNone/>
              <a:defRPr sz="1800">
                <a:solidFill>
                  <a:srgbClr val="000000"/>
                </a:solidFill>
                <a:latin typeface="+mj-lt"/>
                <a:cs typeface="Times New Roman" panose="02020603050405020304" pitchFamily="18" charset="0"/>
              </a:defRPr>
            </a:pPr>
            <a:r>
              <a:t>Componentes para crear un aula digital segura</a:t>
            </a:r>
            <a:r>
              <a:rPr lang="es-ES"/>
              <a:t> </a:t>
            </a:r>
            <a:r>
              <a:t>e inclusiva para que tanto el educador como los estudiantes colaboren y aprendan</a:t>
            </a:r>
            <a:endParaRPr sz="1800">
              <a:solidFill>
                <a:srgbClr val="000000"/>
              </a:solidFill>
              <a:latin typeface="+mj-lt"/>
              <a:cs typeface="Times New Roman" panose="02020603050405020304" pitchFamily="18" charset="0"/>
              <a:sym typeface="Varela Round"/>
            </a:endParaRP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90" y="3751930"/>
            <a:ext cx="4037150" cy="201741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defRPr sz="2000">
                <a:cs typeface="Poppins Medium" panose="00000600000000000000" pitchFamily="2" charset="0"/>
                <a:sym typeface="Varela Round"/>
              </a:defRPr>
            </a:pPr>
            <a:r>
              <a:rPr b="1"/>
              <a:t>Resultado del aprendizaje 3</a:t>
            </a:r>
            <a:r>
              <a:rPr>
                <a:latin typeface="Poppins Medium" panose="00000600000000000000" pitchFamily="2" charset="0"/>
                <a:ea typeface="Varela Round"/>
              </a:rPr>
              <a:t> </a:t>
            </a:r>
            <a:endParaRPr sz="2000" b="1">
              <a:cs typeface="Poppins Medium" panose="00000600000000000000" pitchFamily="2" charset="0"/>
              <a:sym typeface="Varela Round"/>
            </a:endParaRPr>
          </a:p>
          <a:p>
            <a:pPr marL="230400" indent="0" algn="just">
              <a:lnSpc>
                <a:spcPct val="100000"/>
              </a:lnSpc>
              <a:spcBef>
                <a:spcPts val="0"/>
              </a:spcBef>
              <a:buNone/>
              <a:defRPr sz="1800">
                <a:solidFill>
                  <a:srgbClr val="000000"/>
                </a:solidFill>
                <a:latin typeface="+mj-lt"/>
                <a:cs typeface="Times New Roman" panose="02020603050405020304" pitchFamily="18" charset="0"/>
              </a:defRPr>
            </a:pPr>
            <a:r>
              <a:t>Componentes para la creación de un Aula Digital Dinámica en lo que respecta a establecer relaciones sociales, coworking y habilidades colaborativas</a:t>
            </a:r>
            <a:endParaRPr sz="1800">
              <a:solidFill>
                <a:srgbClr val="000000"/>
              </a:solidFill>
              <a:latin typeface="+mj-lt"/>
              <a:cs typeface="Times New Roman" panose="02020603050405020304" pitchFamily="18" charset="0"/>
            </a:endParaRPr>
          </a:p>
          <a:p>
            <a:pPr marL="230400" lvl="0" indent="0">
              <a:lnSpc>
                <a:spcPct val="100000"/>
              </a:lnSpc>
              <a:spcBef>
                <a:spcPts val="0"/>
              </a:spcBef>
              <a:buNone/>
            </a:pPr>
            <a:endParaRPr sz="200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4794256" y="3749630"/>
            <a:ext cx="4914762" cy="224527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sz="2000" b="1">
                <a:cs typeface="Poppins Medium" panose="00000600000000000000" pitchFamily="2" charset="0"/>
                <a:sym typeface="Varela Round"/>
              </a:defRPr>
            </a:pPr>
            <a:r>
              <a:t>Resultado del aprendizaje 4</a:t>
            </a:r>
          </a:p>
          <a:p>
            <a:pPr marL="230400" indent="0" algn="just">
              <a:lnSpc>
                <a:spcPct val="100000"/>
              </a:lnSpc>
              <a:spcBef>
                <a:spcPts val="0"/>
              </a:spcBef>
              <a:buNone/>
              <a:defRPr sz="1800">
                <a:solidFill>
                  <a:srgbClr val="000000"/>
                </a:solidFill>
                <a:latin typeface="+mj-lt"/>
                <a:cs typeface="Times New Roman" panose="02020603050405020304" pitchFamily="18" charset="0"/>
              </a:defRPr>
            </a:pPr>
            <a:r>
              <a:t>Optimización del aula digital mediante la introducción de funciones de protección de la vida y componentes dialógicos que se utilizarán en las EFP</a:t>
            </a:r>
            <a:endParaRPr sz="1800">
              <a:solidFill>
                <a:srgbClr val="000000"/>
              </a:solidFill>
              <a:latin typeface="+mj-lt"/>
              <a:cs typeface="Times New Roman" panose="02020603050405020304" pitchFamily="18" charset="0"/>
              <a:sym typeface="Varela Round"/>
            </a:endParaRP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2811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59" name="Gruppo 58">
            <a:extLst>
              <a:ext uri="{FF2B5EF4-FFF2-40B4-BE49-F238E27FC236}">
                <a16:creationId xmlns:a16="http://schemas.microsoft.com/office/drawing/2014/main" id="{AC6263E2-3A91-4BBD-8930-EA4C0A14C34A}"/>
              </a:ext>
            </a:extLst>
          </p:cNvPr>
          <p:cNvGrpSpPr>
            <a:grpSpLocks noChangeAspect="1"/>
          </p:cNvGrpSpPr>
          <p:nvPr/>
        </p:nvGrpSpPr>
        <p:grpSpPr>
          <a:xfrm>
            <a:off x="10207680" y="3002019"/>
            <a:ext cx="1440000" cy="1022872"/>
            <a:chOff x="7014810" y="2231426"/>
            <a:chExt cx="3530427" cy="2557180"/>
          </a:xfrm>
        </p:grpSpPr>
        <p:sp>
          <p:nvSpPr>
            <p:cNvPr id="60" name="Figura a mano libera: forma 59">
              <a:extLst>
                <a:ext uri="{FF2B5EF4-FFF2-40B4-BE49-F238E27FC236}">
                  <a16:creationId xmlns:a16="http://schemas.microsoft.com/office/drawing/2014/main" id="{DBCAD8EA-EE92-41FE-BC0F-3CB3920F5A98}"/>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61" name="Figura a mano libera: forma 60">
              <a:extLst>
                <a:ext uri="{FF2B5EF4-FFF2-40B4-BE49-F238E27FC236}">
                  <a16:creationId xmlns:a16="http://schemas.microsoft.com/office/drawing/2014/main" id="{CF5149F2-2233-4E2D-BE95-541398875A12}"/>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62" name="Figura a mano libera: forma 61">
              <a:extLst>
                <a:ext uri="{FF2B5EF4-FFF2-40B4-BE49-F238E27FC236}">
                  <a16:creationId xmlns:a16="http://schemas.microsoft.com/office/drawing/2014/main" id="{1D87265B-F5FF-4FA4-B6A3-6C80B22E7A59}"/>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63" name="Figura a mano libera: forma 62">
              <a:extLst>
                <a:ext uri="{FF2B5EF4-FFF2-40B4-BE49-F238E27FC236}">
                  <a16:creationId xmlns:a16="http://schemas.microsoft.com/office/drawing/2014/main" id="{638E7BAF-BE78-47F9-9BFC-DE17E530A500}"/>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64" name="Figura a mano libera: forma 63">
              <a:extLst>
                <a:ext uri="{FF2B5EF4-FFF2-40B4-BE49-F238E27FC236}">
                  <a16:creationId xmlns:a16="http://schemas.microsoft.com/office/drawing/2014/main" id="{E4E012CF-2C84-4133-854C-FB59E030D820}"/>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66" name="Figura a mano libera: forma 65">
              <a:extLst>
                <a:ext uri="{FF2B5EF4-FFF2-40B4-BE49-F238E27FC236}">
                  <a16:creationId xmlns:a16="http://schemas.microsoft.com/office/drawing/2014/main" id="{6554955D-2864-4487-B04A-056A1C473AC2}"/>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67" name="Figura a mano libera: forma 66">
              <a:extLst>
                <a:ext uri="{FF2B5EF4-FFF2-40B4-BE49-F238E27FC236}">
                  <a16:creationId xmlns:a16="http://schemas.microsoft.com/office/drawing/2014/main" id="{829585C9-6A60-4505-9CA2-F00AC5E55F74}"/>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68" name="Figura a mano libera: forma 67">
              <a:extLst>
                <a:ext uri="{FF2B5EF4-FFF2-40B4-BE49-F238E27FC236}">
                  <a16:creationId xmlns:a16="http://schemas.microsoft.com/office/drawing/2014/main" id="{2F001997-56CC-407F-8156-7B48FFBD27DE}"/>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69" name="Figura a mano libera: forma 68">
              <a:extLst>
                <a:ext uri="{FF2B5EF4-FFF2-40B4-BE49-F238E27FC236}">
                  <a16:creationId xmlns:a16="http://schemas.microsoft.com/office/drawing/2014/main" id="{9D7826CE-BBF2-4EE4-BB69-E335219E0C45}"/>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70" name="Figura a mano libera: forma 69">
              <a:extLst>
                <a:ext uri="{FF2B5EF4-FFF2-40B4-BE49-F238E27FC236}">
                  <a16:creationId xmlns:a16="http://schemas.microsoft.com/office/drawing/2014/main" id="{A3CF9966-1D31-44A3-866E-B69BAD5FDE1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71" name="Figura a mano libera: forma 70">
              <a:extLst>
                <a:ext uri="{FF2B5EF4-FFF2-40B4-BE49-F238E27FC236}">
                  <a16:creationId xmlns:a16="http://schemas.microsoft.com/office/drawing/2014/main" id="{52E8B511-718B-4D99-9DA1-4A79C7DD6E2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72" name="Figura a mano libera: forma 71">
              <a:extLst>
                <a:ext uri="{FF2B5EF4-FFF2-40B4-BE49-F238E27FC236}">
                  <a16:creationId xmlns:a16="http://schemas.microsoft.com/office/drawing/2014/main" id="{BEC77A20-996F-4A8A-B97D-B7515DE21F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73" name="Figura a mano libera: forma 72">
              <a:extLst>
                <a:ext uri="{FF2B5EF4-FFF2-40B4-BE49-F238E27FC236}">
                  <a16:creationId xmlns:a16="http://schemas.microsoft.com/office/drawing/2014/main" id="{7AC7C613-0EDD-4F5E-9652-BC46B1F292A7}"/>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74" name="Figura a mano libera: forma 73">
              <a:extLst>
                <a:ext uri="{FF2B5EF4-FFF2-40B4-BE49-F238E27FC236}">
                  <a16:creationId xmlns:a16="http://schemas.microsoft.com/office/drawing/2014/main" id="{7E13224D-DD92-408E-93F8-2E6D2A6D32CE}"/>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75" name="Gruppo 74">
              <a:extLst>
                <a:ext uri="{FF2B5EF4-FFF2-40B4-BE49-F238E27FC236}">
                  <a16:creationId xmlns:a16="http://schemas.microsoft.com/office/drawing/2014/main" id="{9F7D61D6-19BE-45FF-882C-A35688F66C7D}"/>
                </a:ext>
              </a:extLst>
            </p:cNvPr>
            <p:cNvGrpSpPr/>
            <p:nvPr/>
          </p:nvGrpSpPr>
          <p:grpSpPr>
            <a:xfrm>
              <a:off x="9429237" y="3528606"/>
              <a:ext cx="1116000" cy="1260000"/>
              <a:chOff x="9540997" y="3559086"/>
              <a:chExt cx="1000670" cy="1147040"/>
            </a:xfrm>
          </p:grpSpPr>
          <p:sp>
            <p:nvSpPr>
              <p:cNvPr id="80" name="Figura a mano libera: forma 79">
                <a:extLst>
                  <a:ext uri="{FF2B5EF4-FFF2-40B4-BE49-F238E27FC236}">
                    <a16:creationId xmlns:a16="http://schemas.microsoft.com/office/drawing/2014/main" id="{D6ECA593-41F6-44E3-8EE7-14C0ADDFAA53}"/>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81" name="Figura a mano libera: forma 80">
                <a:extLst>
                  <a:ext uri="{FF2B5EF4-FFF2-40B4-BE49-F238E27FC236}">
                    <a16:creationId xmlns:a16="http://schemas.microsoft.com/office/drawing/2014/main" id="{7CE21481-D610-4A59-9982-19CCA8FD2977}"/>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82" name="Figura a mano libera: forma 81">
                <a:extLst>
                  <a:ext uri="{FF2B5EF4-FFF2-40B4-BE49-F238E27FC236}">
                    <a16:creationId xmlns:a16="http://schemas.microsoft.com/office/drawing/2014/main" id="{77CDFE99-9082-4E26-A775-2E53F6029C45}"/>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76" name="Figura a mano libera: forma 75">
              <a:extLst>
                <a:ext uri="{FF2B5EF4-FFF2-40B4-BE49-F238E27FC236}">
                  <a16:creationId xmlns:a16="http://schemas.microsoft.com/office/drawing/2014/main" id="{D3FC028C-F946-4D1F-99CC-EF418AC6BC5E}"/>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77" name="Figura a mano libera: forma 76">
              <a:extLst>
                <a:ext uri="{FF2B5EF4-FFF2-40B4-BE49-F238E27FC236}">
                  <a16:creationId xmlns:a16="http://schemas.microsoft.com/office/drawing/2014/main" id="{24C0892E-42FF-4AD7-94D4-D3D395D6C8D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78" name="Figura a mano libera: forma 77">
              <a:extLst>
                <a:ext uri="{FF2B5EF4-FFF2-40B4-BE49-F238E27FC236}">
                  <a16:creationId xmlns:a16="http://schemas.microsoft.com/office/drawing/2014/main" id="{4733700A-2D21-4066-A1AF-EB4410E297F6}"/>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79" name="Figura a mano libera: forma 78">
              <a:extLst>
                <a:ext uri="{FF2B5EF4-FFF2-40B4-BE49-F238E27FC236}">
                  <a16:creationId xmlns:a16="http://schemas.microsoft.com/office/drawing/2014/main" id="{59C0FE88-88AA-46A3-BA2A-E20D20A0FA66}"/>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31344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84076" y="1758552"/>
            <a:ext cx="9541647" cy="3580654"/>
          </a:xfrm>
          <a:prstGeom prst="rect">
            <a:avLst/>
          </a:prstGeom>
          <a:noFill/>
        </p:spPr>
        <p:txBody>
          <a:bodyPr wrap="square" numCol="2">
            <a:noAutofit/>
          </a:bodyPr>
          <a:lstStyle/>
          <a:p>
            <a:pPr algn="just">
              <a:lnSpc>
                <a:spcPct val="107000"/>
              </a:lnSpc>
              <a:spcAft>
                <a:spcPts val="800"/>
              </a:spcAft>
              <a:defRPr sz="1200" b="1">
                <a:latin typeface="Verdana" panose="020B0604030504040204" pitchFamily="34" charset="0"/>
                <a:ea typeface="Verdana" panose="020B0604030504040204" pitchFamily="34" charset="0"/>
                <a:cs typeface="Poppins Medium" panose="00000600000000000000" pitchFamily="2" charset="0"/>
              </a:defRPr>
            </a:pPr>
            <a:r>
              <a:t>Pregunta 1 </a:t>
            </a:r>
            <a:endParaRPr sz="1200" b="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t>El sistema de videoconferencia también se considera: </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432000" lvl="2" indent="-144000">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Plataforma de comunicación</a:t>
            </a:r>
            <a:endParaRPr/>
          </a:p>
          <a:p>
            <a:pPr marL="432000" lvl="2" indent="-144000">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Forma de hacer ejercicios</a:t>
            </a:r>
            <a:endParaRPr/>
          </a:p>
          <a:p>
            <a:pPr marL="432000" lvl="2" indent="-144000">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Forma de seguir el plan de estudios</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284400">
              <a:lnSpc>
                <a:spcPct val="120000"/>
              </a:lnSpc>
            </a:pPr>
            <a:endParaRPr sz="1600">
              <a:latin typeface="+mj-lt"/>
              <a:cs typeface="Poppins ExtraLight" panose="00000300000000000000" pitchFamily="2" charset="0"/>
            </a:endParaRPr>
          </a:p>
          <a:p>
            <a:pPr algn="just">
              <a:lnSpc>
                <a:spcPct val="107000"/>
              </a:lnSpc>
              <a:spcAft>
                <a:spcPts val="800"/>
              </a:spcAft>
              <a:defRPr sz="1200" b="1">
                <a:latin typeface="Verdana" panose="020B0604030504040204" pitchFamily="34" charset="0"/>
                <a:ea typeface="Verdana" panose="020B0604030504040204" pitchFamily="34" charset="0"/>
                <a:cs typeface="Poppins Medium" panose="00000600000000000000" pitchFamily="2" charset="0"/>
              </a:defRPr>
            </a:pPr>
            <a:r>
              <a:t>Pregunta 2 </a:t>
            </a:r>
          </a:p>
          <a:p>
            <a:pPr algn="just">
              <a:lnSpc>
                <a:spcPct val="107000"/>
              </a:lnSpc>
              <a:spcAft>
                <a:spcPts val="800"/>
              </a:spcAft>
              <a:defRPr sz="1100">
                <a:effectLst/>
                <a:latin typeface="Verdana" panose="020B0604030504040204" pitchFamily="34" charset="0"/>
                <a:ea typeface="Calibri" panose="020F0502020204030204" pitchFamily="34" charset="0"/>
                <a:cs typeface="Times New Roman" panose="02020603050405020304" pitchFamily="18" charset="0"/>
              </a:defRPr>
            </a:pPr>
            <a:r>
              <a:t>Cuántas categorías generales </a:t>
            </a:r>
            <a:r>
              <a:rPr lang="es-ES"/>
              <a:t>enuemera el </a:t>
            </a:r>
            <a:r>
              <a:t>texto </a:t>
            </a:r>
            <a:r>
              <a:rPr lang="es-ES"/>
              <a:t>en la aplicación del </a:t>
            </a:r>
            <a:r>
              <a:t>aula digital (estudiantes/educadores)</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just">
              <a:lnSpc>
                <a:spcPct val="107000"/>
              </a:lnSpc>
              <a:spcAft>
                <a:spcPts val="800"/>
              </a:spcAft>
              <a:buFont typeface="Arial" panose="020B0604020202020204" pitchFamily="34" charset="0"/>
              <a:buChar char="•"/>
              <a:defRPr sz="1100">
                <a:effectLst/>
                <a:latin typeface="Verdana" panose="020B0604030504040204" pitchFamily="34" charset="0"/>
                <a:ea typeface="Calibri" panose="020F0502020204030204" pitchFamily="34" charset="0"/>
                <a:cs typeface="Times New Roman" panose="02020603050405020304" pitchFamily="18" charset="0"/>
              </a:defRPr>
            </a:pPr>
            <a:r>
              <a:rPr lang="es-ES"/>
              <a:t>3</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just">
              <a:lnSpc>
                <a:spcPct val="107000"/>
              </a:lnSpc>
              <a:spcAft>
                <a:spcPts val="800"/>
              </a:spcAft>
              <a:buFont typeface="Arial" panose="020B0604020202020204" pitchFamily="34" charset="0"/>
              <a:buChar char="•"/>
              <a:defRPr sz="1100">
                <a:effectLst/>
                <a:latin typeface="Verdana" panose="020B0604030504040204" pitchFamily="34" charset="0"/>
                <a:ea typeface="Calibri" panose="020F0502020204030204" pitchFamily="34" charset="0"/>
                <a:cs typeface="Times New Roman" panose="02020603050405020304" pitchFamily="18" charset="0"/>
              </a:defRPr>
            </a:pPr>
            <a:r>
              <a:rPr lang="es-ES"/>
              <a:t>4</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just">
              <a:lnSpc>
                <a:spcPct val="107000"/>
              </a:lnSpc>
              <a:spcAft>
                <a:spcPts val="800"/>
              </a:spcAft>
              <a:buFont typeface="Arial" panose="020B0604020202020204" pitchFamily="34" charset="0"/>
              <a:buChar char="•"/>
              <a:defRPr sz="1100">
                <a:effectLst/>
                <a:latin typeface="Verdana" panose="020B0604030504040204" pitchFamily="34" charset="0"/>
                <a:ea typeface="Calibri" panose="020F0502020204030204" pitchFamily="34" charset="0"/>
                <a:cs typeface="Times New Roman" panose="02020603050405020304" pitchFamily="18" charset="0"/>
              </a:defRPr>
            </a:pPr>
            <a:r>
              <a:rPr lang="es-ES"/>
              <a:t>5</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defRPr sz="1200" b="1">
                <a:latin typeface="Verdana" panose="020B0604030504040204" pitchFamily="34" charset="0"/>
                <a:ea typeface="Verdana" panose="020B0604030504040204" pitchFamily="34" charset="0"/>
                <a:cs typeface="Poppins Medium" panose="00000600000000000000" pitchFamily="2" charset="0"/>
              </a:defRPr>
            </a:pPr>
            <a:r>
              <a:t>Pregunta 3 </a:t>
            </a:r>
            <a:endParaRPr sz="1200" b="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defRPr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defRPr>
            </a:pPr>
            <a:r>
              <a:t>La creación de una práctica de un aula digital segura y protegida para la colaboración inclusiva implica la participación de:</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spcAft>
                <a:spcPts val="800"/>
              </a:spcAft>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Operador de EFP</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171450" indent="-171450" algn="just">
              <a:spcAft>
                <a:spcPts val="800"/>
              </a:spcAft>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Operador de EFP/educadores</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171450" indent="-171450" algn="just">
              <a:spcAft>
                <a:spcPts val="800"/>
              </a:spcAft>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Operador de EFP/educadores, estudiantes</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sz="110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defRPr sz="1100" b="1">
                <a:latin typeface="Verdana" panose="020B0604030504040204" pitchFamily="34" charset="0"/>
                <a:ea typeface="Verdana" panose="020B0604030504040204" pitchFamily="34" charset="0"/>
                <a:cs typeface="Poppins Medium" panose="00000600000000000000" pitchFamily="2" charset="0"/>
              </a:defRPr>
            </a:pPr>
            <a:r>
              <a:t>Pregunta 4 </a:t>
            </a:r>
            <a:endParaRPr sz="1100" b="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defRPr sz="1100">
                <a:solidFill>
                  <a:srgbClr val="000000"/>
                </a:solidFill>
                <a:effectLst/>
                <a:latin typeface="Verdana" panose="020B0604030504040204" pitchFamily="34" charset="0"/>
                <a:ea typeface="Calibri" panose="020F0502020204030204" pitchFamily="34" charset="0"/>
                <a:cs typeface="@c≤Yˇ"/>
              </a:defRPr>
            </a:pPr>
            <a:r>
              <a:t>Puede</a:t>
            </a:r>
            <a:r>
              <a:rPr lang="es-ES"/>
              <a:t>s</a:t>
            </a:r>
            <a:r>
              <a:t> ayudar al operador de EFP a crear grupos divididos en relación con: </a:t>
            </a:r>
            <a:endParaRPr sz="110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defRPr sz="1100">
                <a:solidFill>
                  <a:srgbClr val="000000"/>
                </a:solidFill>
                <a:effectLst/>
                <a:latin typeface="Verdana" panose="020B0604030504040204" pitchFamily="34" charset="0"/>
                <a:ea typeface="Calibri" panose="020F0502020204030204" pitchFamily="34" charset="0"/>
                <a:cs typeface="@c≤Yˇ"/>
              </a:defRPr>
            </a:pPr>
            <a:r>
              <a:t>Habilidades de aprendizaje, Co-working/Colaboración y Relaciones Sociales</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defRPr sz="1100">
                <a:solidFill>
                  <a:srgbClr val="000000"/>
                </a:solidFill>
                <a:effectLst/>
                <a:latin typeface="Verdana" panose="020B0604030504040204" pitchFamily="34" charset="0"/>
                <a:ea typeface="Calibri" panose="020F0502020204030204" pitchFamily="34" charset="0"/>
                <a:cs typeface="@c≤Yˇ"/>
              </a:defRPr>
            </a:pPr>
            <a:r>
              <a:t>Co</a:t>
            </a:r>
            <a:r>
              <a:rPr lang="es-ES"/>
              <a:t>-</a:t>
            </a:r>
            <a:r>
              <a:t>working/Colaboración/Profesionalismo y Relaciones Sociales?</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defRPr sz="1100">
                <a:solidFill>
                  <a:srgbClr val="000000"/>
                </a:solidFill>
                <a:effectLst/>
                <a:latin typeface="Verdana" panose="020B0604030504040204" pitchFamily="34" charset="0"/>
                <a:ea typeface="Calibri" panose="020F0502020204030204" pitchFamily="34" charset="0"/>
                <a:cs typeface="@c≤Yˇ"/>
              </a:defRPr>
            </a:pPr>
            <a:r>
              <a:t>Co</a:t>
            </a:r>
            <a:r>
              <a:rPr lang="es-ES"/>
              <a:t>-</a:t>
            </a:r>
            <a:r>
              <a:t>working/Colaboración, Profesionalismo e Inclusión Social</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432000" lvl="2" indent="-144000"/>
            <a:endParaRPr sz="1600">
              <a:cs typeface="Poppins ExtraLight" panose="00000300000000000000" pitchFamily="2" charset="0"/>
            </a:endParaRPr>
          </a:p>
        </p:txBody>
      </p:sp>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1CBECC"/>
            </a:solidFill>
            <a:prstDash val="dash"/>
            <a:round/>
            <a:headEnd type="none" w="med" len="med"/>
            <a:tailEnd type="none" w="med" len="med"/>
          </a:ln>
        </p:spPr>
      </p:cxnSp>
      <p:grpSp>
        <p:nvGrpSpPr>
          <p:cNvPr id="18" name="Gruppo 17">
            <a:extLst>
              <a:ext uri="{FF2B5EF4-FFF2-40B4-BE49-F238E27FC236}">
                <a16:creationId xmlns:a16="http://schemas.microsoft.com/office/drawing/2014/main" id="{177529E2-2458-4B09-AB2E-2F3EBA495858}"/>
              </a:ext>
            </a:extLst>
          </p:cNvPr>
          <p:cNvGrpSpPr>
            <a:grpSpLocks noChangeAspect="1"/>
          </p:cNvGrpSpPr>
          <p:nvPr/>
        </p:nvGrpSpPr>
        <p:grpSpPr>
          <a:xfrm>
            <a:off x="10207680" y="3002019"/>
            <a:ext cx="1440000" cy="1022872"/>
            <a:chOff x="7014810" y="2231426"/>
            <a:chExt cx="3530427" cy="2557180"/>
          </a:xfrm>
        </p:grpSpPr>
        <p:sp>
          <p:nvSpPr>
            <p:cNvPr id="19" name="Figura a mano libera: forma 18">
              <a:extLst>
                <a:ext uri="{FF2B5EF4-FFF2-40B4-BE49-F238E27FC236}">
                  <a16:creationId xmlns:a16="http://schemas.microsoft.com/office/drawing/2014/main" id="{A4FA00BC-6925-444A-BE6F-53B56A0B8B57}"/>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0" name="Figura a mano libera: forma 19">
              <a:extLst>
                <a:ext uri="{FF2B5EF4-FFF2-40B4-BE49-F238E27FC236}">
                  <a16:creationId xmlns:a16="http://schemas.microsoft.com/office/drawing/2014/main" id="{FDA222A7-218F-40E1-862A-763A93839C4D}"/>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1" name="Figura a mano libera: forma 20">
              <a:extLst>
                <a:ext uri="{FF2B5EF4-FFF2-40B4-BE49-F238E27FC236}">
                  <a16:creationId xmlns:a16="http://schemas.microsoft.com/office/drawing/2014/main" id="{9376CC14-784A-4DDF-AE77-8D25AC8E1283}"/>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22" name="Figura a mano libera: forma 21">
              <a:extLst>
                <a:ext uri="{FF2B5EF4-FFF2-40B4-BE49-F238E27FC236}">
                  <a16:creationId xmlns:a16="http://schemas.microsoft.com/office/drawing/2014/main" id="{ADA7C2A8-D2DA-4DC6-AAFB-B914B9F39CF4}"/>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6" name="Figura a mano libera: forma 35">
              <a:extLst>
                <a:ext uri="{FF2B5EF4-FFF2-40B4-BE49-F238E27FC236}">
                  <a16:creationId xmlns:a16="http://schemas.microsoft.com/office/drawing/2014/main" id="{952FAD17-71A8-403B-8D91-A2822A2ACE18}"/>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37" name="Figura a mano libera: forma 36">
              <a:extLst>
                <a:ext uri="{FF2B5EF4-FFF2-40B4-BE49-F238E27FC236}">
                  <a16:creationId xmlns:a16="http://schemas.microsoft.com/office/drawing/2014/main" id="{0BE3F501-26A6-4E3D-86CE-0143A20E0EE0}"/>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64D7575D-E84C-457E-B594-DDF5EFDAE601}"/>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B0272A76-0F30-4C30-870C-AE30F2A714D4}"/>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F60959A8-2539-4171-8924-5C9FE6226959}"/>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822AE227-3E28-4210-959B-659744E4A1B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63F4A4CC-2512-4050-BA56-F28DF08D0545}"/>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60173662-2FC8-475B-A132-99476ED7253F}"/>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F52207F4-21F4-4C48-A667-373F6DEEE76C}"/>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505230FE-47D1-449B-B304-5C37CF301FF4}"/>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6" name="Gruppo 45">
              <a:extLst>
                <a:ext uri="{FF2B5EF4-FFF2-40B4-BE49-F238E27FC236}">
                  <a16:creationId xmlns:a16="http://schemas.microsoft.com/office/drawing/2014/main" id="{5C5770F1-FBA9-4884-AF70-6E2EFB1A8962}"/>
                </a:ext>
              </a:extLst>
            </p:cNvPr>
            <p:cNvGrpSpPr/>
            <p:nvPr/>
          </p:nvGrpSpPr>
          <p:grpSpPr>
            <a:xfrm>
              <a:off x="9429237" y="3528606"/>
              <a:ext cx="1116000" cy="1260000"/>
              <a:chOff x="9540997" y="3559086"/>
              <a:chExt cx="1000670" cy="1147040"/>
            </a:xfrm>
          </p:grpSpPr>
          <p:sp>
            <p:nvSpPr>
              <p:cNvPr id="51" name="Figura a mano libera: forma 50">
                <a:extLst>
                  <a:ext uri="{FF2B5EF4-FFF2-40B4-BE49-F238E27FC236}">
                    <a16:creationId xmlns:a16="http://schemas.microsoft.com/office/drawing/2014/main" id="{0A2378AB-66F2-4B0C-9739-BE3F72FA54EA}"/>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055F109-8644-4025-A9E5-DB7243086F14}"/>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33F93E00-F423-475E-9B28-1BCA4BDE96F8}"/>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47" name="Figura a mano libera: forma 46">
              <a:extLst>
                <a:ext uri="{FF2B5EF4-FFF2-40B4-BE49-F238E27FC236}">
                  <a16:creationId xmlns:a16="http://schemas.microsoft.com/office/drawing/2014/main" id="{B2797E35-8EA5-4996-B089-6BA581A1D414}"/>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7CA2DA9A-B7FC-4B07-9AD3-4656C2572E28}"/>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49" name="Figura a mano libera: forma 48">
              <a:extLst>
                <a:ext uri="{FF2B5EF4-FFF2-40B4-BE49-F238E27FC236}">
                  <a16:creationId xmlns:a16="http://schemas.microsoft.com/office/drawing/2014/main" id="{2DD67152-D9CD-44A9-96D5-2465D78453AB}"/>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0" name="Figura a mano libera: forma 49">
              <a:extLst>
                <a:ext uri="{FF2B5EF4-FFF2-40B4-BE49-F238E27FC236}">
                  <a16:creationId xmlns:a16="http://schemas.microsoft.com/office/drawing/2014/main" id="{9B156174-EB26-4A96-AF66-3EA85D857516}"/>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8" name="CuadroTexto 4">
            <a:extLst>
              <a:ext uri="{FF2B5EF4-FFF2-40B4-BE49-F238E27FC236}">
                <a16:creationId xmlns:a16="http://schemas.microsoft.com/office/drawing/2014/main" id="{9AC5FF4A-61D2-46F3-8E53-EC51641FBDFD}"/>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rgbClr val="1CBECC"/>
                </a:solidFill>
                <a:ea typeface="Microsoft Sans Serif" panose="020B0604020202020204" pitchFamily="34" charset="0"/>
                <a:cs typeface="Poppins Medium" panose="00000600000000000000" pitchFamily="2" charset="0"/>
              </a:defRPr>
            </a:pPr>
            <a:r>
              <a:t>Prueba resumida final</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Consolida tus conocimientos respondiendo a las siguientes preguntas:</a:t>
            </a:r>
          </a:p>
        </p:txBody>
      </p:sp>
    </p:spTree>
    <p:extLst>
      <p:ext uri="{BB962C8B-B14F-4D97-AF65-F5344CB8AC3E}">
        <p14:creationId xmlns:p14="http://schemas.microsoft.com/office/powerpoint/2010/main" val="1515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1CBECC"/>
            </a:solidFill>
            <a:prstDash val="dash"/>
            <a:round/>
            <a:headEnd type="none" w="med" len="med"/>
            <a:tailEnd type="none" w="med" len="med"/>
          </a:ln>
        </p:spPr>
      </p:cxnSp>
      <p:grpSp>
        <p:nvGrpSpPr>
          <p:cNvPr id="18" name="Gruppo 17">
            <a:extLst>
              <a:ext uri="{FF2B5EF4-FFF2-40B4-BE49-F238E27FC236}">
                <a16:creationId xmlns:a16="http://schemas.microsoft.com/office/drawing/2014/main" id="{177529E2-2458-4B09-AB2E-2F3EBA495858}"/>
              </a:ext>
            </a:extLst>
          </p:cNvPr>
          <p:cNvGrpSpPr>
            <a:grpSpLocks noChangeAspect="1"/>
          </p:cNvGrpSpPr>
          <p:nvPr/>
        </p:nvGrpSpPr>
        <p:grpSpPr>
          <a:xfrm>
            <a:off x="10207680" y="3002019"/>
            <a:ext cx="1440000" cy="1022872"/>
            <a:chOff x="7014810" y="2231426"/>
            <a:chExt cx="3530427" cy="2557180"/>
          </a:xfrm>
        </p:grpSpPr>
        <p:sp>
          <p:nvSpPr>
            <p:cNvPr id="19" name="Figura a mano libera: forma 18">
              <a:extLst>
                <a:ext uri="{FF2B5EF4-FFF2-40B4-BE49-F238E27FC236}">
                  <a16:creationId xmlns:a16="http://schemas.microsoft.com/office/drawing/2014/main" id="{A4FA00BC-6925-444A-BE6F-53B56A0B8B57}"/>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0" name="Figura a mano libera: forma 19">
              <a:extLst>
                <a:ext uri="{FF2B5EF4-FFF2-40B4-BE49-F238E27FC236}">
                  <a16:creationId xmlns:a16="http://schemas.microsoft.com/office/drawing/2014/main" id="{FDA222A7-218F-40E1-862A-763A93839C4D}"/>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1" name="Figura a mano libera: forma 20">
              <a:extLst>
                <a:ext uri="{FF2B5EF4-FFF2-40B4-BE49-F238E27FC236}">
                  <a16:creationId xmlns:a16="http://schemas.microsoft.com/office/drawing/2014/main" id="{9376CC14-784A-4DDF-AE77-8D25AC8E1283}"/>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22" name="Figura a mano libera: forma 21">
              <a:extLst>
                <a:ext uri="{FF2B5EF4-FFF2-40B4-BE49-F238E27FC236}">
                  <a16:creationId xmlns:a16="http://schemas.microsoft.com/office/drawing/2014/main" id="{ADA7C2A8-D2DA-4DC6-AAFB-B914B9F39CF4}"/>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6" name="Figura a mano libera: forma 35">
              <a:extLst>
                <a:ext uri="{FF2B5EF4-FFF2-40B4-BE49-F238E27FC236}">
                  <a16:creationId xmlns:a16="http://schemas.microsoft.com/office/drawing/2014/main" id="{952FAD17-71A8-403B-8D91-A2822A2ACE18}"/>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37" name="Figura a mano libera: forma 36">
              <a:extLst>
                <a:ext uri="{FF2B5EF4-FFF2-40B4-BE49-F238E27FC236}">
                  <a16:creationId xmlns:a16="http://schemas.microsoft.com/office/drawing/2014/main" id="{0BE3F501-26A6-4E3D-86CE-0143A20E0EE0}"/>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64D7575D-E84C-457E-B594-DDF5EFDAE601}"/>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B0272A76-0F30-4C30-870C-AE30F2A714D4}"/>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F60959A8-2539-4171-8924-5C9FE6226959}"/>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822AE227-3E28-4210-959B-659744E4A1B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63F4A4CC-2512-4050-BA56-F28DF08D0545}"/>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60173662-2FC8-475B-A132-99476ED7253F}"/>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F52207F4-21F4-4C48-A667-373F6DEEE76C}"/>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505230FE-47D1-449B-B304-5C37CF301FF4}"/>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6" name="Gruppo 45">
              <a:extLst>
                <a:ext uri="{FF2B5EF4-FFF2-40B4-BE49-F238E27FC236}">
                  <a16:creationId xmlns:a16="http://schemas.microsoft.com/office/drawing/2014/main" id="{5C5770F1-FBA9-4884-AF70-6E2EFB1A8962}"/>
                </a:ext>
              </a:extLst>
            </p:cNvPr>
            <p:cNvGrpSpPr/>
            <p:nvPr/>
          </p:nvGrpSpPr>
          <p:grpSpPr>
            <a:xfrm>
              <a:off x="9429237" y="3528606"/>
              <a:ext cx="1116000" cy="1260000"/>
              <a:chOff x="9540997" y="3559086"/>
              <a:chExt cx="1000670" cy="1147040"/>
            </a:xfrm>
          </p:grpSpPr>
          <p:sp>
            <p:nvSpPr>
              <p:cNvPr id="51" name="Figura a mano libera: forma 50">
                <a:extLst>
                  <a:ext uri="{FF2B5EF4-FFF2-40B4-BE49-F238E27FC236}">
                    <a16:creationId xmlns:a16="http://schemas.microsoft.com/office/drawing/2014/main" id="{0A2378AB-66F2-4B0C-9739-BE3F72FA54EA}"/>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055F109-8644-4025-A9E5-DB7243086F14}"/>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33F93E00-F423-475E-9B28-1BCA4BDE96F8}"/>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47" name="Figura a mano libera: forma 46">
              <a:extLst>
                <a:ext uri="{FF2B5EF4-FFF2-40B4-BE49-F238E27FC236}">
                  <a16:creationId xmlns:a16="http://schemas.microsoft.com/office/drawing/2014/main" id="{B2797E35-8EA5-4996-B089-6BA581A1D414}"/>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7CA2DA9A-B7FC-4B07-9AD3-4656C2572E28}"/>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49" name="Figura a mano libera: forma 48">
              <a:extLst>
                <a:ext uri="{FF2B5EF4-FFF2-40B4-BE49-F238E27FC236}">
                  <a16:creationId xmlns:a16="http://schemas.microsoft.com/office/drawing/2014/main" id="{2DD67152-D9CD-44A9-96D5-2465D78453AB}"/>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0" name="Figura a mano libera: forma 49">
              <a:extLst>
                <a:ext uri="{FF2B5EF4-FFF2-40B4-BE49-F238E27FC236}">
                  <a16:creationId xmlns:a16="http://schemas.microsoft.com/office/drawing/2014/main" id="{9B156174-EB26-4A96-AF66-3EA85D857516}"/>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CuadroTexto 4">
            <a:extLst>
              <a:ext uri="{FF2B5EF4-FFF2-40B4-BE49-F238E27FC236}">
                <a16:creationId xmlns:a16="http://schemas.microsoft.com/office/drawing/2014/main" id="{EADA7A3F-B2F7-418C-855D-9256D608DA03}"/>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rgbClr val="1CBECC"/>
                </a:solidFill>
                <a:ea typeface="Microsoft Sans Serif" panose="020B0604020202020204" pitchFamily="34" charset="0"/>
                <a:cs typeface="Poppins Medium" panose="00000600000000000000" pitchFamily="2" charset="0"/>
              </a:defRPr>
            </a:pPr>
            <a:r>
              <a:t>Soluciones de prueba de resumen final</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t>Aquí están las respuestas:</a:t>
            </a:r>
          </a:p>
        </p:txBody>
      </p:sp>
      <p:sp>
        <p:nvSpPr>
          <p:cNvPr id="2" name="TextBox 54">
            <a:extLst>
              <a:ext uri="{FF2B5EF4-FFF2-40B4-BE49-F238E27FC236}">
                <a16:creationId xmlns:a16="http://schemas.microsoft.com/office/drawing/2014/main" id="{EB002310-B029-22D6-A068-8E26B94FF743}"/>
              </a:ext>
            </a:extLst>
          </p:cNvPr>
          <p:cNvSpPr txBox="1"/>
          <p:nvPr/>
        </p:nvSpPr>
        <p:spPr>
          <a:xfrm>
            <a:off x="584076" y="1758552"/>
            <a:ext cx="9541647" cy="3580654"/>
          </a:xfrm>
          <a:prstGeom prst="rect">
            <a:avLst/>
          </a:prstGeom>
          <a:noFill/>
        </p:spPr>
        <p:txBody>
          <a:bodyPr wrap="square" numCol="2">
            <a:noAutofit/>
          </a:bodyPr>
          <a:lstStyle/>
          <a:p>
            <a:pPr algn="just">
              <a:lnSpc>
                <a:spcPct val="107000"/>
              </a:lnSpc>
              <a:spcAft>
                <a:spcPts val="800"/>
              </a:spcAft>
              <a:defRPr sz="1200" b="1">
                <a:latin typeface="Verdana" panose="020B0604030504040204" pitchFamily="34" charset="0"/>
                <a:ea typeface="Verdana" panose="020B0604030504040204" pitchFamily="34" charset="0"/>
                <a:cs typeface="Poppins Medium" panose="00000600000000000000" pitchFamily="2" charset="0"/>
              </a:defRPr>
            </a:pPr>
            <a:r>
              <a:t>Pregunta 1 </a:t>
            </a:r>
            <a:endParaRPr sz="1200" b="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t>El sistema de videoconferencia también se considera: </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432000" lvl="2" indent="-144000">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solidFill>
                  <a:schemeClr val="accent6"/>
                </a:solidFill>
              </a:rPr>
              <a:t>Plataforma de comunicación</a:t>
            </a:r>
            <a:endParaRPr>
              <a:solidFill>
                <a:schemeClr val="accent6"/>
              </a:solidFill>
            </a:endParaRPr>
          </a:p>
          <a:p>
            <a:pPr marL="432000" lvl="2" indent="-144000">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Forma de hacer ejercicios</a:t>
            </a:r>
            <a:endParaRPr/>
          </a:p>
          <a:p>
            <a:pPr marL="432000" lvl="2" indent="-144000">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Forma de seguir el plan de estudios</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284400">
              <a:lnSpc>
                <a:spcPct val="120000"/>
              </a:lnSpc>
            </a:pPr>
            <a:endParaRPr sz="1600">
              <a:latin typeface="+mj-lt"/>
              <a:cs typeface="Poppins ExtraLight" panose="00000300000000000000" pitchFamily="2" charset="0"/>
            </a:endParaRPr>
          </a:p>
          <a:p>
            <a:pPr algn="just">
              <a:lnSpc>
                <a:spcPct val="107000"/>
              </a:lnSpc>
              <a:spcAft>
                <a:spcPts val="800"/>
              </a:spcAft>
              <a:defRPr sz="1200" b="1">
                <a:latin typeface="Verdana" panose="020B0604030504040204" pitchFamily="34" charset="0"/>
                <a:ea typeface="Verdana" panose="020B0604030504040204" pitchFamily="34" charset="0"/>
                <a:cs typeface="Poppins Medium" panose="00000600000000000000" pitchFamily="2" charset="0"/>
              </a:defRPr>
            </a:pPr>
            <a:r>
              <a:t>Pregunta 2 </a:t>
            </a:r>
          </a:p>
          <a:p>
            <a:pPr algn="just">
              <a:lnSpc>
                <a:spcPct val="107000"/>
              </a:lnSpc>
              <a:spcAft>
                <a:spcPts val="800"/>
              </a:spcAft>
              <a:defRPr sz="1100">
                <a:effectLst/>
                <a:latin typeface="Verdana" panose="020B0604030504040204" pitchFamily="34" charset="0"/>
                <a:ea typeface="Calibri" panose="020F0502020204030204" pitchFamily="34" charset="0"/>
                <a:cs typeface="Times New Roman" panose="02020603050405020304" pitchFamily="18" charset="0"/>
              </a:defRPr>
            </a:pPr>
            <a:r>
              <a:t>Cuántas categorías generales </a:t>
            </a:r>
            <a:r>
              <a:rPr lang="es-ES"/>
              <a:t>enuemera el </a:t>
            </a:r>
            <a:r>
              <a:t>texto </a:t>
            </a:r>
            <a:r>
              <a:rPr lang="es-ES"/>
              <a:t>en la aplicación del </a:t>
            </a:r>
            <a:r>
              <a:t>aula digital (estudiantes/educadores)</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just">
              <a:lnSpc>
                <a:spcPct val="107000"/>
              </a:lnSpc>
              <a:spcAft>
                <a:spcPts val="800"/>
              </a:spcAft>
              <a:buFont typeface="Arial" panose="020B0604020202020204" pitchFamily="34" charset="0"/>
              <a:buChar char="•"/>
              <a:defRPr sz="1100">
                <a:effectLst/>
                <a:latin typeface="Verdana" panose="020B0604030504040204" pitchFamily="34" charset="0"/>
                <a:ea typeface="Calibri" panose="020F0502020204030204" pitchFamily="34" charset="0"/>
                <a:cs typeface="Times New Roman" panose="02020603050405020304" pitchFamily="18" charset="0"/>
              </a:defRPr>
            </a:pPr>
            <a:r>
              <a:rPr lang="es-ES"/>
              <a:t>3</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just">
              <a:lnSpc>
                <a:spcPct val="107000"/>
              </a:lnSpc>
              <a:spcAft>
                <a:spcPts val="800"/>
              </a:spcAft>
              <a:buFont typeface="Arial" panose="020B0604020202020204" pitchFamily="34" charset="0"/>
              <a:buChar char="•"/>
              <a:defRPr sz="1100">
                <a:effectLst/>
                <a:latin typeface="Verdana" panose="020B0604030504040204" pitchFamily="34" charset="0"/>
                <a:ea typeface="Calibri" panose="020F0502020204030204" pitchFamily="34" charset="0"/>
                <a:cs typeface="Times New Roman" panose="02020603050405020304" pitchFamily="18" charset="0"/>
              </a:defRPr>
            </a:pPr>
            <a:r>
              <a:rPr lang="es-ES"/>
              <a:t>4</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gn="just">
              <a:lnSpc>
                <a:spcPct val="107000"/>
              </a:lnSpc>
              <a:spcAft>
                <a:spcPts val="800"/>
              </a:spcAft>
              <a:buFont typeface="Arial" panose="020B0604020202020204" pitchFamily="34" charset="0"/>
              <a:buChar char="•"/>
              <a:defRPr sz="1100">
                <a:effectLst/>
                <a:latin typeface="Verdana" panose="020B0604030504040204" pitchFamily="34" charset="0"/>
                <a:ea typeface="Calibri" panose="020F0502020204030204" pitchFamily="34" charset="0"/>
                <a:cs typeface="Times New Roman" panose="02020603050405020304" pitchFamily="18" charset="0"/>
              </a:defRPr>
            </a:pPr>
            <a:r>
              <a:rPr lang="es-ES">
                <a:solidFill>
                  <a:schemeClr val="accent6"/>
                </a:solidFill>
              </a:rPr>
              <a:t>5</a:t>
            </a:r>
            <a:endParaRPr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pPr>
            <a:endParaRPr sz="1200" b="1">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defRPr sz="1200" b="1">
                <a:latin typeface="Verdana" panose="020B0604030504040204" pitchFamily="34" charset="0"/>
                <a:ea typeface="Verdana" panose="020B0604030504040204" pitchFamily="34" charset="0"/>
                <a:cs typeface="Poppins Medium" panose="00000600000000000000" pitchFamily="2" charset="0"/>
              </a:defRPr>
            </a:pPr>
            <a:r>
              <a:t>Pregunta 3 </a:t>
            </a:r>
            <a:endParaRPr sz="1200" b="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defRPr sz="1100">
                <a:solidFill>
                  <a:srgbClr val="000000"/>
                </a:solidFill>
                <a:effectLst/>
                <a:latin typeface="Verdana" panose="020B0604030504040204" pitchFamily="34" charset="0"/>
                <a:ea typeface="Calibri" panose="020F0502020204030204" pitchFamily="34" charset="0"/>
                <a:cs typeface="Times New Roman" panose="02020603050405020304" pitchFamily="18" charset="0"/>
              </a:defRPr>
            </a:pPr>
            <a:r>
              <a:t>La creación de una práctica de un aula digital segura y protegida para la colaboración inclusiva implica la participación de:</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spcAft>
                <a:spcPts val="800"/>
              </a:spcAft>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Operador de EFP</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marL="171450" indent="-171450" algn="just">
              <a:spcAft>
                <a:spcPts val="800"/>
              </a:spcAft>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solidFill>
                  <a:schemeClr val="accent6"/>
                </a:solidFill>
              </a:rPr>
              <a:t>Operador de EFP/educadores</a:t>
            </a:r>
            <a:endParaRPr sz="1100">
              <a:solidFill>
                <a:schemeClr val="accent6"/>
              </a:solidFill>
              <a:effectLst/>
              <a:latin typeface="Verdana" panose="020B0604030504040204" pitchFamily="34" charset="0"/>
              <a:ea typeface="Verdana" panose="020B0604030504040204" pitchFamily="34" charset="0"/>
              <a:cs typeface="Times New Roman" panose="02020603050405020304" pitchFamily="18" charset="0"/>
            </a:endParaRPr>
          </a:p>
          <a:p>
            <a:pPr marL="171450" indent="-171450" algn="just">
              <a:spcAft>
                <a:spcPts val="800"/>
              </a:spcAft>
              <a:buFont typeface="Arial" panose="020B0604020202020204" pitchFamily="34" charset="0"/>
              <a:buChar char="•"/>
              <a:defRPr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defRPr>
            </a:pPr>
            <a:r>
              <a:rPr lang="es-ES"/>
              <a:t>Operador de EFP/educadores, estudiantes</a:t>
            </a:r>
            <a:endParaRPr sz="110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sz="110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spcAft>
                <a:spcPts val="800"/>
              </a:spcAft>
              <a:defRPr sz="1100" b="1">
                <a:latin typeface="Verdana" panose="020B0604030504040204" pitchFamily="34" charset="0"/>
                <a:ea typeface="Verdana" panose="020B0604030504040204" pitchFamily="34" charset="0"/>
                <a:cs typeface="Poppins Medium" panose="00000600000000000000" pitchFamily="2" charset="0"/>
              </a:defRPr>
            </a:pPr>
            <a:r>
              <a:t>Pregunta 4 </a:t>
            </a:r>
            <a:endParaRPr sz="1100" b="1">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defRPr sz="1100">
                <a:solidFill>
                  <a:srgbClr val="000000"/>
                </a:solidFill>
                <a:effectLst/>
                <a:latin typeface="Verdana" panose="020B0604030504040204" pitchFamily="34" charset="0"/>
                <a:ea typeface="Calibri" panose="020F0502020204030204" pitchFamily="34" charset="0"/>
                <a:cs typeface="@c≤Yˇ"/>
              </a:defRPr>
            </a:pPr>
            <a:r>
              <a:t>Puede</a:t>
            </a:r>
            <a:r>
              <a:rPr lang="es-ES"/>
              <a:t>s</a:t>
            </a:r>
            <a:r>
              <a:t> ayudar al operador de EFP a crear grupos divididos en relación con: </a:t>
            </a:r>
            <a:endParaRPr sz="110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defRPr sz="1100">
                <a:solidFill>
                  <a:srgbClr val="000000"/>
                </a:solidFill>
                <a:effectLst/>
                <a:latin typeface="Verdana" panose="020B0604030504040204" pitchFamily="34" charset="0"/>
                <a:ea typeface="Calibri" panose="020F0502020204030204" pitchFamily="34" charset="0"/>
                <a:cs typeface="@c≤Yˇ"/>
              </a:defRPr>
            </a:pPr>
            <a:r>
              <a:t>Habilidades de aprendizaje, Co-working/Colaboración y Relaciones Sociales</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defRPr sz="1100">
                <a:solidFill>
                  <a:srgbClr val="000000"/>
                </a:solidFill>
                <a:effectLst/>
                <a:latin typeface="Verdana" panose="020B0604030504040204" pitchFamily="34" charset="0"/>
                <a:ea typeface="Calibri" panose="020F0502020204030204" pitchFamily="34" charset="0"/>
                <a:cs typeface="@c≤Yˇ"/>
              </a:defRPr>
            </a:pPr>
            <a:r>
              <a:rPr>
                <a:solidFill>
                  <a:schemeClr val="accent6"/>
                </a:solidFill>
              </a:rPr>
              <a:t>Co</a:t>
            </a:r>
            <a:r>
              <a:rPr lang="es-ES">
                <a:solidFill>
                  <a:schemeClr val="accent6"/>
                </a:solidFill>
              </a:rPr>
              <a:t>-</a:t>
            </a:r>
            <a:r>
              <a:rPr>
                <a:solidFill>
                  <a:schemeClr val="accent6"/>
                </a:solidFill>
              </a:rPr>
              <a:t>working/Colaboración/Profesionalismo y Relaciones Sociales?</a:t>
            </a:r>
            <a:endParaRPr sz="1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defRPr sz="1100">
                <a:solidFill>
                  <a:srgbClr val="000000"/>
                </a:solidFill>
                <a:effectLst/>
                <a:latin typeface="Verdana" panose="020B0604030504040204" pitchFamily="34" charset="0"/>
                <a:ea typeface="Calibri" panose="020F0502020204030204" pitchFamily="34" charset="0"/>
                <a:cs typeface="@c≤Yˇ"/>
              </a:defRPr>
            </a:pPr>
            <a:r>
              <a:t>Co</a:t>
            </a:r>
            <a:r>
              <a:rPr lang="es-ES"/>
              <a:t>-</a:t>
            </a:r>
            <a:r>
              <a:t>working/Colaboración, Profesionalismo e Inclusión Social</a:t>
            </a:r>
            <a:endParaRPr sz="1100">
              <a:effectLst/>
              <a:latin typeface="Calibri" panose="020F0502020204030204" pitchFamily="34" charset="0"/>
              <a:ea typeface="Calibri" panose="020F0502020204030204" pitchFamily="34" charset="0"/>
              <a:cs typeface="Times New Roman" panose="02020603050405020304" pitchFamily="18" charset="0"/>
            </a:endParaRPr>
          </a:p>
          <a:p>
            <a:pPr marL="432000" lvl="2" indent="-144000"/>
            <a:endParaRPr sz="1600">
              <a:cs typeface="Poppins ExtraLight" panose="00000300000000000000" pitchFamily="2" charset="0"/>
            </a:endParaRPr>
          </a:p>
        </p:txBody>
      </p:sp>
    </p:spTree>
    <p:extLst>
      <p:ext uri="{BB962C8B-B14F-4D97-AF65-F5344CB8AC3E}">
        <p14:creationId xmlns:p14="http://schemas.microsoft.com/office/powerpoint/2010/main" val="328972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rgbClr val="1CBECC"/>
                </a:solidFill>
                <a:ea typeface="Microsoft Sans Serif" panose="020B0604020202020204" pitchFamily="34" charset="0"/>
                <a:cs typeface="Poppins Medium" panose="00000600000000000000" pitchFamily="2" charset="0"/>
              </a:defRPr>
            </a:pPr>
            <a:r>
              <a:t>¡Increíble!</a:t>
            </a:r>
          </a:p>
          <a:p>
            <a:pPr>
              <a:defRPr sz="2000">
                <a:latin typeface="+mj-lt"/>
                <a:ea typeface="Calibri" panose="020F0502020204030204" pitchFamily="34" charset="0"/>
                <a:cs typeface="Helvetica" panose="020B0604020202020204" pitchFamily="34" charset="0"/>
              </a:defRPr>
            </a:pPr>
            <a:r>
              <a:t>Recuerda (ahora sabes):</a:t>
            </a:r>
          </a:p>
        </p:txBody>
      </p:sp>
      <p:cxnSp>
        <p:nvCxnSpPr>
          <p:cNvPr id="27" name="Google Shape;334;p29">
            <a:extLst>
              <a:ext uri="{FF2B5EF4-FFF2-40B4-BE49-F238E27FC236}">
                <a16:creationId xmlns:a16="http://schemas.microsoft.com/office/drawing/2014/main" id="{31DC2D96-3451-4818-B7D2-C7CF2D458587}"/>
              </a:ext>
            </a:extLst>
          </p:cNvPr>
          <p:cNvCxnSpPr>
            <a:cxnSpLocks noChangeAspect="1"/>
          </p:cNvCxnSpPr>
          <p:nvPr/>
        </p:nvCxnSpPr>
        <p:spPr>
          <a:xfrm>
            <a:off x="528320" y="363114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8" name="Gruppo 27">
            <a:extLst>
              <a:ext uri="{FF2B5EF4-FFF2-40B4-BE49-F238E27FC236}">
                <a16:creationId xmlns:a16="http://schemas.microsoft.com/office/drawing/2014/main" id="{12B502A5-87A9-445C-818E-E7C9BEB43239}"/>
              </a:ext>
            </a:extLst>
          </p:cNvPr>
          <p:cNvGrpSpPr>
            <a:grpSpLocks noChangeAspect="1"/>
          </p:cNvGrpSpPr>
          <p:nvPr/>
        </p:nvGrpSpPr>
        <p:grpSpPr>
          <a:xfrm>
            <a:off x="10207680" y="3002019"/>
            <a:ext cx="1440000" cy="1022872"/>
            <a:chOff x="7014810" y="2231426"/>
            <a:chExt cx="3530427" cy="2557180"/>
          </a:xfrm>
        </p:grpSpPr>
        <p:sp>
          <p:nvSpPr>
            <p:cNvPr id="29" name="Figura a mano libera: forma 28">
              <a:extLst>
                <a:ext uri="{FF2B5EF4-FFF2-40B4-BE49-F238E27FC236}">
                  <a16:creationId xmlns:a16="http://schemas.microsoft.com/office/drawing/2014/main" id="{824CF696-8CD2-4B64-BA80-F24F7F10A5C0}"/>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30" name="Figura a mano libera: forma 29">
              <a:extLst>
                <a:ext uri="{FF2B5EF4-FFF2-40B4-BE49-F238E27FC236}">
                  <a16:creationId xmlns:a16="http://schemas.microsoft.com/office/drawing/2014/main" id="{D2280071-6813-4387-9455-E221632CA817}"/>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31" name="Figura a mano libera: forma 30">
              <a:extLst>
                <a:ext uri="{FF2B5EF4-FFF2-40B4-BE49-F238E27FC236}">
                  <a16:creationId xmlns:a16="http://schemas.microsoft.com/office/drawing/2014/main" id="{2C0C27BF-B5D1-4C99-9BCE-A26E02025398}"/>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2" name="Figura a mano libera: forma 31">
              <a:extLst>
                <a:ext uri="{FF2B5EF4-FFF2-40B4-BE49-F238E27FC236}">
                  <a16:creationId xmlns:a16="http://schemas.microsoft.com/office/drawing/2014/main" id="{4E21C118-3E30-4C9A-83CE-B9850EB48FB2}"/>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3" name="Figura a mano libera: forma 32">
              <a:extLst>
                <a:ext uri="{FF2B5EF4-FFF2-40B4-BE49-F238E27FC236}">
                  <a16:creationId xmlns:a16="http://schemas.microsoft.com/office/drawing/2014/main" id="{7FBC03B7-CCBD-445E-8EC4-9D7F4CD847D2}"/>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34" name="Figura a mano libera: forma 33">
              <a:extLst>
                <a:ext uri="{FF2B5EF4-FFF2-40B4-BE49-F238E27FC236}">
                  <a16:creationId xmlns:a16="http://schemas.microsoft.com/office/drawing/2014/main" id="{BA8EF871-0E83-4BA6-95EF-26208A92D8AE}"/>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35" name="Figura a mano libera: forma 34">
              <a:extLst>
                <a:ext uri="{FF2B5EF4-FFF2-40B4-BE49-F238E27FC236}">
                  <a16:creationId xmlns:a16="http://schemas.microsoft.com/office/drawing/2014/main" id="{112EEE42-1334-4E08-9C1B-67DCB42A5477}"/>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36" name="Figura a mano libera: forma 35">
              <a:extLst>
                <a:ext uri="{FF2B5EF4-FFF2-40B4-BE49-F238E27FC236}">
                  <a16:creationId xmlns:a16="http://schemas.microsoft.com/office/drawing/2014/main" id="{BC88614F-F57C-4126-8D98-4529FDA50B3B}"/>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37" name="Figura a mano libera: forma 36">
              <a:extLst>
                <a:ext uri="{FF2B5EF4-FFF2-40B4-BE49-F238E27FC236}">
                  <a16:creationId xmlns:a16="http://schemas.microsoft.com/office/drawing/2014/main" id="{00CC8641-7741-4D17-A082-AC04CF8C600B}"/>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067402B3-538F-47B3-8025-6EA933816006}"/>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7CB7688B-C2DB-4FA7-BCC3-F11099BA8F17}"/>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965091DF-E2ED-405F-B7CD-437D879F6494}"/>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19B4EBAB-A9B8-4E80-A6F0-DD8B3CBFAB54}"/>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CEAC7D-A4BC-43AA-8BD0-02547B717993}"/>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3" name="Gruppo 42">
              <a:extLst>
                <a:ext uri="{FF2B5EF4-FFF2-40B4-BE49-F238E27FC236}">
                  <a16:creationId xmlns:a16="http://schemas.microsoft.com/office/drawing/2014/main" id="{9098570C-BC23-4091-BE79-006FFA1BDA39}"/>
                </a:ext>
              </a:extLst>
            </p:cNvPr>
            <p:cNvGrpSpPr/>
            <p:nvPr/>
          </p:nvGrpSpPr>
          <p:grpSpPr>
            <a:xfrm>
              <a:off x="9429237" y="3528606"/>
              <a:ext cx="1116000" cy="1260000"/>
              <a:chOff x="9540997" y="3559086"/>
              <a:chExt cx="1000670" cy="1147040"/>
            </a:xfrm>
          </p:grpSpPr>
          <p:sp>
            <p:nvSpPr>
              <p:cNvPr id="48" name="Figura a mano libera: forma 47">
                <a:extLst>
                  <a:ext uri="{FF2B5EF4-FFF2-40B4-BE49-F238E27FC236}">
                    <a16:creationId xmlns:a16="http://schemas.microsoft.com/office/drawing/2014/main" id="{59C49B72-1227-4CB6-8EEE-AC32E44939F7}"/>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49" name="Figura a mano libera: forma 48">
                <a:extLst>
                  <a:ext uri="{FF2B5EF4-FFF2-40B4-BE49-F238E27FC236}">
                    <a16:creationId xmlns:a16="http://schemas.microsoft.com/office/drawing/2014/main" id="{75B5EF9D-BE55-4CA8-8BC8-36194BCD3D56}"/>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0" name="Figura a mano libera: forma 49">
                <a:extLst>
                  <a:ext uri="{FF2B5EF4-FFF2-40B4-BE49-F238E27FC236}">
                    <a16:creationId xmlns:a16="http://schemas.microsoft.com/office/drawing/2014/main" id="{2E0735EE-71EA-42B5-A391-A559B045C0F8}"/>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44" name="Figura a mano libera: forma 43">
              <a:extLst>
                <a:ext uri="{FF2B5EF4-FFF2-40B4-BE49-F238E27FC236}">
                  <a16:creationId xmlns:a16="http://schemas.microsoft.com/office/drawing/2014/main" id="{EAB7AE0C-2A3F-476B-9118-4D6BB80CA1C3}"/>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DBDB060F-17A3-4A02-BAC1-76FD7114D27E}"/>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7B148D2A-6C63-4F77-899B-20E3010BFFDE}"/>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1B85C426-46BB-45EB-9BC5-ADD032AA3A63}"/>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 name="Google Shape;351;p30">
            <a:extLst>
              <a:ext uri="{FF2B5EF4-FFF2-40B4-BE49-F238E27FC236}">
                <a16:creationId xmlns:a16="http://schemas.microsoft.com/office/drawing/2014/main" id="{7A9D493D-043D-FDCC-480B-E980D564DF09}"/>
              </a:ext>
            </a:extLst>
          </p:cNvPr>
          <p:cNvSpPr txBox="1">
            <a:spLocks/>
          </p:cNvSpPr>
          <p:nvPr/>
        </p:nvSpPr>
        <p:spPr>
          <a:xfrm>
            <a:off x="663072" y="2209921"/>
            <a:ext cx="4000368" cy="179229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sz="2000" b="1">
                <a:cs typeface="Poppins Medium" panose="00000600000000000000" pitchFamily="2" charset="0"/>
                <a:sym typeface="Varela Round"/>
              </a:defRPr>
            </a:pPr>
            <a:r>
              <a:t>Resultado del aprendizaje 1</a:t>
            </a:r>
          </a:p>
          <a:p>
            <a:pPr marL="230400" indent="0" algn="just">
              <a:lnSpc>
                <a:spcPct val="100000"/>
              </a:lnSpc>
              <a:spcBef>
                <a:spcPts val="0"/>
              </a:spcBef>
              <a:buNone/>
              <a:defRPr sz="1800">
                <a:solidFill>
                  <a:srgbClr val="000000"/>
                </a:solidFill>
                <a:effectLst/>
                <a:latin typeface="+mj-lt"/>
                <a:ea typeface="Calibri" panose="020F0502020204030204" pitchFamily="34" charset="0"/>
                <a:cs typeface="Times New Roman" panose="02020603050405020304" pitchFamily="18" charset="0"/>
              </a:defRPr>
            </a:pPr>
            <a:r>
              <a:t>Clarificación de los recursos técnicos y digitales para optimizar un aula digital colaborativa en las EFP</a:t>
            </a:r>
            <a:endParaRPr sz="1800">
              <a:effectLst/>
              <a:latin typeface="+mj-lt"/>
              <a:ea typeface="Calibri" panose="020F0502020204030204" pitchFamily="34" charset="0"/>
              <a:cs typeface="Times New Roman" panose="02020603050405020304" pitchFamily="18" charset="0"/>
            </a:endParaRPr>
          </a:p>
          <a:p>
            <a:pPr marL="230400" indent="0">
              <a:lnSpc>
                <a:spcPct val="100000"/>
              </a:lnSpc>
              <a:spcBef>
                <a:spcPts val="0"/>
              </a:spcBef>
              <a:buNone/>
            </a:pPr>
            <a:endParaRPr sz="2000">
              <a:latin typeface="+mj-lt"/>
              <a:cs typeface="Poppins ExtraLight" panose="00000300000000000000" pitchFamily="2" charset="0"/>
              <a:sym typeface="Varela Round"/>
            </a:endParaRPr>
          </a:p>
        </p:txBody>
      </p:sp>
      <p:sp>
        <p:nvSpPr>
          <p:cNvPr id="3" name="Google Shape;351;p30">
            <a:extLst>
              <a:ext uri="{FF2B5EF4-FFF2-40B4-BE49-F238E27FC236}">
                <a16:creationId xmlns:a16="http://schemas.microsoft.com/office/drawing/2014/main" id="{9A11BA67-2A47-737A-C127-B39B90E39BDC}"/>
              </a:ext>
            </a:extLst>
          </p:cNvPr>
          <p:cNvSpPr txBox="1">
            <a:spLocks/>
          </p:cNvSpPr>
          <p:nvPr/>
        </p:nvSpPr>
        <p:spPr>
          <a:xfrm>
            <a:off x="4798192" y="2206181"/>
            <a:ext cx="4895852" cy="179327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t>Resultado del aprendizaje 2</a:t>
            </a:r>
          </a:p>
          <a:p>
            <a:pPr marL="230400" indent="0" algn="just">
              <a:lnSpc>
                <a:spcPct val="100000"/>
              </a:lnSpc>
              <a:spcBef>
                <a:spcPts val="0"/>
              </a:spcBef>
              <a:buNone/>
              <a:defRPr sz="1800">
                <a:solidFill>
                  <a:srgbClr val="000000"/>
                </a:solidFill>
                <a:latin typeface="+mj-lt"/>
                <a:cs typeface="Times New Roman" panose="02020603050405020304" pitchFamily="18" charset="0"/>
              </a:defRPr>
            </a:pPr>
            <a:r>
              <a:t>Componentes para crear un aula digital segura</a:t>
            </a:r>
            <a:r>
              <a:rPr lang="es-ES"/>
              <a:t> </a:t>
            </a:r>
            <a:r>
              <a:t>e inclusiva para que tanto el educador como los estudiantes colaboren y aprendan</a:t>
            </a:r>
            <a:endParaRPr sz="1800">
              <a:solidFill>
                <a:srgbClr val="000000"/>
              </a:solidFill>
              <a:latin typeface="+mj-lt"/>
              <a:cs typeface="Times New Roman" panose="02020603050405020304" pitchFamily="18" charset="0"/>
              <a:sym typeface="Varela Round"/>
            </a:endParaRPr>
          </a:p>
        </p:txBody>
      </p:sp>
      <p:sp>
        <p:nvSpPr>
          <p:cNvPr id="4" name="Google Shape;351;p30">
            <a:extLst>
              <a:ext uri="{FF2B5EF4-FFF2-40B4-BE49-F238E27FC236}">
                <a16:creationId xmlns:a16="http://schemas.microsoft.com/office/drawing/2014/main" id="{67D0517B-64E2-DD7D-516A-32AE5A158088}"/>
              </a:ext>
            </a:extLst>
          </p:cNvPr>
          <p:cNvSpPr txBox="1">
            <a:spLocks/>
          </p:cNvSpPr>
          <p:nvPr/>
        </p:nvSpPr>
        <p:spPr>
          <a:xfrm>
            <a:off x="626290" y="3751930"/>
            <a:ext cx="4037150" cy="201741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defRPr sz="2000">
                <a:cs typeface="Poppins Medium" panose="00000600000000000000" pitchFamily="2" charset="0"/>
                <a:sym typeface="Varela Round"/>
              </a:defRPr>
            </a:pPr>
            <a:r>
              <a:rPr b="1"/>
              <a:t>Resultado del aprendizaje 3</a:t>
            </a:r>
            <a:r>
              <a:rPr>
                <a:latin typeface="Poppins Medium" panose="00000600000000000000" pitchFamily="2" charset="0"/>
                <a:ea typeface="Varela Round"/>
              </a:rPr>
              <a:t> </a:t>
            </a:r>
            <a:endParaRPr sz="2000" b="1">
              <a:cs typeface="Poppins Medium" panose="00000600000000000000" pitchFamily="2" charset="0"/>
              <a:sym typeface="Varela Round"/>
            </a:endParaRPr>
          </a:p>
          <a:p>
            <a:pPr marL="230400" indent="0" algn="just">
              <a:lnSpc>
                <a:spcPct val="100000"/>
              </a:lnSpc>
              <a:spcBef>
                <a:spcPts val="0"/>
              </a:spcBef>
              <a:buNone/>
              <a:defRPr sz="1800">
                <a:solidFill>
                  <a:srgbClr val="000000"/>
                </a:solidFill>
                <a:latin typeface="+mj-lt"/>
                <a:cs typeface="Times New Roman" panose="02020603050405020304" pitchFamily="18" charset="0"/>
              </a:defRPr>
            </a:pPr>
            <a:r>
              <a:t>Componentes para la creación de un Aula Digital Dinámica en lo que respecta a establecer relaciones sociales, coworking y habilidades colaborativas</a:t>
            </a:r>
            <a:endParaRPr sz="1800">
              <a:solidFill>
                <a:srgbClr val="000000"/>
              </a:solidFill>
              <a:latin typeface="+mj-lt"/>
              <a:cs typeface="Times New Roman" panose="02020603050405020304" pitchFamily="18" charset="0"/>
            </a:endParaRPr>
          </a:p>
          <a:p>
            <a:pPr marL="230400" lvl="0" indent="0">
              <a:lnSpc>
                <a:spcPct val="100000"/>
              </a:lnSpc>
              <a:spcBef>
                <a:spcPts val="0"/>
              </a:spcBef>
              <a:buNone/>
            </a:pPr>
            <a:endParaRPr sz="2000">
              <a:latin typeface="+mj-lt"/>
              <a:cs typeface="Poppins ExtraLight" panose="00000300000000000000" pitchFamily="2" charset="0"/>
              <a:sym typeface="Varela Round"/>
            </a:endParaRPr>
          </a:p>
        </p:txBody>
      </p:sp>
      <p:sp>
        <p:nvSpPr>
          <p:cNvPr id="5" name="Google Shape;351;p30">
            <a:extLst>
              <a:ext uri="{FF2B5EF4-FFF2-40B4-BE49-F238E27FC236}">
                <a16:creationId xmlns:a16="http://schemas.microsoft.com/office/drawing/2014/main" id="{E3CD279B-4723-9DA1-C51C-3756D1DDB7C1}"/>
              </a:ext>
            </a:extLst>
          </p:cNvPr>
          <p:cNvSpPr txBox="1">
            <a:spLocks/>
          </p:cNvSpPr>
          <p:nvPr/>
        </p:nvSpPr>
        <p:spPr>
          <a:xfrm>
            <a:off x="4794256" y="3749630"/>
            <a:ext cx="4914762" cy="224527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sz="2000" b="1">
                <a:cs typeface="Poppins Medium" panose="00000600000000000000" pitchFamily="2" charset="0"/>
                <a:sym typeface="Varela Round"/>
              </a:defRPr>
            </a:pPr>
            <a:r>
              <a:t>Resultado del aprendizaje 4</a:t>
            </a:r>
          </a:p>
          <a:p>
            <a:pPr marL="230400" indent="0" algn="just">
              <a:lnSpc>
                <a:spcPct val="100000"/>
              </a:lnSpc>
              <a:spcBef>
                <a:spcPts val="0"/>
              </a:spcBef>
              <a:buNone/>
              <a:defRPr sz="1800">
                <a:solidFill>
                  <a:srgbClr val="000000"/>
                </a:solidFill>
                <a:latin typeface="+mj-lt"/>
                <a:cs typeface="Times New Roman" panose="02020603050405020304" pitchFamily="18" charset="0"/>
              </a:defRPr>
            </a:pPr>
            <a:r>
              <a:t>Optimización del aula digital mediante la introducción de funciones de protección de la vida y componentes dialógicos que se utilizarán en las EFP</a:t>
            </a:r>
            <a:endParaRPr sz="1800">
              <a:solidFill>
                <a:srgbClr val="000000"/>
              </a:solidFill>
              <a:latin typeface="+mj-lt"/>
              <a:cs typeface="Times New Roman" panose="02020603050405020304" pitchFamily="18" charset="0"/>
              <a:sym typeface="Varela Round"/>
            </a:endParaRPr>
          </a:p>
        </p:txBody>
      </p:sp>
      <p:cxnSp>
        <p:nvCxnSpPr>
          <p:cNvPr id="6" name="Google Shape;334;p29">
            <a:extLst>
              <a:ext uri="{FF2B5EF4-FFF2-40B4-BE49-F238E27FC236}">
                <a16:creationId xmlns:a16="http://schemas.microsoft.com/office/drawing/2014/main" id="{AC4F775A-B96B-0970-5711-4006FAFD3F80}"/>
              </a:ext>
            </a:extLst>
          </p:cNvPr>
          <p:cNvCxnSpPr>
            <a:cxnSpLocks noChangeAspect="1"/>
          </p:cNvCxnSpPr>
          <p:nvPr/>
        </p:nvCxnSpPr>
        <p:spPr>
          <a:xfrm>
            <a:off x="528320" y="3628115"/>
            <a:ext cx="9469120" cy="0"/>
          </a:xfrm>
          <a:prstGeom prst="straightConnector1">
            <a:avLst/>
          </a:prstGeom>
          <a:noFill/>
          <a:ln w="9525" cap="flat" cmpd="sng">
            <a:solidFill>
              <a:srgbClr val="1CBECC"/>
            </a:solidFill>
            <a:prstDash val="dash"/>
            <a:round/>
            <a:headEnd type="none" w="med" len="med"/>
            <a:tailEnd type="none" w="med" len="med"/>
          </a:ln>
        </p:spPr>
      </p:cxnSp>
    </p:spTree>
    <p:extLst>
      <p:ext uri="{BB962C8B-B14F-4D97-AF65-F5344CB8AC3E}">
        <p14:creationId xmlns:p14="http://schemas.microsoft.com/office/powerpoint/2010/main" val="313445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defRPr>
                <a:cs typeface="Poppins ExtraLight" panose="00000300000000000000" pitchFamily="2" charset="0"/>
              </a:defRPr>
            </a:pPr>
            <a:r>
              <a:t>pro</a:t>
            </a:r>
            <a:r>
              <a:rPr lang="es-ES"/>
              <a:t>ject</a:t>
            </a:r>
            <a:r>
              <a: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ea typeface="Microsoft Sans Serif" panose="020B0604020202020204" pitchFamily="34" charset="0"/>
                <a:cs typeface="Poppins SemiBold" panose="00000700000000000000" pitchFamily="2" charset="0"/>
              </a:defRPr>
            </a:pPr>
            <a:r>
              <a:t>¡Sigue adelante!</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40"/>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rgbClr val="1CBECC"/>
                </a:solidFill>
                <a:ea typeface="Microsoft Sans Serif" panose="020B0604020202020204" pitchFamily="34" charset="0"/>
                <a:cs typeface="Poppins Medium" panose="00000600000000000000" pitchFamily="2" charset="0"/>
              </a:defRPr>
            </a:pPr>
            <a:r>
              <a:t>Índice de contenidos</a:t>
            </a:r>
          </a:p>
          <a:p>
            <a:pPr>
              <a:tabLst>
                <a:tab pos="1205230" algn="l"/>
                <a:tab pos="1926589" algn="l"/>
                <a:tab pos="2915920" algn="l"/>
                <a:tab pos="3444875" algn="l"/>
                <a:tab pos="4383405" algn="l"/>
                <a:tab pos="6796405" algn="l"/>
              </a:tabLst>
            </a:pPr>
            <a:endParaRPr sz="2000">
              <a:latin typeface="+mj-lt"/>
              <a:ea typeface="Microsoft Sans Serif" panose="020B0604020202020204" pitchFamily="34" charset="0"/>
              <a:cs typeface="Poppins ExtraLight" panose="00000300000000000000" pitchFamily="2" charset="0"/>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90" y="3742694"/>
            <a:ext cx="2169376" cy="20327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sz="1100">
                <a:latin typeface="+mj-lt"/>
                <a:ea typeface="Calibri" panose="020F0502020204030204" pitchFamily="34" charset="0"/>
                <a:cs typeface="Times New Roman" panose="02020603050405020304" pitchFamily="18" charset="0"/>
              </a:defRPr>
            </a:pPr>
            <a:r>
              <a:rPr>
                <a:effectLst/>
              </a:rPr>
              <a:t>1.1 Transición al aula digital</a:t>
            </a:r>
            <a:r>
              <a:t>  </a:t>
            </a:r>
          </a:p>
          <a:p>
            <a:pPr marL="0" indent="0">
              <a:lnSpc>
                <a:spcPct val="100000"/>
              </a:lnSpc>
              <a:spcBef>
                <a:spcPts val="0"/>
              </a:spcBef>
              <a:buNone/>
              <a:defRPr sz="1100">
                <a:effectLst/>
                <a:latin typeface="+mj-lt"/>
                <a:ea typeface="Calibri" panose="020F0502020204030204" pitchFamily="34" charset="0"/>
                <a:cs typeface="Times New Roman" panose="02020603050405020304" pitchFamily="18" charset="0"/>
              </a:defRPr>
            </a:pPr>
            <a:r>
              <a:t>1.2 </a:t>
            </a:r>
            <a:r>
              <a:rPr lang="es-ES"/>
              <a:t>Columna vertebral </a:t>
            </a:r>
            <a:r>
              <a:t>del aula digital</a:t>
            </a: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528320" y="2202984"/>
            <a:ext cx="2491664" cy="110840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anchor="ctr" anchorCtr="1"/>
          <a:lstStyle/>
          <a:p>
            <a:pPr>
              <a:lnSpc>
                <a:spcPts val="1800"/>
              </a:lnSpc>
            </a:pPr>
            <a:endParaRPr sz="12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algn="just">
              <a:lnSpc>
                <a:spcPts val="1800"/>
              </a:lnSpc>
              <a:defRPr sz="12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1: Aula digital</a:t>
            </a:r>
            <a:endParaRPr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pPr>
            <a:endParaRPr sz="2000" b="1">
              <a:solidFill>
                <a:schemeClr val="bg1"/>
              </a:solidFill>
              <a:cs typeface="Poppins Medium" panose="00000600000000000000" pitchFamily="2" charset="0"/>
            </a:endParaRPr>
          </a:p>
        </p:txBody>
      </p:sp>
      <p:sp>
        <p:nvSpPr>
          <p:cNvPr id="10" name="Rettangolo con angoli arrotondati 9">
            <a:extLst>
              <a:ext uri="{FF2B5EF4-FFF2-40B4-BE49-F238E27FC236}">
                <a16:creationId xmlns:a16="http://schemas.microsoft.com/office/drawing/2014/main" id="{F481D093-E164-42FC-A6F3-BF34D5C28839}"/>
              </a:ext>
            </a:extLst>
          </p:cNvPr>
          <p:cNvSpPr/>
          <p:nvPr/>
        </p:nvSpPr>
        <p:spPr>
          <a:xfrm>
            <a:off x="3099206" y="2202984"/>
            <a:ext cx="2426537" cy="112640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b="1">
              <a:solidFill>
                <a:schemeClr val="bg1"/>
              </a:solidFill>
              <a:effectLst/>
              <a:latin typeface="Verdana" panose="020B0604030504040204" pitchFamily="34" charset="0"/>
              <a:ea typeface="Calibri" panose="020F0502020204030204" pitchFamily="34" charset="0"/>
              <a:cs typeface="Calibri" panose="020F0502020204030204" pitchFamily="34" charset="0"/>
            </a:endParaRPr>
          </a:p>
          <a:p>
            <a:pPr algn="just">
              <a:defRPr sz="1200" b="1">
                <a:solidFill>
                  <a:schemeClr val="bg1"/>
                </a:solidFill>
                <a:effectLst/>
                <a:latin typeface="Verdana" panose="020B0604030504040204" pitchFamily="34" charset="0"/>
                <a:ea typeface="Calibri" panose="020F0502020204030204" pitchFamily="34" charset="0"/>
                <a:cs typeface="Calibri" panose="020F0502020204030204" pitchFamily="34" charset="0"/>
              </a:defRPr>
            </a:pPr>
            <a:r>
              <a:t> 2: Aplicación del aula digital colaborativa</a:t>
            </a:r>
            <a:endParaRPr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sz="2000" b="1">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3169110" y="3725688"/>
            <a:ext cx="2042594" cy="21429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sz="1100">
                <a:latin typeface="+mj-lt"/>
                <a:cs typeface="Times New Roman" panose="02020603050405020304" pitchFamily="18" charset="0"/>
              </a:defRPr>
            </a:pPr>
            <a:r>
              <a:t>2.1 </a:t>
            </a:r>
            <a:r>
              <a:rPr lang="es-ES"/>
              <a:t>Más aplicaciones </a:t>
            </a:r>
            <a:r>
              <a:t>del aula digital</a:t>
            </a:r>
          </a:p>
          <a:p>
            <a:pPr marL="0" indent="0">
              <a:lnSpc>
                <a:spcPct val="100000"/>
              </a:lnSpc>
              <a:spcBef>
                <a:spcPts val="0"/>
              </a:spcBef>
              <a:buNone/>
              <a:defRPr sz="1100">
                <a:latin typeface="+mj-lt"/>
                <a:cs typeface="Times New Roman" panose="02020603050405020304" pitchFamily="18" charset="0"/>
              </a:defRPr>
            </a:pPr>
            <a:r>
              <a:t>2.2 Cinco Puntos Focales para Optimizar el Aula Digital</a:t>
            </a:r>
          </a:p>
          <a:p>
            <a:pPr marL="0" indent="0">
              <a:lnSpc>
                <a:spcPct val="100000"/>
              </a:lnSpc>
              <a:spcBef>
                <a:spcPts val="0"/>
              </a:spcBef>
              <a:buNone/>
              <a:defRPr sz="1100">
                <a:latin typeface="+mj-lt"/>
                <a:cs typeface="Times New Roman" panose="02020603050405020304" pitchFamily="18" charset="0"/>
              </a:defRPr>
            </a:pPr>
            <a:r>
              <a:t>2.3 Configuración</a:t>
            </a:r>
          </a:p>
          <a:p>
            <a:pPr marL="0" indent="0">
              <a:lnSpc>
                <a:spcPct val="100000"/>
              </a:lnSpc>
              <a:spcBef>
                <a:spcPts val="0"/>
              </a:spcBef>
              <a:buNone/>
              <a:defRPr sz="1100">
                <a:latin typeface="+mj-lt"/>
                <a:cs typeface="Times New Roman" panose="02020603050405020304" pitchFamily="18" charset="0"/>
              </a:defRPr>
            </a:pPr>
            <a:r>
              <a:t>2.4 Técnica</a:t>
            </a:r>
          </a:p>
          <a:p>
            <a:pPr marL="0" indent="0">
              <a:lnSpc>
                <a:spcPct val="100000"/>
              </a:lnSpc>
              <a:spcBef>
                <a:spcPts val="0"/>
              </a:spcBef>
              <a:buNone/>
              <a:defRPr sz="1100">
                <a:latin typeface="+mj-lt"/>
                <a:cs typeface="Times New Roman" panose="02020603050405020304" pitchFamily="18" charset="0"/>
              </a:defRPr>
            </a:pPr>
            <a:r>
              <a:t>2.5 Equipo</a:t>
            </a:r>
          </a:p>
          <a:p>
            <a:pPr marL="0" indent="0">
              <a:lnSpc>
                <a:spcPct val="100000"/>
              </a:lnSpc>
              <a:spcBef>
                <a:spcPts val="0"/>
              </a:spcBef>
              <a:buNone/>
              <a:defRPr sz="1100">
                <a:latin typeface="+mj-lt"/>
                <a:cs typeface="Times New Roman" panose="02020603050405020304" pitchFamily="18" charset="0"/>
              </a:defRPr>
            </a:pPr>
            <a:r>
              <a:t>2.6 Visual </a:t>
            </a:r>
          </a:p>
          <a:p>
            <a:pPr marL="0" indent="0">
              <a:lnSpc>
                <a:spcPct val="100000"/>
              </a:lnSpc>
              <a:spcBef>
                <a:spcPts val="0"/>
              </a:spcBef>
              <a:buNone/>
              <a:defRPr sz="1100">
                <a:latin typeface="+mj-lt"/>
                <a:cs typeface="Times New Roman" panose="02020603050405020304" pitchFamily="18" charset="0"/>
              </a:defRPr>
            </a:pPr>
            <a:r>
              <a:t>2.7 Audio</a:t>
            </a:r>
          </a:p>
        </p:txBody>
      </p:sp>
      <p:sp>
        <p:nvSpPr>
          <p:cNvPr id="11" name="Rettangolo con angoli arrotondati 10">
            <a:extLst>
              <a:ext uri="{FF2B5EF4-FFF2-40B4-BE49-F238E27FC236}">
                <a16:creationId xmlns:a16="http://schemas.microsoft.com/office/drawing/2014/main" id="{D56D6BA5-8719-4F5C-8A2F-7104FD5FF1D2}"/>
              </a:ext>
            </a:extLst>
          </p:cNvPr>
          <p:cNvSpPr/>
          <p:nvPr/>
        </p:nvSpPr>
        <p:spPr>
          <a:xfrm>
            <a:off x="5604966" y="2220988"/>
            <a:ext cx="2394942" cy="1108403"/>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sz="12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3: Creación de un aula digital segura y </a:t>
            </a:r>
            <a:r>
              <a:rPr lang="es-ES"/>
              <a:t>protegida</a:t>
            </a:r>
            <a:r>
              <a:t> para la colaboración</a:t>
            </a:r>
            <a:endParaRPr sz="1200" b="1">
              <a:solidFill>
                <a:schemeClr val="bg1"/>
              </a:solidFill>
              <a:cs typeface="Poppins Medium" panose="00000600000000000000" pitchFamily="2" charset="0"/>
            </a:endParaRP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5639906" y="3765166"/>
            <a:ext cx="2215361" cy="210347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sz="1100">
                <a:effectLst/>
                <a:latin typeface="+mj-lt"/>
                <a:ea typeface="Calibri" panose="020F0502020204030204" pitchFamily="34" charset="0"/>
                <a:cs typeface="Times New Roman" panose="02020603050405020304" pitchFamily="18" charset="0"/>
              </a:defRPr>
            </a:pPr>
            <a:r>
              <a:t>3.1 Configuración de un aula digital segura</a:t>
            </a:r>
            <a:endParaRPr sz="1100">
              <a:latin typeface="+mj-lt"/>
              <a:ea typeface="Calibri" panose="020F0502020204030204" pitchFamily="34" charset="0"/>
              <a:cs typeface="Times New Roman" panose="02020603050405020304" pitchFamily="18" charset="0"/>
            </a:endParaRPr>
          </a:p>
          <a:p>
            <a:pPr marL="0" indent="0">
              <a:lnSpc>
                <a:spcPct val="100000"/>
              </a:lnSpc>
              <a:spcBef>
                <a:spcPts val="0"/>
              </a:spcBef>
              <a:buNone/>
              <a:defRPr sz="1100">
                <a:latin typeface="+mj-lt"/>
                <a:ea typeface="Calibri" panose="020F0502020204030204" pitchFamily="34" charset="0"/>
                <a:cs typeface="Times New Roman" panose="02020603050405020304" pitchFamily="18" charset="0"/>
              </a:defRPr>
            </a:pPr>
            <a:r>
              <a:t>3.2 Nuestra</a:t>
            </a:r>
            <a:r>
              <a:rPr>
                <a:effectLst/>
              </a:rPr>
              <a:t> práctica para un aula digital segura</a:t>
            </a:r>
          </a:p>
        </p:txBody>
      </p:sp>
      <p:sp>
        <p:nvSpPr>
          <p:cNvPr id="14" name="Rettangolo con angoli arrotondati 13">
            <a:extLst>
              <a:ext uri="{FF2B5EF4-FFF2-40B4-BE49-F238E27FC236}">
                <a16:creationId xmlns:a16="http://schemas.microsoft.com/office/drawing/2014/main" id="{098461E4-174A-425F-8D4E-6C2A1435684E}"/>
              </a:ext>
            </a:extLst>
          </p:cNvPr>
          <p:cNvSpPr/>
          <p:nvPr/>
        </p:nvSpPr>
        <p:spPr>
          <a:xfrm>
            <a:off x="8079127" y="2202984"/>
            <a:ext cx="2444039" cy="110840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sz="12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4: Creación de un aula digital colaborativa dinámica</a:t>
            </a:r>
            <a:endParaRPr sz="1200" b="1">
              <a:solidFill>
                <a:schemeClr val="bg1"/>
              </a:solidFill>
              <a:cs typeface="Poppins Medium" panose="00000600000000000000" pitchFamily="2" charset="0"/>
            </a:endParaRPr>
          </a:p>
        </p:txBody>
      </p:sp>
      <p:sp>
        <p:nvSpPr>
          <p:cNvPr id="18" name="Google Shape;351;p30">
            <a:extLst>
              <a:ext uri="{FF2B5EF4-FFF2-40B4-BE49-F238E27FC236}">
                <a16:creationId xmlns:a16="http://schemas.microsoft.com/office/drawing/2014/main" id="{FDDA74B3-6893-4E01-8F9D-B9A10FE39D7D}"/>
              </a:ext>
            </a:extLst>
          </p:cNvPr>
          <p:cNvSpPr txBox="1">
            <a:spLocks/>
          </p:cNvSpPr>
          <p:nvPr/>
        </p:nvSpPr>
        <p:spPr>
          <a:xfrm>
            <a:off x="8140255" y="3757693"/>
            <a:ext cx="2090705" cy="211095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sz="1100">
                <a:solidFill>
                  <a:srgbClr val="000000"/>
                </a:solidFill>
                <a:latin typeface="+mj-lt"/>
                <a:ea typeface="Calibri" panose="020F0502020204030204" pitchFamily="34" charset="0"/>
                <a:cs typeface="Times New Roman" panose="02020603050405020304" pitchFamily="18" charset="0"/>
              </a:defRPr>
            </a:pPr>
            <a:r>
              <a:rPr>
                <a:effectLst/>
              </a:rPr>
              <a:t>4.1 </a:t>
            </a:r>
            <a:r>
              <a:rPr lang="es-ES">
                <a:effectLst/>
              </a:rPr>
              <a:t>Marco</a:t>
            </a:r>
            <a:r>
              <a:rPr>
                <a:effectLst/>
              </a:rPr>
              <a:t> para crear un </a:t>
            </a:r>
            <a:r>
              <a:rPr lang="es-ES">
                <a:effectLst/>
              </a:rPr>
              <a:t>aula colaborativa dinámica</a:t>
            </a:r>
            <a:endParaRPr sz="1100">
              <a:effectLst/>
              <a:latin typeface="+mj-lt"/>
              <a:ea typeface="Calibri" panose="020F0502020204030204" pitchFamily="34" charset="0"/>
              <a:cs typeface="Times New Roman" panose="02020603050405020304" pitchFamily="18" charset="0"/>
            </a:endParaRPr>
          </a:p>
          <a:p>
            <a:pPr marL="0" indent="0">
              <a:lnSpc>
                <a:spcPct val="100000"/>
              </a:lnSpc>
              <a:spcBef>
                <a:spcPts val="0"/>
              </a:spcBef>
              <a:buNone/>
              <a:defRPr sz="1100">
                <a:solidFill>
                  <a:srgbClr val="000000"/>
                </a:solidFill>
                <a:latin typeface="+mj-lt"/>
                <a:cs typeface="Times New Roman" panose="02020603050405020304" pitchFamily="18" charset="0"/>
              </a:defRPr>
            </a:pPr>
            <a:r>
              <a:t>4.2 Iniciar la lección </a:t>
            </a:r>
            <a:r>
              <a:rPr lang="es-ES"/>
              <a:t>online </a:t>
            </a:r>
            <a:r>
              <a:t>e introducir el tema</a:t>
            </a:r>
            <a:endParaRPr sz="1100">
              <a:solidFill>
                <a:srgbClr val="000000"/>
              </a:solidFill>
              <a:latin typeface="+mj-lt"/>
              <a:cs typeface="Times New Roman" panose="02020603050405020304" pitchFamily="18" charset="0"/>
            </a:endParaRPr>
          </a:p>
          <a:p>
            <a:pPr marL="0" indent="0">
              <a:lnSpc>
                <a:spcPct val="100000"/>
              </a:lnSpc>
              <a:spcBef>
                <a:spcPts val="0"/>
              </a:spcBef>
              <a:buNone/>
              <a:defRPr sz="1100">
                <a:solidFill>
                  <a:srgbClr val="000000"/>
                </a:solidFill>
                <a:latin typeface="+mj-lt"/>
                <a:cs typeface="Times New Roman" panose="02020603050405020304" pitchFamily="18" charset="0"/>
              </a:defRPr>
            </a:pPr>
            <a:r>
              <a:t>4.3 Trabajar en el tema, resumen y fin de la lección </a:t>
            </a:r>
            <a:r>
              <a:rPr lang="es-ES"/>
              <a:t>online </a:t>
            </a:r>
            <a:r>
              <a:t>— en grupos de </a:t>
            </a:r>
            <a:r>
              <a:rPr lang="es-ES"/>
              <a:t>trabajo</a:t>
            </a:r>
            <a:endParaRPr sz="1100">
              <a:solidFill>
                <a:srgbClr val="000000"/>
              </a:solidFill>
              <a:latin typeface="+mj-lt"/>
              <a:cs typeface="Times New Roman" panose="02020603050405020304" pitchFamily="18" charset="0"/>
              <a:sym typeface="Varela Round"/>
            </a:endParaRPr>
          </a:p>
        </p:txBody>
      </p:sp>
      <p:cxnSp>
        <p:nvCxnSpPr>
          <p:cNvPr id="26" name="Google Shape;334;p29">
            <a:extLst>
              <a:ext uri="{FF2B5EF4-FFF2-40B4-BE49-F238E27FC236}">
                <a16:creationId xmlns:a16="http://schemas.microsoft.com/office/drawing/2014/main" id="{3218271C-DF0E-4C5B-8F2C-4EB1A5DFF726}"/>
              </a:ext>
            </a:extLst>
          </p:cNvPr>
          <p:cNvCxnSpPr>
            <a:cxnSpLocks noChangeAspect="1"/>
          </p:cNvCxnSpPr>
          <p:nvPr/>
        </p:nvCxnSpPr>
        <p:spPr>
          <a:xfrm>
            <a:off x="528320" y="363114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7" name="Gruppo 26">
            <a:extLst>
              <a:ext uri="{FF2B5EF4-FFF2-40B4-BE49-F238E27FC236}">
                <a16:creationId xmlns:a16="http://schemas.microsoft.com/office/drawing/2014/main" id="{BFEC7211-D29B-468F-BE41-280D8253E353}"/>
              </a:ext>
            </a:extLst>
          </p:cNvPr>
          <p:cNvGrpSpPr>
            <a:grpSpLocks noChangeAspect="1"/>
          </p:cNvGrpSpPr>
          <p:nvPr/>
        </p:nvGrpSpPr>
        <p:grpSpPr>
          <a:xfrm>
            <a:off x="10207680" y="3002019"/>
            <a:ext cx="1440000" cy="1022872"/>
            <a:chOff x="7014810" y="2231426"/>
            <a:chExt cx="3530427" cy="2557180"/>
          </a:xfrm>
        </p:grpSpPr>
        <p:sp>
          <p:nvSpPr>
            <p:cNvPr id="28" name="Figura a mano libera: forma 27">
              <a:extLst>
                <a:ext uri="{FF2B5EF4-FFF2-40B4-BE49-F238E27FC236}">
                  <a16:creationId xmlns:a16="http://schemas.microsoft.com/office/drawing/2014/main" id="{C6D7B3FB-1412-42F0-B374-1AA83CC7BDC7}"/>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9" name="Figura a mano libera: forma 28">
              <a:extLst>
                <a:ext uri="{FF2B5EF4-FFF2-40B4-BE49-F238E27FC236}">
                  <a16:creationId xmlns:a16="http://schemas.microsoft.com/office/drawing/2014/main" id="{9A3A9DF2-3912-48F5-9A61-70ED5EEB3220}"/>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30" name="Figura a mano libera: forma 29">
              <a:extLst>
                <a:ext uri="{FF2B5EF4-FFF2-40B4-BE49-F238E27FC236}">
                  <a16:creationId xmlns:a16="http://schemas.microsoft.com/office/drawing/2014/main" id="{CAABE8E2-F951-4451-82E2-06A7F8F405B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1" name="Figura a mano libera: forma 30">
              <a:extLst>
                <a:ext uri="{FF2B5EF4-FFF2-40B4-BE49-F238E27FC236}">
                  <a16:creationId xmlns:a16="http://schemas.microsoft.com/office/drawing/2014/main" id="{B58E60E7-4AE8-4908-9970-DDD97A07ECAC}"/>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2" name="Figura a mano libera: forma 31">
              <a:extLst>
                <a:ext uri="{FF2B5EF4-FFF2-40B4-BE49-F238E27FC236}">
                  <a16:creationId xmlns:a16="http://schemas.microsoft.com/office/drawing/2014/main" id="{A4658DBC-7959-409A-B856-7872EC00B8CF}"/>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33" name="Figura a mano libera: forma 32">
              <a:extLst>
                <a:ext uri="{FF2B5EF4-FFF2-40B4-BE49-F238E27FC236}">
                  <a16:creationId xmlns:a16="http://schemas.microsoft.com/office/drawing/2014/main" id="{E0ECDFB4-E4AF-4C5E-9963-E8087E91D789}"/>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34" name="Figura a mano libera: forma 33">
              <a:extLst>
                <a:ext uri="{FF2B5EF4-FFF2-40B4-BE49-F238E27FC236}">
                  <a16:creationId xmlns:a16="http://schemas.microsoft.com/office/drawing/2014/main" id="{2A74504A-354B-4465-8053-375BAAEB18D6}"/>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35" name="Figura a mano libera: forma 34">
              <a:extLst>
                <a:ext uri="{FF2B5EF4-FFF2-40B4-BE49-F238E27FC236}">
                  <a16:creationId xmlns:a16="http://schemas.microsoft.com/office/drawing/2014/main" id="{C2CFC0E9-F0F4-4C1A-BD65-3C7AD2BC30EA}"/>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36" name="Figura a mano libera: forma 35">
              <a:extLst>
                <a:ext uri="{FF2B5EF4-FFF2-40B4-BE49-F238E27FC236}">
                  <a16:creationId xmlns:a16="http://schemas.microsoft.com/office/drawing/2014/main" id="{89A79CBC-E98E-47C6-8A3C-CCDD7C92371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37" name="Figura a mano libera: forma 36">
              <a:extLst>
                <a:ext uri="{FF2B5EF4-FFF2-40B4-BE49-F238E27FC236}">
                  <a16:creationId xmlns:a16="http://schemas.microsoft.com/office/drawing/2014/main" id="{A6E1CE77-618D-4AB2-A537-E14C56EA18A6}"/>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83825E03-27C8-449D-BDEF-29C28B77993B}"/>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F593C83-55CC-431A-AC27-F599A3D0BBC6}"/>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4743F185-2612-4CD7-8D01-16C88AE581FD}"/>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D2447B20-ADE6-4CB2-AC45-0A2AEFF8A334}"/>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3" name="Gruppo 42">
              <a:extLst>
                <a:ext uri="{FF2B5EF4-FFF2-40B4-BE49-F238E27FC236}">
                  <a16:creationId xmlns:a16="http://schemas.microsoft.com/office/drawing/2014/main" id="{A2BE0A7B-CA01-47C4-A494-F98A0D76EB35}"/>
                </a:ext>
              </a:extLst>
            </p:cNvPr>
            <p:cNvGrpSpPr/>
            <p:nvPr/>
          </p:nvGrpSpPr>
          <p:grpSpPr>
            <a:xfrm>
              <a:off x="9429237" y="3528606"/>
              <a:ext cx="1116000" cy="1260000"/>
              <a:chOff x="9540997" y="3559086"/>
              <a:chExt cx="1000670" cy="1147040"/>
            </a:xfrm>
          </p:grpSpPr>
          <p:sp>
            <p:nvSpPr>
              <p:cNvPr id="60" name="Figura a mano libera: forma 59">
                <a:extLst>
                  <a:ext uri="{FF2B5EF4-FFF2-40B4-BE49-F238E27FC236}">
                    <a16:creationId xmlns:a16="http://schemas.microsoft.com/office/drawing/2014/main" id="{0ABECA9C-B155-4ACC-9021-74FA850A93EB}"/>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61" name="Figura a mano libera: forma 60">
                <a:extLst>
                  <a:ext uri="{FF2B5EF4-FFF2-40B4-BE49-F238E27FC236}">
                    <a16:creationId xmlns:a16="http://schemas.microsoft.com/office/drawing/2014/main" id="{91E373AB-F3BE-40FB-B9E9-D20EB06F1FE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62" name="Figura a mano libera: forma 61">
                <a:extLst>
                  <a:ext uri="{FF2B5EF4-FFF2-40B4-BE49-F238E27FC236}">
                    <a16:creationId xmlns:a16="http://schemas.microsoft.com/office/drawing/2014/main" id="{D80DC227-3373-4C12-B8FC-BA8B6154C829}"/>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44" name="Figura a mano libera: forma 43">
              <a:extLst>
                <a:ext uri="{FF2B5EF4-FFF2-40B4-BE49-F238E27FC236}">
                  <a16:creationId xmlns:a16="http://schemas.microsoft.com/office/drawing/2014/main" id="{B26F4C0D-EECB-432C-AB5A-134F075DE53C}"/>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F52E58B9-ABC9-41D1-A965-A5D2084A4A1D}"/>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8" name="Figura a mano libera: forma 57">
              <a:extLst>
                <a:ext uri="{FF2B5EF4-FFF2-40B4-BE49-F238E27FC236}">
                  <a16:creationId xmlns:a16="http://schemas.microsoft.com/office/drawing/2014/main" id="{F8320DAD-1B2A-481E-A6DC-24273FD34631}"/>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9" name="Figura a mano libera: forma 58">
              <a:extLst>
                <a:ext uri="{FF2B5EF4-FFF2-40B4-BE49-F238E27FC236}">
                  <a16:creationId xmlns:a16="http://schemas.microsoft.com/office/drawing/2014/main" id="{6DC5EBE1-53D7-495D-A002-FE0F11D445BD}"/>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Aula digital</a:t>
            </a:r>
            <a:endParaRPr sz="1600" b="1">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1882133"/>
            <a:ext cx="8408653"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1.1 Transición al aula digital</a:t>
            </a:r>
            <a:endParaRPr>
              <a:effectLst/>
              <a:ea typeface="Calibri" panose="020F0502020204030204" pitchFamily="34" charset="0"/>
              <a:cs typeface="Times New Roman" panose="02020603050405020304" pitchFamily="18" charset="0"/>
            </a:endParaRP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Está bien documentado que los confinamientos de Covid en todo el mundo impactaron de inmediato y mejoraron el uso de </a:t>
            </a:r>
            <a:r>
              <a:rPr b="1"/>
              <a:t>herramientas de comunicación digital</a:t>
            </a:r>
            <a:r>
              <a:t>, ya que la mayoría de nosotros tendríamos que distanciarnos socialmente en casa. En pocos días la gente se reunía en línea a través de un sistema de videoconferencia como Teams, Google Meet o Zoom. </a:t>
            </a: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En el </a:t>
            </a:r>
            <a:r>
              <a:rPr b="1"/>
              <a:t>mundo educativo</a:t>
            </a:r>
            <a:r>
              <a:t>, los maestros y otro personal tuvieron que transferir la enseñanza y la capacitación del aula psíquica a un digital con un toque de interruptor. </a:t>
            </a:r>
            <a:endParaRPr>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4857084"/>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9194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8"/>
            <a:ext cx="8484154"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1.1 Transición al aula digital</a:t>
            </a:r>
            <a:endParaRPr>
              <a:effectLst/>
              <a:ea typeface="Calibri" panose="020F0502020204030204" pitchFamily="34" charset="0"/>
              <a:cs typeface="Times New Roman" panose="02020603050405020304" pitchFamily="18" charset="0"/>
            </a:endParaRP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Una transformación digital masiva en los sistemas educativos, precipitada por la emergencia de la epidemia de Covid, ha tenido lugar desde que los horrendos brotes comenzaron a escalar en 2020. </a:t>
            </a:r>
            <a:endParaRPr>
              <a:effectLst/>
              <a:highlight>
                <a:srgbClr val="FFFF00"/>
              </a:highlight>
              <a:latin typeface="+mj-lt"/>
              <a:ea typeface="Calibri" panose="020F0502020204030204" pitchFamily="34" charset="0"/>
              <a:cs typeface="Times New Roman" panose="02020603050405020304" pitchFamily="18" charset="0"/>
            </a:endParaRP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La mayoría de los lectores estarán acostumbrados a usar el aprendizaje a distancia como una práctica diaria, incluso cuando la mayoría de nosotros volvemos a reunirse físicamente de nuevo. En este curso de formación nos centraremos en el </a:t>
            </a:r>
            <a:r>
              <a:rPr b="1"/>
              <a:t>aprendizaje a distancia como herramienta de comunicación para crear un aula digital</a:t>
            </a:r>
            <a:r>
              <a:t>.</a:t>
            </a:r>
            <a:endParaRPr>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45098" y="4855941"/>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EE9BE00D-8DCA-4BC4-9130-6AFFF84C76EC}"/>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Aula digital</a:t>
            </a: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24467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63481" y="1620528"/>
            <a:ext cx="9244216" cy="3119511"/>
          </a:xfrm>
          <a:prstGeom prst="rect">
            <a:avLst/>
          </a:prstGeom>
          <a:noFill/>
        </p:spPr>
        <p:txBody>
          <a:bodyPr wrap="square" numCol="1">
            <a:noAutofit/>
          </a:bodyPr>
          <a:lstStyle/>
          <a:p>
            <a:pPr marL="457200" algn="just">
              <a:lnSpc>
                <a:spcPct val="107000"/>
              </a:lnSpc>
              <a:spcAft>
                <a:spcPts val="800"/>
              </a:spcAft>
              <a:defRPr b="1">
                <a:ea typeface="Calibri" panose="020F0502020204030204" pitchFamily="34" charset="0"/>
                <a:cs typeface="Times New Roman" panose="02020603050405020304" pitchFamily="18" charset="0"/>
              </a:defRPr>
            </a:pPr>
            <a:r>
              <a:t>1.1 Transición al aula digital</a:t>
            </a:r>
            <a:endParaRPr>
              <a:ea typeface="Calibri" panose="020F0502020204030204" pitchFamily="34" charset="0"/>
              <a:cs typeface="Times New Roman" panose="02020603050405020304" pitchFamily="18" charset="0"/>
            </a:endParaRP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En Merriam-Webster el aprendizaje a distancia se define como: </a:t>
            </a:r>
            <a:endParaRPr>
              <a:effectLst/>
              <a:latin typeface="+mj-lt"/>
              <a:ea typeface="Calibri" panose="020F0502020204030204" pitchFamily="34" charset="0"/>
              <a:cs typeface="Times New Roman" panose="02020603050405020304" pitchFamily="18" charset="0"/>
            </a:endParaRPr>
          </a:p>
          <a:p>
            <a:pPr marL="457200" algn="just">
              <a:defRPr b="1" i="1">
                <a:effectLst/>
                <a:latin typeface="+mj-lt"/>
                <a:ea typeface="Calibri" panose="020F0502020204030204" pitchFamily="34" charset="0"/>
                <a:cs typeface="Times New Roman" panose="02020603050405020304" pitchFamily="18" charset="0"/>
              </a:defRPr>
            </a:pPr>
            <a:r>
              <a:t>«un método de estudio donde profesores y alumnos no se reúnen en un aula sino que utilizan Internet, correo electrónico, correo electrónico, etc., para tener clases»</a:t>
            </a:r>
            <a:endParaRPr>
              <a:effectLst/>
              <a:latin typeface="+mj-lt"/>
              <a:ea typeface="Calibri" panose="020F0502020204030204" pitchFamily="34" charset="0"/>
              <a:cs typeface="Times New Roman" panose="02020603050405020304" pitchFamily="18" charset="0"/>
            </a:endParaRPr>
          </a:p>
          <a:p>
            <a:pPr marL="457200" algn="just">
              <a:defRPr>
                <a:effectLst/>
                <a:latin typeface="+mj-lt"/>
                <a:ea typeface="Calibri" panose="020F0502020204030204" pitchFamily="34" charset="0"/>
                <a:cs typeface="Times New Roman" panose="02020603050405020304" pitchFamily="18" charset="0"/>
              </a:defRPr>
            </a:pPr>
            <a:r>
              <a:t> </a:t>
            </a:r>
            <a:endParaRPr>
              <a:effectLst/>
              <a:latin typeface="+mj-lt"/>
              <a:ea typeface="Calibri" panose="020F0502020204030204" pitchFamily="34" charset="0"/>
              <a:cs typeface="Times New Roman" panose="02020603050405020304" pitchFamily="18" charset="0"/>
            </a:endParaRPr>
          </a:p>
          <a:p>
            <a:pPr marL="457200" algn="just">
              <a:defRPr>
                <a:effectLst/>
                <a:latin typeface="+mj-lt"/>
                <a:ea typeface="Calibri" panose="020F0502020204030204" pitchFamily="34" charset="0"/>
                <a:cs typeface="Times New Roman" panose="02020603050405020304" pitchFamily="18" charset="0"/>
              </a:defRPr>
            </a:pPr>
            <a:r>
              <a:t>www.merriam-webster.com</a:t>
            </a:r>
            <a:endParaRPr>
              <a:effectLst/>
              <a:latin typeface="+mj-lt"/>
              <a:ea typeface="Calibri" panose="020F0502020204030204" pitchFamily="34" charset="0"/>
              <a:cs typeface="Times New Roman" panose="02020603050405020304" pitchFamily="18" charset="0"/>
            </a:endParaRP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 </a:t>
            </a:r>
            <a:endParaRPr>
              <a:effectLst/>
              <a:latin typeface="+mj-lt"/>
              <a:ea typeface="Calibri" panose="020F0502020204030204" pitchFamily="34" charset="0"/>
              <a:cs typeface="Times New Roman" panose="02020603050405020304" pitchFamily="18" charset="0"/>
            </a:endParaRPr>
          </a:p>
          <a:p>
            <a:pPr marL="457200" algn="just">
              <a:lnSpc>
                <a:spcPct val="107000"/>
              </a:lnSpc>
              <a:spcAft>
                <a:spcPts val="800"/>
              </a:spcAft>
              <a:defRPr>
                <a:effectLst/>
                <a:latin typeface="+mj-lt"/>
                <a:ea typeface="Calibri" panose="020F0502020204030204" pitchFamily="34" charset="0"/>
                <a:cs typeface="Times New Roman" panose="02020603050405020304" pitchFamily="18" charset="0"/>
              </a:defRPr>
            </a:pPr>
            <a:r>
              <a:t>A continuación, destacaremos y profundizaremos en un medio en particular que se ha convertido en un punto de inflexión en el aprendizaje a distancia digital: el </a:t>
            </a:r>
            <a:r>
              <a:rPr b="1"/>
              <a:t>sistema de videoconferencia</a:t>
            </a:r>
            <a:r>
              <a:t>. Literalmente, ha establecido un nuevo estándar para la comunicación en línea. Esto es lo que hace posible el aprendizaje a distancia y hace posible crear realmente un aula digital. </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392837"/>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E62648A1-C621-4836-A44A-AF83B772C2B5}"/>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Aula digital</a:t>
            </a: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417298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659713"/>
            <a:ext cx="9131135" cy="3007085"/>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1.2 Espina dorsal del aula digital  </a:t>
            </a:r>
            <a:endParaRPr>
              <a:effectLs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La columna vertebral del aula digital es el </a:t>
            </a:r>
            <a:r>
              <a:rPr b="1"/>
              <a:t>sistema de videoconferencia</a:t>
            </a:r>
            <a:r>
              <a:t>. Por lo tanto, lo que viene con el sistema — o lo que podríamos llamar la plataforma de comunicación — es lo que hace el aula; para bien y para mal, desafíos y posibilidades.</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Es por eso que este es un lugar fundamental para comenzar cuando desea implementar o mejorar su aula digital. El bloqueo de COVID puede haber acelerado el aula digital, pero a un ritmo en el que necesitaba reaccionar de inmediato para que el aula digital se levantara y redondeara. Como operador de EFP, probablemente esté en funcionamiento, pero ¿ha encontrado tiempo para explicar la elección del sistema de videoconferencia/plataforma de comunicación? </a:t>
            </a:r>
            <a:endParaRPr>
              <a:latin typeface="+mj-lt"/>
              <a:ea typeface="Calibri" panose="020F0502020204030204" pitchFamily="34" charset="0"/>
              <a:cs typeface="Times New Roman" panose="02020603050405020304" pitchFamily="18" charset="0"/>
            </a:endParaRPr>
          </a:p>
          <a:p>
            <a:pPr lvl="1" algn="just">
              <a:lnSpc>
                <a:spcPct val="107000"/>
              </a:lnSpc>
              <a:spcAft>
                <a:spcPts val="800"/>
              </a:spcAft>
              <a:defRPr i="1">
                <a:solidFill>
                  <a:srgbClr val="1CBECC"/>
                </a:solidFill>
                <a:latin typeface="+mj-lt"/>
                <a:cs typeface="Times New Roman" panose="02020603050405020304" pitchFamily="18" charset="0"/>
              </a:defRPr>
            </a:pPr>
            <a:r>
              <a:rPr>
                <a:effectLst/>
                <a:ea typeface="Calibri" panose="020F0502020204030204" pitchFamily="34" charset="0"/>
              </a:rPr>
              <a:t>Puede reflexionar </a:t>
            </a:r>
            <a:r>
              <a:rPr>
                <a:ea typeface="Calibri" panose="020F0502020204030204" pitchFamily="34" charset="0"/>
              </a:rPr>
              <a:t>sobre este tema utilizando la herramienta RESET «</a:t>
            </a:r>
            <a:r>
              <a:t>Nuestra práctica con respecto al sistema de videoconferencia».</a:t>
            </a:r>
            <a:endParaRPr i="1">
              <a:solidFill>
                <a:srgbClr val="1CBECC"/>
              </a:solidFill>
              <a:latin typeface="+mj-lt"/>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761953"/>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
        <p:nvSpPr>
          <p:cNvPr id="29" name="Rettangolo con angoli arrotondati 28">
            <a:extLst>
              <a:ext uri="{FF2B5EF4-FFF2-40B4-BE49-F238E27FC236}">
                <a16:creationId xmlns:a16="http://schemas.microsoft.com/office/drawing/2014/main" id="{360F6629-8994-4CF2-8293-547B54B48E17}"/>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Aula digital</a:t>
            </a:r>
            <a:endParaRPr sz="1600" b="1">
              <a:solidFill>
                <a:schemeClr val="bg1"/>
              </a:solidFill>
              <a:cs typeface="Poppins Medium" panose="00000600000000000000" pitchFamily="2" charset="0"/>
            </a:endParaRPr>
          </a:p>
        </p:txBody>
      </p:sp>
    </p:spTree>
    <p:extLst>
      <p:ext uri="{BB962C8B-B14F-4D97-AF65-F5344CB8AC3E}">
        <p14:creationId xmlns:p14="http://schemas.microsoft.com/office/powerpoint/2010/main" val="189090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9" y="451124"/>
            <a:ext cx="5849103"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a:lnSpc>
                <a:spcPts val="1800"/>
              </a:lnSpc>
            </a:pPr>
            <a:endPara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defRPr sz="1600" b="1">
                <a:solidFill>
                  <a:schemeClr val="bg1"/>
                </a:solidFill>
                <a:effectLst/>
                <a:latin typeface="Verdana" panose="020B0604030504040204" pitchFamily="34" charset="0"/>
                <a:ea typeface="Calibri" panose="020F0502020204030204" pitchFamily="34" charset="0"/>
                <a:cs typeface="Times New Roman" panose="02020603050405020304" pitchFamily="18" charset="0"/>
              </a:defRPr>
            </a:pPr>
            <a:r>
              <a:t>Aplicación del aula digital colaborativa</a:t>
            </a:r>
          </a:p>
          <a:p>
            <a:pPr marL="108000" lvl="0">
              <a:lnSpc>
                <a:spcPts val="1800"/>
              </a:lnSpc>
            </a:pPr>
            <a:endParaRPr sz="1600" b="1">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1770924"/>
            <a:ext cx="9131135" cy="3502601"/>
          </a:xfrm>
          <a:prstGeom prst="rect">
            <a:avLst/>
          </a:prstGeom>
          <a:noFill/>
        </p:spPr>
        <p:txBody>
          <a:bodyPr wrap="square" numCol="1">
            <a:noAutofit/>
          </a:bodyPr>
          <a:lstStyle/>
          <a:p>
            <a:pPr lvl="1" algn="just">
              <a:lnSpc>
                <a:spcPct val="107000"/>
              </a:lnSpc>
              <a:spcAft>
                <a:spcPts val="800"/>
              </a:spcAft>
              <a:defRPr b="1">
                <a:effectLst/>
                <a:ea typeface="Calibri" panose="020F0502020204030204" pitchFamily="34" charset="0"/>
                <a:cs typeface="Times New Roman" panose="02020603050405020304" pitchFamily="18" charset="0"/>
              </a:defRPr>
            </a:pPr>
            <a:r>
              <a:t>2.1 </a:t>
            </a:r>
            <a:r>
              <a:rPr lang="es-ES"/>
              <a:t>Aplicaciones</a:t>
            </a:r>
            <a:r>
              <a:t> adicionales del aula digital</a:t>
            </a:r>
            <a:endParaRPr>
              <a:effectLs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Aplicar un aula digital colaborativa en EFP es también comprender mejor los conceptos básicos del aula digital. </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defRPr>
                <a:effectLst/>
                <a:latin typeface="+mj-lt"/>
                <a:ea typeface="Calibri" panose="020F0502020204030204" pitchFamily="34" charset="0"/>
                <a:cs typeface="Times New Roman" panose="02020603050405020304" pitchFamily="18" charset="0"/>
              </a:defRPr>
            </a:pPr>
            <a:r>
              <a:t>Por lo tanto, lo que sucede es que el aula física tridimensional o área educativa se transforma en un </a:t>
            </a:r>
            <a:r>
              <a:rPr b="1"/>
              <a:t>aula digital 2D</a:t>
            </a:r>
            <a:r>
              <a:t>. Por lo tanto, «desactivamos» una dimensión espacial en la transformación, que normalmente nos uniría cuando nos encontremos físicamente. No podemos «sentir» a las otras personas en la sala digital de la misma manera que en 3D porque nos </a:t>
            </a:r>
            <a:r>
              <a:rPr b="1"/>
              <a:t>falta proximidad</a:t>
            </a:r>
            <a:r>
              <a:t>. Esta es una limitación importante para el aula, pero afortunadamente la proximidad no limita el Aula Digital de promover la presencia de los estudiantes y educadores. </a:t>
            </a:r>
            <a:endParaRPr>
              <a:effectLst/>
              <a:latin typeface="+mj-lt"/>
              <a:ea typeface="Calibri" panose="020F0502020204030204" pitchFamily="34" charset="0"/>
              <a:cs typeface="Times New Roman" panose="02020603050405020304" pitchFamily="18" charset="0"/>
            </a:endParaRPr>
          </a:p>
          <a:p>
            <a:pPr lvl="1" algn="just">
              <a:lnSpc>
                <a:spcPct val="107000"/>
              </a:lnSpc>
              <a:spcAft>
                <a:spcPts val="800"/>
              </a:spcAft>
            </a:pPr>
            <a:endParaRP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141167"/>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anchor="ctr"/>
            <a:lstStyle/>
            <a:p>
              <a:endParaRPr/>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anchor="ctr"/>
            <a:lstStyle/>
            <a:p>
              <a:endParaRPr/>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anchor="ctr"/>
            <a:lstStyle/>
            <a:p>
              <a:endParaRPr/>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anchor="ctr"/>
            <a:lstStyle/>
            <a:p>
              <a:endParaRPr/>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anchor="ctr"/>
            <a:lstStyle/>
            <a:p>
              <a:endParaRPr/>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anchor="ctr"/>
            <a:lstStyle/>
            <a:p>
              <a:endParaRPr/>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anchor="ctr"/>
            <a:lstStyle/>
            <a:p>
              <a:endParaRPr/>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anchor="ctr"/>
            <a:lstStyle/>
            <a:p>
              <a:endParaRPr/>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anchor="ctr"/>
            <a:lstStyle/>
            <a:p>
              <a:endParaRPr/>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anchor="ctr"/>
            <a:lstStyle/>
            <a:p>
              <a:endParaRPr/>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anchor="ctr"/>
            <a:lstStyle/>
            <a:p>
              <a:endParaRPr/>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anchor="ctr"/>
            <a:lstStyle/>
            <a:p>
              <a:endParaRPr/>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anchor="ctr"/>
            <a:lstStyle/>
            <a:p>
              <a:endParaRPr/>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anchor="ctr"/>
              <a:lstStyle/>
              <a:p>
                <a:endParaRPr/>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anchor="ctr"/>
              <a:lstStyle/>
              <a:p>
                <a:endParaRPr/>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anchor="ctr"/>
              <a:lstStyle/>
              <a:p>
                <a:endParaRPr/>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anchor="ctr"/>
            <a:lstStyle/>
            <a:p>
              <a:endParaRPr/>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anchor="ctr"/>
            <a:lstStyle/>
            <a:p>
              <a:endParaRPr/>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anchor="ctr"/>
            <a:lstStyle/>
            <a:p>
              <a:endParaRPr/>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anchor="ctr"/>
            <a:lstStyle/>
            <a:p>
              <a:endParaRPr/>
            </a:p>
          </p:txBody>
        </p:sp>
      </p:grpSp>
    </p:spTree>
    <p:extLst>
      <p:ext uri="{BB962C8B-B14F-4D97-AF65-F5344CB8AC3E}">
        <p14:creationId xmlns:p14="http://schemas.microsoft.com/office/powerpoint/2010/main" val="2337600084"/>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3742</Words>
  <Application>Microsoft Office PowerPoint</Application>
  <PresentationFormat>Panorámica</PresentationFormat>
  <Paragraphs>259</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11</vt:i4>
      </vt:variant>
      <vt:variant>
        <vt:lpstr>Títulos de diapositiva</vt:lpstr>
      </vt:variant>
      <vt:variant>
        <vt:i4>33</vt:i4>
      </vt:variant>
    </vt:vector>
  </HeadingPairs>
  <TitlesOfParts>
    <vt:vector size="52" baseType="lpstr">
      <vt:lpstr>Arial</vt:lpstr>
      <vt:lpstr>Calibri</vt:lpstr>
      <vt:lpstr>Calibri Light</vt:lpstr>
      <vt:lpstr>Helvetica</vt:lpstr>
      <vt:lpstr>Poppins Medium</vt:lpstr>
      <vt:lpstr>Symbol</vt:lpstr>
      <vt:lpstr>Times New Roman</vt:lpstr>
      <vt:lpstr>Verdana</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Miriam Internet Web Solutions</cp:lastModifiedBy>
  <cp:revision>409</cp:revision>
  <dcterms:created xsi:type="dcterms:W3CDTF">2022-04-26T11:43:16Z</dcterms:created>
  <dcterms:modified xsi:type="dcterms:W3CDTF">2023-04-13T07:38:02Z</dcterms:modified>
</cp:coreProperties>
</file>