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53"/>
  </p:notesMasterIdLst>
  <p:sldIdLst>
    <p:sldId id="256" r:id="rId12"/>
    <p:sldId id="284" r:id="rId13"/>
    <p:sldId id="276" r:id="rId14"/>
    <p:sldId id="277" r:id="rId15"/>
    <p:sldId id="279" r:id="rId16"/>
    <p:sldId id="278" r:id="rId17"/>
    <p:sldId id="289" r:id="rId18"/>
    <p:sldId id="287" r:id="rId19"/>
    <p:sldId id="291" r:id="rId20"/>
    <p:sldId id="292" r:id="rId21"/>
    <p:sldId id="313" r:id="rId22"/>
    <p:sldId id="307" r:id="rId23"/>
    <p:sldId id="308" r:id="rId24"/>
    <p:sldId id="309" r:id="rId25"/>
    <p:sldId id="318" r:id="rId26"/>
    <p:sldId id="319" r:id="rId27"/>
    <p:sldId id="320" r:id="rId28"/>
    <p:sldId id="321" r:id="rId29"/>
    <p:sldId id="328" r:id="rId30"/>
    <p:sldId id="329" r:id="rId31"/>
    <p:sldId id="330" r:id="rId32"/>
    <p:sldId id="331" r:id="rId33"/>
    <p:sldId id="332" r:id="rId34"/>
    <p:sldId id="333" r:id="rId35"/>
    <p:sldId id="334" r:id="rId36"/>
    <p:sldId id="335" r:id="rId37"/>
    <p:sldId id="336" r:id="rId38"/>
    <p:sldId id="338" r:id="rId39"/>
    <p:sldId id="339" r:id="rId40"/>
    <p:sldId id="340" r:id="rId41"/>
    <p:sldId id="345" r:id="rId42"/>
    <p:sldId id="346" r:id="rId43"/>
    <p:sldId id="341" r:id="rId44"/>
    <p:sldId id="343" r:id="rId45"/>
    <p:sldId id="344" r:id="rId46"/>
    <p:sldId id="347" r:id="rId47"/>
    <p:sldId id="348" r:id="rId48"/>
    <p:sldId id="349" r:id="rId49"/>
    <p:sldId id="350" r:id="rId50"/>
    <p:sldId id="351" r:id="rId51"/>
    <p:sldId id="266" r:id="rId5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2583"/>
    <a:srgbClr val="F5911B"/>
    <a:srgbClr val="ED388A"/>
    <a:srgbClr val="0AA14A"/>
    <a:srgbClr val="1CBECC"/>
    <a:srgbClr val="8CAB49"/>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94660"/>
  </p:normalViewPr>
  <p:slideViewPr>
    <p:cSldViewPr snapToGrid="0">
      <p:cViewPr varScale="1">
        <p:scale>
          <a:sx n="50" d="100"/>
          <a:sy n="50" d="100"/>
        </p:scale>
        <p:origin x="48" y="946"/>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notesMaster" Target="notesMasters/notesMaster1.xml"/><Relationship Id="rId5" Type="http://schemas.openxmlformats.org/officeDocument/2006/relationships/slideMaster" Target="slideMasters/slideMaster5.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theme" Target="theme/theme1.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tableStyles" Target="tableStyles.xml"/><Relationship Id="rId10" Type="http://schemas.openxmlformats.org/officeDocument/2006/relationships/slideMaster" Target="slideMasters/slideMaster10.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397D53-4A8A-494B-BAB4-1DCCE438D291}" type="datetimeFigureOut">
              <a:rPr lang="es-ES" smtClean="0"/>
              <a:pPr/>
              <a:t>13/04/2023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41577-C281-4386-895D-15B7A289BE96}" type="slidenum">
              <a:rPr lang="es-ES" smtClean="0"/>
              <a:pPr/>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pPr/>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pPr>
              <a:r>
                <a:rPr lang="en-US" sz="1000" spc="0" dirty="0">
                  <a:latin typeface="+mn-lt"/>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rtlCol="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email">
              <a:extLst>
                <a:ext uri="{28A0092B-C50C-407E-A947-70E740481C1C}">
                  <a14:useLocalDpi xmlns:a14="http://schemas.microsoft.com/office/drawing/2010/main"/>
                </a:ext>
              </a:extLst>
            </a:blip>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email">
              <a:extLst>
                <a:ext uri="{28A0092B-C50C-407E-A947-70E740481C1C}">
                  <a14:useLocalDpi xmlns:a14="http://schemas.microsoft.com/office/drawing/2010/main"/>
                </a:ext>
              </a:extLst>
            </a:blip>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email">
              <a:extLst>
                <a:ext uri="{28A0092B-C50C-407E-A947-70E740481C1C}">
                  <a14:useLocalDpi xmlns:a14="http://schemas.microsoft.com/office/drawing/2010/main"/>
                </a:ext>
              </a:extLst>
            </a:blip>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email">
              <a:extLst>
                <a:ext uri="{28A0092B-C50C-407E-A947-70E740481C1C}">
                  <a14:useLocalDpi xmlns:a14="http://schemas.microsoft.com/office/drawing/2010/main"/>
                </a:ext>
              </a:extLst>
            </a:blip>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email">
              <a:extLst>
                <a:ext uri="{28A0092B-C50C-407E-A947-70E740481C1C}">
                  <a14:useLocalDpi xmlns:a14="http://schemas.microsoft.com/office/drawing/2010/main"/>
                </a:ext>
              </a:extLst>
            </a:blip>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email">
              <a:extLst>
                <a:ext uri="{28A0092B-C50C-407E-A947-70E740481C1C}">
                  <a14:useLocalDpi xmlns:a14="http://schemas.microsoft.com/office/drawing/2010/main"/>
                </a:ext>
              </a:extLst>
            </a:blip>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9.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¿Cuál de estas es una necesidad especial?</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a-DK" sz="1600">
                <a:latin typeface="+mj-lt"/>
              </a:rPr>
              <a:t>Pasividad</a:t>
            </a:r>
            <a:endParaRPr lang="da-DK" sz="1600" dirty="0">
              <a:latin typeface="+mj-lt"/>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Absurdez</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Dislexia</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¿Cuál de estos puede ayudar a identificar a los estudiantes con necesidades especiales?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Dormir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Cantar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Observación</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¿El servicio de educación especial ayuda con?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Asesoramiento y tutoría</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Ayuda financiera</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Transporte</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Proceso para identificar a los estudiantes: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Siempre es realizado por un profesor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Variía según el país y el sistema educativo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Es una nueva prueba estandarizada</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Por favor responde a las siguientes preguntas:</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Necesidades especiales</a:t>
            </a:r>
            <a:endParaRPr lang="it-IT" sz="2000" b="1" dirty="0">
              <a:solidFill>
                <a:schemeClr val="bg1"/>
              </a:solidFill>
              <a:cs typeface="Poppins Medium" panose="00000600000000000000" pitchFamily="2" charset="0"/>
            </a:endParaRPr>
          </a:p>
        </p:txBody>
      </p:sp>
      <p:grpSp>
        <p:nvGrpSpPr>
          <p:cNvPr id="18" name="Gruppo 17">
            <a:extLst>
              <a:ext uri="{FF2B5EF4-FFF2-40B4-BE49-F238E27FC236}">
                <a16:creationId xmlns:a16="http://schemas.microsoft.com/office/drawing/2014/main" id="{A94BA698-BE47-40D1-993E-2BF1CC0DDB77}"/>
              </a:ext>
            </a:extLst>
          </p:cNvPr>
          <p:cNvGrpSpPr>
            <a:grpSpLocks noChangeAspect="1"/>
          </p:cNvGrpSpPr>
          <p:nvPr/>
        </p:nvGrpSpPr>
        <p:grpSpPr>
          <a:xfrm>
            <a:off x="10215389" y="2917800"/>
            <a:ext cx="1440000" cy="1022400"/>
            <a:chOff x="6998649" y="2151000"/>
            <a:chExt cx="3600000" cy="2556000"/>
          </a:xfrm>
        </p:grpSpPr>
        <p:grpSp>
          <p:nvGrpSpPr>
            <p:cNvPr id="19" name="Gruppo 18">
              <a:extLst>
                <a:ext uri="{FF2B5EF4-FFF2-40B4-BE49-F238E27FC236}">
                  <a16:creationId xmlns:a16="http://schemas.microsoft.com/office/drawing/2014/main" id="{23144FDF-E930-439E-9EE6-29CA5ABE7B94}"/>
                </a:ext>
              </a:extLst>
            </p:cNvPr>
            <p:cNvGrpSpPr/>
            <p:nvPr/>
          </p:nvGrpSpPr>
          <p:grpSpPr>
            <a:xfrm>
              <a:off x="6998649" y="3474692"/>
              <a:ext cx="1143150" cy="1232308"/>
              <a:chOff x="6998649" y="3428849"/>
              <a:chExt cx="1143150" cy="1278151"/>
            </a:xfrm>
          </p:grpSpPr>
          <p:sp>
            <p:nvSpPr>
              <p:cNvPr id="47" name="Figura a mano libera: forma 46">
                <a:extLst>
                  <a:ext uri="{FF2B5EF4-FFF2-40B4-BE49-F238E27FC236}">
                    <a16:creationId xmlns:a16="http://schemas.microsoft.com/office/drawing/2014/main" id="{9E89586C-D070-48BF-8A2E-A5FDD9988D08}"/>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8" name="Figura a mano libera: forma 47">
                <a:extLst>
                  <a:ext uri="{FF2B5EF4-FFF2-40B4-BE49-F238E27FC236}">
                    <a16:creationId xmlns:a16="http://schemas.microsoft.com/office/drawing/2014/main" id="{04DF9DF7-91F9-4A54-88A3-FB4B60F98B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49" name="Figura a mano libera: forma 48">
                <a:extLst>
                  <a:ext uri="{FF2B5EF4-FFF2-40B4-BE49-F238E27FC236}">
                    <a16:creationId xmlns:a16="http://schemas.microsoft.com/office/drawing/2014/main" id="{D452FF6A-96B3-4F14-9042-598893D21ACD}"/>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0" name="Gruppo 19">
              <a:extLst>
                <a:ext uri="{FF2B5EF4-FFF2-40B4-BE49-F238E27FC236}">
                  <a16:creationId xmlns:a16="http://schemas.microsoft.com/office/drawing/2014/main" id="{5362F116-02E6-4F45-A3EA-1414E343D1A0}"/>
                </a:ext>
              </a:extLst>
            </p:cNvPr>
            <p:cNvGrpSpPr/>
            <p:nvPr/>
          </p:nvGrpSpPr>
          <p:grpSpPr>
            <a:xfrm>
              <a:off x="8286264" y="3471371"/>
              <a:ext cx="1071868" cy="1143339"/>
              <a:chOff x="8286264" y="3428839"/>
              <a:chExt cx="1071868" cy="1185872"/>
            </a:xfrm>
          </p:grpSpPr>
          <p:sp>
            <p:nvSpPr>
              <p:cNvPr id="44" name="Figura a mano libera: forma 43">
                <a:extLst>
                  <a:ext uri="{FF2B5EF4-FFF2-40B4-BE49-F238E27FC236}">
                    <a16:creationId xmlns:a16="http://schemas.microsoft.com/office/drawing/2014/main" id="{51DDE6B0-8B8F-45E0-A35F-4837714E41F9}"/>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92B85DB3-7394-45FA-8530-E386D39896DE}"/>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6" name="Figura a mano libera: forma 45">
                <a:extLst>
                  <a:ext uri="{FF2B5EF4-FFF2-40B4-BE49-F238E27FC236}">
                    <a16:creationId xmlns:a16="http://schemas.microsoft.com/office/drawing/2014/main" id="{2023AFE9-0A48-4A20-BDD9-7DBD47A1D345}"/>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1" name="Gruppo 20">
              <a:extLst>
                <a:ext uri="{FF2B5EF4-FFF2-40B4-BE49-F238E27FC236}">
                  <a16:creationId xmlns:a16="http://schemas.microsoft.com/office/drawing/2014/main" id="{B6080E39-348F-4718-879A-849D47AC4A43}"/>
                </a:ext>
              </a:extLst>
            </p:cNvPr>
            <p:cNvGrpSpPr/>
            <p:nvPr/>
          </p:nvGrpSpPr>
          <p:grpSpPr>
            <a:xfrm>
              <a:off x="9413258" y="3461912"/>
              <a:ext cx="1185391" cy="1163336"/>
              <a:chOff x="9413258" y="3418635"/>
              <a:chExt cx="1185391" cy="1206613"/>
            </a:xfrm>
          </p:grpSpPr>
          <p:sp>
            <p:nvSpPr>
              <p:cNvPr id="41" name="Figura a mano libera: forma 40">
                <a:extLst>
                  <a:ext uri="{FF2B5EF4-FFF2-40B4-BE49-F238E27FC236}">
                    <a16:creationId xmlns:a16="http://schemas.microsoft.com/office/drawing/2014/main" id="{B858B760-3EF3-424C-80F4-4743E0873C83}"/>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1179FF3B-7899-4787-8750-C24AA6BE854E}"/>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D35DBB80-55C8-4CAC-8CDF-F2B1B0CD548A}"/>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2" name="Figura a mano libera: forma 21">
              <a:extLst>
                <a:ext uri="{FF2B5EF4-FFF2-40B4-BE49-F238E27FC236}">
                  <a16:creationId xmlns:a16="http://schemas.microsoft.com/office/drawing/2014/main" id="{3401475C-60FD-497F-90E9-1693EAC37221}"/>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6" name="Figura a mano libera: forma 35">
              <a:extLst>
                <a:ext uri="{FF2B5EF4-FFF2-40B4-BE49-F238E27FC236}">
                  <a16:creationId xmlns:a16="http://schemas.microsoft.com/office/drawing/2014/main" id="{C95B0B1C-4F59-4183-913A-7EDA38BD8798}"/>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7" name="Figura a mano libera: forma 36">
              <a:extLst>
                <a:ext uri="{FF2B5EF4-FFF2-40B4-BE49-F238E27FC236}">
                  <a16:creationId xmlns:a16="http://schemas.microsoft.com/office/drawing/2014/main" id="{5226CC10-F45A-4B47-9143-41D7955D2116}"/>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8" name="Figura a mano libera: forma 37">
              <a:extLst>
                <a:ext uri="{FF2B5EF4-FFF2-40B4-BE49-F238E27FC236}">
                  <a16:creationId xmlns:a16="http://schemas.microsoft.com/office/drawing/2014/main" id="{740E3521-0EBF-49F8-892B-CAC60A6D026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9" name="Figura a mano libera: forma 38">
              <a:extLst>
                <a:ext uri="{FF2B5EF4-FFF2-40B4-BE49-F238E27FC236}">
                  <a16:creationId xmlns:a16="http://schemas.microsoft.com/office/drawing/2014/main" id="{D6FCB994-4C66-43C5-B03D-A495EBBF2E8D}"/>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40" name="Figura a mano libera: forma 39">
              <a:extLst>
                <a:ext uri="{FF2B5EF4-FFF2-40B4-BE49-F238E27FC236}">
                  <a16:creationId xmlns:a16="http://schemas.microsoft.com/office/drawing/2014/main" id="{AD2AF47A-5F7B-458C-A216-228495946E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1515553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a:cs typeface="Poppins Medium" panose="00000600000000000000" pitchFamily="2" charset="0"/>
              </a:rPr>
              <a:t>Soluciones al test</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2" name="TextBox 54">
            <a:extLst>
              <a:ext uri="{FF2B5EF4-FFF2-40B4-BE49-F238E27FC236}">
                <a16:creationId xmlns:a16="http://schemas.microsoft.com/office/drawing/2014/main" id="{EEF6D020-BE30-9869-269D-27AE20A2CE8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¿Cuál de estas es una necesidad especial?</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da-DK" sz="1600">
                <a:latin typeface="+mj-lt"/>
              </a:rPr>
              <a:t>Pasividad</a:t>
            </a:r>
            <a:endParaRPr lang="da-DK" sz="1600" dirty="0">
              <a:latin typeface="+mj-lt"/>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Absurdez</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Dislexia</a:t>
            </a:r>
            <a:endParaRPr lang="en-US" altLang="ko-KR" sz="1600" dirty="0">
              <a:solidFill>
                <a:schemeClr val="accent6"/>
              </a:solidFill>
              <a:latin typeface="+mj-lt"/>
              <a:cs typeface="Poppins ExtraLight" panose="00000300000000000000" pitchFamily="2" charset="0"/>
            </a:endParaRP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¿Cuál de estos puede ayudar a identificar a los estudiantes con necesidades especiales? </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Dormir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Cantar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Observación</a:t>
            </a:r>
            <a:endParaRPr lang="en-US" altLang="ko-KR" sz="1600" dirty="0">
              <a:solidFill>
                <a:schemeClr val="accent6"/>
              </a:solidFill>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¿El servicio de educación especial ayuda con?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Asesoramiento y tutoría</a:t>
            </a:r>
            <a:endParaRPr lang="en-US" altLang="ko-KR" sz="1600" dirty="0">
              <a:solidFill>
                <a:schemeClr val="accent6"/>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Ayuda financiera</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Transporte</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Proceso para identificar a los estudiantes: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Siempre es realizado por un profesor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Varía según el país y el sistema educativo</a:t>
            </a:r>
            <a:endParaRPr lang="en-US" altLang="ko-KR" sz="1600" dirty="0">
              <a:solidFill>
                <a:schemeClr val="accent6"/>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Es una nueva prueba estandarizada</a:t>
            </a:r>
            <a:endParaRPr lang="en-US" altLang="ko-KR" sz="1600" dirty="0">
              <a:latin typeface="+mj-lt"/>
              <a:cs typeface="Poppins ExtraLight" panose="00000300000000000000" pitchFamily="2" charset="0"/>
            </a:endParaRPr>
          </a:p>
        </p:txBody>
      </p:sp>
    </p:spTree>
    <p:extLst>
      <p:ext uri="{BB962C8B-B14F-4D97-AF65-F5344CB8AC3E}">
        <p14:creationId xmlns:p14="http://schemas.microsoft.com/office/powerpoint/2010/main" val="404274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nSpc>
                <a:spcPts val="1800"/>
              </a:lnSpc>
            </a:pPr>
            <a:r>
              <a:rPr lang="en-US" sz="2000" b="1">
                <a:cs typeface="Poppins Medium" panose="00000600000000000000" pitchFamily="2" charset="0"/>
                <a:sym typeface="Varela Round"/>
              </a:rPr>
              <a:t>Roles de coaching y tutoría</a:t>
            </a:r>
            <a:endParaRPr lang="it-IT" sz="2000" b="1" dirty="0">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293653"/>
            <a:ext cx="9662120"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latin typeface="+mj-lt"/>
                <a:cs typeface="Poppins Medium" panose="00000600000000000000" pitchFamily="2" charset="0"/>
              </a:rPr>
              <a:t>Coaching</a:t>
            </a:r>
          </a:p>
          <a:p>
            <a:pPr marL="284400" lvl="0">
              <a:lnSpc>
                <a:spcPct val="120000"/>
              </a:lnSpc>
            </a:pPr>
            <a:r>
              <a:rPr lang="es-ES" altLang="ko-KR" sz="1600">
                <a:solidFill>
                  <a:prstClr val="black"/>
                </a:solidFill>
                <a:latin typeface="+mj-lt"/>
                <a:cs typeface="Poppins ExtraLight" panose="00000300000000000000" pitchFamily="2" charset="0"/>
              </a:rPr>
              <a:t>El coaching suele referirse a la provisión de instrucción o formación especializada en una materia o habilidad específica, con el objetivo de ayudar al alumno a mejorar su rendimiento en esa área. Puede impartirlo un profesor, un especialista o un formador externo, y puede tener lugar en grupo o individualmente</a:t>
            </a:r>
            <a:r>
              <a:rPr lang="en-US" altLang="ko-KR" sz="1600">
                <a:solidFill>
                  <a:prstClr val="black"/>
                </a:solidFill>
                <a:latin typeface="+mj-lt"/>
                <a:cs typeface="Poppins ExtraLight" panose="00000300000000000000" pitchFamily="2" charset="0"/>
              </a:rPr>
              <a:t>.</a:t>
            </a:r>
            <a:endParaRPr lang="en-US" altLang="ko-KR" sz="1600" dirty="0">
              <a:solidFill>
                <a:prstClr val="black"/>
              </a:solidFill>
              <a:latin typeface="+mj-lt"/>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79" y="3813766"/>
            <a:ext cx="9469119"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a:solidFill>
                  <a:prstClr val="black"/>
                </a:solidFill>
                <a:latin typeface="+mj-lt"/>
                <a:cs typeface="Poppins Medium" panose="00000600000000000000" pitchFamily="2" charset="0"/>
              </a:rPr>
              <a:t>Tutoría</a:t>
            </a:r>
            <a:endParaRPr lang="en-US" altLang="ko-KR" sz="2000" b="1" dirty="0">
              <a:solidFill>
                <a:prstClr val="black"/>
              </a:solidFill>
              <a:latin typeface="+mj-lt"/>
              <a:cs typeface="Poppins Medium" panose="00000600000000000000" pitchFamily="2" charset="0"/>
            </a:endParaRPr>
          </a:p>
          <a:p>
            <a:pPr marL="284400" lvl="0">
              <a:lnSpc>
                <a:spcPct val="120000"/>
              </a:lnSpc>
            </a:pPr>
            <a:r>
              <a:rPr lang="es-ES" altLang="ko-KR" sz="1600">
                <a:solidFill>
                  <a:prstClr val="black"/>
                </a:solidFill>
                <a:latin typeface="+mj-lt"/>
                <a:cs typeface="Poppins ExtraLight" panose="00000300000000000000" pitchFamily="2" charset="0"/>
              </a:rPr>
              <a:t>La tutoría, por su parte, se refiere normalmente a la instrucción individual proporcionada por un tutor para ayudar a un estudiante a comprender una materia o habilidad específica. Los tutores pueden ser profesores, expertos en la materia u otras personas cualificadas que proporcionan instrucción personalizada y apoyo para ayudar a los estudiantes a aprender y mejorar sus habilidades. La tutoría puede tener lugar en diversos entornos, como en persona, en línea o en pequeños grupos</a:t>
            </a:r>
            <a:r>
              <a:rPr lang="en-US" altLang="ko-KR" sz="1600">
                <a:solidFill>
                  <a:prstClr val="black"/>
                </a:solidFill>
                <a:latin typeface="+mj-lt"/>
                <a:cs typeface="Poppins ExtraLight" panose="00000300000000000000" pitchFamily="2" charset="0"/>
              </a:rPr>
              <a:t>.</a:t>
            </a:r>
            <a:endParaRPr lang="en-US" altLang="ko-KR" sz="1600" dirty="0">
              <a:solidFill>
                <a:prstClr val="black"/>
              </a:solidFill>
              <a:latin typeface="+mj-lt"/>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624880" y="1657195"/>
            <a:ext cx="9469119" cy="584775"/>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s-ES" sz="1600">
                <a:solidFill>
                  <a:prstClr val="black"/>
                </a:solidFill>
                <a:latin typeface="+mj-lt"/>
              </a:rPr>
              <a:t>El coaching y la tutoría son dos tipos de apoyo educativo que pueden proporcionarse a los estudiantes para ayudarles a tener éxito en la escuela.</a:t>
            </a:r>
            <a:endParaRPr lang="en-AU" sz="1600" dirty="0">
              <a:solidFill>
                <a:prstClr val="black"/>
              </a:solidFill>
              <a:latin typeface="+mj-lt"/>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
        <p:nvSpPr>
          <p:cNvPr id="8" name="CuadroTexto 4">
            <a:extLst>
              <a:ext uri="{FF2B5EF4-FFF2-40B4-BE49-F238E27FC236}">
                <a16:creationId xmlns:a16="http://schemas.microsoft.com/office/drawing/2014/main" id="{DDD0560F-3012-48C1-B02B-028CBA1515B5}"/>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dirty="0">
                <a:latin typeface="+mj-lt"/>
                <a:ea typeface="Microsoft Sans Serif" panose="020B0604020202020204" pitchFamily="34" charset="0"/>
              </a:rPr>
              <a:t>2.1 </a:t>
            </a:r>
            <a:r>
              <a:rPr lang="en-US" sz="2000">
                <a:latin typeface="+mj-lt"/>
                <a:ea typeface="Microsoft Sans Serif" panose="020B0604020202020204" pitchFamily="34" charset="0"/>
              </a:rPr>
              <a:t>Coaching y tutoría </a:t>
            </a:r>
            <a:endParaRPr lang="en-AU" sz="2000" dirty="0">
              <a:latin typeface="+mj-lt"/>
              <a:ea typeface="Microsoft Sans Serif" panose="020B0604020202020204" pitchFamily="34" charset="0"/>
            </a:endParaRPr>
          </a:p>
        </p:txBody>
      </p:sp>
    </p:spTree>
    <p:extLst>
      <p:ext uri="{BB962C8B-B14F-4D97-AF65-F5344CB8AC3E}">
        <p14:creationId xmlns:p14="http://schemas.microsoft.com/office/powerpoint/2010/main" val="2373150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451029" y="1926580"/>
            <a:ext cx="8198928" cy="3409137"/>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Trabajar con un estudiante</a:t>
            </a:r>
            <a:endParaRPr lang="en-US" altLang="ko-KR" sz="2000" b="1" dirty="0">
              <a:cs typeface="Poppins Medium" panose="00000600000000000000" pitchFamily="2" charset="0"/>
            </a:endParaRPr>
          </a:p>
          <a:p>
            <a:pPr marL="284400">
              <a:lnSpc>
                <a:spcPct val="120000"/>
              </a:lnSpc>
            </a:pPr>
            <a:r>
              <a:rPr lang="es-ES" altLang="ko-KR" sz="1600">
                <a:latin typeface="+mj-lt"/>
                <a:cs typeface="Poppins ExtraLight" panose="00000300000000000000" pitchFamily="2" charset="0"/>
              </a:rPr>
              <a:t>Un formador puede trabajar con un estudiante para identificar sus necesidades y objetivos específicos, y puede proporcionar instrucción personalizada y apoyo para ayudar al estudiante a progresar y tener éxito</a:t>
            </a:r>
            <a:r>
              <a:rPr lang="en-US" altLang="ko-KR" sz="1600">
                <a:latin typeface="+mj-lt"/>
                <a:cs typeface="Poppins ExtraLight" panose="00000300000000000000" pitchFamily="2" charset="0"/>
              </a:rPr>
              <a:t>.</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marL="284400">
              <a:lnSpc>
                <a:spcPct val="120000"/>
              </a:lnSpc>
            </a:pPr>
            <a:r>
              <a:rPr lang="es-ES" altLang="ko-KR" sz="1600">
                <a:latin typeface="+mj-lt"/>
                <a:cs typeface="Poppins ExtraLight" panose="00000300000000000000" pitchFamily="2" charset="0"/>
              </a:rPr>
              <a:t>El coaching también puede consistir en proporcionar retroalimentación y orientación, establecer objetivos y puntos de referencia, y supervisar los progresos a lo largo del tiempo</a:t>
            </a:r>
            <a:r>
              <a:rPr lang="en-US" altLang="ko-KR" sz="1600">
                <a:latin typeface="+mj-lt"/>
                <a:cs typeface="Poppins ExtraLight" panose="00000300000000000000" pitchFamily="2" charset="0"/>
              </a:rPr>
              <a:t>. </a:t>
            </a:r>
            <a:endParaRPr lang="en-US" altLang="ko-KR" sz="2000" dirty="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Variedad de materias</a:t>
            </a:r>
            <a:endParaRPr lang="en-US" altLang="ko-KR" sz="2000" b="1" dirty="0">
              <a:cs typeface="Poppins Medium" panose="00000600000000000000" pitchFamily="2" charset="0"/>
            </a:endParaRPr>
          </a:p>
          <a:p>
            <a:pPr marL="284400" lvl="0">
              <a:lnSpc>
                <a:spcPct val="120000"/>
              </a:lnSpc>
            </a:pPr>
            <a:r>
              <a:rPr lang="es-ES" altLang="ko-KR" sz="1600">
                <a:solidFill>
                  <a:prstClr val="black"/>
                </a:solidFill>
                <a:latin typeface="Calibri Light" panose="020F0302020204030204"/>
                <a:cs typeface="Poppins ExtraLight" panose="00000300000000000000" pitchFamily="2" charset="0"/>
              </a:rPr>
              <a:t>El coaching puede utilizarse para apoyar a los estudiantes en diversas materias y áreas, como los estudios, el atletismo, las artes y otras actividades extraescolares</a:t>
            </a:r>
            <a:r>
              <a:rPr lang="en-US" altLang="ko-KR" sz="1600">
                <a:solidFill>
                  <a:prstClr val="black"/>
                </a:solidFill>
                <a:latin typeface="Calibri Light" panose="020F0302020204030204"/>
                <a:cs typeface="Poppins ExtraLight" panose="00000300000000000000" pitchFamily="2" charset="0"/>
              </a:rPr>
              <a:t>. </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s-ES" altLang="ko-KR" sz="1600">
                <a:solidFill>
                  <a:prstClr val="black"/>
                </a:solidFill>
                <a:latin typeface="Calibri Light" panose="020F0302020204030204"/>
                <a:cs typeface="Poppins ExtraLight" panose="00000300000000000000" pitchFamily="2" charset="0"/>
              </a:rPr>
              <a:t>Puede ser especialmente beneficioso para los estudiantes que tienen dificultades con una asignatura concreta o que necesitan apoyo adicional para alcanzar sus objetivos académicos o personales</a:t>
            </a:r>
            <a:r>
              <a:rPr lang="en-US" altLang="ko-KR" sz="1600">
                <a:solidFill>
                  <a:prstClr val="black"/>
                </a:solidFill>
                <a:latin typeface="Calibri Light" panose="020F0302020204030204"/>
                <a:cs typeface="Poppins ExtraLight" panose="00000300000000000000" pitchFamily="2" charset="0"/>
              </a:rPr>
              <a:t>.</a:t>
            </a:r>
            <a:endParaRPr lang="en-US" altLang="ko-KR" sz="1600" dirty="0">
              <a:solidFill>
                <a:prstClr val="black"/>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rPr>
              <a:t>2.2 Trabajar con los estudiantes</a:t>
            </a:r>
            <a:endParaRPr lang="en-AU" sz="2000" dirty="0">
              <a:latin typeface="+mj-lt"/>
              <a:ea typeface="Microsoft Sans Serif" panose="020B0604020202020204" pitchFamily="34"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9"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nSpc>
                <a:spcPts val="1800"/>
              </a:lnSpc>
            </a:pPr>
            <a:r>
              <a:rPr lang="en-US" sz="2000" b="1">
                <a:cs typeface="Poppins Medium" panose="00000600000000000000" pitchFamily="2" charset="0"/>
                <a:sym typeface="Varela Round"/>
              </a:rPr>
              <a:t>Roles de coaching y tutoría</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1D2EE193-1B1C-4DD7-A5C8-16267C99B62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33768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536;p42">
            <a:extLst>
              <a:ext uri="{FF2B5EF4-FFF2-40B4-BE49-F238E27FC236}">
                <a16:creationId xmlns:a16="http://schemas.microsoft.com/office/drawing/2014/main" id="{0552E255-CDC8-4241-A53C-8D6B695529F7}"/>
              </a:ext>
            </a:extLst>
          </p:cNvPr>
          <p:cNvSpPr/>
          <p:nvPr/>
        </p:nvSpPr>
        <p:spPr>
          <a:xfrm>
            <a:off x="523240" y="1860674"/>
            <a:ext cx="4565873" cy="1884681"/>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a:solidFill>
                  <a:schemeClr val="dk1"/>
                </a:solidFill>
                <a:ea typeface="Varela Round"/>
                <a:cs typeface="Varela Round"/>
                <a:sym typeface="Varela Round"/>
              </a:rPr>
              <a:t>Tutoría</a:t>
            </a:r>
            <a:endParaRPr lang="en-GB" b="1" dirty="0">
              <a:solidFill>
                <a:schemeClr val="dk1"/>
              </a:solidFill>
              <a:ea typeface="Varela Round"/>
              <a:cs typeface="Varela Round"/>
              <a:sym typeface="Varela Round"/>
            </a:endParaRPr>
          </a:p>
          <a:p>
            <a:pPr>
              <a:lnSpc>
                <a:spcPct val="120000"/>
              </a:lnSpc>
            </a:pPr>
            <a:r>
              <a:rPr lang="es-ES" altLang="ko-KR" sz="1600">
                <a:solidFill>
                  <a:prstClr val="black"/>
                </a:solidFill>
                <a:latin typeface="Calibri Light" panose="020F0302020204030204"/>
                <a:cs typeface="Poppins ExtraLight" panose="00000300000000000000" pitchFamily="2" charset="0"/>
              </a:rPr>
              <a:t>es un tipo de apoyo educativo que consiste en una enseñanza individualizada impartida por un tutor para ayudar al alumno a comprender una materia o habilidad específica.</a:t>
            </a:r>
            <a:r>
              <a:rPr lang="en-US" altLang="ko-KR" sz="1600">
                <a:solidFill>
                  <a:prstClr val="black"/>
                </a:solidFill>
                <a:latin typeface="Calibri Light" panose="020F0302020204030204"/>
                <a:cs typeface="Poppins ExtraLight" panose="00000300000000000000" pitchFamily="2" charset="0"/>
              </a:rPr>
              <a:t>.</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860674"/>
            <a:ext cx="5143703" cy="188468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da-DK" sz="2000" b="1">
                <a:solidFill>
                  <a:schemeClr val="dk1"/>
                </a:solidFill>
                <a:cs typeface="Varela Round"/>
              </a:rPr>
              <a:t>Tutores</a:t>
            </a:r>
            <a:r>
              <a:rPr lang="en-GB" b="1">
                <a:solidFill>
                  <a:schemeClr val="dk1"/>
                </a:solidFill>
                <a:ea typeface="Varela Round"/>
                <a:cs typeface="Varela Round"/>
                <a:sym typeface="Varela Round"/>
              </a:rPr>
              <a:t> </a:t>
            </a:r>
            <a:endParaRPr lang="en-GB" b="1" dirty="0">
              <a:solidFill>
                <a:schemeClr val="dk1"/>
              </a:solidFill>
              <a:ea typeface="Varela Round"/>
              <a:cs typeface="Varela Round"/>
              <a:sym typeface="Varela Round"/>
            </a:endParaRPr>
          </a:p>
          <a:p>
            <a:pPr lvl="0" algn="r">
              <a:lnSpc>
                <a:spcPct val="120000"/>
              </a:lnSpc>
              <a:buClr>
                <a:schemeClr val="dk1"/>
              </a:buClr>
              <a:buSzPts val="1100"/>
            </a:pPr>
            <a:r>
              <a:rPr lang="es-ES" altLang="ko-KR" sz="1600">
                <a:solidFill>
                  <a:prstClr val="black"/>
                </a:solidFill>
                <a:latin typeface="Calibri Light" panose="020F0302020204030204"/>
                <a:cs typeface="Poppins ExtraLight" panose="00000300000000000000" pitchFamily="2" charset="0"/>
              </a:rPr>
              <a:t>pueden ser profesores, expertos en la materia u otras personas cualificadas que imparten una enseñanza personalizada y prestan apoyo para ayudar a los alumnos a aprender y mejorar sus capacidades.</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523240" y="3902365"/>
            <a:ext cx="4565873" cy="1584000"/>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a:lnSpc>
                <a:spcPct val="120000"/>
              </a:lnSpc>
              <a:buClr>
                <a:schemeClr val="dk1"/>
              </a:buClr>
              <a:buSzPts val="1100"/>
            </a:pPr>
            <a:r>
              <a:rPr lang="en-GB" sz="2000" b="1">
                <a:solidFill>
                  <a:schemeClr val="dk1"/>
                </a:solidFill>
                <a:ea typeface="Varela Round"/>
                <a:cs typeface="Varela Round"/>
                <a:sym typeface="Varela Round"/>
              </a:rPr>
              <a:t>Tutoría</a:t>
            </a:r>
            <a:endParaRPr lang="en-GB" sz="1600" b="1" dirty="0">
              <a:solidFill>
                <a:schemeClr val="dk1"/>
              </a:solidFill>
              <a:ea typeface="Varela Round"/>
              <a:cs typeface="Varela Round"/>
              <a:sym typeface="Varela Round"/>
            </a:endParaRPr>
          </a:p>
          <a:p>
            <a:pPr>
              <a:lnSpc>
                <a:spcPct val="120000"/>
              </a:lnSpc>
              <a:buClr>
                <a:schemeClr val="dk1"/>
              </a:buClr>
              <a:buSzPts val="1100"/>
            </a:pPr>
            <a:r>
              <a:rPr lang="es-ES" altLang="ko-KR" sz="1600">
                <a:solidFill>
                  <a:prstClr val="black"/>
                </a:solidFill>
                <a:latin typeface="Calibri Light" panose="020F0302020204030204"/>
                <a:cs typeface="Poppins ExtraLight" panose="00000300000000000000" pitchFamily="2" charset="0"/>
              </a:rPr>
              <a:t>puede tener lugar en diversos entornos, como en persona, en línea o en pequeños grupos</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902365"/>
            <a:ext cx="5143702" cy="159197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a:solidFill>
                  <a:schemeClr val="dk1"/>
                </a:solidFill>
                <a:ea typeface="Varela Round"/>
                <a:cs typeface="Varela Round"/>
                <a:sym typeface="Varela Round"/>
              </a:rPr>
              <a:t>Tutoría</a:t>
            </a:r>
            <a:endParaRPr lang="en-GB" sz="1600" dirty="0">
              <a:solidFill>
                <a:schemeClr val="dk1"/>
              </a:solidFill>
              <a:cs typeface="Varela Round"/>
              <a:sym typeface="Varela Round"/>
            </a:endParaRPr>
          </a:p>
          <a:p>
            <a:pPr lvl="0" algn="r">
              <a:lnSpc>
                <a:spcPct val="120000"/>
              </a:lnSpc>
              <a:buClr>
                <a:schemeClr val="dk1"/>
              </a:buClr>
              <a:buSzPts val="1100"/>
            </a:pPr>
            <a:r>
              <a:rPr lang="es-ES" altLang="ko-KR" sz="1600">
                <a:solidFill>
                  <a:prstClr val="black"/>
                </a:solidFill>
                <a:latin typeface="Calibri Light" panose="020F0302020204030204"/>
                <a:cs typeface="Poppins ExtraLight" panose="00000300000000000000" pitchFamily="2" charset="0"/>
              </a:rPr>
              <a:t>puede ser una forma eficaz de apoyar a los estudiantes, ya que permite un enfoque más individualizado y centrado en el aprendizaje.</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772265"/>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dirty="0">
              <a:solidFill>
                <a:schemeClr val="bg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764645"/>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914708"/>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endParaRPr lang="en-GB" sz="2000" b="1">
              <a:solidFill>
                <a:schemeClr val="bg1"/>
              </a:solidFill>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922328"/>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3188947"/>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3195210"/>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4086580"/>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4092843"/>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nSpc>
                <a:spcPts val="1800"/>
              </a:lnSpc>
            </a:pPr>
            <a:r>
              <a:rPr lang="en-US" sz="2000" b="1">
                <a:cs typeface="Poppins Medium" panose="00000600000000000000" pitchFamily="2" charset="0"/>
                <a:sym typeface="Varela Round"/>
              </a:rPr>
              <a:t>Roles de coaching y tutoría</a:t>
            </a:r>
            <a:endParaRPr lang="it-IT" sz="2000" b="1" dirty="0">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2.3 Sobre la tutoría</a:t>
            </a:r>
            <a:endParaRPr lang="en-AU" sz="2000" dirty="0">
              <a:latin typeface="+mj-lt"/>
              <a:ea typeface="Microsoft Sans Serif" panose="020B0604020202020204" pitchFamily="34" charset="0"/>
            </a:endParaRPr>
          </a:p>
        </p:txBody>
      </p:sp>
      <p:pic>
        <p:nvPicPr>
          <p:cNvPr id="34" name="Immagine 33">
            <a:extLst>
              <a:ext uri="{FF2B5EF4-FFF2-40B4-BE49-F238E27FC236}">
                <a16:creationId xmlns:a16="http://schemas.microsoft.com/office/drawing/2014/main" id="{48AFF417-1FF8-45C0-97B9-8D75C0E4B00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72149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rPr>
              <a:t>2.4 Los estudiantes son diferentes</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0"/>
            <a:ext cx="7772400" cy="1361657"/>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n-US" sz="3600" b="1">
                <a:solidFill>
                  <a:srgbClr val="9A2583"/>
                </a:solidFill>
                <a:ea typeface="+mj-ea"/>
                <a:cs typeface="Varela Round"/>
              </a:rPr>
              <a:t>Puede ser</a:t>
            </a:r>
            <a:endParaRPr lang="en-US" sz="3600" b="1" dirty="0">
              <a:solidFill>
                <a:srgbClr val="9A2583"/>
              </a:solidFill>
              <a:ea typeface="+mj-ea"/>
              <a:cs typeface="Varela Round"/>
            </a:endParaRPr>
          </a:p>
          <a:p>
            <a:pPr marL="0" indent="0" algn="ctr">
              <a:spcBef>
                <a:spcPts val="600"/>
              </a:spcBef>
              <a:buNone/>
            </a:pPr>
            <a:r>
              <a:rPr lang="es-ES" sz="2400">
                <a:solidFill>
                  <a:srgbClr val="374151"/>
                </a:solidFill>
                <a:latin typeface="+mj-lt"/>
              </a:rPr>
              <a:t>Enseñanza diferenciada, Actividades prácticas, Ayudas visuales, Materiales de adaptación, Tecnología de apoyo, Aprendizaje individual, Aprendizaje cooperativo.</a:t>
            </a:r>
            <a:endParaRPr lang="en-US" sz="24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209795"/>
            <a:ext cx="7772400" cy="1219205"/>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2400">
                <a:latin typeface="+mj-lt"/>
              </a:rPr>
              <a:t>Cada alumno aprende de una forma distinta, por lo que puede ser útil utilizar diversas estrategias pedagógicas para ayudar a los alumnos con necesidades especiales.</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nSpc>
                <a:spcPts val="1800"/>
              </a:lnSpc>
            </a:pPr>
            <a:r>
              <a:rPr lang="en-US" sz="2000" b="1">
                <a:cs typeface="Poppins Medium" panose="00000600000000000000" pitchFamily="2" charset="0"/>
                <a:sym typeface="Varela Round"/>
              </a:rPr>
              <a:t>Roles de coaching y tutoría</a:t>
            </a:r>
            <a:endParaRPr lang="it-IT" sz="2000" b="1" dirty="0">
              <a:cs typeface="Poppins Medium" panose="00000600000000000000" pitchFamily="2" charset="0"/>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5855FAD9-DB77-000E-28E2-3A44ED35A98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55153" y="2479522"/>
            <a:ext cx="2303253" cy="2303253"/>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072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603407" cy="4149683"/>
            <a:chOff x="-2868940" y="1571528"/>
            <a:chExt cx="10603407"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791488" cy="892552"/>
            </a:xfrm>
            <a:prstGeom prst="rect">
              <a:avLst/>
            </a:prstGeom>
            <a:noFill/>
          </p:spPr>
          <p:txBody>
            <a:bodyPr wrap="square" rtlCol="0">
              <a:spAutoFit/>
            </a:bodyPr>
            <a:lstStyle/>
            <a:p>
              <a:pPr indent="-285750"/>
              <a:r>
                <a:rPr lang="en-US" sz="2000" b="1">
                  <a:latin typeface="+mj-lt"/>
                  <a:cs typeface="Poppins Medium" panose="00000600000000000000" pitchFamily="2" charset="0"/>
                </a:rPr>
                <a:t>Coaching y tutoría</a:t>
              </a:r>
              <a:br>
                <a:rPr lang="en-US" sz="2000" b="0" i="0">
                  <a:solidFill>
                    <a:srgbClr val="374151"/>
                  </a:solidFill>
                  <a:effectLst/>
                  <a:latin typeface="+mj-lt"/>
                </a:rPr>
              </a:br>
              <a:r>
                <a:rPr lang="es-ES" sz="1600">
                  <a:solidFill>
                    <a:prstClr val="black"/>
                  </a:solidFill>
                  <a:latin typeface="+mj-lt"/>
                  <a:cs typeface="Poppins ExtraLight" panose="00000300000000000000" pitchFamily="2" charset="0"/>
                </a:rPr>
                <a:t>Ambos son tipos de apoyo educativo que pueden proporcionarse a los estudiantes para ayudarles a tener éxito en la escuela.</a:t>
              </a:r>
              <a:endParaRPr lang="ko-KR" altLang="en-US" sz="1600" dirty="0">
                <a:solidFill>
                  <a:prstClr val="black"/>
                </a:solidFill>
                <a:latin typeface="+mj-lt"/>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892552"/>
            </a:xfrm>
            <a:prstGeom prst="rect">
              <a:avLst/>
            </a:prstGeom>
            <a:noFill/>
          </p:spPr>
          <p:txBody>
            <a:bodyPr wrap="square" rtlCol="0">
              <a:spAutoFit/>
            </a:bodyPr>
            <a:lstStyle/>
            <a:p>
              <a:pPr indent="-285750"/>
              <a:r>
                <a:rPr lang="en-US" altLang="ko-KR" sz="2000" b="1">
                  <a:latin typeface="+mj-lt"/>
                  <a:cs typeface="Poppins Medium" panose="00000600000000000000" pitchFamily="2" charset="0"/>
                </a:rPr>
                <a:t>Trabajar con estudiantes</a:t>
              </a:r>
              <a:br>
                <a:rPr lang="en-US" altLang="ko-KR" sz="2000" b="1">
                  <a:latin typeface="+mj-lt"/>
                  <a:cs typeface="Poppins Medium" panose="00000600000000000000" pitchFamily="2" charset="0"/>
                </a:rPr>
              </a:br>
              <a:r>
                <a:rPr lang="es-ES" altLang="ko-KR" sz="1600">
                  <a:latin typeface="+mj-lt"/>
                  <a:cs typeface="Poppins ExtraLight" panose="00000300000000000000" pitchFamily="2" charset="0"/>
                </a:rPr>
                <a:t>Un coach puede trabajar con un estudiante para identificar sus necesidades y objetivos específicos.</a:t>
              </a:r>
              <a:endParaRPr lang="ko-KR" altLang="en-US" sz="1600" dirty="0">
                <a:solidFill>
                  <a:prstClr val="black"/>
                </a:solidFill>
                <a:latin typeface="+mj-lt"/>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GB" sz="2000" b="1">
                  <a:solidFill>
                    <a:schemeClr val="dk1"/>
                  </a:solidFill>
                  <a:latin typeface="+mj-lt"/>
                  <a:ea typeface="Varela Round"/>
                  <a:cs typeface="Varela Round"/>
                  <a:sym typeface="Varela Round"/>
                </a:rPr>
                <a:t>Tutoría</a:t>
              </a:r>
              <a:endParaRPr lang="en-US" altLang="ko-KR" sz="1600" b="1" dirty="0">
                <a:latin typeface="+mj-lt"/>
                <a:cs typeface="Poppins Medium" panose="00000600000000000000" pitchFamily="2" charset="0"/>
              </a:endParaRPr>
            </a:p>
            <a:p>
              <a:pPr>
                <a:lnSpc>
                  <a:spcPct val="120000"/>
                </a:lnSpc>
              </a:pPr>
              <a:r>
                <a:rPr lang="es-ES" altLang="ko-KR" sz="1600">
                  <a:solidFill>
                    <a:prstClr val="black"/>
                  </a:solidFill>
                  <a:latin typeface="+mj-lt"/>
                  <a:cs typeface="Poppins ExtraLight" panose="00000300000000000000" pitchFamily="2" charset="0"/>
                </a:rPr>
                <a:t>Es un tipo de apoyo educativo que ayuda al alumno a comprender una materia o destreza específica.</a:t>
              </a:r>
              <a:endParaRPr lang="en-GB" altLang="ko-KR" sz="1600" dirty="0">
                <a:solidFill>
                  <a:prstClr val="black"/>
                </a:solidFill>
                <a:latin typeface="+mj-lt"/>
                <a:cs typeface="Poppins ExtraLight" panose="00000300000000000000" pitchFamily="2" charset="0"/>
                <a:sym typeface="Varela Round"/>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a:latin typeface="+mj-lt"/>
                  <a:cs typeface="Poppins Medium" panose="00000600000000000000" pitchFamily="2" charset="0"/>
                </a:rPr>
                <a:t>Los estudiantes son diferentes</a:t>
              </a:r>
              <a:endParaRPr lang="en-US" altLang="ko-KR" sz="2000" b="1" dirty="0">
                <a:latin typeface="+mj-lt"/>
                <a:cs typeface="Poppins Medium" panose="00000600000000000000" pitchFamily="2" charset="0"/>
              </a:endParaRPr>
            </a:p>
            <a:p>
              <a:pPr indent="-285750">
                <a:lnSpc>
                  <a:spcPct val="120000"/>
                </a:lnSpc>
              </a:pPr>
              <a:r>
                <a:rPr lang="en-US" sz="1600">
                  <a:solidFill>
                    <a:prstClr val="black"/>
                  </a:solidFill>
                  <a:latin typeface="+mj-lt"/>
                </a:rPr>
                <a:t>Cada alumno aprende de una forma diferente, por lo que puede ser útil utilizar diversas estrategias didácticas.</a:t>
              </a:r>
              <a:endParaRPr lang="ko-KR" altLang="en-US" sz="1600" dirty="0">
                <a:solidFill>
                  <a:prstClr val="black"/>
                </a:solidFill>
                <a:latin typeface="+mj-lt"/>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nSpc>
                <a:spcPts val="1800"/>
              </a:lnSpc>
            </a:pPr>
            <a:r>
              <a:rPr lang="en-US" sz="2000" b="1">
                <a:cs typeface="Poppins Medium" panose="00000600000000000000" pitchFamily="2" charset="0"/>
                <a:sym typeface="Varela Round"/>
              </a:rPr>
              <a:t>Roles de coaching y tutoría</a:t>
            </a:r>
            <a:endParaRPr lang="it-IT" sz="2000" b="1" dirty="0">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28684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319590" cy="3502602"/>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coaching puede ser proporcionado por un?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Co-estudiante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Amigo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Especialista</a:t>
            </a:r>
            <a:endParaRPr lang="en-US" altLang="ko-KR" sz="1600" dirty="0">
              <a:latin typeface="+mj-lt"/>
              <a:cs typeface="Poppins ExtraLight" panose="00000300000000000000" pitchFamily="2" charset="0"/>
            </a:endParaRP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¿Un tutor puede ser un?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Amigo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Profesor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Vecino</a:t>
            </a:r>
            <a:endParaRPr lang="en-US" altLang="ko-KR" sz="1600" dirty="0">
              <a:latin typeface="+mj-lt"/>
              <a:cs typeface="Poppins ExtraLight" panose="00000300000000000000" pitchFamily="2" charset="0"/>
            </a:endParaRPr>
          </a:p>
          <a:p>
            <a:pPr marL="288000" lvl="2"/>
            <a:endParaRPr lang="en-US" altLang="ko-KR" sz="1600">
              <a:solidFill>
                <a:prstClr val="black"/>
              </a:solidFill>
              <a:latin typeface="Calibri Light" panose="020F0302020204030204"/>
              <a:cs typeface="Poppins ExtraLight" panose="00000300000000000000" pitchFamily="2" charset="0"/>
            </a:endParaRPr>
          </a:p>
          <a:p>
            <a:pPr marL="288000" lvl="2"/>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¿Cuándo puede tener lugar una tutoría? </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En los descansos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dirty="0">
                <a:latin typeface="+mj-lt"/>
                <a:cs typeface="Poppins ExtraLight" panose="00000300000000000000" pitchFamily="2" charset="0"/>
              </a:rPr>
              <a:t>Online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Al dar conferencias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¿Una variedad de estrategia de enseñanza puede ser?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Enseñanza en el aula</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Conferencias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s-ES" sz="1600">
                <a:latin typeface="+mj-lt"/>
              </a:rPr>
              <a:t>Tecnologías de asistencia</a:t>
            </a:r>
            <a:endParaRPr lang="en-US" altLang="ko-KR" sz="1600" dirty="0">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Por favor, responde a las siguientes preguntas:</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30" y="669816"/>
            <a:ext cx="295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nSpc>
                <a:spcPts val="1800"/>
              </a:lnSpc>
            </a:pPr>
            <a:r>
              <a:rPr lang="en-US" sz="2000" b="1">
                <a:cs typeface="Poppins Medium" panose="00000600000000000000" pitchFamily="2" charset="0"/>
                <a:sym typeface="Varela Round"/>
              </a:rPr>
              <a:t>Roles de coaching y tutoría</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085366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coaching puede ser proporcionado por un?</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Co-estudiante</a:t>
            </a: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Amigo</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schemeClr val="accent6"/>
                </a:solidFill>
                <a:latin typeface="Calibri Light" panose="020F0302020204030204"/>
                <a:cs typeface="Poppins ExtraLight" panose="00000300000000000000" pitchFamily="2" charset="0"/>
              </a:rPr>
              <a:t>Especialista</a:t>
            </a:r>
            <a:endParaRPr lang="en-US" altLang="ko-KR" sz="1600">
              <a:solidFill>
                <a:schemeClr val="accent6"/>
              </a:solidFill>
              <a:latin typeface="+mj-lt"/>
              <a:cs typeface="Poppins ExtraLight" panose="00000300000000000000" pitchFamily="2" charset="0"/>
            </a:endParaRPr>
          </a:p>
          <a:p>
            <a:pPr marL="284400">
              <a:lnSpc>
                <a:spcPct val="120000"/>
              </a:lnSpc>
            </a:pPr>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¿Un tutor puede ser un?</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Amigo</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Profesor</a:t>
            </a:r>
          </a:p>
          <a:p>
            <a:pPr marL="432000" lvl="2" indent="-144000">
              <a:buFont typeface="Arial" panose="020B0604020202020204" pitchFamily="34" charset="0"/>
              <a:buChar char="•"/>
            </a:pPr>
            <a:r>
              <a:rPr lang="en-US" altLang="ko-KR" sz="1600">
                <a:latin typeface="+mj-lt"/>
                <a:cs typeface="Poppins ExtraLight" panose="00000300000000000000" pitchFamily="2" charset="0"/>
              </a:rPr>
              <a:t>Vecino</a:t>
            </a:r>
          </a:p>
          <a:p>
            <a:pPr marL="288000" lvl="2"/>
            <a:endParaRPr lang="en-US" altLang="ko-KR" sz="1600">
              <a:solidFill>
                <a:prstClr val="black"/>
              </a:solidFill>
              <a:latin typeface="Calibri Light" panose="020F0302020204030204"/>
              <a:cs typeface="Poppins ExtraLight" panose="00000300000000000000" pitchFamily="2" charset="0"/>
            </a:endParaRPr>
          </a:p>
          <a:p>
            <a:pPr marL="288000" lvl="2"/>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¿Cuándo puede tener lugar una tutoría? </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En los descansos</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Online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Al dar conferencias</a:t>
            </a:r>
          </a:p>
          <a:p>
            <a:pPr marL="432000" lvl="2" indent="-144000">
              <a:buFont typeface="Arial" panose="020B0604020202020204" pitchFamily="34" charset="0"/>
              <a:buChar char="•"/>
            </a:pPr>
            <a:endParaRPr lang="en-US" altLang="ko-KR" sz="1600">
              <a:latin typeface="+mj-lt"/>
              <a:cs typeface="Poppins ExtraLight" panose="00000300000000000000" pitchFamily="2" charset="0"/>
            </a:endParaRPr>
          </a:p>
          <a:p>
            <a:pPr marL="432000" lvl="2" indent="-144000"/>
            <a:endParaRPr lang="en-US" altLang="ko-KR" sz="160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¿Una variedad de estrategia de enseñanza puede ser?</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Enseñanza en el aula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Conferencias</a:t>
            </a:r>
          </a:p>
          <a:p>
            <a:pPr marL="432000" lvl="2" indent="-144000">
              <a:buFont typeface="Arial" panose="020B0604020202020204" pitchFamily="34" charset="0"/>
              <a:buChar char="•"/>
            </a:pPr>
            <a:r>
              <a:rPr lang="es-ES" sz="1600">
                <a:solidFill>
                  <a:schemeClr val="accent6"/>
                </a:solidFill>
                <a:latin typeface="+mj-lt"/>
              </a:rPr>
              <a:t>Tecnologías de asistencia</a:t>
            </a:r>
            <a:endParaRPr lang="en-US" altLang="ko-KR" sz="1600" dirty="0">
              <a:solidFill>
                <a:schemeClr val="accent6"/>
              </a:solidFill>
              <a:latin typeface="+mj-lt"/>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a:cs typeface="Poppins Medium" panose="00000600000000000000" pitchFamily="2" charset="0"/>
              </a:rPr>
              <a:t>Soluciones al test</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213874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8320" y="1250840"/>
            <a:ext cx="983488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3.1 ¿Cómo podemos ayudar a los estudiantes con necesidades especiales?</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23337" y="3810358"/>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2000">
                <a:latin typeface="+mj-lt"/>
              </a:rPr>
              <a:t>Esto puede implicar una rutina estructurada y predecible, el uso de apoyos visuales y otras ayudas visuales, y la adaptación de materiales y tareas según sea necesario para satisfacer las necesidades del alumno.</a:t>
            </a:r>
          </a:p>
          <a:p>
            <a:pPr marL="0" indent="0" algn="ctr">
              <a:spcBef>
                <a:spcPts val="600"/>
              </a:spcBef>
              <a:buNone/>
            </a:pPr>
            <a:r>
              <a:rPr lang="es-ES" sz="4000" b="1">
                <a:solidFill>
                  <a:srgbClr val="9A2583"/>
                </a:solidFill>
                <a:latin typeface="+mj-lt"/>
                <a:ea typeface="+mj-ea"/>
                <a:cs typeface="Varela Round"/>
              </a:rPr>
              <a:t>Puedes hacerlo con ayudas digitales</a:t>
            </a:r>
            <a:endParaRPr lang="en-US" sz="4000" b="1" dirty="0">
              <a:solidFill>
                <a:srgbClr val="9A2583"/>
              </a:solidFill>
              <a:latin typeface="+mj-lt"/>
              <a:ea typeface="+mj-ea"/>
              <a:cs typeface="Varela Round"/>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3966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b="1">
                <a:solidFill>
                  <a:srgbClr val="9A2583"/>
                </a:solidFill>
                <a:latin typeface="+mn-lt"/>
                <a:cs typeface="Varela Round"/>
                <a:sym typeface="Varela Round"/>
              </a:rPr>
              <a:t>Proporcionando un entorno de aprendizaje de apoyo</a:t>
            </a:r>
            <a:endParaRPr lang="it-IT"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899160" y="2894537"/>
            <a:ext cx="8188298" cy="46319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s-ES" sz="2000">
                <a:latin typeface="+mj-lt"/>
              </a:rPr>
              <a:t>Crear un entorno de aprendizaje positivo y de apoyo puede ayudar a los alumnos con necesidades especiales a sentirse cómodos y seguros en el aula.</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6146" name="Picture 2" descr="output">
            <a:extLst>
              <a:ext uri="{FF2B5EF4-FFF2-40B4-BE49-F238E27FC236}">
                <a16:creationId xmlns:a16="http://schemas.microsoft.com/office/drawing/2014/main" id="{1DA2D3C9-EC63-B684-5EE5-3481688C83C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352720" y="2128557"/>
            <a:ext cx="2458359" cy="2458359"/>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6151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Google Shape;334;p29">
            <a:extLst>
              <a:ext uri="{FF2B5EF4-FFF2-40B4-BE49-F238E27FC236}">
                <a16:creationId xmlns:a16="http://schemas.microsoft.com/office/drawing/2014/main" id="{5EF9888B-2240-49DF-AC5E-16F433F53F1F}"/>
              </a:ext>
            </a:extLst>
          </p:cNvPr>
          <p:cNvCxnSpPr>
            <a:cxnSpLocks noChangeAspect="1"/>
          </p:cNvCxnSpPr>
          <p:nvPr/>
        </p:nvCxnSpPr>
        <p:spPr>
          <a:xfrm>
            <a:off x="528320" y="3631149"/>
            <a:ext cx="6047970" cy="0"/>
          </a:xfrm>
          <a:prstGeom prst="straightConnector1">
            <a:avLst/>
          </a:prstGeom>
          <a:noFill/>
          <a:ln w="9525" cap="flat" cmpd="sng">
            <a:solidFill>
              <a:srgbClr val="9A2583"/>
            </a:solidFill>
            <a:prstDash val="dash"/>
            <a:round/>
            <a:headEnd type="none" w="med" len="med"/>
            <a:tailEnd type="none" w="med" len="med"/>
          </a:ln>
        </p:spPr>
      </p:cxnSp>
      <p:sp>
        <p:nvSpPr>
          <p:cNvPr id="52" name="Rettangolo con angoli arrotondati 51">
            <a:extLst>
              <a:ext uri="{FF2B5EF4-FFF2-40B4-BE49-F238E27FC236}">
                <a16:creationId xmlns:a16="http://schemas.microsoft.com/office/drawing/2014/main" id="{42DDFFB8-6BCA-435E-80F0-D2646A04C52B}"/>
              </a:ext>
            </a:extLst>
          </p:cNvPr>
          <p:cNvSpPr/>
          <p:nvPr/>
        </p:nvSpPr>
        <p:spPr>
          <a:xfrm>
            <a:off x="655319" y="2501375"/>
            <a:ext cx="6300741" cy="551681"/>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44000"/>
            <a:r>
              <a:rPr lang="en-US" b="1">
                <a:solidFill>
                  <a:schemeClr val="bg1"/>
                </a:solidFill>
                <a:cs typeface="Poppins Medium" panose="00000600000000000000" pitchFamily="2" charset="0"/>
              </a:rPr>
              <a:t>Formación digital de calidad para estudiantes con necesidades espciales</a:t>
            </a:r>
            <a:endParaRPr lang="en-US" b="1" dirty="0">
              <a:solidFill>
                <a:schemeClr val="bg1"/>
              </a:solidFill>
              <a:cs typeface="Poppins Medium" panose="00000600000000000000" pitchFamily="2" charset="0"/>
            </a:endParaRPr>
          </a:p>
        </p:txBody>
      </p:sp>
      <p:sp>
        <p:nvSpPr>
          <p:cNvPr id="53" name="CuadroTexto 4">
            <a:extLst>
              <a:ext uri="{FF2B5EF4-FFF2-40B4-BE49-F238E27FC236}">
                <a16:creationId xmlns:a16="http://schemas.microsoft.com/office/drawing/2014/main" id="{7A5E09C3-5AB3-404C-976A-1B63673D6716}"/>
              </a:ext>
            </a:extLst>
          </p:cNvPr>
          <p:cNvSpPr txBox="1"/>
          <p:nvPr/>
        </p:nvSpPr>
        <p:spPr>
          <a:xfrm>
            <a:off x="675242" y="3067289"/>
            <a:ext cx="5858363" cy="338554"/>
          </a:xfrm>
          <a:prstGeom prst="rect">
            <a:avLst/>
          </a:prstGeom>
          <a:noFill/>
        </p:spPr>
        <p:txBody>
          <a:bodyPr wrap="square" rtlCol="0">
            <a:spAutoFit/>
          </a:bodyPr>
          <a:lstStyle/>
          <a:p>
            <a:pPr marL="216000">
              <a:spcBef>
                <a:spcPts val="5"/>
              </a:spcBef>
              <a:tabLst>
                <a:tab pos="1205230" algn="l"/>
                <a:tab pos="1926589" algn="l"/>
                <a:tab pos="2915920" algn="l"/>
                <a:tab pos="3444875" algn="l"/>
                <a:tab pos="4383405" algn="l"/>
                <a:tab pos="6796405" algn="l"/>
              </a:tabLst>
              <a:defRPr/>
            </a:pPr>
            <a:r>
              <a:rPr lang="en-GB" sz="1600">
                <a:latin typeface="+mj-lt"/>
                <a:cs typeface="Poppins Medium" panose="00000600000000000000" pitchFamily="2" charset="0"/>
              </a:rPr>
              <a:t>ref. DigCompEdu Área 5: Empoderar a los estudiantes</a:t>
            </a:r>
          </a:p>
        </p:txBody>
      </p:sp>
      <p:sp>
        <p:nvSpPr>
          <p:cNvPr id="80" name="CuadroTexto 4">
            <a:extLst>
              <a:ext uri="{FF2B5EF4-FFF2-40B4-BE49-F238E27FC236}">
                <a16:creationId xmlns:a16="http://schemas.microsoft.com/office/drawing/2014/main" id="{5F364C97-F2A6-4611-B7C9-5AEFA12A47FE}"/>
              </a:ext>
            </a:extLst>
          </p:cNvPr>
          <p:cNvSpPr txBox="1"/>
          <p:nvPr/>
        </p:nvSpPr>
        <p:spPr>
          <a:xfrm>
            <a:off x="675241" y="3740993"/>
            <a:ext cx="4449013" cy="461665"/>
          </a:xfrm>
          <a:prstGeom prst="rect">
            <a:avLst/>
          </a:prstGeom>
          <a:noFill/>
        </p:spPr>
        <p:txBody>
          <a:bodyPr wrap="square" rtlCol="0">
            <a:spAutoFit/>
          </a:bodyPr>
          <a:lstStyle/>
          <a:p>
            <a:pPr marL="216000" lvl="0">
              <a:spcBef>
                <a:spcPts val="5"/>
              </a:spcBef>
              <a:tabLst>
                <a:tab pos="1205230" algn="l"/>
                <a:tab pos="1926589" algn="l"/>
                <a:tab pos="2915920" algn="l"/>
                <a:tab pos="3444875" algn="l"/>
                <a:tab pos="4383405" algn="l"/>
                <a:tab pos="6796405" algn="l"/>
              </a:tabLst>
              <a:defRPr/>
            </a:pPr>
            <a:r>
              <a:rPr lang="en-GB" sz="2400">
                <a:latin typeface="+mj-lt"/>
                <a:ea typeface="Microsoft Sans Serif" panose="020B0604020202020204" pitchFamily="34" charset="0"/>
                <a:cs typeface="Poppins ExtraLight" panose="00000300000000000000" pitchFamily="2" charset="0"/>
              </a:rPr>
              <a:t>Socio: </a:t>
            </a:r>
            <a:r>
              <a:rPr lang="en-GB" sz="2400" dirty="0">
                <a:solidFill>
                  <a:srgbClr val="9A2583"/>
                </a:solidFill>
                <a:ea typeface="Microsoft Sans Serif" panose="020B0604020202020204" pitchFamily="34" charset="0"/>
                <a:cs typeface="Poppins Medium" panose="00000600000000000000" pitchFamily="2" charset="0"/>
              </a:rPr>
              <a:t>Aalborg Handelsskole</a:t>
            </a:r>
          </a:p>
        </p:txBody>
      </p:sp>
      <p:grpSp>
        <p:nvGrpSpPr>
          <p:cNvPr id="11" name="Gruppo 10">
            <a:extLst>
              <a:ext uri="{FF2B5EF4-FFF2-40B4-BE49-F238E27FC236}">
                <a16:creationId xmlns:a16="http://schemas.microsoft.com/office/drawing/2014/main" id="{30F72C98-2D09-4217-A062-70DA0672AA92}"/>
              </a:ext>
            </a:extLst>
          </p:cNvPr>
          <p:cNvGrpSpPr/>
          <p:nvPr/>
        </p:nvGrpSpPr>
        <p:grpSpPr>
          <a:xfrm>
            <a:off x="6979193" y="2151000"/>
            <a:ext cx="3600000" cy="2556000"/>
            <a:chOff x="6998649" y="2151000"/>
            <a:chExt cx="3600000" cy="2556000"/>
          </a:xfrm>
        </p:grpSpPr>
        <p:grpSp>
          <p:nvGrpSpPr>
            <p:cNvPr id="10" name="Gruppo 9">
              <a:extLst>
                <a:ext uri="{FF2B5EF4-FFF2-40B4-BE49-F238E27FC236}">
                  <a16:creationId xmlns:a16="http://schemas.microsoft.com/office/drawing/2014/main" id="{7CC51260-5AF2-4573-A60F-A83B71053EF6}"/>
                </a:ext>
              </a:extLst>
            </p:cNvPr>
            <p:cNvGrpSpPr/>
            <p:nvPr/>
          </p:nvGrpSpPr>
          <p:grpSpPr>
            <a:xfrm>
              <a:off x="6998649" y="3474692"/>
              <a:ext cx="1143150" cy="1232308"/>
              <a:chOff x="6998649" y="3428849"/>
              <a:chExt cx="1143150" cy="1278151"/>
            </a:xfrm>
          </p:grpSpPr>
          <p:sp>
            <p:nvSpPr>
              <p:cNvPr id="55" name="Figura a mano libera: forma 54">
                <a:extLst>
                  <a:ext uri="{FF2B5EF4-FFF2-40B4-BE49-F238E27FC236}">
                    <a16:creationId xmlns:a16="http://schemas.microsoft.com/office/drawing/2014/main" id="{DE0179EA-F947-4652-A6A6-532ABB0D3110}"/>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9050" cap="flat">
                <a:solidFill>
                  <a:srgbClr val="9A2583"/>
                </a:solidFill>
                <a:prstDash val="solid"/>
                <a:round/>
              </a:ln>
            </p:spPr>
            <p:txBody>
              <a:bodyPr rtlCol="0" anchor="ctr"/>
              <a:lstStyle/>
              <a:p>
                <a:endParaRPr lang="en-GB"/>
              </a:p>
            </p:txBody>
          </p:sp>
          <p:sp>
            <p:nvSpPr>
              <p:cNvPr id="56" name="Figura a mano libera: forma 55">
                <a:extLst>
                  <a:ext uri="{FF2B5EF4-FFF2-40B4-BE49-F238E27FC236}">
                    <a16:creationId xmlns:a16="http://schemas.microsoft.com/office/drawing/2014/main" id="{884AA6E2-BC9F-4188-A6CE-24F267F93376}"/>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9050" cap="flat">
                <a:solidFill>
                  <a:srgbClr val="9A2583"/>
                </a:solidFill>
                <a:prstDash val="solid"/>
                <a:round/>
              </a:ln>
            </p:spPr>
            <p:txBody>
              <a:bodyPr rtlCol="0" anchor="ctr"/>
              <a:lstStyle/>
              <a:p>
                <a:endParaRPr lang="en-GB"/>
              </a:p>
            </p:txBody>
          </p:sp>
          <p:sp>
            <p:nvSpPr>
              <p:cNvPr id="57" name="Figura a mano libera: forma 56">
                <a:extLst>
                  <a:ext uri="{FF2B5EF4-FFF2-40B4-BE49-F238E27FC236}">
                    <a16:creationId xmlns:a16="http://schemas.microsoft.com/office/drawing/2014/main" id="{DAA2E3F9-6BD1-4F9F-9E3E-B34832DD583F}"/>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9050" cap="flat">
                <a:solidFill>
                  <a:srgbClr val="9A2583"/>
                </a:solidFill>
                <a:prstDash val="solid"/>
                <a:round/>
              </a:ln>
            </p:spPr>
            <p:txBody>
              <a:bodyPr rtlCol="0" anchor="ctr"/>
              <a:lstStyle/>
              <a:p>
                <a:endParaRPr lang="en-GB"/>
              </a:p>
            </p:txBody>
          </p:sp>
        </p:grpSp>
        <p:grpSp>
          <p:nvGrpSpPr>
            <p:cNvPr id="9" name="Gruppo 8">
              <a:extLst>
                <a:ext uri="{FF2B5EF4-FFF2-40B4-BE49-F238E27FC236}">
                  <a16:creationId xmlns:a16="http://schemas.microsoft.com/office/drawing/2014/main" id="{4C1CAEA2-EAAA-43AA-B853-298BF26E6088}"/>
                </a:ext>
              </a:extLst>
            </p:cNvPr>
            <p:cNvGrpSpPr/>
            <p:nvPr/>
          </p:nvGrpSpPr>
          <p:grpSpPr>
            <a:xfrm>
              <a:off x="8286264" y="3471371"/>
              <a:ext cx="1071868" cy="1143339"/>
              <a:chOff x="8286264" y="3428839"/>
              <a:chExt cx="1071868" cy="1185872"/>
            </a:xfrm>
          </p:grpSpPr>
          <p:sp>
            <p:nvSpPr>
              <p:cNvPr id="64" name="Figura a mano libera: forma 63">
                <a:extLst>
                  <a:ext uri="{FF2B5EF4-FFF2-40B4-BE49-F238E27FC236}">
                    <a16:creationId xmlns:a16="http://schemas.microsoft.com/office/drawing/2014/main" id="{AE3686D2-0E4C-4F6B-B326-E841F60CEF96}"/>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905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AFB32C73-DFDD-400A-989E-565CD921A4F8}"/>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905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CC117825-74DF-4C56-811E-53E10EB002B7}"/>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9050" cap="flat">
                <a:solidFill>
                  <a:srgbClr val="9A2583"/>
                </a:solidFill>
                <a:prstDash val="solid"/>
                <a:round/>
              </a:ln>
            </p:spPr>
            <p:txBody>
              <a:bodyPr rtlCol="0" anchor="ctr"/>
              <a:lstStyle/>
              <a:p>
                <a:endParaRPr lang="en-GB"/>
              </a:p>
            </p:txBody>
          </p:sp>
        </p:grpSp>
        <p:grpSp>
          <p:nvGrpSpPr>
            <p:cNvPr id="8" name="Gruppo 7">
              <a:extLst>
                <a:ext uri="{FF2B5EF4-FFF2-40B4-BE49-F238E27FC236}">
                  <a16:creationId xmlns:a16="http://schemas.microsoft.com/office/drawing/2014/main" id="{4E3D6FE6-83CE-4D9D-BC36-56A2AE8EDD34}"/>
                </a:ext>
              </a:extLst>
            </p:cNvPr>
            <p:cNvGrpSpPr/>
            <p:nvPr/>
          </p:nvGrpSpPr>
          <p:grpSpPr>
            <a:xfrm>
              <a:off x="9413258" y="3461912"/>
              <a:ext cx="1185391" cy="1163336"/>
              <a:chOff x="9413258" y="3418635"/>
              <a:chExt cx="1185391" cy="1206613"/>
            </a:xfrm>
          </p:grpSpPr>
          <p:sp>
            <p:nvSpPr>
              <p:cNvPr id="74" name="Figura a mano libera: forma 73">
                <a:extLst>
                  <a:ext uri="{FF2B5EF4-FFF2-40B4-BE49-F238E27FC236}">
                    <a16:creationId xmlns:a16="http://schemas.microsoft.com/office/drawing/2014/main" id="{29B02509-1D80-4490-ADCF-BD0B6F608FF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905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24817A81-89AF-4926-A63C-ED94DF7BD6B8}"/>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9050" cap="flat">
                <a:solidFill>
                  <a:srgbClr val="9A2583"/>
                </a:solidFill>
                <a:prstDash val="solid"/>
                <a:round/>
              </a:ln>
            </p:spPr>
            <p:txBody>
              <a:bodyPr rtlCol="0" anchor="ctr"/>
              <a:lstStyle/>
              <a:p>
                <a:endParaRPr lang="en-GB"/>
              </a:p>
            </p:txBody>
          </p:sp>
          <p:sp>
            <p:nvSpPr>
              <p:cNvPr id="82" name="Figura a mano libera: forma 81">
                <a:extLst>
                  <a:ext uri="{FF2B5EF4-FFF2-40B4-BE49-F238E27FC236}">
                    <a16:creationId xmlns:a16="http://schemas.microsoft.com/office/drawing/2014/main" id="{FFB5ECC0-EDF3-4873-BED5-A95D1CC14A4F}"/>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9050" cap="flat">
                <a:solidFill>
                  <a:srgbClr val="9A2583"/>
                </a:solidFill>
                <a:prstDash val="solid"/>
                <a:round/>
              </a:ln>
            </p:spPr>
            <p:txBody>
              <a:bodyPr rtlCol="0" anchor="ctr"/>
              <a:lstStyle/>
              <a:p>
                <a:endParaRPr lang="en-GB"/>
              </a:p>
            </p:txBody>
          </p:sp>
        </p:grpSp>
        <p:sp>
          <p:nvSpPr>
            <p:cNvPr id="83" name="Figura a mano libera: forma 82">
              <a:extLst>
                <a:ext uri="{FF2B5EF4-FFF2-40B4-BE49-F238E27FC236}">
                  <a16:creationId xmlns:a16="http://schemas.microsoft.com/office/drawing/2014/main" id="{978D42FE-D127-45DE-A354-E444C0A09B67}"/>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9050" cap="flat">
              <a:solidFill>
                <a:srgbClr val="9A2583"/>
              </a:solidFill>
              <a:prstDash val="solid"/>
              <a:miter/>
            </a:ln>
          </p:spPr>
          <p:txBody>
            <a:bodyPr rtlCol="0" anchor="ctr"/>
            <a:lstStyle/>
            <a:p>
              <a:endParaRPr lang="en-GB"/>
            </a:p>
          </p:txBody>
        </p:sp>
        <p:sp>
          <p:nvSpPr>
            <p:cNvPr id="84" name="Figura a mano libera: forma 83">
              <a:extLst>
                <a:ext uri="{FF2B5EF4-FFF2-40B4-BE49-F238E27FC236}">
                  <a16:creationId xmlns:a16="http://schemas.microsoft.com/office/drawing/2014/main" id="{B3EE9C94-428A-465A-B9E0-4A0504E88B3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9050" cap="flat">
              <a:solidFill>
                <a:srgbClr val="9A2583"/>
              </a:solidFill>
              <a:prstDash val="solid"/>
              <a:miter/>
            </a:ln>
          </p:spPr>
          <p:txBody>
            <a:bodyPr rtlCol="0" anchor="ctr"/>
            <a:lstStyle/>
            <a:p>
              <a:endParaRPr lang="en-GB"/>
            </a:p>
          </p:txBody>
        </p:sp>
        <p:sp>
          <p:nvSpPr>
            <p:cNvPr id="85" name="Figura a mano libera: forma 84">
              <a:extLst>
                <a:ext uri="{FF2B5EF4-FFF2-40B4-BE49-F238E27FC236}">
                  <a16:creationId xmlns:a16="http://schemas.microsoft.com/office/drawing/2014/main" id="{CB47B412-2E11-41E0-AB4A-FDB87BCF2955}"/>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9050" cap="flat">
              <a:solidFill>
                <a:srgbClr val="9A2583"/>
              </a:solidFill>
              <a:prstDash val="solid"/>
              <a:miter/>
            </a:ln>
          </p:spPr>
          <p:txBody>
            <a:bodyPr rtlCol="0" anchor="ctr"/>
            <a:lstStyle/>
            <a:p>
              <a:endParaRPr lang="en-GB"/>
            </a:p>
          </p:txBody>
        </p:sp>
        <p:sp>
          <p:nvSpPr>
            <p:cNvPr id="86" name="Figura a mano libera: forma 85">
              <a:extLst>
                <a:ext uri="{FF2B5EF4-FFF2-40B4-BE49-F238E27FC236}">
                  <a16:creationId xmlns:a16="http://schemas.microsoft.com/office/drawing/2014/main" id="{1DBF3AB3-578E-474C-A89F-BBE1AEF2FAAD}"/>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9050" cap="flat">
              <a:solidFill>
                <a:srgbClr val="9A2583"/>
              </a:solidFill>
              <a:prstDash val="solid"/>
              <a:miter/>
            </a:ln>
          </p:spPr>
          <p:txBody>
            <a:bodyPr rtlCol="0" anchor="ctr"/>
            <a:lstStyle/>
            <a:p>
              <a:endParaRPr lang="en-GB"/>
            </a:p>
          </p:txBody>
        </p:sp>
        <p:sp>
          <p:nvSpPr>
            <p:cNvPr id="87" name="Figura a mano libera: forma 86">
              <a:extLst>
                <a:ext uri="{FF2B5EF4-FFF2-40B4-BE49-F238E27FC236}">
                  <a16:creationId xmlns:a16="http://schemas.microsoft.com/office/drawing/2014/main" id="{2E674BC1-18FB-4E25-918E-AD2C603CA730}"/>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9050" cap="flat">
              <a:solidFill>
                <a:srgbClr val="9A2583"/>
              </a:solidFill>
              <a:prstDash val="sysDash"/>
              <a:miter/>
            </a:ln>
          </p:spPr>
          <p:txBody>
            <a:bodyPr rtlCol="0" anchor="ctr"/>
            <a:lstStyle/>
            <a:p>
              <a:endParaRPr lang="en-GB"/>
            </a:p>
          </p:txBody>
        </p:sp>
        <p:sp>
          <p:nvSpPr>
            <p:cNvPr id="88" name="Figura a mano libera: forma 87">
              <a:extLst>
                <a:ext uri="{FF2B5EF4-FFF2-40B4-BE49-F238E27FC236}">
                  <a16:creationId xmlns:a16="http://schemas.microsoft.com/office/drawing/2014/main" id="{7014A3B8-7328-4810-8433-41888C2D7457}"/>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905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510500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a:effectLst/>
                <a:latin typeface="+mj-lt"/>
              </a:rPr>
              <a:t>Utilizar tecnología asistiva</a:t>
            </a:r>
            <a:r>
              <a:rPr lang="en-US" sz="1600" b="0" i="0">
                <a:effectLst/>
                <a:latin typeface="+mj-lt"/>
              </a:rPr>
              <a:t>: </a:t>
            </a:r>
            <a:r>
              <a:rPr lang="es-ES" sz="1600" b="0" i="0">
                <a:effectLst/>
                <a:latin typeface="+mj-lt"/>
              </a:rPr>
              <a:t>Existen diversas tecnologías de apoyo, como los programas de conversión de texto a voz y los programas de reconocimiento de voz, que pueden ayudar a los alumnos con dislexia a acceder a los materiales escritos.</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Alfabetización estructurada</a:t>
            </a:r>
            <a:r>
              <a:rPr lang="en-US" sz="1600" b="0" i="0">
                <a:effectLst/>
                <a:latin typeface="+mj-lt"/>
              </a:rPr>
              <a:t>: </a:t>
            </a:r>
            <a:r>
              <a:rPr lang="es-ES" sz="1600" b="0" i="0">
                <a:effectLst/>
                <a:latin typeface="+mj-lt"/>
              </a:rPr>
              <a:t>La alfabetización estructurada es un tipo de enseñanza de la lectura que hace hincapié en la estructura del lenguaje, incluidos los fonemas, las sílabas y las raíces. Este enfoque puede ser especialmente útil para los alumnos con dislexia.</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Enseñanza multisensorial</a:t>
            </a:r>
            <a:r>
              <a:rPr lang="en-US" sz="1600" b="0" i="0">
                <a:effectLst/>
                <a:latin typeface="+mj-lt"/>
              </a:rPr>
              <a:t>: </a:t>
            </a:r>
            <a:r>
              <a:rPr lang="es-ES" sz="1600" b="0" i="0">
                <a:effectLst/>
                <a:latin typeface="+mj-lt"/>
              </a:rPr>
              <a:t>La enseñanza multisensorial utiliza una combinación de técnicas visuales, auditivas y cinestésicas (basadas en el movimiento) para enseñar a leer y deletrear. Este enfoque puede ser eficaz para los alumnos con dislexia, ya que les permite utilizar múltiples sentidos para procesar la información.</a:t>
            </a:r>
          </a:p>
          <a:p>
            <a:pPr marL="285750" indent="-285750" algn="l">
              <a:buFont typeface="Arial" panose="020B0604020202020204" pitchFamily="34" charset="0"/>
              <a:buChar char="•"/>
            </a:pPr>
            <a:r>
              <a:rPr lang="en-US" sz="1600" b="1" i="0">
                <a:effectLst/>
                <a:latin typeface="+mj-lt"/>
              </a:rPr>
              <a:t>Adaptaciones</a:t>
            </a:r>
            <a:r>
              <a:rPr lang="en-US" sz="1600" i="0">
                <a:effectLst/>
                <a:latin typeface="+mj-lt"/>
              </a:rPr>
              <a:t>: </a:t>
            </a:r>
            <a:r>
              <a:rPr lang="es-ES" sz="1600" i="0">
                <a:effectLst/>
                <a:latin typeface="+mj-lt"/>
              </a:rPr>
              <a:t>Las adaptaciones son modificaciones o ajustes del entorno de aprendizaje que pueden ayudar a nivelar las condiciones de los alumnos con dislexia. Algunos ejemplos de adaptaciones son el tiempo extra en los exámenes, el acceso a una calculadora o el uso de un procesador de textos.</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Colaboración con especialistas</a:t>
            </a:r>
            <a:r>
              <a:rPr lang="en-US" sz="1600" b="0" i="0">
                <a:effectLst/>
                <a:latin typeface="+mj-lt"/>
              </a:rPr>
              <a:t>: </a:t>
            </a:r>
            <a:r>
              <a:rPr lang="es-ES" sz="1600" b="0" i="0">
                <a:effectLst/>
                <a:latin typeface="+mj-lt"/>
              </a:rPr>
              <a:t>Puede ser útil trabajar con especialistas, como un especialista en lectura o un especialista en aprendizaje, para identificar las necesidades específicas de un alumno con dislexia y desarrollar un plan individualizado para apoyar su aprendizaje.</a:t>
            </a:r>
            <a:endParaRPr lang="en-US" sz="1600" b="0" i="0" dirty="0">
              <a:effectLst/>
              <a:latin typeface="+mj-lt"/>
            </a:endParaRP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3.2 ¿Cómo puedes ayudar a los estudiantes con dislexia?</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9218" name="Picture 2" descr="output">
            <a:extLst>
              <a:ext uri="{FF2B5EF4-FFF2-40B4-BE49-F238E27FC236}">
                <a16:creationId xmlns:a16="http://schemas.microsoft.com/office/drawing/2014/main" id="{20469444-EC50-DE29-73DE-70A415EEDC7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762506" y="2424112"/>
            <a:ext cx="2133600" cy="2133600"/>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306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333594" y="1656183"/>
            <a:ext cx="9579807"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a:effectLst/>
                <a:latin typeface="+mj-lt"/>
              </a:rPr>
              <a:t>Utilizar tecnología asistiva </a:t>
            </a:r>
            <a:r>
              <a:rPr lang="en-US" sz="1600" b="0" i="0">
                <a:effectLst/>
                <a:latin typeface="+mj-lt"/>
              </a:rPr>
              <a:t>: L</a:t>
            </a:r>
            <a:r>
              <a:rPr lang="es-ES" sz="1600" b="0" i="0">
                <a:effectLst/>
                <a:latin typeface="+mj-lt"/>
              </a:rPr>
              <a:t>as tecnologías de apoyo, como los programas informáticos de conversión de texto a voz y de reconocimiento de voz, pueden ayudar a los alumnos con discapacidad mental a acceder a los materiales escritos y a comunicarse con mayor eficacia.</a:t>
            </a:r>
          </a:p>
          <a:p>
            <a:pPr marL="285750" indent="-285750" algn="l">
              <a:buFont typeface="Arial" panose="020B0604020202020204" pitchFamily="34" charset="0"/>
              <a:buChar char="•"/>
            </a:pPr>
            <a:r>
              <a:rPr lang="en-US" sz="1600" b="1" i="0">
                <a:effectLst/>
                <a:latin typeface="+mj-lt"/>
              </a:rPr>
              <a:t>Adaptaciones</a:t>
            </a:r>
            <a:r>
              <a:rPr lang="en-US" sz="1600" i="0">
                <a:effectLst/>
                <a:latin typeface="+mj-lt"/>
              </a:rPr>
              <a:t>: </a:t>
            </a:r>
            <a:r>
              <a:rPr lang="es-ES" sz="1600" i="0">
                <a:effectLst/>
                <a:latin typeface="+mj-lt"/>
              </a:rPr>
              <a:t>Las adaptaciones son modificaciones o ajustes del entorno de aprendizaje que pueden ayudar a nivelar las condiciones de los alumnos con discapacidades psíquicas. Algunos ejemplos de adaptaciones son el tiempo extra en los exámenes, el acceso a una calculadora o el uso de un procesador de textos.</a:t>
            </a:r>
            <a:endParaRPr lang="en-US" sz="1600" b="0" i="0">
              <a:effectLst/>
              <a:latin typeface="+mj-lt"/>
            </a:endParaRPr>
          </a:p>
          <a:p>
            <a:pPr marL="285750" indent="-285750" algn="l">
              <a:buFont typeface="Arial" panose="020B0604020202020204" pitchFamily="34" charset="0"/>
              <a:buChar char="•"/>
            </a:pPr>
            <a:r>
              <a:rPr lang="en-US" sz="1600" b="1" i="0">
                <a:effectLst/>
                <a:latin typeface="+mj-lt"/>
              </a:rPr>
              <a:t>Colaboración con especialistas: </a:t>
            </a:r>
            <a:r>
              <a:rPr lang="es-ES" sz="1600" b="0" i="0">
                <a:effectLst/>
                <a:latin typeface="+mj-lt"/>
              </a:rPr>
              <a:t>Puede ser útil trabajar con especialistas, como un especialista en aprendizaje o un terapeuta ocupacional, para identificar las necesidades específicas de un alumno con discapacidad mental y desarrollar un plan individualizado de apoyo a su aprendizaje</a:t>
            </a:r>
            <a:r>
              <a:rPr lang="en-US" sz="1600" b="0" i="0">
                <a:effectLst/>
                <a:latin typeface="+mj-lt"/>
              </a:rPr>
              <a:t>.</a:t>
            </a:r>
          </a:p>
          <a:p>
            <a:pPr marL="285750" indent="-285750" algn="l">
              <a:buFont typeface="Arial" panose="020B0604020202020204" pitchFamily="34" charset="0"/>
              <a:buChar char="•"/>
            </a:pPr>
            <a:r>
              <a:rPr lang="en-US" sz="1600" b="1" i="0">
                <a:effectLst/>
                <a:latin typeface="+mj-lt"/>
              </a:rPr>
              <a:t>Rutinas y horarios estructurados: </a:t>
            </a:r>
            <a:r>
              <a:rPr lang="es-ES" sz="1600" b="0" i="0">
                <a:effectLst/>
                <a:latin typeface="+mj-lt"/>
              </a:rPr>
              <a:t>Proporcionar a los alumnos con discapacidad mental rutinas y horarios estructurados puede ayudarles a sentirse más seguros y más capaces de gestionar su tiempo y sus responsabilidades</a:t>
            </a:r>
            <a:r>
              <a:rPr lang="en-US" sz="1600" b="0" i="0">
                <a:effectLst/>
                <a:latin typeface="+mj-lt"/>
              </a:rPr>
              <a:t>.</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Ayudas visuales</a:t>
            </a:r>
            <a:r>
              <a:rPr lang="en-US" sz="1600" b="0" i="0">
                <a:effectLst/>
                <a:latin typeface="+mj-lt"/>
              </a:rPr>
              <a:t>: </a:t>
            </a:r>
            <a:r>
              <a:rPr lang="es-ES" sz="1600" b="0" i="0">
                <a:effectLst/>
                <a:latin typeface="+mj-lt"/>
              </a:rPr>
              <a:t>Las ayudas visuales, como imágenes, diagramas y gráficos, pueden ayudar a los alumnos con discapacidad mental a comprender y retener mejor la información</a:t>
            </a:r>
            <a:r>
              <a:rPr lang="en-US" sz="1600" b="0" i="0">
                <a:effectLst/>
                <a:latin typeface="+mj-lt"/>
              </a:rPr>
              <a:t>.</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Enseñanza en grupos reducidos</a:t>
            </a:r>
            <a:r>
              <a:rPr lang="en-US" sz="1600" b="0" i="0">
                <a:effectLst/>
                <a:latin typeface="+mj-lt"/>
              </a:rPr>
              <a:t>: </a:t>
            </a:r>
            <a:r>
              <a:rPr lang="es-ES" sz="1600" b="0" i="0">
                <a:effectLst/>
                <a:latin typeface="+mj-lt"/>
              </a:rPr>
              <a:t>La enseñanza en grupos reducidos, en la que un alumno trabaja con un profesor o tutor y un pequeño grupo de compañeros, puede ser especialmente eficaz para los alumnos con discapacidad mental. Esto permite una atención y un apoyo más individualizados</a:t>
            </a:r>
            <a:r>
              <a:rPr lang="en-US" sz="1600" b="0" i="0">
                <a:effectLst/>
                <a:latin typeface="+mj-lt"/>
              </a:rPr>
              <a:t>.</a:t>
            </a:r>
            <a:endParaRPr lang="en-US" sz="1600" b="0" i="0" dirty="0">
              <a:effectLst/>
              <a:latin typeface="+mj-lt"/>
            </a:endParaRP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3.3 ¿Cómo puedes ayudar a los estudiantes con discapacidades psíquicas?</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8194" name="Picture 2" descr="output">
            <a:extLst>
              <a:ext uri="{FF2B5EF4-FFF2-40B4-BE49-F238E27FC236}">
                <a16:creationId xmlns:a16="http://schemas.microsoft.com/office/drawing/2014/main" id="{FBF8FE98-4D06-E395-2753-AA2C80615CB7}"/>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913401" y="2276475"/>
            <a:ext cx="2135724" cy="2135724"/>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378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n-US" sz="1600" b="1" i="0">
                <a:effectLst/>
                <a:latin typeface="+mj-lt"/>
              </a:rPr>
              <a:t>Tecnología asistiva: </a:t>
            </a:r>
            <a:r>
              <a:rPr lang="es-ES" sz="1600" b="0" i="0">
                <a:effectLst/>
                <a:latin typeface="+mj-lt"/>
              </a:rPr>
              <a:t>Las tecnologías de apoyo, como los teclados adaptativos, los programas de conversión de voz a texto y los dispositivos de conmutación, pueden ayudar a los alumnos con discapacidades físicas a acceder a los materiales escritos y a comunicarse con mayor eficacia.</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Adaptaciones: </a:t>
            </a:r>
            <a:r>
              <a:rPr lang="es-ES" sz="1600" b="0" i="0">
                <a:effectLst/>
                <a:latin typeface="+mj-lt"/>
              </a:rPr>
              <a:t>Las adaptaciones son modificaciones o ajustes del entorno de aprendizaje que pueden contribuir a igualar las condiciones de los alumnos con discapacidades físicas. Algunos ejemplos son el tiempo extra en los exámenes, el acceso a una calculadora o el uso de un procesador de textos</a:t>
            </a:r>
            <a:r>
              <a:rPr lang="en-US" sz="1600" b="0" i="0">
                <a:effectLst/>
                <a:latin typeface="+mj-lt"/>
              </a:rPr>
              <a:t>.</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Colaboración con especialistas</a:t>
            </a:r>
            <a:r>
              <a:rPr lang="en-US" sz="1600" b="0" i="0">
                <a:effectLst/>
                <a:latin typeface="+mj-lt"/>
              </a:rPr>
              <a:t>: </a:t>
            </a:r>
            <a:r>
              <a:rPr lang="es-ES" sz="1600" b="0" i="0">
                <a:effectLst/>
                <a:latin typeface="+mj-lt"/>
              </a:rPr>
              <a:t>Puede ser útil trabajar con especialistas, como un fisioterapeuta o un terapeuta ocupacional, para identificar las necesidades específicas de un alumno con una discapacidad física y desarrollar un plan individualizado para apoyar su aprendizaje</a:t>
            </a:r>
            <a:r>
              <a:rPr lang="en-US" sz="1600" b="0" i="0">
                <a:effectLst/>
                <a:latin typeface="+mj-lt"/>
              </a:rPr>
              <a:t>.</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Equipamiento adaptativo: </a:t>
            </a:r>
            <a:r>
              <a:rPr lang="es-ES" sz="1600" b="0" i="0">
                <a:effectLst/>
                <a:latin typeface="+mj-lt"/>
              </a:rPr>
              <a:t>El uso de equipos de adaptación, como pupitres y sillas modificados, puede ayudar a los alumnos con discapacidades físicas a participar más plenamente en clase</a:t>
            </a:r>
            <a:r>
              <a:rPr lang="en-US" sz="1600" b="0" i="0">
                <a:effectLst/>
                <a:latin typeface="+mj-lt"/>
              </a:rPr>
              <a:t>.</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Ayudas visuales: </a:t>
            </a:r>
            <a:r>
              <a:rPr lang="es-ES" sz="1600" b="0" i="0">
                <a:effectLst/>
                <a:latin typeface="+mj-lt"/>
              </a:rPr>
              <a:t>Las ayudas visuales, como imágenes, diagramas y gráficos, pueden ayudar a los alumnos con discapacidades físicas a comprender y retener mejor la información</a:t>
            </a:r>
            <a:r>
              <a:rPr lang="en-US" sz="1600" b="0" i="0">
                <a:effectLst/>
                <a:latin typeface="+mj-lt"/>
              </a:rPr>
              <a:t>.</a:t>
            </a:r>
            <a:endParaRPr lang="en-US" sz="1600" b="0" i="0" dirty="0">
              <a:effectLst/>
              <a:latin typeface="+mj-lt"/>
            </a:endParaRPr>
          </a:p>
          <a:p>
            <a:pPr marL="285750" indent="-285750" algn="l">
              <a:buFont typeface="Arial" panose="020B0604020202020204" pitchFamily="34" charset="0"/>
              <a:buChar char="•"/>
            </a:pPr>
            <a:r>
              <a:rPr lang="en-US" sz="1600" b="1" i="0">
                <a:effectLst/>
                <a:latin typeface="+mj-lt"/>
              </a:rPr>
              <a:t>Enseñanza en grupos reducidos: </a:t>
            </a:r>
            <a:r>
              <a:rPr lang="es-ES" sz="1600" b="0" i="0">
                <a:effectLst/>
                <a:latin typeface="+mj-lt"/>
              </a:rPr>
              <a:t>La enseñanza en grupos reducidos, en la que un alumno trabaja con un profesor o tutor y un pequeño grupo de compañeros, puede ser especialmente eficaz para los alumnos con discapacidades físicas. Esto permite una atención y un apoyo más individualizados</a:t>
            </a:r>
            <a:r>
              <a:rPr lang="en-US" sz="1600" b="0" i="0">
                <a:effectLst/>
                <a:latin typeface="+mj-lt"/>
              </a:rPr>
              <a:t>.</a:t>
            </a:r>
            <a:endParaRPr lang="en-US" sz="1600" b="0" i="0" dirty="0">
              <a:effectLst/>
              <a:latin typeface="+mj-lt"/>
            </a:endParaRPr>
          </a:p>
          <a:p>
            <a:pPr marL="285750" indent="-285750" algn="l">
              <a:buFont typeface="Arial" panose="020B0604020202020204" pitchFamily="34" charset="0"/>
              <a:buChar char="•"/>
            </a:pPr>
            <a:endParaRPr lang="en-US" sz="1600" b="0" i="0" dirty="0">
              <a:solidFill>
                <a:srgbClr val="374151"/>
              </a:solidFill>
              <a:effectLst/>
              <a:latin typeface="Söhne"/>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3.4 ¿Cómo puedes ayudar a los estudiantes con discapacidades físicas?</a:t>
            </a:r>
            <a:endParaRPr lang="en-AU" sz="2000" dirty="0">
              <a:latin typeface="+mj-lt"/>
              <a:ea typeface="Microsoft Sans Serif" panose="020B0604020202020204" pitchFamily="34" charset="0"/>
            </a:endParaRPr>
          </a:p>
        </p:txBody>
      </p:sp>
      <p:pic>
        <p:nvPicPr>
          <p:cNvPr id="4" name="Billede 3" descr="Et billede, der indeholder vindue&#10;&#10;Automatisk genereret beskrivelse">
            <a:extLst>
              <a:ext uri="{FF2B5EF4-FFF2-40B4-BE49-F238E27FC236}">
                <a16:creationId xmlns:a16="http://schemas.microsoft.com/office/drawing/2014/main" id="{4959E667-E6EE-664E-FE0A-86B07BD5979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762506" y="2331709"/>
            <a:ext cx="2191810" cy="2194581"/>
          </a:xfrm>
          <a:prstGeom prst="ellipse">
            <a:avLst/>
          </a:prstGeom>
          <a:ln w="63500" cap="rnd">
            <a:solidFill>
              <a:srgbClr val="9A258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94150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8937523" y="3631149"/>
            <a:ext cx="1058564"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Google Shape;535;p42">
            <a:extLst>
              <a:ext uri="{FF2B5EF4-FFF2-40B4-BE49-F238E27FC236}">
                <a16:creationId xmlns:a16="http://schemas.microsoft.com/office/drawing/2014/main" id="{AE97FEC2-4A1B-4F1D-9BE9-58339FD29127}"/>
              </a:ext>
            </a:extLst>
          </p:cNvPr>
          <p:cNvSpPr txBox="1">
            <a:spLocks/>
          </p:cNvSpPr>
          <p:nvPr/>
        </p:nvSpPr>
        <p:spPr>
          <a:xfrm>
            <a:off x="5506551" y="5910839"/>
            <a:ext cx="469800" cy="391500"/>
          </a:xfrm>
          <a:prstGeom prst="rect">
            <a:avLst/>
          </a:prstGeom>
        </p:spPr>
        <p:txBody>
          <a:bodyPr spcFirstLastPara="1" wrap="square" lIns="91425" tIns="91425" rIns="91425" bIns="91425" anchor="t" anchorCtr="0">
            <a:no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00000000-1234-1234-1234-123412341234}" type="slidenum">
              <a:rPr lang="en-GB" smtClean="0"/>
              <a:pPr algn="ctr"/>
              <a:t>23</a:t>
            </a:fld>
            <a:endParaRPr lang="en-GB"/>
          </a:p>
        </p:txBody>
      </p:sp>
      <p:sp>
        <p:nvSpPr>
          <p:cNvPr id="21" name="Google Shape;536;p42">
            <a:extLst>
              <a:ext uri="{FF2B5EF4-FFF2-40B4-BE49-F238E27FC236}">
                <a16:creationId xmlns:a16="http://schemas.microsoft.com/office/drawing/2014/main" id="{0552E255-CDC8-4241-A53C-8D6B695529F7}"/>
              </a:ext>
            </a:extLst>
          </p:cNvPr>
          <p:cNvSpPr/>
          <p:nvPr/>
        </p:nvSpPr>
        <p:spPr>
          <a:xfrm>
            <a:off x="333594" y="1835164"/>
            <a:ext cx="4755519" cy="1700466"/>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b="1">
                <a:solidFill>
                  <a:schemeClr val="dk1"/>
                </a:solidFill>
                <a:latin typeface="+mj-lt"/>
                <a:ea typeface="Varela Round"/>
                <a:cs typeface="Varela Round"/>
                <a:sym typeface="Varela Round"/>
              </a:rPr>
              <a:t>Expectativas y normas claras</a:t>
            </a:r>
            <a:endParaRPr lang="en-GB" sz="1600" b="1" dirty="0">
              <a:solidFill>
                <a:schemeClr val="dk1"/>
              </a:solidFill>
              <a:latin typeface="+mj-lt"/>
              <a:ea typeface="Varela Round"/>
              <a:cs typeface="Varela Round"/>
              <a:sym typeface="Varela Round"/>
            </a:endParaRPr>
          </a:p>
          <a:p>
            <a:pPr>
              <a:lnSpc>
                <a:spcPct val="120000"/>
              </a:lnSpc>
            </a:pPr>
            <a:r>
              <a:rPr lang="es-ES" altLang="ko-KR" sz="1400">
                <a:latin typeface="+mj-lt"/>
                <a:cs typeface="Poppins ExtraLight" panose="00000300000000000000" pitchFamily="2" charset="0"/>
              </a:rPr>
              <a:t>Comunica claramente a tus alumnos tus expectativas de comportamiento, hábitos de trabajo y participación. El uso de herramientas digitales puede ayudar a crear una sensación de estructura y previsibilidad.</a:t>
            </a:r>
            <a:endParaRPr lang="en-GB" altLang="ko-KR" sz="1400" dirty="0">
              <a:latin typeface="+mj-lt"/>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841426"/>
            <a:ext cx="5143703" cy="1694204"/>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s-ES" b="1">
                <a:solidFill>
                  <a:schemeClr val="dk1"/>
                </a:solidFill>
                <a:latin typeface="+mj-lt"/>
                <a:cs typeface="Varela Round"/>
              </a:rPr>
              <a:t>Cultura del aula positiva</a:t>
            </a:r>
            <a:endParaRPr lang="en-GB" sz="1600" b="1" dirty="0">
              <a:solidFill>
                <a:schemeClr val="dk1"/>
              </a:solidFill>
              <a:latin typeface="+mj-lt"/>
              <a:ea typeface="Varela Round"/>
              <a:cs typeface="Varela Round"/>
              <a:sym typeface="Varela Round"/>
            </a:endParaRPr>
          </a:p>
          <a:p>
            <a:pPr lvl="0" algn="r">
              <a:lnSpc>
                <a:spcPct val="120000"/>
              </a:lnSpc>
              <a:buClr>
                <a:schemeClr val="dk1"/>
              </a:buClr>
              <a:buSzPts val="1100"/>
            </a:pPr>
            <a:r>
              <a:rPr lang="es-ES" sz="1400" b="0" i="0">
                <a:effectLst/>
                <a:latin typeface="+mj-lt"/>
              </a:rPr>
              <a:t>Fomenta la comunicación abierta, la inclusión y el respeto entre tus alumnos. Un entorno seguro y de apoyo puede conducir a un aprendizaje y un crecimiento más profundos.</a:t>
            </a:r>
            <a:endParaRPr lang="en-GB" altLang="ko-KR" sz="1400" dirty="0">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333594" y="3692640"/>
            <a:ext cx="4755519" cy="19611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91425" tIns="91425" rIns="1371600" bIns="91425" anchor="t" anchorCtr="0">
            <a:noAutofit/>
          </a:bodyPr>
          <a:lstStyle/>
          <a:p>
            <a:pPr>
              <a:lnSpc>
                <a:spcPct val="120000"/>
              </a:lnSpc>
              <a:buClr>
                <a:schemeClr val="dk1"/>
              </a:buClr>
              <a:buSzPts val="1100"/>
            </a:pPr>
            <a:r>
              <a:rPr lang="en-GB" b="1">
                <a:solidFill>
                  <a:schemeClr val="dk1"/>
                </a:solidFill>
                <a:latin typeface="+mj-lt"/>
                <a:ea typeface="Varela Round"/>
                <a:cs typeface="Varela Round"/>
                <a:sym typeface="Varela Round"/>
              </a:rPr>
              <a:t>Sentido de pertenencia</a:t>
            </a:r>
            <a:endParaRPr lang="en-GB" sz="1400" b="1" dirty="0">
              <a:solidFill>
                <a:schemeClr val="dk1"/>
              </a:solidFill>
              <a:latin typeface="+mj-lt"/>
              <a:ea typeface="Varela Round"/>
              <a:cs typeface="Varela Round"/>
              <a:sym typeface="Varela Round"/>
            </a:endParaRPr>
          </a:p>
          <a:p>
            <a:pPr>
              <a:lnSpc>
                <a:spcPct val="120000"/>
              </a:lnSpc>
              <a:buClr>
                <a:schemeClr val="dk1"/>
              </a:buClr>
              <a:buSzPts val="1100"/>
            </a:pPr>
            <a:r>
              <a:rPr lang="es-ES" sz="1400" b="0" i="0">
                <a:effectLst/>
                <a:latin typeface="+mj-lt"/>
              </a:rPr>
              <a:t>Haz un esfuerzo por implicar a tus alumnos en las actividades y debates de clase, y anímales a participar. De este modo, los alumnos se sentirán valorados y parte integrante de la comunidad de la clase.</a:t>
            </a:r>
            <a:endParaRPr lang="en-GB" altLang="ko-KR" sz="1400" dirty="0">
              <a:latin typeface="+mj-lt"/>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1"/>
            <a:ext cx="5143702" cy="1961100"/>
          </a:xfrm>
          <a:prstGeom prst="rect">
            <a:avLst/>
          </a:prstGeom>
          <a:noFill/>
          <a:ln w="9525" cap="flat" cmpd="sng">
            <a:solidFill>
              <a:schemeClr val="tx1">
                <a:lumMod val="50000"/>
                <a:lumOff val="50000"/>
              </a:schemeClr>
            </a:solidFill>
            <a:prstDash val="dash"/>
            <a:round/>
            <a:headEnd type="none" w="sm" len="sm"/>
            <a:tailEnd type="none" w="sm" len="sm"/>
          </a:ln>
        </p:spPr>
        <p:txBody>
          <a:bodyPr spcFirstLastPara="1" wrap="square" lIns="1371600" tIns="91425" rIns="91425" bIns="91425" anchor="t" anchorCtr="0">
            <a:noAutofit/>
          </a:bodyPr>
          <a:lstStyle/>
          <a:p>
            <a:pPr algn="r">
              <a:lnSpc>
                <a:spcPct val="120000"/>
              </a:lnSpc>
              <a:buClr>
                <a:schemeClr val="dk1"/>
              </a:buClr>
              <a:buSzPts val="1100"/>
            </a:pPr>
            <a:r>
              <a:rPr lang="es-ES" b="1">
                <a:solidFill>
                  <a:schemeClr val="dk1"/>
                </a:solidFill>
                <a:latin typeface="+mj-lt"/>
                <a:ea typeface="Varela Round"/>
                <a:cs typeface="Varela Round"/>
                <a:sym typeface="Varela Round"/>
              </a:rPr>
              <a:t>Fomentar la asunción de riesgos y los errores</a:t>
            </a:r>
          </a:p>
          <a:p>
            <a:pPr algn="r">
              <a:lnSpc>
                <a:spcPct val="120000"/>
              </a:lnSpc>
              <a:buClr>
                <a:schemeClr val="dk1"/>
              </a:buClr>
              <a:buSzPts val="1100"/>
            </a:pPr>
            <a:r>
              <a:rPr lang="es-ES" sz="1400" b="0" i="0">
                <a:effectLst/>
                <a:latin typeface="+mj-lt"/>
              </a:rPr>
              <a:t>Cometer errores es una parte natural del proceso de aprendizaje. Anima a tus alumnos a hacer preguntas, expresar sus ideas y probar cosas nuevas, aunque no salgan perfectas a la primera.</a:t>
            </a:r>
            <a:endParaRPr lang="en-GB" altLang="ko-KR" sz="1400" dirty="0">
              <a:latin typeface="+mj-lt"/>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dirty="0">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cs typeface="Poppins Medium" panose="00000600000000000000" pitchFamily="2" charset="0"/>
            </a:endParaRPr>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chemeClr val="tx1">
                <a:lumMod val="50000"/>
                <a:lumOff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40" y="1250839"/>
            <a:ext cx="6210935"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3.5 Crear un entorno de aprendizaje de apoyo</a:t>
            </a:r>
            <a:endParaRPr lang="en-AU" sz="2000" dirty="0">
              <a:latin typeface="+mj-lt"/>
              <a:ea typeface="Microsoft Sans Serif" panose="020B0604020202020204" pitchFamily="34" charset="0"/>
            </a:endParaRPr>
          </a:p>
        </p:txBody>
      </p:sp>
      <p:pic>
        <p:nvPicPr>
          <p:cNvPr id="11266" name="Picture 2" descr="output">
            <a:extLst>
              <a:ext uri="{FF2B5EF4-FFF2-40B4-BE49-F238E27FC236}">
                <a16:creationId xmlns:a16="http://schemas.microsoft.com/office/drawing/2014/main" id="{A13EF754-7B2D-8AE5-8351-EE0838308F1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528553" y="2952108"/>
            <a:ext cx="1466850" cy="1466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22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rPr>
              <a:t>3.6 Estrategias en el aula</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79707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3200" b="0" i="0">
                <a:effectLst/>
                <a:latin typeface="+mj-lt"/>
              </a:rPr>
              <a:t>Aplicando estas estrategias, puedes crear un entorno de aprendizaje propicio y estimulante que ayude a tus alumnos a tener éxito.</a:t>
            </a:r>
            <a:endParaRPr lang="en-US" sz="32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2283628"/>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1911661"/>
            <a:ext cx="7772400" cy="743933"/>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s-ES" sz="2400" b="0" i="0">
                <a:effectLst/>
                <a:latin typeface="+mj-lt"/>
              </a:rPr>
              <a:t>Es importante establecer expectativas claras, crear una cultura positiva en el aula, fomentar el sentimiento de pertenencia, proporcionar recursos y apoyo, animar a asumir riesgos y cometer errores, y mostrar interés por los alumnos.</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2290" name="Picture 2" descr="output">
            <a:extLst>
              <a:ext uri="{FF2B5EF4-FFF2-40B4-BE49-F238E27FC236}">
                <a16:creationId xmlns:a16="http://schemas.microsoft.com/office/drawing/2014/main" id="{1612999A-6232-E212-E0F0-8D4B679AF9D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487027" y="2414864"/>
            <a:ext cx="2371379" cy="2371379"/>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467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983603"/>
            </a:xfrm>
            <a:prstGeom prst="rect">
              <a:avLst/>
            </a:prstGeom>
            <a:noFill/>
          </p:spPr>
          <p:txBody>
            <a:bodyPr wrap="square" rtlCol="0">
              <a:spAutoFit/>
            </a:bodyPr>
            <a:lstStyle/>
            <a:p>
              <a:pPr indent="-285750"/>
              <a:r>
                <a:rPr lang="en-US" altLang="ko-KR" sz="2000" b="1">
                  <a:cs typeface="Poppins Medium" panose="00000600000000000000" pitchFamily="2" charset="0"/>
                </a:rPr>
                <a:t>¿Cómo podemos ayudar a los estudiantes con necesidades especiales?</a:t>
              </a:r>
              <a:endParaRPr lang="en-US" altLang="ko-KR" sz="2000" b="1" dirty="0">
                <a:cs typeface="Poppins Medium" panose="00000600000000000000" pitchFamily="2" charset="0"/>
              </a:endParaRPr>
            </a:p>
            <a:p>
              <a:pPr indent="-285750">
                <a:lnSpc>
                  <a:spcPct val="120000"/>
                </a:lnSpc>
              </a:pPr>
              <a:r>
                <a:rPr lang="en-US" altLang="ko-KR" sz="1600">
                  <a:solidFill>
                    <a:prstClr val="black"/>
                  </a:solidFill>
                  <a:latin typeface="Calibri Light" panose="020F0302020204030204"/>
                  <a:cs typeface="Poppins ExtraLight" panose="00000300000000000000" pitchFamily="2" charset="0"/>
                </a:rPr>
                <a:t>Puedes utilizar ayudas digitales.</a:t>
              </a:r>
              <a:endParaRPr lang="en-US" altLang="ko-KR"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971292"/>
            </a:xfrm>
            <a:prstGeom prst="rect">
              <a:avLst/>
            </a:prstGeom>
            <a:noFill/>
          </p:spPr>
          <p:txBody>
            <a:bodyPr wrap="square" rtlCol="0">
              <a:spAutoFit/>
            </a:bodyPr>
            <a:lstStyle/>
            <a:p>
              <a:pPr indent="-285750"/>
              <a:r>
                <a:rPr lang="en-US" altLang="ko-KR" sz="2000" b="1">
                  <a:cs typeface="Poppins Medium" panose="00000600000000000000" pitchFamily="2" charset="0"/>
                </a:rPr>
                <a:t>Estudiantes con dislexia</a:t>
              </a:r>
              <a:endParaRPr lang="en-US" altLang="ko-KR" sz="2000" b="1" dirty="0">
                <a:cs typeface="Poppins Medium" panose="00000600000000000000" pitchFamily="2" charset="0"/>
              </a:endParaRPr>
            </a:p>
            <a:p>
              <a:pPr indent="-285750">
                <a:lnSpc>
                  <a:spcPct val="120000"/>
                </a:lnSpc>
              </a:pPr>
              <a:r>
                <a:rPr lang="es-ES" altLang="ko-KR" sz="1600">
                  <a:solidFill>
                    <a:prstClr val="black"/>
                  </a:solidFill>
                  <a:latin typeface="Calibri Light" panose="020F0302020204030204"/>
                  <a:cs typeface="Poppins ExtraLight" panose="00000300000000000000" pitchFamily="2" charset="0"/>
                </a:rPr>
                <a:t>Compatible con programas de conversión de texto a voz y de reconocimiento de voz.</a:t>
              </a:r>
              <a:endParaRPr lang="ko-KR" altLang="en-US" sz="1600" dirty="0">
                <a:solidFill>
                  <a:prstClr val="black"/>
                </a:solidFill>
                <a:latin typeface="Calibri Light" panose="020F0302020204030204"/>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US" altLang="ko-KR" sz="2000" b="1">
                  <a:cs typeface="Poppins Medium" panose="00000600000000000000" pitchFamily="2" charset="0"/>
                </a:rPr>
                <a:t>Estudiantes con discapacidades psíquicas</a:t>
              </a:r>
              <a:endParaRPr lang="en-US" altLang="ko-KR" sz="1600" b="1" dirty="0">
                <a:cs typeface="Poppins Medium" panose="00000600000000000000" pitchFamily="2" charset="0"/>
              </a:endParaRPr>
            </a:p>
            <a:p>
              <a:pPr indent="-285750">
                <a:lnSpc>
                  <a:spcPct val="120000"/>
                </a:lnSpc>
              </a:pPr>
              <a:r>
                <a:rPr lang="es-ES" altLang="ko-KR" sz="1600">
                  <a:solidFill>
                    <a:prstClr val="black"/>
                  </a:solidFill>
                  <a:latin typeface="Calibri Light" panose="020F0302020204030204"/>
                  <a:cs typeface="Poppins ExtraLight" panose="00000300000000000000" pitchFamily="2" charset="0"/>
                </a:rPr>
                <a:t>Las ayudas visuales, como imágenes, diagramas y gráficos, pueden ayudar a los alumnos con discapacidades mentales.</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a:cs typeface="Poppins Medium" panose="00000600000000000000" pitchFamily="2" charset="0"/>
                </a:rPr>
                <a:t>Estudiantes con discapacidades físicas</a:t>
              </a:r>
              <a:endParaRPr lang="en-US" altLang="ko-KR" sz="1600" b="1" dirty="0">
                <a:cs typeface="Poppins Medium" panose="00000600000000000000" pitchFamily="2" charset="0"/>
              </a:endParaRPr>
            </a:p>
            <a:p>
              <a:pPr indent="-285750">
                <a:lnSpc>
                  <a:spcPct val="120000"/>
                </a:lnSpc>
              </a:pPr>
              <a:r>
                <a:rPr lang="es-ES" altLang="ko-KR" sz="1600">
                  <a:solidFill>
                    <a:prstClr val="black"/>
                  </a:solidFill>
                  <a:latin typeface="Calibri Light" panose="020F0302020204030204"/>
                  <a:cs typeface="Poppins ExtraLight" panose="00000300000000000000" pitchFamily="2" charset="0"/>
                </a:rPr>
                <a:t>Los pupitres y sillas adaptados pueden ayudar a los alumnos con discapacidades físicas a participar más plenamente en clase.</a:t>
              </a:r>
              <a:endParaRPr lang="en-US" altLang="ko-KR"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803072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09826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entorno de aprendizaje de apoyo puede ayudar a los estudiantes con necesidades especiales a sentirse: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Responsables y conscientes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Cómodos y seguros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Nerviosos e intranquilos</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Las adaptaciones pueden incluir:</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Tiempo extra en las pruebas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Menos amigos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Deberes extra</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Se puede crear un entorno de aprendizaje de apoyo mediante: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Expectativas y reglas claras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Menos reglas y uso de palabras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Descansos más cortos</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Puedes crear un entorno de aprendizaje solidario y enriquecedor mediante:</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Tocar música en el aula</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Aislar a los estudiantes con necesidades especiales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Implementar estrategias</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Por favor responde a las siguientes preguntas:</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29" y="669816"/>
            <a:ext cx="388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52866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entorno de aprendizaje de apoyo puede ayudar a los estudiantes con necesidades especiales a sentirse: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Responsables y conscientes</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Cómodos y seguros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Nerviosos e intranquilos</a:t>
            </a:r>
          </a:p>
          <a:p>
            <a:pPr indent="-285750">
              <a:buFont typeface="Arial" panose="020B0604020202020204" pitchFamily="34" charset="0"/>
              <a:buChar char="•"/>
            </a:pPr>
            <a:r>
              <a:rPr lang="en-US" altLang="ko-KR" sz="2000" b="1">
                <a:cs typeface="Poppins Medium" panose="00000600000000000000" pitchFamily="2" charset="0"/>
              </a:rPr>
              <a:t>Las adaptaciones pueden incluir:</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Tiempo extra en las pruebas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Menos amigos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Deberes extra</a:t>
            </a: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Se puede crear un entorno de aprendizaje de apoyo mediante:</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Expectativas y reglas claras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Menos reglas y uso de palabras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Descansos más cortos</a:t>
            </a:r>
          </a:p>
          <a:p>
            <a:pPr marL="432000" lvl="2" indent="-144000"/>
            <a:endParaRPr lang="en-US" altLang="ko-KR" sz="160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Puedes crear un entorno de aprendizaje solidario y enriquecedor mediante: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Tocar música en el aula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Aislar a los estudiantes con necesidades especiales</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Implementar estrategias</a:t>
            </a:r>
            <a:endParaRPr lang="en-US" altLang="ko-KR" sz="1600" dirty="0">
              <a:solidFill>
                <a:schemeClr val="accent6"/>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a:cs typeface="Poppins Medium" panose="00000600000000000000" pitchFamily="2" charset="0"/>
              </a:rPr>
              <a:t>Soluciones al test</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8872615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4">
            <a:extLst>
              <a:ext uri="{FF2B5EF4-FFF2-40B4-BE49-F238E27FC236}">
                <a16:creationId xmlns:a16="http://schemas.microsoft.com/office/drawing/2014/main" id="{A9B4BD22-AF40-4574-BB02-C00B471C806C}"/>
              </a:ext>
            </a:extLst>
          </p:cNvPr>
          <p:cNvSpPr txBox="1"/>
          <p:nvPr/>
        </p:nvSpPr>
        <p:spPr>
          <a:xfrm>
            <a:off x="528320" y="1250840"/>
            <a:ext cx="881380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4.1 </a:t>
            </a:r>
            <a:r>
              <a:rPr lang="es-ES" sz="2000">
                <a:latin typeface="+mj-lt"/>
                <a:ea typeface="Microsoft Sans Serif" panose="020B0604020202020204" pitchFamily="34" charset="0"/>
              </a:rPr>
              <a:t>¿Cómo podemos ayudar a los alumnos con necesidades especiales?</a:t>
            </a:r>
            <a:endParaRPr lang="en-AU" sz="2000" dirty="0">
              <a:latin typeface="+mj-lt"/>
              <a:ea typeface="Microsoft Sans Serif" panose="020B0604020202020204" pitchFamily="34" charset="0"/>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3997118"/>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929134"/>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dirty="0">
                <a:solidFill>
                  <a:srgbClr val="7030A0"/>
                </a:solidFill>
                <a:latin typeface="+mn-lt"/>
                <a:ea typeface="Varela Round"/>
                <a:cs typeface="Varela Round"/>
                <a:sym typeface="Varela Round"/>
              </a:rPr>
              <a:t>Software / Hardware</a:t>
            </a:r>
            <a:endParaRPr lang="it-IT" sz="5400" b="1" dirty="0">
              <a:solidFill>
                <a:srgbClr val="7030A0"/>
              </a:solidFill>
              <a:latin typeface="+mn-lt"/>
              <a:ea typeface="Varela Round"/>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72208" y="2634279"/>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s-ES" sz="2000" b="0" i="0">
                <a:effectLst/>
                <a:latin typeface="Söhne"/>
              </a:rPr>
              <a:t>Por tecnología de apoyo se entiende cualquier tipo de tecnología o dispositivo que se utilice para ayudar a personas con discapacidad o necesidades especiales a realizar tareas que de otro modo les resultarían difíciles o imposibles.</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Tecnología asistiva</a:t>
            </a:r>
            <a:endParaRPr lang="en-US" sz="2000" b="1" dirty="0">
              <a:cs typeface="Poppins Medium" panose="00000600000000000000" pitchFamily="2" charset="0"/>
              <a:sym typeface="Varela Round"/>
            </a:endParaRPr>
          </a:p>
        </p:txBody>
      </p:sp>
      <p:pic>
        <p:nvPicPr>
          <p:cNvPr id="22" name="Immagine 21">
            <a:extLst>
              <a:ext uri="{FF2B5EF4-FFF2-40B4-BE49-F238E27FC236}">
                <a16:creationId xmlns:a16="http://schemas.microsoft.com/office/drawing/2014/main" id="{20BCB991-A924-4788-8D14-A119D0452BD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2" name="Picture 4" descr="output">
            <a:extLst>
              <a:ext uri="{FF2B5EF4-FFF2-40B4-BE49-F238E27FC236}">
                <a16:creationId xmlns:a16="http://schemas.microsoft.com/office/drawing/2014/main" id="{7D6350B2-BA89-0DAF-AAAC-26EB7AD83B5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581931" y="2183843"/>
            <a:ext cx="2276475" cy="227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563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Tecnología asistiva</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s-ES" sz="1600" b="1">
                <a:latin typeface="+mj-lt"/>
              </a:rPr>
              <a:t>Convierte texto escrito en palabras habladas </a:t>
            </a:r>
            <a:r>
              <a:rPr lang="en-US" sz="1600" b="1">
                <a:latin typeface="+mj-lt"/>
              </a:rPr>
              <a:t>:</a:t>
            </a:r>
            <a:r>
              <a:rPr lang="en-US" sz="1600">
                <a:latin typeface="+mj-lt"/>
              </a:rPr>
              <a:t> </a:t>
            </a:r>
            <a:r>
              <a:rPr lang="es-ES" sz="1600">
                <a:latin typeface="+mj-lt"/>
              </a:rPr>
              <a:t>Esto puede ser útil para personas con deficiencias visuales, dislexia u otras dificultades de lectura.</a:t>
            </a:r>
          </a:p>
          <a:p>
            <a:pPr marL="285750" indent="-285750" algn="l">
              <a:buFont typeface="Arial" panose="020B0604020202020204" pitchFamily="34" charset="0"/>
              <a:buChar char="•"/>
            </a:pPr>
            <a:endParaRPr lang="en-US" sz="1600">
              <a:latin typeface="+mj-lt"/>
            </a:endParaRPr>
          </a:p>
          <a:p>
            <a:pPr marL="285750" indent="-285750" algn="l">
              <a:buFont typeface="Arial" panose="020B0604020202020204" pitchFamily="34" charset="0"/>
              <a:buChar char="•"/>
            </a:pPr>
            <a:r>
              <a:rPr lang="es-ES" sz="1600" b="1">
                <a:latin typeface="+mj-lt"/>
              </a:rPr>
              <a:t>Puede utilizarse con una gran variedad de dispositivos</a:t>
            </a:r>
            <a:r>
              <a:rPr lang="en-US" sz="1600" b="1">
                <a:latin typeface="+mj-lt"/>
              </a:rPr>
              <a:t>: </a:t>
            </a:r>
            <a:r>
              <a:rPr lang="es-ES" sz="1600">
                <a:latin typeface="+mj-lt"/>
              </a:rPr>
              <a:t>Esto puede incluir ordenadores, smartphones, tabletas y otros dispositivos electrónicos.</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a:latin typeface="+mj-lt"/>
              </a:rPr>
              <a:t>Útil para diversos fines: </a:t>
            </a:r>
            <a:r>
              <a:rPr lang="es-ES" sz="1600">
                <a:latin typeface="+mj-lt"/>
              </a:rPr>
              <a:t>Por ejemplo, las personas pueden utilizar el software de texto a voz para escuchar libros electrónicos, acceder a contenidos en línea o hacer que les lean documentos en voz alta.</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a:latin typeface="+mj-lt"/>
              </a:rPr>
              <a:t>Personalización: </a:t>
            </a:r>
            <a:r>
              <a:rPr lang="es-ES" sz="1600">
                <a:latin typeface="+mj-lt"/>
              </a:rPr>
              <a:t>Muchos programas de conversión de texto a voz permiten a los usuarios ajustar la velocidad y el tono de las palabras habladas, así como la voz utilizada para leer el texto.</a:t>
            </a:r>
          </a:p>
          <a:p>
            <a:pPr marL="285750" indent="-285750" algn="l">
              <a:buFont typeface="Arial" panose="020B0604020202020204" pitchFamily="34" charset="0"/>
              <a:buChar char="•"/>
            </a:pPr>
            <a:endParaRPr lang="en-US" sz="1600" dirty="0">
              <a:latin typeface="+mj-lt"/>
            </a:endParaRPr>
          </a:p>
          <a:p>
            <a:pPr marL="285750" indent="-285750" algn="l">
              <a:buFont typeface="Arial" panose="020B0604020202020204" pitchFamily="34" charset="0"/>
              <a:buChar char="•"/>
            </a:pPr>
            <a:r>
              <a:rPr lang="en-US" sz="1600" b="1">
                <a:latin typeface="+mj-lt"/>
              </a:rPr>
              <a:t>Útil para personas con distintas discapacidades: </a:t>
            </a:r>
            <a:r>
              <a:rPr lang="es-ES" sz="1600">
                <a:latin typeface="+mj-lt"/>
              </a:rPr>
              <a:t>Además de las personas con problemas visuales o dificultades de lectura, el software de texto a voz puede ser útil para personas con discapacidades cognitivas o de aprendizaje, discapacidades auditivas u otras dificultades.</a:t>
            </a:r>
            <a:endParaRPr lang="en-US" sz="1600" dirty="0">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4.2 </a:t>
            </a:r>
            <a:r>
              <a:rPr lang="es-ES" sz="2000">
                <a:latin typeface="+mj-lt"/>
                <a:ea typeface="Microsoft Sans Serif" panose="020B0604020202020204" pitchFamily="34" charset="0"/>
              </a:rPr>
              <a:t>Software de conversión de texto a voz</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pic>
        <p:nvPicPr>
          <p:cNvPr id="1026" name="Picture 2" descr="output">
            <a:extLst>
              <a:ext uri="{FF2B5EF4-FFF2-40B4-BE49-F238E27FC236}">
                <a16:creationId xmlns:a16="http://schemas.microsoft.com/office/drawing/2014/main" id="{C30DE16F-5072-E3D9-63B5-94129B239D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892145" y="2229441"/>
            <a:ext cx="2096325" cy="209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48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2400" b="1">
                <a:solidFill>
                  <a:srgbClr val="9A2583"/>
                </a:solidFill>
                <a:ea typeface="Microsoft Sans Serif" panose="020B0604020202020204" pitchFamily="34" charset="0"/>
                <a:cs typeface="Poppins Medium" panose="00000600000000000000" pitchFamily="2" charset="0"/>
              </a:rPr>
              <a:t>Objetivos</a:t>
            </a:r>
            <a:endParaRPr lang="en-AU" sz="2400" b="1" dirty="0">
              <a:solidFill>
                <a:srgbClr val="9A2583"/>
              </a:solidFill>
              <a:ea typeface="Microsoft Sans Serif" panose="020B0604020202020204" pitchFamily="34" charset="0"/>
              <a:cs typeface="Poppins Medium" panose="00000600000000000000" pitchFamily="2" charset="0"/>
            </a:endParaRP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Al finalizar este módulo serás capaz de:</a:t>
            </a:r>
            <a:endParaRPr lang="en-GB" sz="2000" dirty="0">
              <a:latin typeface="+mj-lt"/>
              <a:ea typeface="Microsoft Sans Serif" panose="020B0604020202020204" pitchFamily="34" charset="0"/>
              <a:cs typeface="Poppins ExtraLight" panose="00000300000000000000" pitchFamily="2" charset="0"/>
            </a:endParaRP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90" y="2262688"/>
            <a:ext cx="373598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a:sym typeface="Varela Round"/>
              </a:rPr>
              <a:t>Necesidades especiales</a:t>
            </a:r>
            <a:endParaRPr lang="en-US" sz="2000" b="1" dirty="0">
              <a:sym typeface="Varela Round"/>
            </a:endParaRPr>
          </a:p>
          <a:p>
            <a:pPr marL="0" indent="0">
              <a:lnSpc>
                <a:spcPct val="100000"/>
              </a:lnSpc>
              <a:spcBef>
                <a:spcPts val="0"/>
              </a:spcBef>
              <a:buNone/>
            </a:pPr>
            <a:r>
              <a:rPr lang="en-US" altLang="ko-KR" sz="2000">
                <a:solidFill>
                  <a:prstClr val="black"/>
                </a:solidFill>
                <a:latin typeface="Calibri Light" panose="020F0302020204030204"/>
                <a:cs typeface="Poppins ExtraLight" panose="00000300000000000000" pitchFamily="2" charset="0"/>
              </a:rPr>
              <a:t>Identificar a los estudiantes con discapacidades físicas, mentales o neurológicas.</a:t>
            </a:r>
            <a:endParaRPr lang="en-US" altLang="ko-KR" sz="2000" dirty="0">
              <a:solidFill>
                <a:prstClr val="black"/>
              </a:solidFill>
              <a:latin typeface="Calibri Light" panose="020F0302020204030204"/>
              <a:cs typeface="Poppins ExtraLight" panose="00000300000000000000" pitchFamily="2" charset="0"/>
            </a:endParaRP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416427" y="2523046"/>
            <a:ext cx="415255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a:cs typeface="Poppins Medium" panose="00000600000000000000" pitchFamily="2" charset="0"/>
                <a:sym typeface="Varela Round"/>
              </a:rPr>
              <a:t>Roles de coaching y tutoría</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en-US" sz="2000">
                <a:solidFill>
                  <a:prstClr val="black"/>
                </a:solidFill>
                <a:latin typeface="Calibri Light" panose="020F0302020204030204"/>
                <a:cs typeface="Poppins ExtraLight" panose="00000300000000000000" pitchFamily="2" charset="0"/>
                <a:sym typeface="Varela Round"/>
              </a:rPr>
              <a:t>Conocer los roles de coach y tutor.</a:t>
            </a:r>
            <a:endParaRPr lang="en-US" sz="2000" dirty="0">
              <a:solidFill>
                <a:prstClr val="black"/>
              </a:solidFill>
              <a:latin typeface="Calibri Light" panose="020F0302020204030204"/>
              <a:cs typeface="Poppins ExtraLight" panose="00000300000000000000" pitchFamily="2" charset="0"/>
              <a:sym typeface="Varela Round"/>
            </a:endParaRP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89" y="3751930"/>
            <a:ext cx="3735986"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en-US" sz="2000">
                <a:solidFill>
                  <a:prstClr val="black"/>
                </a:solidFill>
                <a:latin typeface="Calibri Light" panose="020F0302020204030204"/>
              </a:rPr>
              <a:t>Configurar y diseñar un entorno de aprendizaje de apoyo.</a:t>
            </a:r>
            <a:endParaRPr lang="en-AU" sz="2000" dirty="0">
              <a:solidFill>
                <a:prstClr val="black"/>
              </a:solidFill>
              <a:latin typeface="Calibri Light" panose="020F0302020204030204"/>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4420061" y="3813164"/>
            <a:ext cx="4019264"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a:cs typeface="Poppins Medium" panose="00000600000000000000" pitchFamily="2" charset="0"/>
                <a:sym typeface="Varela Round"/>
              </a:rPr>
              <a:t>Tecnología de asistencia</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en-US" sz="2000">
                <a:solidFill>
                  <a:prstClr val="black"/>
                </a:solidFill>
                <a:latin typeface="Calibri Light" panose="020F0302020204030204"/>
              </a:rPr>
              <a:t>Saber cómo la tecnología asistiva puede apoyar a los estudiantes con necesidades especiales.</a:t>
            </a:r>
            <a:endParaRPr lang="en-US" sz="2000" dirty="0">
              <a:solidFill>
                <a:prstClr val="black"/>
              </a:solidFill>
              <a:latin typeface="Calibri Light" panose="020F0302020204030204"/>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grpSp>
        <p:nvGrpSpPr>
          <p:cNvPr id="20" name="Gruppo 19">
            <a:extLst>
              <a:ext uri="{FF2B5EF4-FFF2-40B4-BE49-F238E27FC236}">
                <a16:creationId xmlns:a16="http://schemas.microsoft.com/office/drawing/2014/main" id="{0D268612-9602-418E-84A9-DA75D1CCA5A5}"/>
              </a:ext>
            </a:extLst>
          </p:cNvPr>
          <p:cNvGrpSpPr>
            <a:grpSpLocks noChangeAspect="1"/>
          </p:cNvGrpSpPr>
          <p:nvPr/>
        </p:nvGrpSpPr>
        <p:grpSpPr>
          <a:xfrm>
            <a:off x="10215389" y="2917800"/>
            <a:ext cx="1440000" cy="1022400"/>
            <a:chOff x="6998649" y="2151000"/>
            <a:chExt cx="3600000" cy="2556000"/>
          </a:xfrm>
        </p:grpSpPr>
        <p:grpSp>
          <p:nvGrpSpPr>
            <p:cNvPr id="21" name="Gruppo 20">
              <a:extLst>
                <a:ext uri="{FF2B5EF4-FFF2-40B4-BE49-F238E27FC236}">
                  <a16:creationId xmlns:a16="http://schemas.microsoft.com/office/drawing/2014/main" id="{78BDF6CA-9DEB-4CF4-8AB5-0A26651BA044}"/>
                </a:ext>
              </a:extLst>
            </p:cNvPr>
            <p:cNvGrpSpPr/>
            <p:nvPr/>
          </p:nvGrpSpPr>
          <p:grpSpPr>
            <a:xfrm>
              <a:off x="6998649" y="3474692"/>
              <a:ext cx="1143150" cy="1232308"/>
              <a:chOff x="6998649" y="3428849"/>
              <a:chExt cx="1143150" cy="1278151"/>
            </a:xfrm>
          </p:grpSpPr>
          <p:sp>
            <p:nvSpPr>
              <p:cNvPr id="52" name="Figura a mano libera: forma 51">
                <a:extLst>
                  <a:ext uri="{FF2B5EF4-FFF2-40B4-BE49-F238E27FC236}">
                    <a16:creationId xmlns:a16="http://schemas.microsoft.com/office/drawing/2014/main" id="{5EA9F49E-11B6-437E-911B-AC03B357BED6}"/>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53" name="Figura a mano libera: forma 52">
                <a:extLst>
                  <a:ext uri="{FF2B5EF4-FFF2-40B4-BE49-F238E27FC236}">
                    <a16:creationId xmlns:a16="http://schemas.microsoft.com/office/drawing/2014/main" id="{72B6689C-D266-4866-B325-7EDC2D489FEC}"/>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4" name="Figura a mano libera: forma 53">
                <a:extLst>
                  <a:ext uri="{FF2B5EF4-FFF2-40B4-BE49-F238E27FC236}">
                    <a16:creationId xmlns:a16="http://schemas.microsoft.com/office/drawing/2014/main" id="{C2980D15-3231-4F11-8919-BAA70F800D4C}"/>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2" name="Gruppo 21">
              <a:extLst>
                <a:ext uri="{FF2B5EF4-FFF2-40B4-BE49-F238E27FC236}">
                  <a16:creationId xmlns:a16="http://schemas.microsoft.com/office/drawing/2014/main" id="{0CDC10D5-FC6A-4C7C-A93A-CF1C9AEE64E4}"/>
                </a:ext>
              </a:extLst>
            </p:cNvPr>
            <p:cNvGrpSpPr/>
            <p:nvPr/>
          </p:nvGrpSpPr>
          <p:grpSpPr>
            <a:xfrm>
              <a:off x="8286264" y="3471371"/>
              <a:ext cx="1071868" cy="1143339"/>
              <a:chOff x="8286264" y="3428839"/>
              <a:chExt cx="1071868" cy="1185872"/>
            </a:xfrm>
          </p:grpSpPr>
          <p:sp>
            <p:nvSpPr>
              <p:cNvPr id="49" name="Figura a mano libera: forma 48">
                <a:extLst>
                  <a:ext uri="{FF2B5EF4-FFF2-40B4-BE49-F238E27FC236}">
                    <a16:creationId xmlns:a16="http://schemas.microsoft.com/office/drawing/2014/main" id="{BE4FF7A7-9B27-42C5-AE65-C6ACD8DE9AAB}"/>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50" name="Figura a mano libera: forma 49">
                <a:extLst>
                  <a:ext uri="{FF2B5EF4-FFF2-40B4-BE49-F238E27FC236}">
                    <a16:creationId xmlns:a16="http://schemas.microsoft.com/office/drawing/2014/main" id="{93257C19-092E-40F7-99F1-E5FED0F26725}"/>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51" name="Figura a mano libera: forma 50">
                <a:extLst>
                  <a:ext uri="{FF2B5EF4-FFF2-40B4-BE49-F238E27FC236}">
                    <a16:creationId xmlns:a16="http://schemas.microsoft.com/office/drawing/2014/main" id="{8568A668-A9A6-47D8-B250-FE0EFFF76B60}"/>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24" name="Gruppo 23">
              <a:extLst>
                <a:ext uri="{FF2B5EF4-FFF2-40B4-BE49-F238E27FC236}">
                  <a16:creationId xmlns:a16="http://schemas.microsoft.com/office/drawing/2014/main" id="{60EC82C1-F3DE-46C6-8486-FF8A49D19798}"/>
                </a:ext>
              </a:extLst>
            </p:cNvPr>
            <p:cNvGrpSpPr/>
            <p:nvPr/>
          </p:nvGrpSpPr>
          <p:grpSpPr>
            <a:xfrm>
              <a:off x="9413258" y="3461912"/>
              <a:ext cx="1185391" cy="1163336"/>
              <a:chOff x="9413258" y="3418635"/>
              <a:chExt cx="1185391" cy="1206613"/>
            </a:xfrm>
          </p:grpSpPr>
          <p:sp>
            <p:nvSpPr>
              <p:cNvPr id="33" name="Figura a mano libera: forma 32">
                <a:extLst>
                  <a:ext uri="{FF2B5EF4-FFF2-40B4-BE49-F238E27FC236}">
                    <a16:creationId xmlns:a16="http://schemas.microsoft.com/office/drawing/2014/main" id="{4940F41C-1667-49EE-8FA4-8A15B7799794}"/>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4" name="Figura a mano libera: forma 33">
                <a:extLst>
                  <a:ext uri="{FF2B5EF4-FFF2-40B4-BE49-F238E27FC236}">
                    <a16:creationId xmlns:a16="http://schemas.microsoft.com/office/drawing/2014/main" id="{125E317F-9417-4576-9955-9C9E1CC0D231}"/>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35" name="Figura a mano libera: forma 34">
                <a:extLst>
                  <a:ext uri="{FF2B5EF4-FFF2-40B4-BE49-F238E27FC236}">
                    <a16:creationId xmlns:a16="http://schemas.microsoft.com/office/drawing/2014/main" id="{B179DEF2-5201-48E7-84C7-4D7F59EC4DF7}"/>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27" name="Figura a mano libera: forma 26">
              <a:extLst>
                <a:ext uri="{FF2B5EF4-FFF2-40B4-BE49-F238E27FC236}">
                  <a16:creationId xmlns:a16="http://schemas.microsoft.com/office/drawing/2014/main" id="{55EFF390-BC66-42F1-BC58-E93AD25FB08F}"/>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28" name="Figura a mano libera: forma 27">
              <a:extLst>
                <a:ext uri="{FF2B5EF4-FFF2-40B4-BE49-F238E27FC236}">
                  <a16:creationId xmlns:a16="http://schemas.microsoft.com/office/drawing/2014/main" id="{51F1366A-30D8-449E-BAD4-B6285C1908A6}"/>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29" name="Figura a mano libera: forma 28">
              <a:extLst>
                <a:ext uri="{FF2B5EF4-FFF2-40B4-BE49-F238E27FC236}">
                  <a16:creationId xmlns:a16="http://schemas.microsoft.com/office/drawing/2014/main" id="{DC0F0C88-FF25-449D-A168-AB396E3E8F21}"/>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0" name="Figura a mano libera: forma 29">
              <a:extLst>
                <a:ext uri="{FF2B5EF4-FFF2-40B4-BE49-F238E27FC236}">
                  <a16:creationId xmlns:a16="http://schemas.microsoft.com/office/drawing/2014/main" id="{FE7F476C-C5CF-4377-9996-E7279FD00679}"/>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1" name="Figura a mano libera: forma 30">
              <a:extLst>
                <a:ext uri="{FF2B5EF4-FFF2-40B4-BE49-F238E27FC236}">
                  <a16:creationId xmlns:a16="http://schemas.microsoft.com/office/drawing/2014/main" id="{902FCB7F-077E-49D1-BF5B-D7B990AED3EB}"/>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2" name="Figura a mano libera: forma 31">
              <a:extLst>
                <a:ext uri="{FF2B5EF4-FFF2-40B4-BE49-F238E27FC236}">
                  <a16:creationId xmlns:a16="http://schemas.microsoft.com/office/drawing/2014/main" id="{7085FBAB-0D1B-4001-9A52-610624B8DDD1}"/>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3134451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Tecnología asistiva</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s-ES" sz="1600" b="1" i="0">
                <a:effectLst/>
                <a:latin typeface="+mj-lt"/>
              </a:rPr>
              <a:t>El software de conversión de voz a texto </a:t>
            </a:r>
            <a:r>
              <a:rPr lang="es-ES" sz="1600" i="0">
                <a:effectLst/>
                <a:latin typeface="+mj-lt"/>
              </a:rPr>
              <a:t>convierte las palabras habladas en texto escrito: Esto puede ser útil para las personas que tienen dificultades para teclear o escribir debido a impedimentos físicos, dificultades cognitivas u otros retos.</a:t>
            </a:r>
          </a:p>
          <a:p>
            <a:pPr marL="285750" indent="-285750" algn="l">
              <a:buFont typeface="Arial" panose="020B0604020202020204" pitchFamily="34" charset="0"/>
              <a:buChar char="•"/>
            </a:pPr>
            <a:endParaRPr lang="en-US" sz="1600" i="0">
              <a:effectLst/>
              <a:latin typeface="+mj-lt"/>
            </a:endParaRPr>
          </a:p>
          <a:p>
            <a:pPr marL="285750" indent="-285750" algn="l">
              <a:buFont typeface="Arial" panose="020B0604020202020204" pitchFamily="34" charset="0"/>
              <a:buChar char="•"/>
            </a:pPr>
            <a:r>
              <a:rPr lang="es-ES" sz="1600" b="1" i="0">
                <a:effectLst/>
                <a:latin typeface="+mj-lt"/>
              </a:rPr>
              <a:t>Puede utilizarse con distintos dispositivos:</a:t>
            </a:r>
            <a:r>
              <a:rPr lang="es-ES" sz="1600" i="0">
                <a:effectLst/>
                <a:latin typeface="+mj-lt"/>
              </a:rPr>
              <a:t> Esto puede incluir ordenadores, teléfonos inteligentes, tabletas y otros dispositivos electrónicos.</a:t>
            </a:r>
          </a:p>
          <a:p>
            <a:pPr marL="285750" indent="-285750" algn="l">
              <a:buFont typeface="Arial" panose="020B0604020202020204" pitchFamily="34" charset="0"/>
              <a:buChar char="•"/>
            </a:pPr>
            <a:endParaRPr lang="en-US" sz="1600" i="0">
              <a:effectLst/>
              <a:latin typeface="+mj-lt"/>
            </a:endParaRPr>
          </a:p>
          <a:p>
            <a:pPr marL="285750" indent="-285750" algn="l">
              <a:buFont typeface="Arial" panose="020B0604020202020204" pitchFamily="34" charset="0"/>
              <a:buChar char="•"/>
            </a:pPr>
            <a:r>
              <a:rPr lang="es-ES" sz="1600" b="1" i="0">
                <a:effectLst/>
                <a:latin typeface="+mj-lt"/>
              </a:rPr>
              <a:t>Útil para diversos fines: </a:t>
            </a:r>
            <a:r>
              <a:rPr lang="es-ES" sz="1600" i="0">
                <a:effectLst/>
                <a:latin typeface="+mj-lt"/>
              </a:rPr>
              <a:t>Por ejemplo, las personas pueden utilizar el software de voz a texto para tomar notas, escribir correos electrónicos o crear documentos.</a:t>
            </a:r>
          </a:p>
          <a:p>
            <a:pPr marL="285750" indent="-285750" algn="l">
              <a:buFont typeface="Arial" panose="020B0604020202020204" pitchFamily="34" charset="0"/>
              <a:buChar char="•"/>
            </a:pPr>
            <a:endParaRPr lang="en-US" sz="1600" i="0">
              <a:effectLst/>
              <a:latin typeface="+mj-lt"/>
            </a:endParaRPr>
          </a:p>
          <a:p>
            <a:pPr marL="285750" indent="-285750" algn="l">
              <a:buFont typeface="Arial" panose="020B0604020202020204" pitchFamily="34" charset="0"/>
              <a:buChar char="•"/>
            </a:pPr>
            <a:r>
              <a:rPr lang="es-ES" sz="1600" b="1" i="0">
                <a:effectLst/>
                <a:latin typeface="+mj-lt"/>
              </a:rPr>
              <a:t>Personalización: </a:t>
            </a:r>
            <a:r>
              <a:rPr lang="es-ES" sz="1600" i="0">
                <a:effectLst/>
                <a:latin typeface="+mj-lt"/>
              </a:rPr>
              <a:t>Muchos programas de voz a texto permiten a los usuarios ajustar la velocidad y el tono de las palabras habladas, así como la voz utilizada para leer el texto.</a:t>
            </a:r>
          </a:p>
          <a:p>
            <a:pPr marL="285750" indent="-285750" algn="l">
              <a:buFont typeface="Arial" panose="020B0604020202020204" pitchFamily="34" charset="0"/>
              <a:buChar char="•"/>
            </a:pPr>
            <a:endParaRPr lang="es-ES" sz="1600" b="1">
              <a:latin typeface="+mj-lt"/>
            </a:endParaRPr>
          </a:p>
          <a:p>
            <a:pPr marL="285750" indent="-285750" algn="l">
              <a:buFont typeface="Arial" panose="020B0604020202020204" pitchFamily="34" charset="0"/>
              <a:buChar char="•"/>
            </a:pPr>
            <a:r>
              <a:rPr lang="es-ES" sz="1600" b="1" i="0">
                <a:effectLst/>
                <a:latin typeface="+mj-lt"/>
              </a:rPr>
              <a:t>Útil para personas con distintas discapacidades: </a:t>
            </a:r>
            <a:r>
              <a:rPr lang="es-ES" sz="1600" i="0">
                <a:effectLst/>
                <a:latin typeface="+mj-lt"/>
              </a:rPr>
              <a:t>Además de las personas con discapacidades físicas o dificultades para escribir, el software de voz a texto puede ser útil para personas con discapacidades cognitivas o de aprendizaje, discapacidades auditivas u otras dificultades.</a:t>
            </a:r>
            <a:endParaRPr lang="en-US" sz="1600" i="0" dirty="0">
              <a:effectLst/>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4.3 </a:t>
            </a:r>
            <a:r>
              <a:rPr lang="es-ES" sz="2000">
                <a:latin typeface="+mj-lt"/>
                <a:ea typeface="Microsoft Sans Serif" panose="020B0604020202020204" pitchFamily="34" charset="0"/>
              </a:rPr>
              <a:t>Software de conversión de voz a texto</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9552025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Tecnología asistiva</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06441" y="1691972"/>
            <a:ext cx="9156065" cy="4199870"/>
          </a:xfrm>
          <a:prstGeom prst="rect">
            <a:avLst/>
          </a:prstGeom>
          <a:noFill/>
        </p:spPr>
        <p:txBody>
          <a:bodyPr wrap="square" numCol="1" rtlCol="0">
            <a:noAutofit/>
          </a:bodyPr>
          <a:lstStyle/>
          <a:p>
            <a:pPr marL="285750" indent="-285750" algn="l">
              <a:buFont typeface="Arial" panose="020B0604020202020204" pitchFamily="34" charset="0"/>
              <a:buChar char="•"/>
            </a:pPr>
            <a:r>
              <a:rPr lang="es-ES" sz="1600" b="1" i="0">
                <a:effectLst/>
                <a:latin typeface="+mj-lt"/>
              </a:rPr>
              <a:t>El software lector de pantalla está diseñado para ayudar a las personas con discapacidad visual: </a:t>
            </a:r>
            <a:r>
              <a:rPr lang="es-ES" sz="1600" i="0">
                <a:effectLst/>
                <a:latin typeface="+mj-lt"/>
              </a:rPr>
              <a:t>Lee en voz alta el texto y otra información que aparece en la pantalla de un ordenador, lo que permite a estas personas acceder a los contenidos digitales.</a:t>
            </a:r>
          </a:p>
          <a:p>
            <a:pPr marL="285750" indent="-285750" algn="l">
              <a:buFont typeface="Arial" panose="020B0604020202020204" pitchFamily="34" charset="0"/>
              <a:buChar char="•"/>
            </a:pPr>
            <a:endParaRPr lang="es-ES" sz="1600" b="1">
              <a:latin typeface="+mj-lt"/>
            </a:endParaRPr>
          </a:p>
          <a:p>
            <a:pPr marL="285750" indent="-285750" algn="l">
              <a:buFont typeface="Arial" panose="020B0604020202020204" pitchFamily="34" charset="0"/>
              <a:buChar char="•"/>
            </a:pPr>
            <a:r>
              <a:rPr lang="es-ES" sz="1600" b="1" i="0">
                <a:effectLst/>
                <a:latin typeface="+mj-lt"/>
              </a:rPr>
              <a:t>Puede utilizarse con distintos dispositivos: </a:t>
            </a:r>
            <a:r>
              <a:rPr lang="es-ES" sz="1600" i="0">
                <a:effectLst/>
                <a:latin typeface="+mj-lt"/>
              </a:rPr>
              <a:t>Esto puede incluir ordenadores, teléfonos inteligentes, tabletas y otros dispositivos electrónicos.</a:t>
            </a:r>
          </a:p>
          <a:p>
            <a:pPr marL="285750" indent="-285750" algn="l">
              <a:buFont typeface="Arial" panose="020B0604020202020204" pitchFamily="34" charset="0"/>
              <a:buChar char="•"/>
            </a:pPr>
            <a:endParaRPr lang="es-ES" sz="1600" b="1">
              <a:latin typeface="+mj-lt"/>
            </a:endParaRPr>
          </a:p>
          <a:p>
            <a:pPr marL="285750" indent="-285750" algn="l">
              <a:buFont typeface="Arial" panose="020B0604020202020204" pitchFamily="34" charset="0"/>
              <a:buChar char="•"/>
            </a:pPr>
            <a:r>
              <a:rPr lang="es-ES" sz="1600" b="1" i="0">
                <a:effectLst/>
                <a:latin typeface="+mj-lt"/>
              </a:rPr>
              <a:t>Diferentes propósitos: </a:t>
            </a:r>
            <a:r>
              <a:rPr lang="es-ES" sz="1600" i="0">
                <a:effectLst/>
                <a:latin typeface="+mj-lt"/>
              </a:rPr>
              <a:t>Por ejemplo, las personas pueden utilizar el software lector de pantalla para acceder a sitios web, leer correos electrónicos o acceder a documentos.</a:t>
            </a:r>
          </a:p>
          <a:p>
            <a:pPr marL="285750" indent="-285750" algn="l">
              <a:buFont typeface="Arial" panose="020B0604020202020204" pitchFamily="34" charset="0"/>
              <a:buChar char="•"/>
            </a:pPr>
            <a:endParaRPr lang="es-ES" sz="1600" b="1">
              <a:latin typeface="+mj-lt"/>
            </a:endParaRPr>
          </a:p>
          <a:p>
            <a:pPr marL="285750" indent="-285750" algn="l">
              <a:buFont typeface="Arial" panose="020B0604020202020204" pitchFamily="34" charset="0"/>
              <a:buChar char="•"/>
            </a:pPr>
            <a:r>
              <a:rPr lang="es-ES" sz="1600" b="1" i="0">
                <a:effectLst/>
                <a:latin typeface="+mj-lt"/>
              </a:rPr>
              <a:t>Personalización: </a:t>
            </a:r>
            <a:r>
              <a:rPr lang="es-ES" sz="1600" i="0">
                <a:effectLst/>
                <a:latin typeface="+mj-lt"/>
              </a:rPr>
              <a:t>Muchos programas lectores de pantalla permiten a los usuarios ajustar la velocidad y el tono de las palabras habladas, así como la voz utilizada para leer el texto.</a:t>
            </a:r>
          </a:p>
          <a:p>
            <a:pPr marL="285750" indent="-285750" algn="l">
              <a:buFont typeface="Arial" panose="020B0604020202020204" pitchFamily="34" charset="0"/>
              <a:buChar char="•"/>
            </a:pPr>
            <a:endParaRPr lang="es-ES" sz="1600" b="1">
              <a:latin typeface="+mj-lt"/>
            </a:endParaRPr>
          </a:p>
          <a:p>
            <a:pPr marL="285750" indent="-285750" algn="l">
              <a:buFont typeface="Arial" panose="020B0604020202020204" pitchFamily="34" charset="0"/>
              <a:buChar char="•"/>
            </a:pPr>
            <a:r>
              <a:rPr lang="es-ES" sz="1600" b="1" i="0">
                <a:effectLst/>
                <a:latin typeface="+mj-lt"/>
              </a:rPr>
              <a:t>Útil para personas con distintas discapacidades visuales:</a:t>
            </a:r>
            <a:r>
              <a:rPr lang="es-ES" sz="1600" i="0">
                <a:effectLst/>
                <a:latin typeface="+mj-lt"/>
              </a:rPr>
              <a:t> Esto puede incluir a individuos con baja visión, ceguera u otros retos relacionados con la visión.</a:t>
            </a:r>
            <a:endParaRPr lang="en-US" sz="1600" i="0" dirty="0">
              <a:effectLst/>
              <a:latin typeface="+mj-lt"/>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da-DK" sz="2000">
                <a:latin typeface="+mj-lt"/>
                <a:ea typeface="Microsoft Sans Serif" panose="020B0604020202020204" pitchFamily="34" charset="0"/>
              </a:rPr>
              <a:t>4.4 Software lector de pantalla</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611531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Tecnología asistiva</a:t>
            </a:r>
            <a:endParaRPr lang="en-US" sz="2000" b="1" dirty="0">
              <a:cs typeface="Poppins Medium" panose="00000600000000000000" pitchFamily="2" charset="0"/>
              <a:sym typeface="Varela Round"/>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156065"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dirty="0">
                <a:solidFill>
                  <a:prstClr val="black"/>
                </a:solidFill>
                <a:cs typeface="Poppins Medium" panose="00000600000000000000" pitchFamily="2" charset="0"/>
              </a:rPr>
              <a:t>OCR</a:t>
            </a:r>
          </a:p>
          <a:p>
            <a:pPr marL="284400" lvl="0">
              <a:lnSpc>
                <a:spcPct val="120000"/>
              </a:lnSpc>
            </a:pPr>
            <a:r>
              <a:rPr lang="es-ES" sz="1600" b="0" i="0">
                <a:effectLst/>
                <a:latin typeface="+mj-lt"/>
              </a:rPr>
              <a:t>El software OCR (reconocimiento óptico de caracteres) es un tipo de software que permite a los usuarios convertir imágenes escaneadas o digitales de texto en texto editable. El software OCR se utiliza a menudo para digitalizar documentos en papel o extraer texto de imágenes para su uso en otras aplicaciones.</a:t>
            </a:r>
            <a:endParaRPr lang="en-US" altLang="ko-KR" sz="1600" dirty="0">
              <a:latin typeface="+mj-lt"/>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9157474"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a:solidFill>
                  <a:prstClr val="black"/>
                </a:solidFill>
                <a:cs typeface="Poppins Medium" panose="00000600000000000000" pitchFamily="2" charset="0"/>
              </a:rPr>
              <a:t>Digitalización de documentos</a:t>
            </a:r>
            <a:endParaRPr lang="en-US" altLang="ko-KR" sz="2000" b="1" dirty="0">
              <a:solidFill>
                <a:prstClr val="black"/>
              </a:solidFill>
              <a:cs typeface="Poppins Medium" panose="00000600000000000000" pitchFamily="2" charset="0"/>
            </a:endParaRPr>
          </a:p>
          <a:p>
            <a:pPr marL="284400" lvl="0">
              <a:lnSpc>
                <a:spcPct val="120000"/>
              </a:lnSpc>
            </a:pPr>
            <a:r>
              <a:rPr lang="es-ES" altLang="ko-KR" sz="1600">
                <a:solidFill>
                  <a:prstClr val="black"/>
                </a:solidFill>
                <a:latin typeface="Calibri Light" panose="020F0302020204030204"/>
                <a:cs typeface="Poppins ExtraLight" panose="00000300000000000000" pitchFamily="2" charset="0"/>
              </a:rPr>
              <a:t>El software de digitalización de documentos suele incluir funciones de reconocimiento óptico de caracteres, que permiten a los usuarios convertir los documentos escaneados en texto editable. Por ejemplo, un usuario puede utilizar un software de escaneado de documentos para escanear un documento en papel y, a continuación, utilizar la función OCR para convertir la imagen escaneada del texto en formato editable.</a:t>
            </a:r>
            <a:endParaRPr lang="en-US" altLang="ko-KR" sz="1600" dirty="0">
              <a:solidFill>
                <a:prstClr val="black"/>
              </a:solidFill>
              <a:latin typeface="Calibri Light" panose="020F0302020204030204"/>
              <a:cs typeface="Poppins ExtraLight" panose="00000300000000000000" pitchFamily="2" charset="0"/>
            </a:endParaRPr>
          </a:p>
        </p:txBody>
      </p:sp>
      <p:cxnSp>
        <p:nvCxnSpPr>
          <p:cNvPr id="12" name="Google Shape;334;p29">
            <a:extLst>
              <a:ext uri="{FF2B5EF4-FFF2-40B4-BE49-F238E27FC236}">
                <a16:creationId xmlns:a16="http://schemas.microsoft.com/office/drawing/2014/main" id="{382200C6-79D1-44FE-A049-7231C96F4613}"/>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8433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4.5 </a:t>
            </a:r>
            <a:r>
              <a:rPr lang="es-ES" sz="2000">
                <a:latin typeface="+mj-lt"/>
                <a:ea typeface="Microsoft Sans Serif" panose="020B0604020202020204" pitchFamily="34" charset="0"/>
              </a:rPr>
              <a:t>OCR y digitalización de documentos</a:t>
            </a:r>
            <a:endParaRPr lang="en-AU" sz="2000" dirty="0">
              <a:latin typeface="+mj-lt"/>
              <a:ea typeface="Microsoft Sans Serif" panose="020B0604020202020204" pitchFamily="34" charset="0"/>
            </a:endParaRPr>
          </a:p>
        </p:txBody>
      </p:sp>
      <p:pic>
        <p:nvPicPr>
          <p:cNvPr id="21" name="Immagine 20">
            <a:extLst>
              <a:ext uri="{FF2B5EF4-FFF2-40B4-BE49-F238E27FC236}">
                <a16:creationId xmlns:a16="http://schemas.microsoft.com/office/drawing/2014/main" id="{7271E359-97E3-4B6E-9933-C88E61DCFAF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489480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0416722" cy="4149683"/>
            <a:chOff x="-2868940" y="1571528"/>
            <a:chExt cx="10416722"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Software / Hardware</a:t>
              </a:r>
            </a:p>
            <a:p>
              <a:pPr indent="-285750">
                <a:lnSpc>
                  <a:spcPct val="120000"/>
                </a:lnSpc>
              </a:pPr>
              <a:r>
                <a:rPr lang="es-ES" altLang="ko-KR" sz="1600">
                  <a:solidFill>
                    <a:prstClr val="black"/>
                  </a:solidFill>
                  <a:latin typeface="Calibri Light" panose="020F0302020204030204"/>
                  <a:cs typeface="Poppins ExtraLight" panose="00000300000000000000" pitchFamily="2" charset="0"/>
                </a:rPr>
                <a:t>Tecnología o dispositivo que se utiliza para ayudar a personas con discapacidad o necesidades especiales.</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4510325" cy="675826"/>
            </a:xfrm>
            <a:prstGeom prst="rect">
              <a:avLst/>
            </a:prstGeom>
            <a:noFill/>
          </p:spPr>
          <p:txBody>
            <a:bodyPr wrap="square" rtlCol="0">
              <a:spAutoFit/>
            </a:bodyPr>
            <a:lstStyle/>
            <a:p>
              <a:pPr indent="-285750"/>
              <a:r>
                <a:rPr lang="en-US" altLang="ko-KR" sz="2000" b="1">
                  <a:cs typeface="Poppins Medium" panose="00000600000000000000" pitchFamily="2" charset="0"/>
                </a:rPr>
                <a:t>Software de conversión de texto a voz</a:t>
              </a:r>
              <a:endParaRPr lang="en-US" altLang="ko-KR" sz="2000" b="1" dirty="0">
                <a:cs typeface="Poppins Medium" panose="00000600000000000000" pitchFamily="2" charset="0"/>
              </a:endParaRPr>
            </a:p>
            <a:p>
              <a:pPr indent="-285750">
                <a:lnSpc>
                  <a:spcPct val="120000"/>
                </a:lnSpc>
              </a:pPr>
              <a:r>
                <a:rPr lang="es-ES" altLang="ko-KR" sz="1600">
                  <a:solidFill>
                    <a:prstClr val="black"/>
                  </a:solidFill>
                  <a:latin typeface="Calibri Light" panose="020F0302020204030204"/>
                  <a:cs typeface="Poppins ExtraLight" panose="00000300000000000000" pitchFamily="2" charset="0"/>
                </a:rPr>
                <a:t>Convierte texto escrito en palabras habladas</a:t>
              </a:r>
              <a:endParaRPr lang="ko-KR" altLang="en-US"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641104"/>
              <a:ext cx="5050209" cy="971292"/>
            </a:xfrm>
            <a:prstGeom prst="rect">
              <a:avLst/>
            </a:prstGeom>
            <a:noFill/>
          </p:spPr>
          <p:txBody>
            <a:bodyPr wrap="square" rtlCol="0">
              <a:spAutoFit/>
            </a:bodyPr>
            <a:lstStyle/>
            <a:p>
              <a:pPr indent="-285750"/>
              <a:r>
                <a:rPr lang="en-US" altLang="ko-KR" sz="2000" b="1">
                  <a:cs typeface="Poppins Medium" panose="00000600000000000000" pitchFamily="2" charset="0"/>
                </a:rPr>
                <a:t>Software de lectura de pantalla</a:t>
              </a:r>
              <a:endParaRPr lang="en-US" altLang="ko-KR" sz="2000" b="1" dirty="0">
                <a:cs typeface="Poppins Medium" panose="00000600000000000000" pitchFamily="2" charset="0"/>
              </a:endParaRPr>
            </a:p>
            <a:p>
              <a:pPr indent="-285750">
                <a:lnSpc>
                  <a:spcPct val="120000"/>
                </a:lnSpc>
              </a:pPr>
              <a:r>
                <a:rPr lang="es-ES" altLang="ko-KR" sz="1600">
                  <a:solidFill>
                    <a:prstClr val="black"/>
                  </a:solidFill>
                  <a:latin typeface="Calibri Light" panose="020F0302020204030204"/>
                  <a:cs typeface="Poppins ExtraLight" panose="00000300000000000000" pitchFamily="2" charset="0"/>
                </a:rPr>
                <a:t>Lee en voz alta el texto y otra información que aparece en la pantalla de un ordenador.</a:t>
              </a:r>
              <a:endParaRPr lang="ko-KR" altLang="en-US"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971292"/>
            </a:xfrm>
            <a:prstGeom prst="rect">
              <a:avLst/>
            </a:prstGeom>
            <a:noFill/>
          </p:spPr>
          <p:txBody>
            <a:bodyPr wrap="square" rtlCol="0">
              <a:spAutoFit/>
            </a:bodyPr>
            <a:lstStyle/>
            <a:p>
              <a:pPr indent="-285750"/>
              <a:r>
                <a:rPr lang="en-US" altLang="ko-KR" sz="2000" b="1" dirty="0">
                  <a:cs typeface="Poppins Medium" panose="00000600000000000000" pitchFamily="2" charset="0"/>
                </a:rPr>
                <a:t>OCR</a:t>
              </a:r>
              <a:r>
                <a:rPr lang="en-US" altLang="ko-KR" sz="1600" b="1" dirty="0">
                  <a:cs typeface="Poppins Medium" panose="00000600000000000000" pitchFamily="2" charset="0"/>
                </a:rPr>
                <a:t> </a:t>
              </a:r>
            </a:p>
            <a:p>
              <a:pPr indent="-285750">
                <a:lnSpc>
                  <a:spcPct val="120000"/>
                </a:lnSpc>
              </a:pPr>
              <a:r>
                <a:rPr lang="es-ES" altLang="ko-KR" sz="1600">
                  <a:solidFill>
                    <a:prstClr val="black"/>
                  </a:solidFill>
                  <a:latin typeface="Calibri Light" panose="020F0302020204030204"/>
                  <a:cs typeface="Poppins ExtraLight" panose="00000300000000000000" pitchFamily="2" charset="0"/>
                </a:rPr>
                <a:t>Software de reconocimiento óptico de caracteres que convierte texto escaneado o imágenes de texto en texto editable.</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29"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Tecnología asistiva</a:t>
            </a:r>
            <a:endParaRPr lang="en-US" sz="2000" b="1" dirty="0">
              <a:cs typeface="Poppins Medium" panose="00000600000000000000" pitchFamily="2" charset="0"/>
              <a:sym typeface="Varela Round"/>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pic>
        <p:nvPicPr>
          <p:cNvPr id="31" name="Immagine 30">
            <a:extLst>
              <a:ext uri="{FF2B5EF4-FFF2-40B4-BE49-F238E27FC236}">
                <a16:creationId xmlns:a16="http://schemas.microsoft.com/office/drawing/2014/main" id="{3F7C283E-2B8D-4C51-85F4-6211445F2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707983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670422"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software de texto a voz es: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Leer libros para estudiantes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Convertir texto escrito en palabras habladas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Compilar un texto de voz a partir de palabras aleatorias</a:t>
            </a: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Se puede usar software de voz a texto para:</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Tomar notas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Llamar a un profesor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Hablar con un amigo</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El software de lector de pantalla:</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Escanea documentos y libros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sz="1600">
                <a:latin typeface="+mj-lt"/>
                <a:cs typeface="Poppins ExtraLight" panose="00000300000000000000" pitchFamily="2" charset="0"/>
              </a:rPr>
              <a:t>Lee en voz alta el texto y otra información en la pantalla de un ordenador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rPr>
              <a:t>Convierte mensajes en pantalla a formato ebook</a:t>
            </a:r>
            <a:endParaRPr lang="en-US" altLang="ko-KR" sz="1600" dirty="0">
              <a:latin typeface="+mj-lt"/>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OCR es un acrónimo para:</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Clasificación de la claridad ocular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Respuesta de coordenadas octogonales</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Reconocimiento óptico de caracteres</a:t>
            </a: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707886"/>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Por favor, responde a las siguientes preguntas:</a:t>
            </a:r>
            <a:endParaRPr lang="en-AU" sz="2000" dirty="0">
              <a:latin typeface="+mj-lt"/>
              <a:ea typeface="Microsoft Sans Serif" panose="020B0604020202020204" pitchFamily="34" charset="0"/>
              <a:cs typeface="Poppins ExtraLight" panose="00000300000000000000" pitchFamily="2" charset="0"/>
            </a:endParaRPr>
          </a:p>
        </p:txBody>
      </p:sp>
      <p:sp>
        <p:nvSpPr>
          <p:cNvPr id="7" name="Rettangolo con angoli arrotondati 6">
            <a:extLst>
              <a:ext uri="{FF2B5EF4-FFF2-40B4-BE49-F238E27FC236}">
                <a16:creationId xmlns:a16="http://schemas.microsoft.com/office/drawing/2014/main" id="{339E396A-D64E-4504-8899-469321377C92}"/>
              </a:ext>
            </a:extLst>
          </p:cNvPr>
          <p:cNvSpPr/>
          <p:nvPr/>
        </p:nvSpPr>
        <p:spPr>
          <a:xfrm>
            <a:off x="451030" y="669816"/>
            <a:ext cx="25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Tecnología asistiva</a:t>
            </a:r>
            <a:endParaRPr lang="en-US" sz="2000" b="1" dirty="0">
              <a:cs typeface="Poppins Medium" panose="00000600000000000000" pitchFamily="2" charset="0"/>
              <a:sym typeface="Varela Round"/>
            </a:endParaRPr>
          </a:p>
        </p:txBody>
      </p:sp>
      <p:pic>
        <p:nvPicPr>
          <p:cNvPr id="18" name="Immagine 17">
            <a:extLst>
              <a:ext uri="{FF2B5EF4-FFF2-40B4-BE49-F238E27FC236}">
                <a16:creationId xmlns:a16="http://schemas.microsoft.com/office/drawing/2014/main" id="{6054DCBA-1E12-467E-AE76-3F2C6918DE6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0389521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552976"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software de texto a voz 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Leer libros para estudiantes</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Convertir texto escrito en palabras habladas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Compilar un texto de voz a partir de palabras aleatorias</a:t>
            </a:r>
          </a:p>
          <a:p>
            <a:pPr indent="-285750">
              <a:buFont typeface="Arial" panose="020B0604020202020204" pitchFamily="34" charset="0"/>
              <a:buChar char="•"/>
            </a:pPr>
            <a:r>
              <a:rPr lang="en-US" altLang="ko-KR" sz="2000" b="1">
                <a:cs typeface="Poppins Medium" panose="00000600000000000000" pitchFamily="2" charset="0"/>
              </a:rPr>
              <a:t>Se puede usar software de voz a texto para:</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Tomar notas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Llamar a un profesor</a:t>
            </a:r>
          </a:p>
          <a:p>
            <a:pPr marL="432000" lvl="2" indent="-144000">
              <a:buFont typeface="Arial" panose="020B0604020202020204" pitchFamily="34" charset="0"/>
              <a:buChar char="•"/>
            </a:pPr>
            <a:r>
              <a:rPr lang="en-US" altLang="ko-KR" sz="1600">
                <a:latin typeface="+mj-lt"/>
                <a:cs typeface="Poppins ExtraLight" panose="00000300000000000000" pitchFamily="2" charset="0"/>
              </a:rPr>
              <a:t>Hablar con un amigo</a:t>
            </a: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El software de lector de pantalla: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Escanea documentos y libros</a:t>
            </a:r>
          </a:p>
          <a:p>
            <a:pPr marL="432000" lvl="2" indent="-144000">
              <a:buFont typeface="Arial" panose="020B0604020202020204" pitchFamily="34" charset="0"/>
              <a:buChar char="•"/>
            </a:pPr>
            <a:r>
              <a:rPr lang="en-US" sz="1600">
                <a:solidFill>
                  <a:schemeClr val="accent6"/>
                </a:solidFill>
                <a:latin typeface="+mj-lt"/>
                <a:cs typeface="Poppins ExtraLight" panose="00000300000000000000" pitchFamily="2" charset="0"/>
              </a:rPr>
              <a:t>Lee en voz alta el texto y otra información en la pantalla de un ordenador</a:t>
            </a:r>
            <a:endParaRPr lang="en-US" altLang="ko-KR" sz="1600">
              <a:solidFill>
                <a:schemeClr val="accent6"/>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rPr>
              <a:t>Convierte mensajes en pantalla a formato ebook</a:t>
            </a:r>
          </a:p>
          <a:p>
            <a:pPr marL="432000" lvl="2" indent="-144000"/>
            <a:endParaRPr lang="en-US" altLang="ko-KR" sz="160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OCR es un acrónimo para: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Clasificación de la claridad ocular</a:t>
            </a:r>
          </a:p>
          <a:p>
            <a:pPr marL="432000" lvl="2" indent="-144000">
              <a:buFont typeface="Arial" panose="020B0604020202020204" pitchFamily="34" charset="0"/>
              <a:buChar char="•"/>
            </a:pPr>
            <a:r>
              <a:rPr lang="en-US" altLang="ko-KR" sz="1600">
                <a:latin typeface="+mj-lt"/>
                <a:cs typeface="Poppins ExtraLight" panose="00000300000000000000" pitchFamily="2" charset="0"/>
              </a:rPr>
              <a:t>Respuesta de coordenadas octogonales</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Reconocimiento óptico de caracteres</a:t>
            </a:r>
            <a:endParaRPr lang="en-US" altLang="ko-KR" sz="1600" dirty="0">
              <a:solidFill>
                <a:schemeClr val="accent6"/>
              </a:solidFill>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458193"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sp>
        <p:nvSpPr>
          <p:cNvPr id="15" name="Rettangolo con angoli arrotondati 14">
            <a:extLst>
              <a:ext uri="{FF2B5EF4-FFF2-40B4-BE49-F238E27FC236}">
                <a16:creationId xmlns:a16="http://schemas.microsoft.com/office/drawing/2014/main" id="{46E62D09-08BE-4419-B731-97E3EDB749FC}"/>
              </a:ext>
            </a:extLst>
          </p:cNvPr>
          <p:cNvSpPr/>
          <p:nvPr/>
        </p:nvSpPr>
        <p:spPr>
          <a:xfrm>
            <a:off x="451029" y="669816"/>
            <a:ext cx="2268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it-IT" sz="2000" b="1">
                <a:cs typeface="Poppins Medium" panose="00000600000000000000" pitchFamily="2" charset="0"/>
              </a:rPr>
              <a:t>Soluciones al test</a:t>
            </a:r>
            <a:endParaRPr lang="it-IT" sz="2000" b="1" dirty="0">
              <a:cs typeface="Poppins Medium" panose="00000600000000000000" pitchFamily="2" charset="0"/>
            </a:endParaRPr>
          </a:p>
        </p:txBody>
      </p:sp>
      <p:pic>
        <p:nvPicPr>
          <p:cNvPr id="18" name="Immagine 17">
            <a:extLst>
              <a:ext uri="{FF2B5EF4-FFF2-40B4-BE49-F238E27FC236}">
                <a16:creationId xmlns:a16="http://schemas.microsoft.com/office/drawing/2014/main" id="{ADC74F5A-D44A-40C7-8895-76DAD5FC3DC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1182104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729307"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servicio de educación especial ayuda con?</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Asesoramiento y tutoría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Ayuda financiera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Transporte</a:t>
            </a:r>
          </a:p>
          <a:p>
            <a:pPr indent="-285750">
              <a:buFont typeface="Arial" panose="020B0604020202020204" pitchFamily="34" charset="0"/>
              <a:buChar char="•"/>
            </a:pPr>
            <a:r>
              <a:rPr lang="en-US" altLang="ko-KR" sz="2000" b="1">
                <a:cs typeface="Poppins Medium" panose="00000600000000000000" pitchFamily="2" charset="0"/>
              </a:rPr>
              <a:t>El proceso para identificar estudiantes:</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Siempre es hecho por un profesor</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Varía según el país y el sistema educativo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Es una nueva prueba estandarizada</a:t>
            </a:r>
            <a:endParaRPr lang="en-US" altLang="ko-KR" sz="1600" dirty="0">
              <a:latin typeface="+mj-lt"/>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¿El coaching puede ser proporcionado por un?</a:t>
            </a:r>
            <a:endParaRPr lang="en-US" altLang="ko-KR" sz="2000" b="1" dirty="0">
              <a:cs typeface="Poppins Medium" panose="000006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Co-estudiante</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Amigo</a:t>
            </a:r>
            <a:endParaRPr lang="en-US" altLang="ko-KR" sz="1600" dirty="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Especialista</a:t>
            </a:r>
            <a:endParaRPr lang="en-US" altLang="ko-KR" sz="1600" dirty="0">
              <a:latin typeface="+mj-lt"/>
              <a:cs typeface="Poppins ExtraLight" panose="00000300000000000000" pitchFamily="2" charset="0"/>
            </a:endParaRPr>
          </a:p>
          <a:p>
            <a:pPr marL="432000" lvl="2" indent="-144000"/>
            <a:endParaRPr lang="en-US" altLang="ko-KR" sz="1600" dirty="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¿Una variedad de estrategia de enseñanza puede ser?</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Enseñanza en el aula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Conferencias</a:t>
            </a:r>
          </a:p>
          <a:p>
            <a:pPr marL="432000" lvl="2" indent="-144000">
              <a:buFont typeface="Arial" panose="020B0604020202020204" pitchFamily="34" charset="0"/>
              <a:buChar char="•"/>
            </a:pPr>
            <a:r>
              <a:rPr lang="es-ES" sz="1600">
                <a:latin typeface="+mj-lt"/>
              </a:rPr>
              <a:t>Tecnologías de asistencia</a:t>
            </a:r>
            <a:endParaRPr lang="en-US" altLang="ko-KR" sz="1600">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9A2583"/>
                </a:solidFill>
                <a:ea typeface="Microsoft Sans Serif" panose="020B0604020202020204" pitchFamily="34" charset="0"/>
                <a:cs typeface="Poppins Medium" panose="00000600000000000000" pitchFamily="2" charset="0"/>
              </a:rPr>
              <a:t>Test final de resumen/</a:t>
            </a:r>
            <a:r>
              <a:rPr lang="en-AU" sz="2400" b="1" dirty="0">
                <a:solidFill>
                  <a:srgbClr val="9A2583"/>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Consolida tus conocimientos respondiendo a las siguientes preguntas:</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67BD9CAA-5ADF-4BAD-911E-7159C99A76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4968328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369797" cy="3298714"/>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entorno de aprendizaje de apoyo puede ayudar a los estudiantes con necesidades especiales a sentirse: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Responsables y conscientes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Cómodos y seguros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Nerviosos e intranquilos</a:t>
            </a:r>
          </a:p>
          <a:p>
            <a:pPr marL="284400">
              <a:lnSpc>
                <a:spcPct val="120000"/>
              </a:lnSpc>
            </a:pPr>
            <a:endParaRPr lang="en-US" altLang="ko-KR" sz="1600" dirty="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Se puede crear un entorno de aprendizaje de apoyo mediante: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Expectativas y reglas claras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Menos reglas y uso de palabras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Descansos más cortos</a:t>
            </a: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El software de texto a voz 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Leer libros para estudiantes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Convertir texto escrito en palabras habladas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Compilar un texto de voz a partir de palabras aleatorias</a:t>
            </a:r>
          </a:p>
          <a:p>
            <a:pPr indent="-285750">
              <a:buFont typeface="Arial" panose="020B0604020202020204" pitchFamily="34" charset="0"/>
              <a:buChar char="•"/>
            </a:pPr>
            <a:endParaRPr lang="en-US" altLang="ko-KR" sz="2000" b="1" dirty="0">
              <a:cs typeface="Poppins Medium" panose="000006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OCR es un acrónimo para: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Clasificación de la claridad ocular</a:t>
            </a:r>
          </a:p>
          <a:p>
            <a:pPr marL="432000" lvl="2" indent="-144000">
              <a:buFont typeface="Arial" panose="020B0604020202020204" pitchFamily="34" charset="0"/>
              <a:buChar char="•"/>
            </a:pPr>
            <a:r>
              <a:rPr lang="en-US" altLang="ko-KR" sz="1600">
                <a:latin typeface="+mj-lt"/>
                <a:cs typeface="Poppins ExtraLight" panose="00000300000000000000" pitchFamily="2" charset="0"/>
              </a:rPr>
              <a:t>Respuesta de coordenadas octogonales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Reconocimiento óptico de caracteres</a:t>
            </a:r>
          </a:p>
          <a:p>
            <a:pPr marL="288000" lvl="2"/>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9A2583"/>
                </a:solidFill>
                <a:ea typeface="Microsoft Sans Serif" panose="020B0604020202020204" pitchFamily="34" charset="0"/>
                <a:cs typeface="Poppins Medium" panose="00000600000000000000" pitchFamily="2" charset="0"/>
              </a:rPr>
              <a:t>Test final de resumen/2</a:t>
            </a:r>
          </a:p>
          <a:p>
            <a:pPr>
              <a:tabLst>
                <a:tab pos="1205230" algn="l"/>
                <a:tab pos="1926589" algn="l"/>
                <a:tab pos="2915920" algn="l"/>
                <a:tab pos="3444875" algn="l"/>
                <a:tab pos="4383405" algn="l"/>
                <a:tab pos="6796405" algn="l"/>
              </a:tabLst>
              <a:defRPr/>
            </a:pPr>
            <a:r>
              <a:rPr lang="en-GB" sz="2000">
                <a:latin typeface="+mj-lt"/>
                <a:ea typeface="Microsoft Sans Serif" panose="020B0604020202020204" pitchFamily="34" charset="0"/>
                <a:cs typeface="Poppins ExtraLight" panose="00000300000000000000" pitchFamily="2" charset="0"/>
              </a:rPr>
              <a:t>Consolida tus conocimientos respondiendo a las siguientes preguntas:</a:t>
            </a:r>
            <a:endParaRPr lang="en-GB" sz="2000" dirty="0">
              <a:latin typeface="+mj-lt"/>
              <a:ea typeface="Microsoft Sans Serif" panose="020B0604020202020204" pitchFamily="34" charset="0"/>
              <a:cs typeface="Poppins ExtraLight" panose="00000300000000000000" pitchFamily="2" charset="0"/>
            </a:endParaRPr>
          </a:p>
        </p:txBody>
      </p:sp>
      <p:pic>
        <p:nvPicPr>
          <p:cNvPr id="17" name="Immagine 16">
            <a:extLst>
              <a:ext uri="{FF2B5EF4-FFF2-40B4-BE49-F238E27FC236}">
                <a16:creationId xmlns:a16="http://schemas.microsoft.com/office/drawing/2014/main" id="{A6F221AB-877D-4F15-A5A3-F12A6D2D15F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3781964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013351"/>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servicio de educación especial ayuda con?</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Asesoramiento y tutoría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Ayuda financiera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Transporte</a:t>
            </a:r>
          </a:p>
          <a:p>
            <a:pPr indent="-285750">
              <a:buFont typeface="Arial" panose="020B0604020202020204" pitchFamily="34" charset="0"/>
              <a:buChar char="•"/>
            </a:pPr>
            <a:r>
              <a:rPr lang="en-US" altLang="ko-KR" sz="2000" b="1">
                <a:cs typeface="Poppins Medium" panose="00000600000000000000" pitchFamily="2" charset="0"/>
              </a:rPr>
              <a:t>El proceso para identificar estudiantes: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Siempre es hecho por un profesor</a:t>
            </a:r>
          </a:p>
          <a:p>
            <a:pPr marL="432000" lvl="2" indent="-144000">
              <a:buFont typeface="Arial" panose="020B0604020202020204" pitchFamily="34" charset="0"/>
              <a:buChar char="•"/>
            </a:pPr>
            <a:r>
              <a:rPr lang="en-US" altLang="ko-KR" sz="1600">
                <a:solidFill>
                  <a:schemeClr val="accent6"/>
                </a:solidFill>
                <a:latin typeface="Calibri Light" panose="020F0302020204030204"/>
                <a:cs typeface="Poppins ExtraLight" panose="00000300000000000000" pitchFamily="2" charset="0"/>
              </a:rPr>
              <a:t>Varía según el país y el sistema educativo</a:t>
            </a:r>
            <a:endParaRPr lang="en-US" altLang="ko-KR" sz="1600">
              <a:solidFill>
                <a:schemeClr val="accent6"/>
              </a:solidFill>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Es una nueva prueba estandarizada</a:t>
            </a: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¿El coaching puede ser proporcionado por un?</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Co-estudiante</a:t>
            </a:r>
          </a:p>
          <a:p>
            <a:pPr marL="432000" lvl="2" indent="-144000">
              <a:buFont typeface="Arial" panose="020B0604020202020204" pitchFamily="34" charset="0"/>
              <a:buChar char="•"/>
            </a:pPr>
            <a:r>
              <a:rPr lang="en-US" altLang="ko-KR" sz="1600">
                <a:solidFill>
                  <a:prstClr val="black"/>
                </a:solidFill>
                <a:latin typeface="Calibri Light" panose="020F0302020204030204"/>
                <a:cs typeface="Poppins ExtraLight" panose="00000300000000000000" pitchFamily="2" charset="0"/>
              </a:rPr>
              <a:t>Amigo</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solidFill>
                  <a:schemeClr val="accent6"/>
                </a:solidFill>
                <a:latin typeface="Calibri Light" panose="020F0302020204030204"/>
                <a:cs typeface="Poppins ExtraLight" panose="00000300000000000000" pitchFamily="2" charset="0"/>
              </a:rPr>
              <a:t>Especialista</a:t>
            </a:r>
            <a:endParaRPr lang="en-US" altLang="ko-KR" sz="1600">
              <a:solidFill>
                <a:schemeClr val="accent6"/>
              </a:solidFill>
              <a:latin typeface="+mj-lt"/>
              <a:cs typeface="Poppins ExtraLight" panose="00000300000000000000" pitchFamily="2" charset="0"/>
            </a:endParaRPr>
          </a:p>
          <a:p>
            <a:pPr marL="432000" lvl="2" indent="-144000"/>
            <a:endParaRPr lang="en-US" altLang="ko-KR" sz="1600">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¿Una variedad de estrategia de enseñanza puede ser?</a:t>
            </a:r>
            <a:endParaRPr lang="en-US" altLang="ko-KR" sz="1600">
              <a:latin typeface="+mj-lt"/>
              <a:cs typeface="Poppins ExtraLight" panose="00000300000000000000" pitchFamily="2" charset="0"/>
            </a:endParaRPr>
          </a:p>
          <a:p>
            <a:pPr marL="432000" lvl="2" indent="-144000">
              <a:buFont typeface="Arial" panose="020B0604020202020204" pitchFamily="34" charset="0"/>
              <a:buChar char="•"/>
            </a:pPr>
            <a:r>
              <a:rPr lang="en-US" altLang="ko-KR" sz="1600">
                <a:latin typeface="+mj-lt"/>
                <a:cs typeface="Poppins ExtraLight" panose="00000300000000000000" pitchFamily="2" charset="0"/>
              </a:rPr>
              <a:t>Enseñanza en el aula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Conferencias</a:t>
            </a:r>
          </a:p>
          <a:p>
            <a:pPr marL="432000" lvl="2" indent="-144000">
              <a:buFont typeface="Arial" panose="020B0604020202020204" pitchFamily="34" charset="0"/>
              <a:buChar char="•"/>
            </a:pPr>
            <a:r>
              <a:rPr lang="es-ES" sz="1600">
                <a:solidFill>
                  <a:schemeClr val="accent6"/>
                </a:solidFill>
                <a:latin typeface="+mj-lt"/>
              </a:rPr>
              <a:t>Tecnologías de asistencia</a:t>
            </a:r>
            <a:endParaRPr lang="en-US" altLang="ko-KR" sz="1600">
              <a:solidFill>
                <a:schemeClr val="accent6"/>
              </a:solidFill>
              <a:latin typeface="+mj-lt"/>
            </a:endParaRP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a:tabLst>
                <a:tab pos="1205230" algn="l"/>
                <a:tab pos="1926589" algn="l"/>
                <a:tab pos="2915920" algn="l"/>
                <a:tab pos="3444875" algn="l"/>
                <a:tab pos="4383405" algn="l"/>
                <a:tab pos="6796405" algn="l"/>
              </a:tabLst>
              <a:defRPr/>
            </a:pPr>
            <a:r>
              <a:rPr lang="en-AU" sz="2400" b="1">
                <a:solidFill>
                  <a:srgbClr val="9A2583"/>
                </a:solidFill>
                <a:ea typeface="Microsoft Sans Serif" panose="020B0604020202020204" pitchFamily="34" charset="0"/>
                <a:cs typeface="Poppins Medium" panose="00000600000000000000" pitchFamily="2" charset="0"/>
              </a:rPr>
              <a:t>Soluciones al test final de resumen/</a:t>
            </a:r>
            <a:r>
              <a:rPr lang="en-AU" sz="2400" b="1" dirty="0">
                <a:solidFill>
                  <a:srgbClr val="9A2583"/>
                </a:solidFill>
                <a:ea typeface="Microsoft Sans Serif" panose="020B0604020202020204" pitchFamily="34" charset="0"/>
                <a:cs typeface="Poppins Medium" panose="00000600000000000000" pitchFamily="2" charset="0"/>
              </a:rPr>
              <a:t>1</a:t>
            </a: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AA6C9A18-A35E-4398-8E03-F677E7C2FF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74681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1881507"/>
            <a:ext cx="7308000" cy="3499283"/>
          </a:xfrm>
          <a:prstGeom prst="rect">
            <a:avLst/>
          </a:prstGeom>
          <a:noFill/>
        </p:spPr>
        <p:txBody>
          <a:bodyPr wrap="square" numCol="2" rtlCol="0">
            <a:noAutofit/>
          </a:bodyPr>
          <a:lstStyle/>
          <a:p>
            <a:pPr indent="-285750">
              <a:buFont typeface="Arial" panose="020B0604020202020204" pitchFamily="34" charset="0"/>
              <a:buChar char="•"/>
            </a:pPr>
            <a:r>
              <a:rPr lang="en-US" altLang="ko-KR" sz="2000" b="1">
                <a:cs typeface="Poppins Medium" panose="00000600000000000000" pitchFamily="2" charset="0"/>
              </a:rPr>
              <a:t>El entorno de aprendizaje de apoyo puede ayudar a los estudiantes con necesidades especiales a sentirse:</a:t>
            </a:r>
          </a:p>
          <a:p>
            <a:pPr marL="432000" lvl="2" indent="-144000">
              <a:buFont typeface="Arial" panose="020B0604020202020204" pitchFamily="34" charset="0"/>
              <a:buChar char="•"/>
            </a:pPr>
            <a:r>
              <a:rPr lang="en-US" altLang="ko-KR" sz="1600">
                <a:latin typeface="+mj-lt"/>
                <a:cs typeface="Poppins ExtraLight" panose="00000300000000000000" pitchFamily="2" charset="0"/>
              </a:rPr>
              <a:t>Responsables y conscientes</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Cómodos y seguros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Nerviosos e intranquilos</a:t>
            </a:r>
          </a:p>
          <a:p>
            <a:pPr marL="284400">
              <a:lnSpc>
                <a:spcPct val="120000"/>
              </a:lnSpc>
            </a:pPr>
            <a:endParaRPr lang="en-US" altLang="ko-KR" sz="1600">
              <a:latin typeface="+mj-lt"/>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Se puede crear un entorno de aprendizaje de apoyo mediante:</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Expectativas y reglas claras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Menos reglas y uso de palabras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Descansos más cortos</a:t>
            </a:r>
          </a:p>
          <a:p>
            <a:pPr marL="284400" lvl="0">
              <a:lnSpc>
                <a:spcPct val="120000"/>
              </a:lnSpc>
            </a:pPr>
            <a:endParaRPr lang="en-US" altLang="ko-K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El software de texto a voz es: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Leer libros para estudiantes</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Convertir texto escrito en palabras habladas</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Compilar un texto de voz a partir de palabras aleatorias</a:t>
            </a:r>
          </a:p>
          <a:p>
            <a:pPr indent="-285750">
              <a:buFont typeface="Arial" panose="020B0604020202020204" pitchFamily="34" charset="0"/>
              <a:buChar char="•"/>
            </a:pPr>
            <a:endParaRPr lang="en-US" altLang="ko-KR" sz="2000" b="1">
              <a:cs typeface="Poppins Medium" panose="00000600000000000000" pitchFamily="2" charset="0"/>
            </a:endParaRPr>
          </a:p>
          <a:p>
            <a:pPr indent="-285750">
              <a:buFont typeface="Arial" panose="020B0604020202020204" pitchFamily="34" charset="0"/>
              <a:buChar char="•"/>
            </a:pPr>
            <a:r>
              <a:rPr lang="en-US" altLang="ko-KR" sz="2000" b="1">
                <a:cs typeface="Poppins Medium" panose="00000600000000000000" pitchFamily="2" charset="0"/>
              </a:rPr>
              <a:t>OCR es un acrónimo para:</a:t>
            </a:r>
          </a:p>
          <a:p>
            <a:pPr marL="432000" lvl="2" indent="-144000">
              <a:buFont typeface="Arial" panose="020B0604020202020204" pitchFamily="34" charset="0"/>
              <a:buChar char="•"/>
            </a:pPr>
            <a:r>
              <a:rPr lang="en-US" altLang="ko-KR" sz="1600">
                <a:latin typeface="+mj-lt"/>
                <a:cs typeface="Poppins ExtraLight" panose="00000300000000000000" pitchFamily="2" charset="0"/>
              </a:rPr>
              <a:t>Clasificación de la claridad ocular</a:t>
            </a:r>
          </a:p>
          <a:p>
            <a:pPr marL="432000" lvl="2" indent="-144000">
              <a:buFont typeface="Arial" panose="020B0604020202020204" pitchFamily="34" charset="0"/>
              <a:buChar char="•"/>
            </a:pPr>
            <a:r>
              <a:rPr lang="en-US" altLang="ko-KR" sz="1600">
                <a:latin typeface="+mj-lt"/>
                <a:cs typeface="Poppins ExtraLight" panose="00000300000000000000" pitchFamily="2" charset="0"/>
              </a:rPr>
              <a:t>Respuesta de coordenadas octogonales</a:t>
            </a:r>
          </a:p>
          <a:p>
            <a:pPr marL="432000" lvl="2" indent="-144000">
              <a:buFont typeface="Arial" panose="020B0604020202020204" pitchFamily="34" charset="0"/>
              <a:buChar char="•"/>
            </a:pPr>
            <a:r>
              <a:rPr lang="en-US" altLang="ko-KR" sz="1600">
                <a:solidFill>
                  <a:schemeClr val="accent6"/>
                </a:solidFill>
                <a:latin typeface="+mj-lt"/>
                <a:cs typeface="Poppins ExtraLight" panose="00000300000000000000" pitchFamily="2" charset="0"/>
              </a:rPr>
              <a:t>Reconocimiento óptico de caracteres</a:t>
            </a:r>
          </a:p>
          <a:p>
            <a:pPr marL="432000" lvl="2" indent="-144000">
              <a:buFont typeface="Arial" panose="020B0604020202020204" pitchFamily="34" charset="0"/>
              <a:buChar char="•"/>
            </a:pPr>
            <a:endParaRPr lang="en-US" altLang="ko-KR" sz="1600" dirty="0">
              <a:latin typeface="+mj-lt"/>
              <a:cs typeface="Poppins ExtraLight" panose="00000300000000000000" pitchFamily="2" charset="0"/>
            </a:endParaRPr>
          </a:p>
        </p:txBody>
      </p:sp>
      <p:cxnSp>
        <p:nvCxnSpPr>
          <p:cNvPr id="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9A2583"/>
                </a:solidFill>
                <a:ea typeface="Microsoft Sans Serif" panose="020B0604020202020204" pitchFamily="34" charset="0"/>
                <a:cs typeface="Poppins Medium" panose="00000600000000000000" pitchFamily="2" charset="0"/>
              </a:rPr>
              <a:t>Soluciones al test final de resumen/</a:t>
            </a:r>
            <a:r>
              <a:rPr lang="en-AU" sz="2400" b="1" dirty="0">
                <a:solidFill>
                  <a:srgbClr val="9A2583"/>
                </a:solidFill>
                <a:ea typeface="Microsoft Sans Serif" panose="020B0604020202020204" pitchFamily="34" charset="0"/>
                <a:cs typeface="Poppins Medium" panose="00000600000000000000" pitchFamily="2" charset="0"/>
              </a:rPr>
              <a:t>2</a:t>
            </a:r>
          </a:p>
          <a:p>
            <a:pPr>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Aquí están las respuestas :</a:t>
            </a:r>
            <a:endParaRPr lang="en-AU" sz="2000" dirty="0">
              <a:latin typeface="+mj-lt"/>
              <a:ea typeface="Microsoft Sans Serif" panose="020B0604020202020204" pitchFamily="34" charset="0"/>
              <a:cs typeface="Poppins ExtraLight" panose="00000300000000000000" pitchFamily="2" charset="0"/>
            </a:endParaRPr>
          </a:p>
        </p:txBody>
      </p:sp>
      <p:pic>
        <p:nvPicPr>
          <p:cNvPr id="21" name="Immagine 20">
            <a:extLst>
              <a:ext uri="{FF2B5EF4-FFF2-40B4-BE49-F238E27FC236}">
                <a16:creationId xmlns:a16="http://schemas.microsoft.com/office/drawing/2014/main" id="{3F4513AE-2DDE-47BA-9D85-C4E81E02623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spTree>
    <p:extLst>
      <p:ext uri="{BB962C8B-B14F-4D97-AF65-F5344CB8AC3E}">
        <p14:creationId xmlns:p14="http://schemas.microsoft.com/office/powerpoint/2010/main" val="281850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a:pPr>
            <a:r>
              <a:rPr lang="en-AU" sz="2400" b="1">
                <a:solidFill>
                  <a:srgbClr val="9A2583"/>
                </a:solidFill>
                <a:ea typeface="Microsoft Sans Serif" panose="020B0604020202020204" pitchFamily="34" charset="0"/>
                <a:cs typeface="Poppins Medium" panose="00000600000000000000" pitchFamily="2" charset="0"/>
              </a:rPr>
              <a:t>Índice de contenidos</a:t>
            </a:r>
            <a:endParaRPr lang="en-AU" sz="2400" b="1" dirty="0">
              <a:solidFill>
                <a:srgbClr val="9A2583"/>
              </a:solidFill>
              <a:ea typeface="Microsoft Sans Serif" panose="020B0604020202020204" pitchFamily="34" charset="0"/>
              <a:cs typeface="Poppins Medium" panose="00000600000000000000" pitchFamily="2" charset="0"/>
            </a:endParaRPr>
          </a:p>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Proporcionar educación para todos</a:t>
            </a:r>
            <a:endParaRPr lang="en-AU" sz="2000" dirty="0">
              <a:latin typeface="+mj-lt"/>
              <a:ea typeface="Microsoft Sans Serif" panose="020B0604020202020204" pitchFamily="34" charset="0"/>
              <a:cs typeface="Poppins ExtraLight" panose="00000300000000000000" pitchFamily="2" charset="0"/>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771389"/>
            <a:ext cx="1656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rtlCol="0" anchor="ctr" anchorCtr="1"/>
          <a:lstStyle/>
          <a:p>
            <a:pPr algn="just">
              <a:lnSpc>
                <a:spcPts val="1800"/>
              </a:lnSpc>
            </a:pPr>
            <a:r>
              <a:rPr lang="en-US" sz="1600" b="1">
                <a:cs typeface="Poppins Medium" panose="00000600000000000000" pitchFamily="2" charset="0"/>
                <a:sym typeface="Varela Round"/>
              </a:rPr>
              <a:t>Necesidades especiales</a:t>
            </a:r>
            <a:endParaRPr lang="it-IT" sz="1600" b="1" dirty="0">
              <a:solidFill>
                <a:schemeClr val="bg1"/>
              </a:solidFill>
              <a:cs typeface="Poppins Medium" panose="00000600000000000000" pitchFamily="2" charset="0"/>
            </a:endParaRPr>
          </a:p>
        </p:txBody>
      </p:sp>
      <p:sp>
        <p:nvSpPr>
          <p:cNvPr id="10" name="Rettangolo con angoli arrotondati 9">
            <a:extLst>
              <a:ext uri="{FF2B5EF4-FFF2-40B4-BE49-F238E27FC236}">
                <a16:creationId xmlns:a16="http://schemas.microsoft.com/office/drawing/2014/main" id="{F481D093-E164-42FC-A6F3-BF34D5C28839}"/>
              </a:ext>
            </a:extLst>
          </p:cNvPr>
          <p:cNvSpPr/>
          <p:nvPr/>
        </p:nvSpPr>
        <p:spPr>
          <a:xfrm>
            <a:off x="2880131" y="2541948"/>
            <a:ext cx="1620000" cy="769441"/>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a:solidFill>
                  <a:schemeClr val="bg1"/>
                </a:solidFill>
                <a:cs typeface="Poppins Medium" panose="00000600000000000000" pitchFamily="2" charset="0"/>
              </a:rPr>
              <a:t>Roles de coaching y tutoría</a:t>
            </a:r>
            <a:endParaRPr lang="it-IT" sz="1600" b="1" dirty="0">
              <a:solidFill>
                <a:schemeClr val="bg1"/>
              </a:solidFill>
              <a:cs typeface="Poppins Medium" panose="00000600000000000000" pitchFamily="2" charset="0"/>
            </a:endParaRPr>
          </a:p>
        </p:txBody>
      </p:sp>
      <p:sp>
        <p:nvSpPr>
          <p:cNvPr id="11" name="Rettangolo con angoli arrotondati 10">
            <a:extLst>
              <a:ext uri="{FF2B5EF4-FFF2-40B4-BE49-F238E27FC236}">
                <a16:creationId xmlns:a16="http://schemas.microsoft.com/office/drawing/2014/main" id="{D56D6BA5-8719-4F5C-8A2F-7104FD5FF1D2}"/>
              </a:ext>
            </a:extLst>
          </p:cNvPr>
          <p:cNvSpPr/>
          <p:nvPr/>
        </p:nvSpPr>
        <p:spPr>
          <a:xfrm>
            <a:off x="4747116" y="2774411"/>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200" b="1">
                <a:solidFill>
                  <a:schemeClr val="bg1"/>
                </a:solidFill>
                <a:cs typeface="Poppins Medium" panose="00000600000000000000" pitchFamily="2" charset="0"/>
              </a:rPr>
              <a:t>Entorno de aprendizaje de apoyo</a:t>
            </a:r>
            <a:endParaRPr lang="it-IT" sz="1200" b="1" dirty="0">
              <a:solidFill>
                <a:schemeClr val="bg1"/>
              </a:solidFill>
              <a:cs typeface="Poppins Medium" panose="00000600000000000000" pitchFamily="2" charset="0"/>
            </a:endParaRPr>
          </a:p>
        </p:txBody>
      </p:sp>
      <p:sp>
        <p:nvSpPr>
          <p:cNvPr id="14" name="Rettangolo con angoli arrotondati 13">
            <a:extLst>
              <a:ext uri="{FF2B5EF4-FFF2-40B4-BE49-F238E27FC236}">
                <a16:creationId xmlns:a16="http://schemas.microsoft.com/office/drawing/2014/main" id="{098461E4-174A-425F-8D4E-6C2A1435684E}"/>
              </a:ext>
            </a:extLst>
          </p:cNvPr>
          <p:cNvSpPr/>
          <p:nvPr/>
        </p:nvSpPr>
        <p:spPr>
          <a:xfrm>
            <a:off x="7893432" y="2771389"/>
            <a:ext cx="1620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00000"/>
              </a:lnSpc>
              <a:spcBef>
                <a:spcPts val="0"/>
              </a:spcBef>
              <a:buSzPct val="60000"/>
            </a:pPr>
            <a:r>
              <a:rPr lang="en-US" sz="1600" b="1">
                <a:cs typeface="Poppins Medium" panose="00000600000000000000" pitchFamily="2" charset="0"/>
                <a:sym typeface="Varela Round"/>
              </a:rPr>
              <a:t>Tecnología asistiva</a:t>
            </a:r>
            <a:endParaRPr lang="en-US" sz="1600" b="1" dirty="0">
              <a:cs typeface="Poppins Medium" panose="00000600000000000000" pitchFamily="2" charset="0"/>
              <a:sym typeface="Varela Round"/>
            </a:endParaRPr>
          </a:p>
        </p:txBody>
      </p:sp>
      <p:cxnSp>
        <p:nvCxnSpPr>
          <p:cNvPr id="26" name="Google Shape;334;p29">
            <a:extLst>
              <a:ext uri="{FF2B5EF4-FFF2-40B4-BE49-F238E27FC236}">
                <a16:creationId xmlns:a16="http://schemas.microsoft.com/office/drawing/2014/main" id="{C5EBBE75-6B3C-4FD7-88F5-35843341A8D2}"/>
              </a:ext>
            </a:extLst>
          </p:cNvPr>
          <p:cNvCxnSpPr>
            <a:cxnSpLocks noChangeAspect="1"/>
          </p:cNvCxnSpPr>
          <p:nvPr/>
        </p:nvCxnSpPr>
        <p:spPr>
          <a:xfrm>
            <a:off x="528320" y="3631149"/>
            <a:ext cx="9504913" cy="0"/>
          </a:xfrm>
          <a:prstGeom prst="straightConnector1">
            <a:avLst/>
          </a:prstGeom>
          <a:noFill/>
          <a:ln w="9525" cap="flat" cmpd="sng">
            <a:solidFill>
              <a:srgbClr val="9A2583"/>
            </a:solidFill>
            <a:prstDash val="dash"/>
            <a:round/>
            <a:headEnd type="none" w="med" len="med"/>
            <a:tailEnd type="none" w="med" len="med"/>
          </a:ln>
        </p:spPr>
      </p:cxnSp>
      <p:grpSp>
        <p:nvGrpSpPr>
          <p:cNvPr id="27" name="Gruppo 26">
            <a:extLst>
              <a:ext uri="{FF2B5EF4-FFF2-40B4-BE49-F238E27FC236}">
                <a16:creationId xmlns:a16="http://schemas.microsoft.com/office/drawing/2014/main" id="{9F0EA6C7-F76E-490E-86C8-78E188554977}"/>
              </a:ext>
            </a:extLst>
          </p:cNvPr>
          <p:cNvGrpSpPr>
            <a:grpSpLocks noChangeAspect="1"/>
          </p:cNvGrpSpPr>
          <p:nvPr/>
        </p:nvGrpSpPr>
        <p:grpSpPr>
          <a:xfrm>
            <a:off x="10215389" y="2917800"/>
            <a:ext cx="1440000" cy="1022400"/>
            <a:chOff x="6998649" y="2151000"/>
            <a:chExt cx="3600000" cy="2556000"/>
          </a:xfrm>
        </p:grpSpPr>
        <p:grpSp>
          <p:nvGrpSpPr>
            <p:cNvPr id="28" name="Gruppo 27">
              <a:extLst>
                <a:ext uri="{FF2B5EF4-FFF2-40B4-BE49-F238E27FC236}">
                  <a16:creationId xmlns:a16="http://schemas.microsoft.com/office/drawing/2014/main" id="{880C9DFF-878B-4022-A881-8713FBC3A9DA}"/>
                </a:ext>
              </a:extLst>
            </p:cNvPr>
            <p:cNvGrpSpPr/>
            <p:nvPr/>
          </p:nvGrpSpPr>
          <p:grpSpPr>
            <a:xfrm>
              <a:off x="6998649" y="3474692"/>
              <a:ext cx="1143150" cy="1232308"/>
              <a:chOff x="6998649" y="3428849"/>
              <a:chExt cx="1143150" cy="1278151"/>
            </a:xfrm>
          </p:grpSpPr>
          <p:sp>
            <p:nvSpPr>
              <p:cNvPr id="44" name="Figura a mano libera: forma 43">
                <a:extLst>
                  <a:ext uri="{FF2B5EF4-FFF2-40B4-BE49-F238E27FC236}">
                    <a16:creationId xmlns:a16="http://schemas.microsoft.com/office/drawing/2014/main" id="{D5C7EB50-DBBB-42C9-A352-35AC3584947E}"/>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45" name="Figura a mano libera: forma 44">
                <a:extLst>
                  <a:ext uri="{FF2B5EF4-FFF2-40B4-BE49-F238E27FC236}">
                    <a16:creationId xmlns:a16="http://schemas.microsoft.com/office/drawing/2014/main" id="{11BBB9D5-0D30-4915-9DE9-13E65A0B8E22}"/>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58" name="Figura a mano libera: forma 57">
                <a:extLst>
                  <a:ext uri="{FF2B5EF4-FFF2-40B4-BE49-F238E27FC236}">
                    <a16:creationId xmlns:a16="http://schemas.microsoft.com/office/drawing/2014/main" id="{4ABF5924-303A-416D-8AA1-27B0D9CD0573}"/>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29" name="Gruppo 28">
              <a:extLst>
                <a:ext uri="{FF2B5EF4-FFF2-40B4-BE49-F238E27FC236}">
                  <a16:creationId xmlns:a16="http://schemas.microsoft.com/office/drawing/2014/main" id="{85ED7879-C73F-4917-B16F-4659E3AC5AB0}"/>
                </a:ext>
              </a:extLst>
            </p:cNvPr>
            <p:cNvGrpSpPr/>
            <p:nvPr/>
          </p:nvGrpSpPr>
          <p:grpSpPr>
            <a:xfrm>
              <a:off x="8286264" y="3471371"/>
              <a:ext cx="1071868" cy="1143339"/>
              <a:chOff x="8286264" y="3428839"/>
              <a:chExt cx="1071868" cy="1185872"/>
            </a:xfrm>
          </p:grpSpPr>
          <p:sp>
            <p:nvSpPr>
              <p:cNvPr id="41" name="Figura a mano libera: forma 40">
                <a:extLst>
                  <a:ext uri="{FF2B5EF4-FFF2-40B4-BE49-F238E27FC236}">
                    <a16:creationId xmlns:a16="http://schemas.microsoft.com/office/drawing/2014/main" id="{F313BA83-4250-4DC1-9E3B-A70D2D91268D}"/>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42" name="Figura a mano libera: forma 41">
                <a:extLst>
                  <a:ext uri="{FF2B5EF4-FFF2-40B4-BE49-F238E27FC236}">
                    <a16:creationId xmlns:a16="http://schemas.microsoft.com/office/drawing/2014/main" id="{722737D7-8D5C-48F6-BEE7-7EB96342BCD6}"/>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43" name="Figura a mano libera: forma 42">
                <a:extLst>
                  <a:ext uri="{FF2B5EF4-FFF2-40B4-BE49-F238E27FC236}">
                    <a16:creationId xmlns:a16="http://schemas.microsoft.com/office/drawing/2014/main" id="{9DD8F345-9F40-40B6-A8BB-04F0CBB9BA0C}"/>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30" name="Gruppo 29">
              <a:extLst>
                <a:ext uri="{FF2B5EF4-FFF2-40B4-BE49-F238E27FC236}">
                  <a16:creationId xmlns:a16="http://schemas.microsoft.com/office/drawing/2014/main" id="{345B2519-11E9-4A35-88F2-63CF6C206179}"/>
                </a:ext>
              </a:extLst>
            </p:cNvPr>
            <p:cNvGrpSpPr/>
            <p:nvPr/>
          </p:nvGrpSpPr>
          <p:grpSpPr>
            <a:xfrm>
              <a:off x="9413258" y="3461912"/>
              <a:ext cx="1185391" cy="1163336"/>
              <a:chOff x="9413258" y="3418635"/>
              <a:chExt cx="1185391" cy="1206613"/>
            </a:xfrm>
          </p:grpSpPr>
          <p:sp>
            <p:nvSpPr>
              <p:cNvPr id="37" name="Figura a mano libera: forma 36">
                <a:extLst>
                  <a:ext uri="{FF2B5EF4-FFF2-40B4-BE49-F238E27FC236}">
                    <a16:creationId xmlns:a16="http://schemas.microsoft.com/office/drawing/2014/main" id="{67E63E15-8FD1-4F3E-BA93-CBD5C09EC6CA}"/>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39" name="Figura a mano libera: forma 38">
                <a:extLst>
                  <a:ext uri="{FF2B5EF4-FFF2-40B4-BE49-F238E27FC236}">
                    <a16:creationId xmlns:a16="http://schemas.microsoft.com/office/drawing/2014/main" id="{A1FD8E82-CC9A-4201-A295-73CDB5DB8F85}"/>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40" name="Figura a mano libera: forma 39">
                <a:extLst>
                  <a:ext uri="{FF2B5EF4-FFF2-40B4-BE49-F238E27FC236}">
                    <a16:creationId xmlns:a16="http://schemas.microsoft.com/office/drawing/2014/main" id="{F5C71525-4699-4E83-8414-ED2A76D45FE3}"/>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31" name="Figura a mano libera: forma 30">
              <a:extLst>
                <a:ext uri="{FF2B5EF4-FFF2-40B4-BE49-F238E27FC236}">
                  <a16:creationId xmlns:a16="http://schemas.microsoft.com/office/drawing/2014/main" id="{AEDA3CFA-1C70-44E6-B21A-9FE89CCB8D66}"/>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32" name="Figura a mano libera: forma 31">
              <a:extLst>
                <a:ext uri="{FF2B5EF4-FFF2-40B4-BE49-F238E27FC236}">
                  <a16:creationId xmlns:a16="http://schemas.microsoft.com/office/drawing/2014/main" id="{A2F4DB71-3A51-4238-AE2A-4B7998605254}"/>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33" name="Figura a mano libera: forma 32">
              <a:extLst>
                <a:ext uri="{FF2B5EF4-FFF2-40B4-BE49-F238E27FC236}">
                  <a16:creationId xmlns:a16="http://schemas.microsoft.com/office/drawing/2014/main" id="{1B187B7A-71B7-45A8-888E-5260C0D979BC}"/>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34" name="Figura a mano libera: forma 33">
              <a:extLst>
                <a:ext uri="{FF2B5EF4-FFF2-40B4-BE49-F238E27FC236}">
                  <a16:creationId xmlns:a16="http://schemas.microsoft.com/office/drawing/2014/main" id="{76339FF0-6CF8-427F-AE38-AE43117F89BB}"/>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35" name="Figura a mano libera: forma 34">
              <a:extLst>
                <a:ext uri="{FF2B5EF4-FFF2-40B4-BE49-F238E27FC236}">
                  <a16:creationId xmlns:a16="http://schemas.microsoft.com/office/drawing/2014/main" id="{4759E409-ADEF-4873-BE1C-ABCB57C200D9}"/>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36" name="Figura a mano libera: forma 35">
              <a:extLst>
                <a:ext uri="{FF2B5EF4-FFF2-40B4-BE49-F238E27FC236}">
                  <a16:creationId xmlns:a16="http://schemas.microsoft.com/office/drawing/2014/main" id="{6BEF6F25-FA9B-4F80-BFB7-5F2D0585819E}"/>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
        <p:nvSpPr>
          <p:cNvPr id="38" name="Google Shape;351;p30">
            <a:extLst>
              <a:ext uri="{FF2B5EF4-FFF2-40B4-BE49-F238E27FC236}">
                <a16:creationId xmlns:a16="http://schemas.microsoft.com/office/drawing/2014/main" id="{5D2F3E83-A43A-4707-A0D8-71C68B512A4D}"/>
              </a:ext>
            </a:extLst>
          </p:cNvPr>
          <p:cNvSpPr txBox="1">
            <a:spLocks/>
          </p:cNvSpPr>
          <p:nvPr/>
        </p:nvSpPr>
        <p:spPr>
          <a:xfrm>
            <a:off x="626290" y="3584730"/>
            <a:ext cx="2259523"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a:latin typeface="+mj-lt"/>
                <a:ea typeface="Varela Round"/>
                <a:cs typeface="Poppins ExtraLight" panose="00000300000000000000" pitchFamily="2" charset="0"/>
                <a:sym typeface="Varela Round"/>
              </a:rPr>
              <a:t>1.1 Proporcionar educación para todo</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a:latin typeface="+mj-lt"/>
                <a:ea typeface="Varela Round"/>
                <a:cs typeface="Poppins ExtraLight" panose="00000300000000000000" pitchFamily="2" charset="0"/>
                <a:sym typeface="Varela Round"/>
              </a:rPr>
              <a:t>1.2 Cómo identificar estudiantes con necesidades educativas especiales</a:t>
            </a:r>
            <a:endParaRPr lang="en-US" sz="1300" dirty="0">
              <a:latin typeface="+mj-lt"/>
              <a:ea typeface="Varela Round"/>
              <a:cs typeface="Poppins ExtraLight" panose="00000300000000000000" pitchFamily="2" charset="0"/>
              <a:sym typeface="Varela Round"/>
            </a:endParaRPr>
          </a:p>
        </p:txBody>
      </p:sp>
      <p:sp>
        <p:nvSpPr>
          <p:cNvPr id="46" name="Google Shape;351;p30">
            <a:extLst>
              <a:ext uri="{FF2B5EF4-FFF2-40B4-BE49-F238E27FC236}">
                <a16:creationId xmlns:a16="http://schemas.microsoft.com/office/drawing/2014/main" id="{25D995D5-F319-4160-9825-75DD31BA31FC}"/>
              </a:ext>
            </a:extLst>
          </p:cNvPr>
          <p:cNvSpPr txBox="1">
            <a:spLocks/>
          </p:cNvSpPr>
          <p:nvPr/>
        </p:nvSpPr>
        <p:spPr>
          <a:xfrm>
            <a:off x="2846003" y="3585682"/>
            <a:ext cx="218578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a:latin typeface="+mj-lt"/>
                <a:ea typeface="Varela Round"/>
                <a:cs typeface="Poppins ExtraLight" panose="00000300000000000000" pitchFamily="2" charset="0"/>
                <a:sym typeface="Varela Round"/>
              </a:rPr>
              <a:t>2.1 Coaching y tutoría</a:t>
            </a:r>
            <a:endParaRPr lang="en-US" sz="1300" dirty="0">
              <a:latin typeface="+mj-lt"/>
              <a:ea typeface="Varela Round"/>
              <a:cs typeface="Poppins ExtraLight" panose="00000300000000000000" pitchFamily="2" charset="0"/>
              <a:sym typeface="Varela Round"/>
            </a:endParaRPr>
          </a:p>
          <a:p>
            <a:pPr marL="0" indent="0">
              <a:lnSpc>
                <a:spcPct val="100000"/>
              </a:lnSpc>
              <a:spcBef>
                <a:spcPts val="0"/>
              </a:spcBef>
              <a:buNone/>
            </a:pPr>
            <a:r>
              <a:rPr lang="en-AU" sz="1300">
                <a:latin typeface="+mj-lt"/>
              </a:rPr>
              <a:t>2.2 Trabajar con los estudiantes</a:t>
            </a:r>
            <a:endParaRPr lang="en-AU" sz="1300" dirty="0">
              <a:latin typeface="+mj-lt"/>
            </a:endParaRPr>
          </a:p>
          <a:p>
            <a:pPr marL="0" lvl="0" indent="0">
              <a:lnSpc>
                <a:spcPct val="100000"/>
              </a:lnSpc>
              <a:spcBef>
                <a:spcPts val="0"/>
              </a:spcBef>
              <a:buNone/>
            </a:pPr>
            <a:r>
              <a:rPr lang="en-US" sz="1300">
                <a:latin typeface="+mj-lt"/>
                <a:ea typeface="Varela Round"/>
                <a:cs typeface="Poppins ExtraLight" panose="00000300000000000000" pitchFamily="2" charset="0"/>
                <a:sym typeface="Varela Round"/>
              </a:rPr>
              <a:t>2.3 Acerca de la tutoría</a:t>
            </a:r>
            <a:endParaRPr lang="en-US" sz="1300" dirty="0">
              <a:latin typeface="+mj-lt"/>
              <a:ea typeface="Varela Round"/>
              <a:cs typeface="Poppins ExtraLight" panose="00000300000000000000" pitchFamily="2" charset="0"/>
              <a:sym typeface="Varela Round"/>
            </a:endParaRPr>
          </a:p>
          <a:p>
            <a:pPr marL="0" lvl="0" indent="0">
              <a:lnSpc>
                <a:spcPct val="100000"/>
              </a:lnSpc>
              <a:spcBef>
                <a:spcPts val="0"/>
              </a:spcBef>
              <a:buNone/>
            </a:pPr>
            <a:r>
              <a:rPr lang="en-US" sz="1300">
                <a:latin typeface="+mj-lt"/>
                <a:ea typeface="Varela Round"/>
                <a:cs typeface="Poppins ExtraLight" panose="00000300000000000000" pitchFamily="2" charset="0"/>
                <a:sym typeface="Varela Round"/>
              </a:rPr>
              <a:t>2.4 Los estudiantes son diferentes</a:t>
            </a:r>
            <a:endParaRPr lang="en-US" sz="1300" dirty="0">
              <a:latin typeface="+mj-lt"/>
              <a:ea typeface="Varela Round"/>
              <a:cs typeface="Poppins ExtraLight" panose="00000300000000000000" pitchFamily="2" charset="0"/>
              <a:sym typeface="Varela Round"/>
            </a:endParaRPr>
          </a:p>
        </p:txBody>
      </p:sp>
      <p:sp>
        <p:nvSpPr>
          <p:cNvPr id="47" name="Google Shape;351;p30">
            <a:extLst>
              <a:ext uri="{FF2B5EF4-FFF2-40B4-BE49-F238E27FC236}">
                <a16:creationId xmlns:a16="http://schemas.microsoft.com/office/drawing/2014/main" id="{BF7A5739-3581-4F80-BD61-1182367D9BB4}"/>
              </a:ext>
            </a:extLst>
          </p:cNvPr>
          <p:cNvSpPr txBox="1">
            <a:spLocks/>
          </p:cNvSpPr>
          <p:nvPr/>
        </p:nvSpPr>
        <p:spPr>
          <a:xfrm>
            <a:off x="4747116" y="3585682"/>
            <a:ext cx="3146316"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300">
                <a:latin typeface="+mj-lt"/>
                <a:ea typeface="Varela Round"/>
                <a:cs typeface="Poppins ExtraLight" panose="00000300000000000000" pitchFamily="2" charset="0"/>
                <a:sym typeface="Varela Round"/>
              </a:rPr>
              <a:t>3.1 ¿Cómo podemos ayudar a los estudiantes con </a:t>
            </a:r>
            <a:r>
              <a:rPr lang="en-US" sz="1300">
                <a:latin typeface="+mj-lt"/>
                <a:cs typeface="Poppins ExtraLight" panose="00000300000000000000" pitchFamily="2" charset="0"/>
                <a:sym typeface="Varela Round"/>
              </a:rPr>
              <a:t>necesidades especiales?</a:t>
            </a:r>
          </a:p>
          <a:p>
            <a:pPr marL="0" lvl="0" indent="0">
              <a:lnSpc>
                <a:spcPct val="100000"/>
              </a:lnSpc>
              <a:spcBef>
                <a:spcPts val="0"/>
              </a:spcBef>
              <a:buNone/>
            </a:pPr>
            <a:r>
              <a:rPr lang="en-US" sz="1300">
                <a:latin typeface="+mj-lt"/>
                <a:cs typeface="Poppins ExtraLight" panose="00000300000000000000" pitchFamily="2" charset="0"/>
                <a:sym typeface="Varela Round"/>
              </a:rPr>
              <a:t>3.2 </a:t>
            </a:r>
            <a:r>
              <a:rPr lang="es-ES" sz="1300">
                <a:latin typeface="+mj-lt"/>
                <a:cs typeface="Poppins ExtraLight" panose="00000300000000000000" pitchFamily="2" charset="0"/>
              </a:rPr>
              <a:t>¿Qué puedes hacer para ayudar a los estudiantes con dislexia?</a:t>
            </a:r>
            <a:endParaRPr lang="en-GB" sz="1300">
              <a:latin typeface="+mj-lt"/>
              <a:cs typeface="Poppins ExtraLight" panose="00000300000000000000" pitchFamily="2" charset="0"/>
            </a:endParaRPr>
          </a:p>
          <a:p>
            <a:pPr marL="0" lvl="0" indent="0">
              <a:lnSpc>
                <a:spcPct val="100000"/>
              </a:lnSpc>
              <a:spcBef>
                <a:spcPts val="0"/>
              </a:spcBef>
              <a:buNone/>
            </a:pPr>
            <a:r>
              <a:rPr lang="en-GB" sz="1300">
                <a:latin typeface="+mj-lt"/>
                <a:cs typeface="Poppins ExtraLight" panose="00000300000000000000" pitchFamily="2" charset="0"/>
              </a:rPr>
              <a:t>3.3 </a:t>
            </a:r>
            <a:r>
              <a:rPr lang="es-ES" sz="1300">
                <a:latin typeface="+mj-lt"/>
                <a:cs typeface="Poppins ExtraLight" panose="00000300000000000000" pitchFamily="2" charset="0"/>
              </a:rPr>
              <a:t>¿Qué puede hacer para ayudar a los estudiantes con discapacidades mentales?</a:t>
            </a:r>
            <a:endParaRPr lang="en-GB" sz="1300">
              <a:latin typeface="+mj-lt"/>
              <a:cs typeface="Poppins ExtraLight" panose="00000300000000000000" pitchFamily="2" charset="0"/>
            </a:endParaRPr>
          </a:p>
          <a:p>
            <a:pPr marL="0" lvl="0" indent="0">
              <a:lnSpc>
                <a:spcPct val="100000"/>
              </a:lnSpc>
              <a:spcBef>
                <a:spcPts val="0"/>
              </a:spcBef>
              <a:buNone/>
            </a:pPr>
            <a:r>
              <a:rPr lang="en-GB" sz="1300">
                <a:latin typeface="+mj-lt"/>
                <a:cs typeface="Poppins ExtraLight" panose="00000300000000000000" pitchFamily="2" charset="0"/>
              </a:rPr>
              <a:t>3.4 </a:t>
            </a:r>
            <a:r>
              <a:rPr lang="es-ES" sz="1300">
                <a:latin typeface="+mj-lt"/>
                <a:cs typeface="Poppins ExtraLight" panose="00000300000000000000" pitchFamily="2" charset="0"/>
              </a:rPr>
              <a:t>¿Qué puedes hacer para ayudar a los estudiantes con discapacidades físicas?</a:t>
            </a:r>
            <a:endParaRPr lang="en-GB" sz="1300">
              <a:latin typeface="+mj-lt"/>
              <a:cs typeface="Poppins ExtraLight" panose="00000300000000000000" pitchFamily="2" charset="0"/>
            </a:endParaRPr>
          </a:p>
          <a:p>
            <a:pPr marL="0" lvl="0" indent="0">
              <a:lnSpc>
                <a:spcPct val="100000"/>
              </a:lnSpc>
              <a:spcBef>
                <a:spcPts val="0"/>
              </a:spcBef>
              <a:buNone/>
            </a:pPr>
            <a:r>
              <a:rPr lang="en-GB" sz="1300">
                <a:latin typeface="+mj-lt"/>
                <a:cs typeface="Poppins ExtraLight" panose="00000300000000000000" pitchFamily="2" charset="0"/>
              </a:rPr>
              <a:t>3.5 </a:t>
            </a:r>
            <a:r>
              <a:rPr lang="es-ES" sz="1300">
                <a:latin typeface="+mj-lt"/>
                <a:cs typeface="Poppins ExtraLight" panose="00000300000000000000" pitchFamily="2" charset="0"/>
              </a:rPr>
              <a:t>Crear un entorno de aprendizaje de apoyo</a:t>
            </a:r>
            <a:endParaRPr lang="en-GB" sz="1300">
              <a:latin typeface="+mj-lt"/>
              <a:cs typeface="Poppins ExtraLight" panose="00000300000000000000" pitchFamily="2" charset="0"/>
            </a:endParaRPr>
          </a:p>
          <a:p>
            <a:pPr marL="0" lvl="0" indent="0">
              <a:lnSpc>
                <a:spcPct val="100000"/>
              </a:lnSpc>
              <a:spcBef>
                <a:spcPts val="0"/>
              </a:spcBef>
              <a:buNone/>
            </a:pPr>
            <a:r>
              <a:rPr lang="en-GB" sz="1300">
                <a:latin typeface="+mj-lt"/>
                <a:cs typeface="Poppins ExtraLight" panose="00000300000000000000" pitchFamily="2" charset="0"/>
              </a:rPr>
              <a:t>3.6 </a:t>
            </a:r>
            <a:r>
              <a:rPr lang="es-ES" sz="1300">
                <a:latin typeface="+mj-lt"/>
                <a:cs typeface="Poppins ExtraLight" panose="00000300000000000000" pitchFamily="2" charset="0"/>
              </a:rPr>
              <a:t>Estrategias de aula</a:t>
            </a:r>
            <a:endParaRPr lang="en-GB" sz="1300">
              <a:latin typeface="+mj-lt"/>
              <a:cs typeface="Poppins ExtraLight" panose="00000300000000000000" pitchFamily="2" charset="0"/>
            </a:endParaRPr>
          </a:p>
        </p:txBody>
      </p:sp>
      <p:sp>
        <p:nvSpPr>
          <p:cNvPr id="48" name="Google Shape;351;p30">
            <a:extLst>
              <a:ext uri="{FF2B5EF4-FFF2-40B4-BE49-F238E27FC236}">
                <a16:creationId xmlns:a16="http://schemas.microsoft.com/office/drawing/2014/main" id="{65DA59C1-0F49-408C-BCAC-584FC04473D9}"/>
              </a:ext>
            </a:extLst>
          </p:cNvPr>
          <p:cNvSpPr txBox="1">
            <a:spLocks/>
          </p:cNvSpPr>
          <p:nvPr/>
        </p:nvSpPr>
        <p:spPr>
          <a:xfrm>
            <a:off x="7904457" y="3585682"/>
            <a:ext cx="2254045"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s-ES" sz="1300">
                <a:latin typeface="+mj-lt"/>
                <a:cs typeface="Poppins ExtraLight" panose="00000300000000000000" pitchFamily="2" charset="0"/>
              </a:rPr>
              <a:t>4.1 ¿Cómo podemos ayudar a los estudiantes con necesidades especiales?</a:t>
            </a:r>
            <a:endParaRPr lang="en-GB" sz="1300">
              <a:latin typeface="+mj-lt"/>
              <a:cs typeface="Poppins ExtraLight" panose="00000300000000000000" pitchFamily="2" charset="0"/>
            </a:endParaRPr>
          </a:p>
          <a:p>
            <a:pPr marL="0" lvl="0" indent="0">
              <a:lnSpc>
                <a:spcPct val="100000"/>
              </a:lnSpc>
              <a:spcBef>
                <a:spcPts val="0"/>
              </a:spcBef>
              <a:buNone/>
            </a:pPr>
            <a:r>
              <a:rPr lang="es-ES" sz="1300">
                <a:latin typeface="+mj-lt"/>
                <a:cs typeface="Poppins ExtraLight" panose="00000300000000000000" pitchFamily="2" charset="0"/>
              </a:rPr>
              <a:t>4.2 Software de texto a voz</a:t>
            </a:r>
            <a:endParaRPr lang="en-GB" sz="1300">
              <a:latin typeface="+mj-lt"/>
              <a:cs typeface="Poppins ExtraLight" panose="00000300000000000000" pitchFamily="2" charset="0"/>
            </a:endParaRPr>
          </a:p>
          <a:p>
            <a:pPr marL="0" lvl="0" indent="0">
              <a:lnSpc>
                <a:spcPct val="100000"/>
              </a:lnSpc>
              <a:spcBef>
                <a:spcPts val="0"/>
              </a:spcBef>
              <a:buNone/>
            </a:pPr>
            <a:r>
              <a:rPr lang="es-ES" sz="1300">
                <a:latin typeface="+mj-lt"/>
                <a:cs typeface="Poppins ExtraLight" panose="00000300000000000000" pitchFamily="2" charset="0"/>
              </a:rPr>
              <a:t>4.3 Software de voz a texto</a:t>
            </a:r>
            <a:endParaRPr lang="en-GB" sz="1300">
              <a:latin typeface="+mj-lt"/>
              <a:cs typeface="Poppins ExtraLight" panose="00000300000000000000" pitchFamily="2" charset="0"/>
            </a:endParaRPr>
          </a:p>
          <a:p>
            <a:pPr marL="0" lvl="0" indent="0">
              <a:lnSpc>
                <a:spcPct val="100000"/>
              </a:lnSpc>
              <a:spcBef>
                <a:spcPts val="0"/>
              </a:spcBef>
              <a:buNone/>
            </a:pPr>
            <a:r>
              <a:rPr lang="es-ES" sz="1300">
                <a:latin typeface="+mj-lt"/>
                <a:cs typeface="Poppins ExtraLight" panose="00000300000000000000" pitchFamily="2" charset="0"/>
              </a:rPr>
              <a:t>4.4 Software de lector de pantalla</a:t>
            </a:r>
            <a:endParaRPr lang="en-GB" sz="1300">
              <a:latin typeface="+mj-lt"/>
              <a:cs typeface="Poppins ExtraLight" panose="00000300000000000000" pitchFamily="2" charset="0"/>
            </a:endParaRPr>
          </a:p>
          <a:p>
            <a:pPr marL="0" lvl="0" indent="0">
              <a:lnSpc>
                <a:spcPct val="100000"/>
              </a:lnSpc>
              <a:spcBef>
                <a:spcPts val="0"/>
              </a:spcBef>
              <a:buNone/>
            </a:pPr>
            <a:r>
              <a:rPr lang="en-GB" sz="1300">
                <a:latin typeface="+mj-lt"/>
                <a:cs typeface="Poppins ExtraLight" panose="00000300000000000000" pitchFamily="2" charset="0"/>
              </a:rPr>
              <a:t>4.5 </a:t>
            </a:r>
            <a:r>
              <a:rPr lang="es-ES" sz="1300">
                <a:latin typeface="+mj-lt"/>
                <a:cs typeface="Poppins ExtraLight" panose="00000300000000000000" pitchFamily="2" charset="0"/>
              </a:rPr>
              <a:t>OCR y Scan-to-document</a:t>
            </a:r>
            <a:endParaRPr lang="en-GB" sz="1300">
              <a:latin typeface="+mj-lt"/>
              <a:cs typeface="Poppins ExtraLight" panose="00000300000000000000" pitchFamily="2" charset="0"/>
            </a:endParaRPr>
          </a:p>
        </p:txBody>
      </p:sp>
    </p:spTree>
    <p:extLst>
      <p:ext uri="{BB962C8B-B14F-4D97-AF65-F5344CB8AC3E}">
        <p14:creationId xmlns:p14="http://schemas.microsoft.com/office/powerpoint/2010/main" val="16534427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rtlCol="0">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GB" sz="2400" b="1">
                <a:solidFill>
                  <a:srgbClr val="9A2583"/>
                </a:solidFill>
                <a:ea typeface="Microsoft Sans Serif" panose="020B0604020202020204" pitchFamily="34" charset="0"/>
                <a:cs typeface="Poppins Medium" panose="00000600000000000000" pitchFamily="2" charset="0"/>
              </a:rPr>
              <a:t>¡Increíble!</a:t>
            </a:r>
            <a:endParaRPr lang="en-GB" sz="2400" b="1" dirty="0">
              <a:solidFill>
                <a:srgbClr val="9A2583"/>
              </a:solidFill>
              <a:ea typeface="Microsoft Sans Serif" panose="020B0604020202020204" pitchFamily="34" charset="0"/>
              <a:cs typeface="Poppins Medium" panose="00000600000000000000" pitchFamily="2" charset="0"/>
            </a:endParaRPr>
          </a:p>
          <a:p>
            <a:r>
              <a:rPr lang="en-GB" sz="2000">
                <a:latin typeface="+mj-lt"/>
                <a:ea typeface="Calibri" panose="020F0502020204030204" pitchFamily="34" charset="0"/>
                <a:cs typeface="Helvetica" panose="020B0604020202020204" pitchFamily="34" charset="0"/>
              </a:rPr>
              <a:t>Recuerda (ahora sabes):</a:t>
            </a:r>
            <a:endParaRPr lang="en-GB" sz="2000" dirty="0">
              <a:latin typeface="+mj-lt"/>
              <a:ea typeface="Calibri" panose="020F0502020204030204" pitchFamily="34" charset="0"/>
              <a:cs typeface="Helvetica" panose="020B0604020202020204" pitchFamily="34" charset="0"/>
            </a:endParaRPr>
          </a:p>
        </p:txBody>
      </p:sp>
      <p:pic>
        <p:nvPicPr>
          <p:cNvPr id="27" name="Immagine 26">
            <a:extLst>
              <a:ext uri="{FF2B5EF4-FFF2-40B4-BE49-F238E27FC236}">
                <a16:creationId xmlns:a16="http://schemas.microsoft.com/office/drawing/2014/main" id="{43A668FE-D53D-40FD-B8EA-44EEBDFE51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1406" y="3002027"/>
            <a:ext cx="1347000" cy="1258244"/>
          </a:xfrm>
          <a:prstGeom prst="rect">
            <a:avLst/>
          </a:prstGeom>
        </p:spPr>
      </p:pic>
      <p:cxnSp>
        <p:nvCxnSpPr>
          <p:cNvPr id="6" name="Google Shape;334;p29">
            <a:extLst>
              <a:ext uri="{FF2B5EF4-FFF2-40B4-BE49-F238E27FC236}">
                <a16:creationId xmlns:a16="http://schemas.microsoft.com/office/drawing/2014/main" id="{F487A0B6-568B-13B2-DBAA-AFDADF6FC9E8}"/>
              </a:ext>
            </a:extLst>
          </p:cNvPr>
          <p:cNvCxnSpPr>
            <a:cxnSpLocks noChangeAspect="1"/>
          </p:cNvCxnSpPr>
          <p:nvPr/>
        </p:nvCxnSpPr>
        <p:spPr>
          <a:xfrm>
            <a:off x="528320" y="3631149"/>
            <a:ext cx="9469120" cy="0"/>
          </a:xfrm>
          <a:prstGeom prst="straightConnector1">
            <a:avLst/>
          </a:prstGeom>
          <a:noFill/>
          <a:ln w="9525" cap="flat" cmpd="sng">
            <a:solidFill>
              <a:schemeClr val="tx1">
                <a:lumMod val="50000"/>
                <a:lumOff val="50000"/>
              </a:schemeClr>
            </a:solidFill>
            <a:prstDash val="dash"/>
            <a:round/>
            <a:headEnd type="none" w="med" len="med"/>
            <a:tailEnd type="none" w="med" len="med"/>
          </a:ln>
        </p:spPr>
      </p:cxnSp>
      <p:sp>
        <p:nvSpPr>
          <p:cNvPr id="2" name="Google Shape;351;p30">
            <a:extLst>
              <a:ext uri="{FF2B5EF4-FFF2-40B4-BE49-F238E27FC236}">
                <a16:creationId xmlns:a16="http://schemas.microsoft.com/office/drawing/2014/main" id="{CAFBE00E-7752-ADD1-690B-C930F6D3434F}"/>
              </a:ext>
            </a:extLst>
          </p:cNvPr>
          <p:cNvSpPr txBox="1">
            <a:spLocks/>
          </p:cNvSpPr>
          <p:nvPr/>
        </p:nvSpPr>
        <p:spPr>
          <a:xfrm>
            <a:off x="626290" y="2262688"/>
            <a:ext cx="373598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2000" b="1">
                <a:sym typeface="Varela Round"/>
              </a:rPr>
              <a:t>Necesidades especiales</a:t>
            </a:r>
            <a:endParaRPr lang="en-US" sz="2000" b="1" dirty="0">
              <a:sym typeface="Varela Round"/>
            </a:endParaRPr>
          </a:p>
          <a:p>
            <a:pPr marL="0" indent="0">
              <a:lnSpc>
                <a:spcPct val="100000"/>
              </a:lnSpc>
              <a:spcBef>
                <a:spcPts val="0"/>
              </a:spcBef>
              <a:buNone/>
            </a:pPr>
            <a:r>
              <a:rPr lang="en-US" altLang="ko-KR" sz="2000">
                <a:solidFill>
                  <a:prstClr val="black"/>
                </a:solidFill>
                <a:latin typeface="Calibri Light" panose="020F0302020204030204"/>
                <a:cs typeface="Poppins ExtraLight" panose="00000300000000000000" pitchFamily="2" charset="0"/>
              </a:rPr>
              <a:t>Identificar a los estudiantes con discapacidades físicas, mentales o neurológicas.</a:t>
            </a:r>
            <a:endParaRPr lang="en-US" altLang="ko-KR" sz="2000" dirty="0">
              <a:solidFill>
                <a:prstClr val="black"/>
              </a:solidFill>
              <a:latin typeface="Calibri Light" panose="020F0302020204030204"/>
              <a:cs typeface="Poppins ExtraLight" panose="00000300000000000000" pitchFamily="2" charset="0"/>
            </a:endParaRPr>
          </a:p>
        </p:txBody>
      </p:sp>
      <p:sp>
        <p:nvSpPr>
          <p:cNvPr id="3" name="Google Shape;351;p30">
            <a:extLst>
              <a:ext uri="{FF2B5EF4-FFF2-40B4-BE49-F238E27FC236}">
                <a16:creationId xmlns:a16="http://schemas.microsoft.com/office/drawing/2014/main" id="{10EB4130-1432-FEB0-00DD-5F522EF80D75}"/>
              </a:ext>
            </a:extLst>
          </p:cNvPr>
          <p:cNvSpPr txBox="1">
            <a:spLocks/>
          </p:cNvSpPr>
          <p:nvPr/>
        </p:nvSpPr>
        <p:spPr>
          <a:xfrm>
            <a:off x="4416427" y="2523046"/>
            <a:ext cx="415255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a:cs typeface="Poppins Medium" panose="00000600000000000000" pitchFamily="2" charset="0"/>
                <a:sym typeface="Varela Round"/>
              </a:rPr>
              <a:t>Roles de coaching y tutor</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en-US" sz="2000">
                <a:solidFill>
                  <a:prstClr val="black"/>
                </a:solidFill>
                <a:latin typeface="Calibri Light" panose="020F0302020204030204"/>
                <a:cs typeface="Poppins ExtraLight" panose="00000300000000000000" pitchFamily="2" charset="0"/>
                <a:sym typeface="Varela Round"/>
              </a:rPr>
              <a:t>Conocer los roles de coaching y tutor.</a:t>
            </a:r>
            <a:endParaRPr lang="en-US" sz="2000" dirty="0">
              <a:solidFill>
                <a:prstClr val="black"/>
              </a:solidFill>
              <a:latin typeface="Calibri Light" panose="020F0302020204030204"/>
              <a:cs typeface="Poppins ExtraLight" panose="00000300000000000000" pitchFamily="2" charset="0"/>
              <a:sym typeface="Varela Round"/>
            </a:endParaRPr>
          </a:p>
        </p:txBody>
      </p:sp>
      <p:sp>
        <p:nvSpPr>
          <p:cNvPr id="4" name="Google Shape;351;p30">
            <a:extLst>
              <a:ext uri="{FF2B5EF4-FFF2-40B4-BE49-F238E27FC236}">
                <a16:creationId xmlns:a16="http://schemas.microsoft.com/office/drawing/2014/main" id="{79BBD5A1-D160-CEF7-8127-6A60700A56CE}"/>
              </a:ext>
            </a:extLst>
          </p:cNvPr>
          <p:cNvSpPr txBox="1">
            <a:spLocks/>
          </p:cNvSpPr>
          <p:nvPr/>
        </p:nvSpPr>
        <p:spPr>
          <a:xfrm>
            <a:off x="626289" y="3751930"/>
            <a:ext cx="3735986" cy="165134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a:cs typeface="Poppins Medium" panose="00000600000000000000" pitchFamily="2" charset="0"/>
                <a:sym typeface="Varela Round"/>
              </a:rPr>
              <a:t>Entorno de aprendizaje de apoyo</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en-US" sz="2000">
                <a:solidFill>
                  <a:prstClr val="black"/>
                </a:solidFill>
                <a:latin typeface="Calibri Light" panose="020F0302020204030204"/>
              </a:rPr>
              <a:t>Configurar y diseñar un entorno de aprendizaje de apoyo.</a:t>
            </a:r>
            <a:endParaRPr lang="en-AU" sz="2000" dirty="0">
              <a:solidFill>
                <a:prstClr val="black"/>
              </a:solidFill>
              <a:latin typeface="Calibri Light" panose="020F0302020204030204"/>
            </a:endParaRPr>
          </a:p>
        </p:txBody>
      </p:sp>
      <p:sp>
        <p:nvSpPr>
          <p:cNvPr id="5" name="Google Shape;351;p30">
            <a:extLst>
              <a:ext uri="{FF2B5EF4-FFF2-40B4-BE49-F238E27FC236}">
                <a16:creationId xmlns:a16="http://schemas.microsoft.com/office/drawing/2014/main" id="{812EF8D5-8BEC-628B-0F12-1C2A9763AD27}"/>
              </a:ext>
            </a:extLst>
          </p:cNvPr>
          <p:cNvSpPr txBox="1">
            <a:spLocks/>
          </p:cNvSpPr>
          <p:nvPr/>
        </p:nvSpPr>
        <p:spPr>
          <a:xfrm>
            <a:off x="4420061" y="3813164"/>
            <a:ext cx="4019264"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SzPct val="60000"/>
              <a:buNone/>
            </a:pPr>
            <a:r>
              <a:rPr lang="en-US" sz="2000" b="1">
                <a:cs typeface="Poppins Medium" panose="00000600000000000000" pitchFamily="2" charset="0"/>
                <a:sym typeface="Varela Round"/>
              </a:rPr>
              <a:t>Tecnología de asistencia</a:t>
            </a:r>
            <a:endParaRPr lang="en-US" sz="2000" b="1" dirty="0">
              <a:cs typeface="Poppins Medium" panose="00000600000000000000" pitchFamily="2" charset="0"/>
              <a:sym typeface="Varela Round"/>
            </a:endParaRPr>
          </a:p>
          <a:p>
            <a:pPr marL="0" indent="0">
              <a:lnSpc>
                <a:spcPct val="100000"/>
              </a:lnSpc>
              <a:spcBef>
                <a:spcPts val="0"/>
              </a:spcBef>
              <a:buSzPct val="60000"/>
              <a:buNone/>
            </a:pPr>
            <a:r>
              <a:rPr lang="en-US" sz="2000">
                <a:solidFill>
                  <a:prstClr val="black"/>
                </a:solidFill>
                <a:latin typeface="Calibri Light" panose="020F0302020204030204"/>
              </a:rPr>
              <a:t>Saber cómo la tecnología asistiva puede apoyar a los estudiantes con necesidades especiales.</a:t>
            </a:r>
            <a:endParaRPr lang="en-US" sz="2000" dirty="0">
              <a:solidFill>
                <a:prstClr val="black"/>
              </a:solidFill>
              <a:latin typeface="Calibri Light" panose="020F0302020204030204"/>
              <a:sym typeface="Varela Round"/>
            </a:endParaRPr>
          </a:p>
        </p:txBody>
      </p:sp>
    </p:spTree>
    <p:extLst>
      <p:ext uri="{BB962C8B-B14F-4D97-AF65-F5344CB8AC3E}">
        <p14:creationId xmlns:p14="http://schemas.microsoft.com/office/powerpoint/2010/main" val="3211508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r>
              <a:rPr lang="es-ES" dirty="0">
                <a:cs typeface="Poppins ExtraLight" panose="00000300000000000000" pitchFamily="2" charset="0"/>
              </a:rPr>
              <a:t>project-reset.eu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AU" sz="3600" b="1">
                <a:ea typeface="Microsoft Sans Serif" panose="020B0604020202020204" pitchFamily="34" charset="0"/>
                <a:cs typeface="Poppins SemiBold" panose="00000700000000000000" pitchFamily="2" charset="0"/>
              </a:rPr>
              <a:t>¡Sigue adelante!</a:t>
            </a:r>
            <a:endParaRPr lang="en-AU" sz="3600" b="1" dirty="0">
              <a:ea typeface="Microsoft Sans Serif" panose="020B0604020202020204" pitchFamily="34" charset="0"/>
              <a:cs typeface="Poppins SemiBold" panose="00000700000000000000" pitchFamily="2" charset="0"/>
            </a:endParaRP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lang="ko-KR" altLang="en-US"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Necesidades especiales</a:t>
            </a:r>
            <a:endParaRPr lang="it-IT" sz="2000" b="1" dirty="0">
              <a:solidFill>
                <a:schemeClr val="bg1"/>
              </a:solidFill>
              <a:cs typeface="Poppins Medium" panose="00000600000000000000" pitchFamily="2" charset="0"/>
            </a:endParaRPr>
          </a:p>
        </p:txBody>
      </p:sp>
      <p:sp>
        <p:nvSpPr>
          <p:cNvPr id="26" name="TextBox 54">
            <a:extLst>
              <a:ext uri="{FF2B5EF4-FFF2-40B4-BE49-F238E27FC236}">
                <a16:creationId xmlns:a16="http://schemas.microsoft.com/office/drawing/2014/main" id="{2F17DC47-0BEE-4ED4-BA6B-A229EF47F4E7}"/>
              </a:ext>
            </a:extLst>
          </p:cNvPr>
          <p:cNvSpPr txBox="1"/>
          <p:nvPr/>
        </p:nvSpPr>
        <p:spPr>
          <a:xfrm>
            <a:off x="596086" y="1932675"/>
            <a:ext cx="7272000" cy="1416748"/>
          </a:xfrm>
          <a:prstGeom prst="rect">
            <a:avLst/>
          </a:prstGeom>
          <a:noFill/>
        </p:spPr>
        <p:txBody>
          <a:bodyPr wrap="square" numCol="1" rtlCol="0">
            <a:noAutofit/>
          </a:bodyPr>
          <a:lstStyle/>
          <a:p>
            <a:pPr indent="-285750">
              <a:buFont typeface="Arial" panose="020B0604020202020204" pitchFamily="34" charset="0"/>
              <a:buChar char="•"/>
            </a:pPr>
            <a:r>
              <a:rPr lang="en-US" altLang="ko-KR" sz="2000" b="1">
                <a:cs typeface="Poppins Medium" panose="00000600000000000000" pitchFamily="2" charset="0"/>
              </a:rPr>
              <a:t>Estudiantes</a:t>
            </a:r>
            <a:endParaRPr lang="en-US" altLang="ko-KR" sz="2000" b="1" dirty="0">
              <a:cs typeface="Poppins Medium" panose="00000600000000000000" pitchFamily="2" charset="0"/>
            </a:endParaRPr>
          </a:p>
          <a:p>
            <a:pPr marL="284400" lvl="0">
              <a:lnSpc>
                <a:spcPct val="120000"/>
              </a:lnSpc>
            </a:pPr>
            <a:r>
              <a:rPr lang="es-ES" altLang="ko-KR" sz="1600">
                <a:solidFill>
                  <a:prstClr val="black"/>
                </a:solidFill>
                <a:latin typeface="Calibri Light" panose="020F0302020204030204"/>
                <a:cs typeface="Poppins ExtraLight" panose="00000300000000000000" pitchFamily="2" charset="0"/>
              </a:rPr>
              <a:t>Los alumnos con necesidades especiales son alumnos con discapacidades físicas, mentales o neurológicas</a:t>
            </a:r>
            <a:r>
              <a:rPr lang="en-US" altLang="ko-KR" sz="1600">
                <a:solidFill>
                  <a:prstClr val="black"/>
                </a:solidFill>
                <a:latin typeface="Calibri Light" panose="020F0302020204030204"/>
                <a:cs typeface="Poppins ExtraLight" panose="00000300000000000000" pitchFamily="2" charset="0"/>
              </a:rPr>
              <a:t>.</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s-ES" altLang="ko-KR" sz="1600">
                <a:solidFill>
                  <a:prstClr val="black"/>
                </a:solidFill>
                <a:latin typeface="Calibri Light" panose="020F0302020204030204"/>
                <a:cs typeface="Poppins ExtraLight" panose="00000300000000000000" pitchFamily="2" charset="0"/>
              </a:rPr>
              <a:t>Estos alumnos pueden necesitar apoyo en su aprendizaje y tareas escolares</a:t>
            </a:r>
            <a:r>
              <a:rPr lang="en-US" altLang="ko-KR" sz="1600">
                <a:solidFill>
                  <a:prstClr val="black"/>
                </a:solidFill>
                <a:latin typeface="Calibri Light" panose="020F0302020204030204"/>
                <a:cs typeface="Poppins ExtraLight" panose="00000300000000000000" pitchFamily="2" charset="0"/>
              </a:rPr>
              <a:t>. </a:t>
            </a:r>
            <a:endParaRPr lang="en-US" altLang="ko-KR" sz="1600" dirty="0">
              <a:solidFill>
                <a:prstClr val="black"/>
              </a:solidFill>
              <a:latin typeface="Calibri Light" panose="020F0302020204030204"/>
              <a:cs typeface="Poppins ExtraLight" panose="00000300000000000000" pitchFamily="2" charset="0"/>
            </a:endParaRPr>
          </a:p>
        </p:txBody>
      </p:sp>
      <p:sp>
        <p:nvSpPr>
          <p:cNvPr id="11" name="TextBox 54">
            <a:extLst>
              <a:ext uri="{FF2B5EF4-FFF2-40B4-BE49-F238E27FC236}">
                <a16:creationId xmlns:a16="http://schemas.microsoft.com/office/drawing/2014/main" id="{469A6D6B-69A1-4FF7-A4BD-4C4BC6E53D7D}"/>
              </a:ext>
            </a:extLst>
          </p:cNvPr>
          <p:cNvSpPr txBox="1"/>
          <p:nvPr/>
        </p:nvSpPr>
        <p:spPr>
          <a:xfrm>
            <a:off x="596086" y="3638495"/>
            <a:ext cx="7272000" cy="1575127"/>
          </a:xfrm>
          <a:prstGeom prst="rect">
            <a:avLst/>
          </a:prstGeom>
          <a:noFill/>
        </p:spPr>
        <p:txBody>
          <a:bodyPr wrap="square" numCol="1" rtlCol="0">
            <a:noAutofit/>
          </a:bodyPr>
          <a:lstStyle/>
          <a:p>
            <a:pPr lvl="0" indent="-285750">
              <a:buFont typeface="Arial" panose="020B0604020202020204" pitchFamily="34" charset="0"/>
              <a:buChar char="•"/>
            </a:pPr>
            <a:r>
              <a:rPr lang="en-US" altLang="ko-KR" sz="2000" b="1">
                <a:solidFill>
                  <a:prstClr val="black"/>
                </a:solidFill>
                <a:cs typeface="Poppins Medium" panose="00000600000000000000" pitchFamily="2" charset="0"/>
              </a:rPr>
              <a:t>Ejemplos</a:t>
            </a:r>
            <a:endParaRPr lang="en-US" altLang="ko-KR" sz="2000" b="1" dirty="0">
              <a:solidFill>
                <a:prstClr val="black"/>
              </a:solidFill>
              <a:cs typeface="Poppins Medium" panose="00000600000000000000" pitchFamily="2" charset="0"/>
            </a:endParaRPr>
          </a:p>
          <a:p>
            <a:pPr marL="284400" lvl="0">
              <a:lnSpc>
                <a:spcPct val="120000"/>
              </a:lnSpc>
            </a:pPr>
            <a:r>
              <a:rPr lang="es-ES" altLang="ko-KR" sz="1600">
                <a:solidFill>
                  <a:prstClr val="black"/>
                </a:solidFill>
                <a:latin typeface="Calibri Light" panose="020F0302020204030204"/>
                <a:cs typeface="Poppins ExtraLight" panose="00000300000000000000" pitchFamily="2" charset="0"/>
              </a:rPr>
              <a:t>Algunos ejemplos de alumnos con necesidades especiales son los que tienen </a:t>
            </a:r>
            <a:r>
              <a:rPr lang="en-US" altLang="ko-KR" sz="1600">
                <a:solidFill>
                  <a:prstClr val="black"/>
                </a:solidFill>
                <a:latin typeface="Calibri Light" panose="020F0302020204030204"/>
                <a:cs typeface="Poppins ExtraLight" panose="00000300000000000000" pitchFamily="2" charset="0"/>
              </a:rPr>
              <a:t>:</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a:solidFill>
                  <a:prstClr val="black"/>
                </a:solidFill>
                <a:latin typeface="Calibri Light" panose="020F0302020204030204"/>
                <a:cs typeface="Poppins ExtraLight" panose="00000300000000000000" pitchFamily="2" charset="0"/>
              </a:rPr>
              <a:t>- Dislexia (por ejemplo, lectura o escritura)</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a:solidFill>
                  <a:prstClr val="black"/>
                </a:solidFill>
                <a:latin typeface="Calibri Light" panose="020F0302020204030204"/>
                <a:cs typeface="Poppins ExtraLight" panose="00000300000000000000" pitchFamily="2" charset="0"/>
              </a:rPr>
              <a:t>- </a:t>
            </a:r>
            <a:r>
              <a:rPr lang="es-ES" altLang="ko-KR" sz="1600">
                <a:solidFill>
                  <a:prstClr val="black"/>
                </a:solidFill>
                <a:latin typeface="Calibri Light" panose="020F0302020204030204"/>
                <a:cs typeface="Poppins ExtraLight" panose="00000300000000000000" pitchFamily="2" charset="0"/>
              </a:rPr>
              <a:t>Discapacidades físicas (p. ej., movilidad, visión</a:t>
            </a:r>
            <a:r>
              <a:rPr lang="en-US" altLang="ko-KR" sz="1600">
                <a:solidFill>
                  <a:prstClr val="black"/>
                </a:solidFill>
                <a:latin typeface="Calibri Light" panose="020F0302020204030204"/>
                <a:cs typeface="Poppins ExtraLight" panose="00000300000000000000" pitchFamily="2" charset="0"/>
              </a:rPr>
              <a:t>)</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a:solidFill>
                  <a:prstClr val="black"/>
                </a:solidFill>
                <a:latin typeface="Calibri Light" panose="020F0302020204030204"/>
                <a:cs typeface="Poppins ExtraLight" panose="00000300000000000000" pitchFamily="2" charset="0"/>
              </a:rPr>
              <a:t>- Problemas de salud mental (</a:t>
            </a:r>
            <a:r>
              <a:rPr lang="es-ES" altLang="ko-KR" sz="1600">
                <a:solidFill>
                  <a:prstClr val="black"/>
                </a:solidFill>
                <a:latin typeface="Calibri Light" panose="020F0302020204030204"/>
                <a:cs typeface="Poppins ExtraLight" panose="00000300000000000000" pitchFamily="2" charset="0"/>
              </a:rPr>
              <a:t>p. ej., ansiedad, depresión</a:t>
            </a:r>
            <a:r>
              <a:rPr lang="en-US" altLang="ko-KR" sz="1600">
                <a:solidFill>
                  <a:prstClr val="black"/>
                </a:solidFill>
                <a:latin typeface="Calibri Light" panose="020F0302020204030204"/>
                <a:cs typeface="Poppins ExtraLight" panose="00000300000000000000" pitchFamily="2" charset="0"/>
              </a:rPr>
              <a:t>)</a:t>
            </a:r>
            <a:endParaRPr lang="en-US" altLang="ko-KR" sz="1600" dirty="0">
              <a:solidFill>
                <a:prstClr val="black"/>
              </a:solidFill>
              <a:latin typeface="Calibri Light" panose="020F0302020204030204"/>
              <a:cs typeface="Poppins ExtraLight" panose="00000300000000000000" pitchFamily="2" charset="0"/>
            </a:endParaRPr>
          </a:p>
          <a:p>
            <a:pPr marL="284400" lvl="0">
              <a:lnSpc>
                <a:spcPct val="120000"/>
              </a:lnSpc>
            </a:pPr>
            <a:r>
              <a:rPr lang="en-US" altLang="ko-KR" sz="1600">
                <a:solidFill>
                  <a:prstClr val="black"/>
                </a:solidFill>
                <a:latin typeface="Calibri Light" panose="020F0302020204030204"/>
                <a:cs typeface="Poppins ExtraLight" panose="00000300000000000000" pitchFamily="2" charset="0"/>
              </a:rPr>
              <a:t>- Otras dificultades de aprendizaje. (</a:t>
            </a:r>
            <a:r>
              <a:rPr lang="es-ES" altLang="ko-KR" sz="1600">
                <a:solidFill>
                  <a:prstClr val="black"/>
                </a:solidFill>
                <a:latin typeface="Calibri Light" panose="020F0302020204030204"/>
                <a:cs typeface="Poppins ExtraLight" panose="00000300000000000000" pitchFamily="2" charset="0"/>
              </a:rPr>
              <a:t>por ejemplo, programación horaria, visión de conjunto, etc.</a:t>
            </a:r>
            <a:r>
              <a:rPr lang="en-US" altLang="ko-KR" sz="1600">
                <a:solidFill>
                  <a:prstClr val="black"/>
                </a:solidFill>
                <a:latin typeface="Calibri Light" panose="020F0302020204030204"/>
                <a:cs typeface="Poppins ExtraLight" panose="00000300000000000000" pitchFamily="2" charset="0"/>
              </a:rPr>
              <a:t> </a:t>
            </a:r>
            <a:r>
              <a:rPr lang="en-US" altLang="ko-KR" sz="1600" dirty="0">
                <a:solidFill>
                  <a:prstClr val="black"/>
                </a:solidFill>
                <a:latin typeface="Calibri Light" panose="020F0302020204030204"/>
                <a:cs typeface="Poppins ExtraLight" panose="00000300000000000000" pitchFamily="2" charset="0"/>
              </a:rPr>
              <a:t>)</a:t>
            </a:r>
          </a:p>
          <a:p>
            <a:pPr lvl="0" indent="-285750">
              <a:buFont typeface="Arial" panose="020B0604020202020204" pitchFamily="34" charset="0"/>
              <a:buChar char="•"/>
            </a:pPr>
            <a:endParaRPr lang="en-US" altLang="ko-KR" sz="1600" dirty="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963160"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1.1 Proporcionar educación para todos</a:t>
            </a:r>
            <a:endParaRPr lang="en-AU" sz="2000" dirty="0">
              <a:latin typeface="+mj-lt"/>
              <a:ea typeface="Microsoft Sans Serif" panose="020B0604020202020204" pitchFamily="34" charset="0"/>
              <a:cs typeface="Poppins ExtraLight" panose="00000300000000000000" pitchFamily="2" charset="0"/>
            </a:endParaRPr>
          </a:p>
        </p:txBody>
      </p:sp>
      <p:cxnSp>
        <p:nvCxnSpPr>
          <p:cNvPr id="19" name="Google Shape;334;p29">
            <a:extLst>
              <a:ext uri="{FF2B5EF4-FFF2-40B4-BE49-F238E27FC236}">
                <a16:creationId xmlns:a16="http://schemas.microsoft.com/office/drawing/2014/main" id="{7AD67A7D-6FA2-42FE-85AB-28D6C9546027}"/>
              </a:ext>
            </a:extLst>
          </p:cNvPr>
          <p:cNvCxnSpPr>
            <a:cxnSpLocks noChangeAspect="1"/>
          </p:cNvCxnSpPr>
          <p:nvPr/>
        </p:nvCxnSpPr>
        <p:spPr>
          <a:xfrm>
            <a:off x="528320" y="3597593"/>
            <a:ext cx="706649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8B262F52-EADA-347E-F7C1-883E218A283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141361" y="2017022"/>
            <a:ext cx="3228254" cy="3228254"/>
          </a:xfrm>
          <a:prstGeom prst="rect">
            <a:avLst/>
          </a:prstGeom>
          <a:ln w="38100" cap="sq">
            <a:solidFill>
              <a:srgbClr val="9A2583"/>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7308000" cy="3409137"/>
          </a:xfrm>
          <a:prstGeom prst="rect">
            <a:avLst/>
          </a:prstGeom>
          <a:noFill/>
        </p:spPr>
        <p:txBody>
          <a:bodyPr wrap="square" numCol="2" rtlCol="0">
            <a:noAutofit/>
          </a:bodyPr>
          <a:lstStyle/>
          <a:p>
            <a:pPr marL="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ko-KR" sz="2000" b="1" i="0" u="none" strike="noStrike" kern="1200" cap="none" spc="0" normalizeH="0" baseline="0" noProof="0">
                <a:ln>
                  <a:noFill/>
                </a:ln>
                <a:solidFill>
                  <a:prstClr val="black"/>
                </a:solidFill>
                <a:effectLst/>
                <a:uLnTx/>
                <a:uFillTx/>
                <a:latin typeface="+mj-lt"/>
                <a:ea typeface="맑은 고딕" panose="020B0503020000020004" pitchFamily="34" charset="-127"/>
                <a:cs typeface="Poppins Medium" panose="00000600000000000000" pitchFamily="2" charset="0"/>
              </a:rPr>
              <a:t>Servicio de Educación Especial</a:t>
            </a:r>
          </a:p>
          <a:p>
            <a:pPr marL="284400" marR="0" lvl="0" indent="0" algn="l"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mj-lt"/>
                <a:ea typeface="맑은 고딕" panose="020B0503020000020004" pitchFamily="34" charset="-127"/>
                <a:cs typeface="Poppins ExtraLight" panose="00000300000000000000" pitchFamily="2" charset="0"/>
              </a:rPr>
              <a:t>Los alumnos con necesidades especiales pueden recibir servicios de educación especial si tienen una discapacidad que afecte a su capacidad de aprendizaje.</a:t>
            </a:r>
            <a:r>
              <a:rPr kumimoji="0" lang="en-US" altLang="ko-KR" sz="1600" b="0" i="0" u="none" strike="noStrike" kern="1200" cap="none" spc="0" normalizeH="0" baseline="0" noProof="0">
                <a:ln>
                  <a:noFill/>
                </a:ln>
                <a:solidFill>
                  <a:prstClr val="black"/>
                </a:solidFill>
                <a:effectLst/>
                <a:uLnTx/>
                <a:uFillTx/>
                <a:latin typeface="+mj-lt"/>
                <a:ea typeface="맑은 고딕" panose="020B0503020000020004" pitchFamily="34" charset="-127"/>
                <a:cs typeface="Poppins ExtraLight" panose="00000300000000000000" pitchFamily="2" charset="0"/>
              </a:rPr>
              <a:t>. </a:t>
            </a:r>
          </a:p>
          <a:p>
            <a:pPr marL="284400" marR="0" lvl="0" indent="0" algn="l" defTabSz="914400" rtl="0" eaLnBrk="1" fontAlgn="auto" latinLnBrk="0" hangingPunct="1">
              <a:lnSpc>
                <a:spcPct val="120000"/>
              </a:lnSpc>
              <a:spcBef>
                <a:spcPts val="0"/>
              </a:spcBef>
              <a:spcAft>
                <a:spcPts val="0"/>
              </a:spcAft>
              <a:buClrTx/>
              <a:buSzTx/>
              <a:buFontTx/>
              <a:buNone/>
              <a:tabLst/>
              <a:defRPr/>
            </a:pPr>
            <a:endPar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endParaRPr>
          </a:p>
          <a:p>
            <a:pPr marL="284400" marR="0" lvl="0" indent="0" algn="l" defTabSz="914400" rtl="0" eaLnBrk="1" fontAlgn="auto" latinLnBrk="0" hangingPunct="1">
              <a:lnSpc>
                <a:spcPct val="120000"/>
              </a:lnSpc>
              <a:spcBef>
                <a:spcPts val="0"/>
              </a:spcBef>
              <a:spcAft>
                <a:spcPts val="0"/>
              </a:spcAft>
              <a:buClrTx/>
              <a:buSzTx/>
              <a:buFontTx/>
              <a:buNone/>
              <a:tabLst/>
              <a:defRPr/>
            </a:pPr>
            <a:r>
              <a:rPr kumimoji="0" lang="es-ES" altLang="ko-KR" sz="1600" b="0" i="0" u="none" strike="noStrike" kern="1200" cap="none" spc="0" normalizeH="0" baseline="0" noProof="0">
                <a:ln>
                  <a:noFill/>
                </a:ln>
                <a:solidFill>
                  <a:prstClr val="black"/>
                </a:solidFill>
                <a:effectLst/>
                <a:uLnTx/>
                <a:uFillTx/>
                <a:latin typeface="+mj-lt"/>
                <a:ea typeface="맑은 고딕" panose="020B0503020000020004" pitchFamily="34" charset="-127"/>
                <a:cs typeface="Poppins ExtraLight" panose="00000300000000000000" pitchFamily="2" charset="0"/>
              </a:rPr>
              <a:t>Los programas de educación especial proporcionan a los alumnos las herramientas que necesitan para triunfar en la escuela y en la vida</a:t>
            </a:r>
            <a:r>
              <a:rPr kumimoji="0" lang="en-US" altLang="ko-KR" sz="1600" b="0" i="0" u="none" strike="noStrike" kern="1200" cap="none" spc="0" normalizeH="0" baseline="0" noProof="0">
                <a:ln>
                  <a:noFill/>
                </a:ln>
                <a:solidFill>
                  <a:prstClr val="black"/>
                </a:solidFill>
                <a:effectLst/>
                <a:uLnTx/>
                <a:uFillTx/>
                <a:latin typeface="+mj-lt"/>
                <a:ea typeface="맑은 고딕" panose="020B0503020000020004" pitchFamily="34" charset="-127"/>
                <a:cs typeface="Poppins ExtraLight" panose="00000300000000000000" pitchFamily="2" charset="0"/>
              </a:rPr>
              <a:t>.</a:t>
            </a:r>
            <a:endParaRPr kumimoji="0" lang="en-US" altLang="ko-KR" sz="1600" b="0" i="0" u="none" strike="noStrike" kern="1200" cap="none" spc="0" normalizeH="0" baseline="0" noProof="0" dirty="0">
              <a:ln>
                <a:noFill/>
              </a:ln>
              <a:solidFill>
                <a:prstClr val="black"/>
              </a:solidFill>
              <a:effectLst/>
              <a:uLnTx/>
              <a:uFillTx/>
              <a:latin typeface="+mj-lt"/>
              <a:ea typeface="맑은 고딕" panose="020B0503020000020004" pitchFamily="34" charset="-127"/>
              <a:cs typeface="Poppins ExtraLight" panose="00000300000000000000" pitchFamily="2" charset="0"/>
            </a:endParaRPr>
          </a:p>
          <a:p>
            <a:pPr marL="627300" indent="-342900">
              <a:lnSpc>
                <a:spcPct val="120000"/>
              </a:lnSpc>
              <a:buFont typeface="Arial" panose="020B0604020202020204" pitchFamily="34" charset="0"/>
              <a:buChar char="•"/>
            </a:pPr>
            <a:r>
              <a:rPr lang="en-US" altLang="ko-KR" sz="2000" b="1">
                <a:latin typeface="+mj-lt"/>
                <a:cs typeface="Poppins Medium" panose="00000600000000000000" pitchFamily="2" charset="0"/>
              </a:rPr>
              <a:t>Ejemplos</a:t>
            </a:r>
            <a:endParaRPr lang="en-US" altLang="ko-KR" sz="2000" b="1" dirty="0">
              <a:latin typeface="+mj-lt"/>
              <a:cs typeface="Poppins Medium" panose="00000600000000000000" pitchFamily="2" charset="0"/>
            </a:endParaRPr>
          </a:p>
          <a:p>
            <a:pPr marL="1027350" lvl="1" indent="-285750">
              <a:lnSpc>
                <a:spcPct val="120000"/>
              </a:lnSpc>
              <a:buFont typeface="Arial" panose="020B0604020202020204" pitchFamily="34" charset="0"/>
              <a:buChar char="•"/>
            </a:pPr>
            <a:r>
              <a:rPr lang="en-US" altLang="ko-KR" sz="1600">
                <a:solidFill>
                  <a:prstClr val="black"/>
                </a:solidFill>
                <a:latin typeface="+mj-lt"/>
                <a:cs typeface="Poppins ExtraLight" panose="00000300000000000000" pitchFamily="2" charset="0"/>
              </a:rPr>
              <a:t>Asesoramiento y tutoría</a:t>
            </a:r>
          </a:p>
          <a:p>
            <a:pPr marL="1027350" lvl="1" indent="-285750">
              <a:lnSpc>
                <a:spcPct val="120000"/>
              </a:lnSpc>
              <a:buFont typeface="Arial" panose="020B0604020202020204" pitchFamily="34" charset="0"/>
              <a:buChar char="•"/>
            </a:pPr>
            <a:r>
              <a:rPr lang="es-ES" altLang="ko-KR" sz="1600">
                <a:solidFill>
                  <a:prstClr val="black"/>
                </a:solidFill>
                <a:latin typeface="+mj-lt"/>
                <a:cs typeface="Poppins ExtraLight" panose="00000300000000000000" pitchFamily="2" charset="0"/>
              </a:rPr>
              <a:t>Orientación en lectura y escritura</a:t>
            </a:r>
          </a:p>
          <a:p>
            <a:pPr marL="1027350" lvl="1" indent="-285750">
              <a:lnSpc>
                <a:spcPct val="120000"/>
              </a:lnSpc>
              <a:buFont typeface="Arial" panose="020B0604020202020204" pitchFamily="34" charset="0"/>
              <a:buChar char="•"/>
            </a:pPr>
            <a:r>
              <a:rPr lang="es-ES" altLang="ko-KR" sz="1600">
                <a:solidFill>
                  <a:prstClr val="black"/>
                </a:solidFill>
                <a:latin typeface="+mj-lt"/>
                <a:cs typeface="Poppins ExtraLight" panose="00000300000000000000" pitchFamily="2" charset="0"/>
              </a:rPr>
              <a:t>Apoyo pedagógico</a:t>
            </a:r>
          </a:p>
          <a:p>
            <a:pPr marL="1027350" lvl="1" indent="-285750">
              <a:lnSpc>
                <a:spcPct val="120000"/>
              </a:lnSpc>
              <a:buFont typeface="Arial" panose="020B0604020202020204" pitchFamily="34" charset="0"/>
              <a:buChar char="•"/>
            </a:pPr>
            <a:r>
              <a:rPr lang="es-ES" altLang="ko-KR" sz="1600">
                <a:solidFill>
                  <a:prstClr val="black"/>
                </a:solidFill>
                <a:latin typeface="+mj-lt"/>
                <a:cs typeface="Poppins ExtraLight" panose="00000300000000000000" pitchFamily="2" charset="0"/>
              </a:rPr>
              <a:t>Tecnología de apoyo</a:t>
            </a:r>
          </a:p>
          <a:p>
            <a:pPr marL="1027350" lvl="1" indent="-285750">
              <a:lnSpc>
                <a:spcPct val="120000"/>
              </a:lnSpc>
              <a:buFont typeface="Arial" panose="020B0604020202020204" pitchFamily="34" charset="0"/>
              <a:buChar char="•"/>
            </a:pPr>
            <a:r>
              <a:rPr lang="es-ES" altLang="ko-KR" sz="1600">
                <a:solidFill>
                  <a:prstClr val="black"/>
                </a:solidFill>
                <a:latin typeface="+mj-lt"/>
                <a:cs typeface="Poppins ExtraLight" panose="00000300000000000000" pitchFamily="2" charset="0"/>
              </a:rPr>
              <a:t>Software de educación especial</a:t>
            </a:r>
          </a:p>
          <a:p>
            <a:pPr marL="1027350" lvl="1" indent="-285750">
              <a:lnSpc>
                <a:spcPct val="120000"/>
              </a:lnSpc>
              <a:buFont typeface="Arial" panose="020B0604020202020204" pitchFamily="34" charset="0"/>
              <a:buChar char="•"/>
            </a:pPr>
            <a:r>
              <a:rPr lang="es-ES" altLang="ko-KR" sz="1600">
                <a:solidFill>
                  <a:prstClr val="black"/>
                </a:solidFill>
                <a:latin typeface="+mj-lt"/>
                <a:cs typeface="Poppins ExtraLight" panose="00000300000000000000" pitchFamily="2" charset="0"/>
              </a:rPr>
              <a:t>Cursos personalizados</a:t>
            </a:r>
            <a:endParaRPr lang="en-US" altLang="ko-KR" sz="1600" dirty="0">
              <a:solidFill>
                <a:prstClr val="black"/>
              </a:solidFill>
              <a:latin typeface="Calibri Light" panose="020F0302020204030204"/>
              <a:cs typeface="Poppins ExtraLight" panose="00000300000000000000" pitchFamily="2" charset="0"/>
            </a:endParaRPr>
          </a:p>
        </p:txBody>
      </p:sp>
      <p:sp>
        <p:nvSpPr>
          <p:cNvPr id="13" name="CuadroTexto 4">
            <a:extLst>
              <a:ext uri="{FF2B5EF4-FFF2-40B4-BE49-F238E27FC236}">
                <a16:creationId xmlns:a16="http://schemas.microsoft.com/office/drawing/2014/main" id="{221D9760-F645-4927-B7C4-E88AC4F46B5D}"/>
              </a:ext>
            </a:extLst>
          </p:cNvPr>
          <p:cNvSpPr txBox="1"/>
          <p:nvPr/>
        </p:nvSpPr>
        <p:spPr>
          <a:xfrm>
            <a:off x="523240" y="1250839"/>
            <a:ext cx="4979938"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1.1 Proporcionar educación para todos</a:t>
            </a:r>
            <a:endParaRPr lang="en-AU" sz="2000" dirty="0">
              <a:latin typeface="+mj-lt"/>
              <a:ea typeface="Microsoft Sans Serif" panose="020B0604020202020204" pitchFamily="34" charset="0"/>
              <a:cs typeface="Poppins ExtraLight" panose="00000300000000000000" pitchFamily="2" charset="0"/>
            </a:endParaRPr>
          </a:p>
        </p:txBody>
      </p:sp>
      <p:sp>
        <p:nvSpPr>
          <p:cNvPr id="17" name="Rettangolo con angoli arrotondati 16">
            <a:extLst>
              <a:ext uri="{FF2B5EF4-FFF2-40B4-BE49-F238E27FC236}">
                <a16:creationId xmlns:a16="http://schemas.microsoft.com/office/drawing/2014/main" id="{5B95716E-C3DF-4A56-8AB6-C63D97FF3F2A}"/>
              </a:ext>
            </a:extLst>
          </p:cNvPr>
          <p:cNvSpPr/>
          <p:nvPr/>
        </p:nvSpPr>
        <p:spPr>
          <a:xfrm>
            <a:off x="451028"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Necesidades especiales</a:t>
            </a:r>
            <a:endParaRPr lang="it-IT" sz="2000" b="1" dirty="0">
              <a:solidFill>
                <a:schemeClr val="bg1"/>
              </a:solidFill>
              <a:cs typeface="Poppins Medium" panose="00000600000000000000" pitchFamily="2" charset="0"/>
            </a:endParaRPr>
          </a:p>
        </p:txBody>
      </p:sp>
      <p:pic>
        <p:nvPicPr>
          <p:cNvPr id="2" name="Picture 4" descr="output">
            <a:extLst>
              <a:ext uri="{FF2B5EF4-FFF2-40B4-BE49-F238E27FC236}">
                <a16:creationId xmlns:a16="http://schemas.microsoft.com/office/drawing/2014/main" id="{BD50C4CF-54C8-0A28-000C-5948BDF32C9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8343900" y="2189004"/>
            <a:ext cx="2552700" cy="2590801"/>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55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536;p42">
            <a:extLst>
              <a:ext uri="{FF2B5EF4-FFF2-40B4-BE49-F238E27FC236}">
                <a16:creationId xmlns:a16="http://schemas.microsoft.com/office/drawing/2014/main" id="{0552E255-CDC8-4241-A53C-8D6B695529F7}"/>
              </a:ext>
            </a:extLst>
          </p:cNvPr>
          <p:cNvSpPr/>
          <p:nvPr/>
        </p:nvSpPr>
        <p:spPr>
          <a:xfrm>
            <a:off x="947956" y="1889256"/>
            <a:ext cx="4141157" cy="1646374"/>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t" anchorCtr="0">
            <a:noAutofit/>
          </a:bodyPr>
          <a:lstStyle/>
          <a:p>
            <a:pPr marL="0" lvl="0" indent="0" algn="l" rtl="0">
              <a:buNone/>
            </a:pPr>
            <a:r>
              <a:rPr lang="en-GB" sz="2000" b="1">
                <a:solidFill>
                  <a:schemeClr val="dk1"/>
                </a:solidFill>
                <a:cs typeface="Varela Round"/>
                <a:sym typeface="Varela Round"/>
              </a:rPr>
              <a:t>Observación</a:t>
            </a:r>
            <a:endParaRPr lang="en-GB" sz="2000" b="1" dirty="0">
              <a:solidFill>
                <a:schemeClr val="dk1"/>
              </a:solidFill>
              <a:cs typeface="Varela Round"/>
              <a:sym typeface="Varela Round"/>
            </a:endParaRPr>
          </a:p>
          <a:p>
            <a:pPr>
              <a:lnSpc>
                <a:spcPct val="120000"/>
              </a:lnSpc>
            </a:pPr>
            <a:r>
              <a:rPr lang="es-ES" altLang="ko-KR" sz="1600">
                <a:solidFill>
                  <a:prstClr val="black"/>
                </a:solidFill>
                <a:latin typeface="Calibri Light" panose="020F0302020204030204"/>
                <a:cs typeface="Poppins ExtraLight" panose="00000300000000000000" pitchFamily="2" charset="0"/>
              </a:rPr>
              <a:t>Los profesores y demás personal escolar pueden observar el comportamiento de los alumnos</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2" name="Google Shape;537;p42">
            <a:extLst>
              <a:ext uri="{FF2B5EF4-FFF2-40B4-BE49-F238E27FC236}">
                <a16:creationId xmlns:a16="http://schemas.microsoft.com/office/drawing/2014/main" id="{2684FE20-494A-4234-92BC-80D6F9C81166}"/>
              </a:ext>
            </a:extLst>
          </p:cNvPr>
          <p:cNvSpPr/>
          <p:nvPr/>
        </p:nvSpPr>
        <p:spPr>
          <a:xfrm>
            <a:off x="5230173" y="1889256"/>
            <a:ext cx="4112300" cy="1646374"/>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t" anchorCtr="0">
            <a:noAutofit/>
          </a:bodyPr>
          <a:lstStyle/>
          <a:p>
            <a:pPr lvl="0" algn="r">
              <a:buClr>
                <a:schemeClr val="dk1"/>
              </a:buClr>
              <a:buSzPts val="1100"/>
            </a:pPr>
            <a:r>
              <a:rPr lang="en-GB" sz="2000" b="1">
                <a:solidFill>
                  <a:schemeClr val="dk1"/>
                </a:solidFill>
                <a:ea typeface="Varela Round"/>
                <a:cs typeface="Varela Round"/>
                <a:sym typeface="Varela Round"/>
              </a:rPr>
              <a:t>Evaluaciones</a:t>
            </a:r>
            <a:r>
              <a:rPr lang="en-GB" sz="1600" b="1">
                <a:solidFill>
                  <a:schemeClr val="dk1"/>
                </a:solidFill>
                <a:ea typeface="Varela Round"/>
                <a:cs typeface="Varela Round"/>
                <a:sym typeface="Varela Round"/>
              </a:rPr>
              <a:t> </a:t>
            </a:r>
            <a:endParaRPr lang="en-GB" sz="1600" b="1" dirty="0">
              <a:solidFill>
                <a:schemeClr val="dk1"/>
              </a:solidFill>
              <a:ea typeface="Varela Round"/>
              <a:cs typeface="Varela Round"/>
              <a:sym typeface="Varela Round"/>
            </a:endParaRPr>
          </a:p>
          <a:p>
            <a:pPr lvl="0" algn="r">
              <a:lnSpc>
                <a:spcPct val="120000"/>
              </a:lnSpc>
              <a:buClr>
                <a:schemeClr val="dk1"/>
              </a:buClr>
              <a:buSzPts val="1100"/>
            </a:pPr>
            <a:r>
              <a:rPr lang="es-ES" altLang="ko-KR" sz="1600">
                <a:solidFill>
                  <a:prstClr val="black"/>
                </a:solidFill>
                <a:latin typeface="Calibri Light" panose="020F0302020204030204"/>
                <a:cs typeface="Poppins ExtraLight" panose="00000300000000000000" pitchFamily="2" charset="0"/>
              </a:rPr>
              <a:t>Evaluaciones formales como pruebas estandarizadas y evaluaciones en clase.</a:t>
            </a:r>
            <a:endParaRPr lang="en-GB" altLang="ko-KR" sz="1600" dirty="0">
              <a:solidFill>
                <a:prstClr val="black"/>
              </a:solidFill>
              <a:latin typeface="Calibri Light" panose="020F0302020204030204"/>
              <a:cs typeface="Poppins ExtraLight" panose="00000300000000000000" pitchFamily="2" charset="0"/>
              <a:sym typeface="Varela Round"/>
            </a:endParaRPr>
          </a:p>
        </p:txBody>
      </p:sp>
      <p:sp>
        <p:nvSpPr>
          <p:cNvPr id="23" name="Google Shape;538;p42">
            <a:extLst>
              <a:ext uri="{FF2B5EF4-FFF2-40B4-BE49-F238E27FC236}">
                <a16:creationId xmlns:a16="http://schemas.microsoft.com/office/drawing/2014/main" id="{C3E76256-EFFC-424A-8F27-6FBAD351A852}"/>
              </a:ext>
            </a:extLst>
          </p:cNvPr>
          <p:cNvSpPr/>
          <p:nvPr/>
        </p:nvSpPr>
        <p:spPr>
          <a:xfrm>
            <a:off x="947956" y="3692639"/>
            <a:ext cx="4141157" cy="2020472"/>
          </a:xfrm>
          <a:prstGeom prst="rect">
            <a:avLst/>
          </a:prstGeom>
          <a:noFill/>
          <a:ln w="9525" cap="flat" cmpd="sng">
            <a:solidFill>
              <a:srgbClr val="9A2583"/>
            </a:solidFill>
            <a:prstDash val="dash"/>
            <a:round/>
            <a:headEnd type="none" w="sm" len="sm"/>
            <a:tailEnd type="none" w="sm" len="sm"/>
          </a:ln>
        </p:spPr>
        <p:txBody>
          <a:bodyPr spcFirstLastPara="1" wrap="square" lIns="91425" tIns="91425" rIns="1371600" bIns="91425" anchor="b" anchorCtr="0">
            <a:noAutofit/>
          </a:bodyPr>
          <a:lstStyle/>
          <a:p>
            <a:pPr marL="0" marR="0" lvl="0" indent="0" algn="l" defTabSz="914400" rtl="0" eaLnBrk="1" fontAlgn="auto" latinLnBrk="0" hangingPunct="1">
              <a:lnSpc>
                <a:spcPct val="120000"/>
              </a:lnSpc>
              <a:spcBef>
                <a:spcPts val="0"/>
              </a:spcBef>
              <a:spcAft>
                <a:spcPts val="0"/>
              </a:spcAft>
              <a:buClr>
                <a:prstClr val="black"/>
              </a:buClr>
              <a:buSzPts val="1100"/>
              <a:buFontTx/>
              <a:buNone/>
              <a:tabLst/>
              <a:defRPr/>
            </a:pPr>
            <a:r>
              <a:rPr lang="es-ES" sz="2000" b="1">
                <a:solidFill>
                  <a:schemeClr val="dk1"/>
                </a:solidFill>
                <a:cs typeface="Varela Round"/>
                <a:sym typeface="Varela Round"/>
              </a:rPr>
              <a:t>Aportaciones de padres y profesores</a:t>
            </a:r>
          </a:p>
          <a:p>
            <a:pPr marL="0" marR="0" lvl="0" indent="0" algn="l" defTabSz="914400" rtl="0" eaLnBrk="1" fontAlgn="auto" latinLnBrk="0" hangingPunct="1">
              <a:lnSpc>
                <a:spcPct val="120000"/>
              </a:lnSpc>
              <a:spcBef>
                <a:spcPts val="0"/>
              </a:spcBef>
              <a:spcAft>
                <a:spcPts val="0"/>
              </a:spcAft>
              <a:buClr>
                <a:prstClr val="black"/>
              </a:buClr>
              <a:buSzPts val="1100"/>
              <a:buFontTx/>
              <a:buNone/>
              <a:tabLst/>
              <a:defRPr/>
            </a:pPr>
            <a:r>
              <a:rPr lang="es-ES" altLang="ko-KR" sz="1600">
                <a:solidFill>
                  <a:prstClr val="black"/>
                </a:solidFill>
                <a:latin typeface="Calibri Light" panose="020F0302020204030204"/>
                <a:cs typeface="Poppins ExtraLight" panose="00000300000000000000" pitchFamily="2" charset="0"/>
              </a:rPr>
              <a:t>pueden proporcionar información valiosa sobre los puntos fuertes y débiles del alumno.</a:t>
            </a:r>
            <a:endParaRPr lang="en-GB" altLang="ko-KR" sz="1600" dirty="0">
              <a:solidFill>
                <a:prstClr val="black"/>
              </a:solidFill>
              <a:latin typeface="Calibri Light" panose="020F0302020204030204"/>
              <a:cs typeface="Poppins ExtraLight" panose="00000300000000000000" pitchFamily="2" charset="0"/>
            </a:endParaRPr>
          </a:p>
        </p:txBody>
      </p:sp>
      <p:sp>
        <p:nvSpPr>
          <p:cNvPr id="24" name="Google Shape;539;p42">
            <a:extLst>
              <a:ext uri="{FF2B5EF4-FFF2-40B4-BE49-F238E27FC236}">
                <a16:creationId xmlns:a16="http://schemas.microsoft.com/office/drawing/2014/main" id="{98AD8A48-F95F-4FC4-8EC5-3276C3FA5CDD}"/>
              </a:ext>
            </a:extLst>
          </p:cNvPr>
          <p:cNvSpPr/>
          <p:nvPr/>
        </p:nvSpPr>
        <p:spPr>
          <a:xfrm>
            <a:off x="5230174" y="3692640"/>
            <a:ext cx="4112300" cy="2020471"/>
          </a:xfrm>
          <a:prstGeom prst="rect">
            <a:avLst/>
          </a:prstGeom>
          <a:noFill/>
          <a:ln w="9525" cap="flat" cmpd="sng">
            <a:solidFill>
              <a:srgbClr val="9A2583"/>
            </a:solidFill>
            <a:prstDash val="dash"/>
            <a:round/>
            <a:headEnd type="none" w="sm" len="sm"/>
            <a:tailEnd type="none" w="sm" len="sm"/>
          </a:ln>
        </p:spPr>
        <p:txBody>
          <a:bodyPr spcFirstLastPara="1" wrap="square" lIns="1371600" tIns="91425" rIns="91425" bIns="91425" anchor="b" anchorCtr="0">
            <a:noAutofit/>
          </a:bodyPr>
          <a:lstStyle/>
          <a:p>
            <a:pPr algn="r">
              <a:lnSpc>
                <a:spcPct val="120000"/>
              </a:lnSpc>
              <a:buClr>
                <a:schemeClr val="dk1"/>
              </a:buClr>
              <a:buSzPts val="1100"/>
            </a:pPr>
            <a:r>
              <a:rPr lang="en-GB" sz="2000" b="1">
                <a:solidFill>
                  <a:schemeClr val="dk1"/>
                </a:solidFill>
                <a:ea typeface="Varela Round"/>
                <a:cs typeface="Varela Round"/>
                <a:sym typeface="Varela Round"/>
              </a:rPr>
              <a:t>Proceso de derivación</a:t>
            </a:r>
          </a:p>
          <a:p>
            <a:pPr algn="r">
              <a:lnSpc>
                <a:spcPct val="120000"/>
              </a:lnSpc>
              <a:buClr>
                <a:schemeClr val="dk1"/>
              </a:buClr>
              <a:buSzPts val="1100"/>
            </a:pPr>
            <a:r>
              <a:rPr lang="es-ES" altLang="ko-KR" sz="1600">
                <a:solidFill>
                  <a:prstClr val="black"/>
                </a:solidFill>
                <a:latin typeface="Calibri Light" panose="020F0302020204030204"/>
                <a:cs typeface="Poppins ExtraLight" panose="00000300000000000000" pitchFamily="2" charset="0"/>
              </a:rPr>
              <a:t>Las derivaciones son revisadas por profesionales, que determinarán si el alumno reúne los requisitos para recibir apoyo educativo especial.</a:t>
            </a:r>
            <a:endParaRPr lang="en-GB" altLang="ko-KR" sz="1600" dirty="0">
              <a:solidFill>
                <a:prstClr val="black"/>
              </a:solidFill>
              <a:latin typeface="Calibri Light" panose="020F0302020204030204"/>
              <a:cs typeface="Poppins ExtraLight" panose="00000300000000000000" pitchFamily="2" charset="0"/>
            </a:endParaRPr>
          </a:p>
        </p:txBody>
      </p:sp>
      <p:sp>
        <p:nvSpPr>
          <p:cNvPr id="25" name="Google Shape;540;p42">
            <a:extLst>
              <a:ext uri="{FF2B5EF4-FFF2-40B4-BE49-F238E27FC236}">
                <a16:creationId xmlns:a16="http://schemas.microsoft.com/office/drawing/2014/main" id="{0F819ADC-6DF8-41ED-ACF7-E45822ABCB44}"/>
              </a:ext>
            </a:extLst>
          </p:cNvPr>
          <p:cNvSpPr/>
          <p:nvPr/>
        </p:nvSpPr>
        <p:spPr>
          <a:xfrm>
            <a:off x="4116984" y="2562540"/>
            <a:ext cx="1961100" cy="1961100"/>
          </a:xfrm>
          <a:prstGeom prst="pie">
            <a:avLst>
              <a:gd name="adj1" fmla="val 10788866"/>
              <a:gd name="adj2" fmla="val 1620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endParaRPr lang="en-GB" sz="2000" b="1">
              <a:solidFill>
                <a:schemeClr val="lt1"/>
              </a:solidFill>
              <a:cs typeface="Poppins Medium" panose="00000600000000000000" pitchFamily="2" charset="0"/>
            </a:endParaRPr>
          </a:p>
        </p:txBody>
      </p:sp>
      <p:sp>
        <p:nvSpPr>
          <p:cNvPr id="27" name="Google Shape;541;p42">
            <a:extLst>
              <a:ext uri="{FF2B5EF4-FFF2-40B4-BE49-F238E27FC236}">
                <a16:creationId xmlns:a16="http://schemas.microsoft.com/office/drawing/2014/main" id="{D49826D5-2CDC-4EE1-AC75-87B9C2785CE3}"/>
              </a:ext>
            </a:extLst>
          </p:cNvPr>
          <p:cNvSpPr/>
          <p:nvPr/>
        </p:nvSpPr>
        <p:spPr>
          <a:xfrm rot="5400000">
            <a:off x="4254513" y="2554920"/>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8" name="Google Shape;542;p42">
            <a:extLst>
              <a:ext uri="{FF2B5EF4-FFF2-40B4-BE49-F238E27FC236}">
                <a16:creationId xmlns:a16="http://schemas.microsoft.com/office/drawing/2014/main" id="{66236855-DF07-4B95-854A-7ECD426FE12D}"/>
              </a:ext>
            </a:extLst>
          </p:cNvPr>
          <p:cNvSpPr/>
          <p:nvPr/>
        </p:nvSpPr>
        <p:spPr>
          <a:xfrm rot="10800000">
            <a:off x="4243083" y="2704983"/>
            <a:ext cx="1961100" cy="1961100"/>
          </a:xfrm>
          <a:prstGeom prst="pie">
            <a:avLst>
              <a:gd name="adj1" fmla="val 10788866"/>
              <a:gd name="adj2" fmla="val 16200000"/>
            </a:avLst>
          </a:prstGeom>
          <a:solidFill>
            <a:srgbClr val="9A258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29" name="Google Shape;543;p42">
            <a:extLst>
              <a:ext uri="{FF2B5EF4-FFF2-40B4-BE49-F238E27FC236}">
                <a16:creationId xmlns:a16="http://schemas.microsoft.com/office/drawing/2014/main" id="{E609437D-304B-4182-BE79-1D0250638F42}"/>
              </a:ext>
            </a:extLst>
          </p:cNvPr>
          <p:cNvSpPr/>
          <p:nvPr/>
        </p:nvSpPr>
        <p:spPr>
          <a:xfrm rot="-5400000">
            <a:off x="4105554" y="2712603"/>
            <a:ext cx="1961100" cy="1961100"/>
          </a:xfrm>
          <a:prstGeom prst="pie">
            <a:avLst>
              <a:gd name="adj1" fmla="val 10788866"/>
              <a:gd name="adj2" fmla="val 16200000"/>
            </a:avLst>
          </a:prstGeom>
          <a:noFill/>
          <a:ln w="19050">
            <a:solidFill>
              <a:srgbClr val="9A2583"/>
            </a:solidFill>
          </a:ln>
        </p:spPr>
        <p:txBody>
          <a:bodyPr spcFirstLastPara="1" wrap="square" lIns="91425" tIns="91425" rIns="91425" bIns="91425" anchor="ctr" anchorCtr="0">
            <a:noAutofit/>
          </a:bodyPr>
          <a:lstStyle/>
          <a:p>
            <a:pPr marL="0" lvl="0" indent="0" algn="l" rtl="0">
              <a:spcBef>
                <a:spcPts val="0"/>
              </a:spcBef>
              <a:spcAft>
                <a:spcPts val="0"/>
              </a:spcAft>
              <a:buNone/>
            </a:pPr>
            <a:endParaRPr lang="en-GB"/>
          </a:p>
        </p:txBody>
      </p:sp>
      <p:sp>
        <p:nvSpPr>
          <p:cNvPr id="30" name="Google Shape;544;p42">
            <a:extLst>
              <a:ext uri="{FF2B5EF4-FFF2-40B4-BE49-F238E27FC236}">
                <a16:creationId xmlns:a16="http://schemas.microsoft.com/office/drawing/2014/main" id="{B0D2C5CA-4DF3-46DA-BF83-C9F8BC01DF20}"/>
              </a:ext>
            </a:extLst>
          </p:cNvPr>
          <p:cNvSpPr/>
          <p:nvPr/>
        </p:nvSpPr>
        <p:spPr>
          <a:xfrm>
            <a:off x="4560847" y="2979222"/>
            <a:ext cx="360000" cy="360000"/>
          </a:xfrm>
          <a:prstGeom prst="rect">
            <a:avLst/>
          </a:prstGeom>
        </p:spPr>
        <p:txBody>
          <a:bodyPr>
            <a:prstTxWarp prst="textPlain">
              <a:avLst/>
            </a:prstTxWarp>
          </a:bodyPr>
          <a:lstStyle/>
          <a:p>
            <a:pPr lvl="0" algn="ctr"/>
            <a:r>
              <a:rPr lang="en-GB" sz="1400" b="1" dirty="0">
                <a:solidFill>
                  <a:schemeClr val="lt1"/>
                </a:solidFill>
                <a:latin typeface="+mj-lt"/>
              </a:rPr>
              <a:t>A</a:t>
            </a:r>
            <a:endParaRPr lang="en-GB" sz="1400" b="1" i="0" dirty="0">
              <a:ln>
                <a:noFill/>
              </a:ln>
              <a:solidFill>
                <a:schemeClr val="lt1"/>
              </a:solidFill>
              <a:latin typeface="+mj-lt"/>
            </a:endParaRPr>
          </a:p>
        </p:txBody>
      </p:sp>
      <p:sp>
        <p:nvSpPr>
          <p:cNvPr id="31" name="Google Shape;545;p42">
            <a:extLst>
              <a:ext uri="{FF2B5EF4-FFF2-40B4-BE49-F238E27FC236}">
                <a16:creationId xmlns:a16="http://schemas.microsoft.com/office/drawing/2014/main" id="{73CCFACB-9645-4956-984D-67751D76BDAF}"/>
              </a:ext>
            </a:extLst>
          </p:cNvPr>
          <p:cNvSpPr/>
          <p:nvPr/>
        </p:nvSpPr>
        <p:spPr>
          <a:xfrm>
            <a:off x="5384851" y="2985485"/>
            <a:ext cx="360000" cy="358770"/>
          </a:xfrm>
          <a:prstGeom prst="rect">
            <a:avLst/>
          </a:prstGeom>
        </p:spPr>
        <p:txBody>
          <a:bodyPr>
            <a:prstTxWarp prst="textPlain">
              <a:avLst/>
            </a:prstTxWarp>
          </a:bodyPr>
          <a:lstStyle/>
          <a:p>
            <a:pPr lvl="0" algn="ctr"/>
            <a:r>
              <a:rPr lang="en-GB" b="1" i="0" dirty="0">
                <a:ln>
                  <a:noFill/>
                </a:ln>
                <a:latin typeface="+mj-lt"/>
              </a:rPr>
              <a:t>B</a:t>
            </a:r>
          </a:p>
        </p:txBody>
      </p:sp>
      <p:sp>
        <p:nvSpPr>
          <p:cNvPr id="32" name="Google Shape;546;p42">
            <a:extLst>
              <a:ext uri="{FF2B5EF4-FFF2-40B4-BE49-F238E27FC236}">
                <a16:creationId xmlns:a16="http://schemas.microsoft.com/office/drawing/2014/main" id="{6E6A6C44-CEA3-4E01-879D-244696752F81}"/>
              </a:ext>
            </a:extLst>
          </p:cNvPr>
          <p:cNvSpPr/>
          <p:nvPr/>
        </p:nvSpPr>
        <p:spPr>
          <a:xfrm>
            <a:off x="4560847" y="3876855"/>
            <a:ext cx="360000" cy="360000"/>
          </a:xfrm>
          <a:prstGeom prst="rect">
            <a:avLst/>
          </a:prstGeom>
        </p:spPr>
        <p:txBody>
          <a:bodyPr>
            <a:prstTxWarp prst="textPlain">
              <a:avLst/>
            </a:prstTxWarp>
          </a:bodyPr>
          <a:lstStyle/>
          <a:p>
            <a:pPr lvl="0" algn="ctr"/>
            <a:r>
              <a:rPr lang="en-GB" b="1" i="0">
                <a:ln>
                  <a:noFill/>
                </a:ln>
                <a:latin typeface="+mj-lt"/>
              </a:rPr>
              <a:t>C</a:t>
            </a:r>
          </a:p>
        </p:txBody>
      </p:sp>
      <p:sp>
        <p:nvSpPr>
          <p:cNvPr id="33" name="Google Shape;547;p42">
            <a:extLst>
              <a:ext uri="{FF2B5EF4-FFF2-40B4-BE49-F238E27FC236}">
                <a16:creationId xmlns:a16="http://schemas.microsoft.com/office/drawing/2014/main" id="{9A4050EB-F97A-4448-9AB8-67FDC5CC42A6}"/>
              </a:ext>
            </a:extLst>
          </p:cNvPr>
          <p:cNvSpPr/>
          <p:nvPr/>
        </p:nvSpPr>
        <p:spPr>
          <a:xfrm>
            <a:off x="5384851" y="3883118"/>
            <a:ext cx="360000" cy="358770"/>
          </a:xfrm>
          <a:prstGeom prst="rect">
            <a:avLst/>
          </a:prstGeom>
        </p:spPr>
        <p:txBody>
          <a:bodyPr>
            <a:prstTxWarp prst="textPlain">
              <a:avLst/>
            </a:prstTxWarp>
          </a:bodyPr>
          <a:lstStyle/>
          <a:p>
            <a:pPr lvl="0" algn="ctr"/>
            <a:r>
              <a:rPr lang="en-GB" b="1" i="0">
                <a:ln>
                  <a:noFill/>
                </a:ln>
                <a:solidFill>
                  <a:schemeClr val="lt1"/>
                </a:solidFill>
                <a:latin typeface="+mj-lt"/>
              </a:rPr>
              <a:t>D</a:t>
            </a:r>
          </a:p>
        </p:txBody>
      </p:sp>
      <p:sp>
        <p:nvSpPr>
          <p:cNvPr id="19" name="Rettangolo con angoli arrotondati 18">
            <a:extLst>
              <a:ext uri="{FF2B5EF4-FFF2-40B4-BE49-F238E27FC236}">
                <a16:creationId xmlns:a16="http://schemas.microsoft.com/office/drawing/2014/main" id="{35205F04-7CF5-4352-8CD0-F5896BEA4676}"/>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Necesidades especiales</a:t>
            </a:r>
            <a:endParaRPr lang="it-IT" sz="2000" b="1" dirty="0">
              <a:solidFill>
                <a:schemeClr val="bg1"/>
              </a:solidFill>
              <a:cs typeface="Poppins Medium" panose="00000600000000000000" pitchFamily="2" charset="0"/>
            </a:endParaRPr>
          </a:p>
        </p:txBody>
      </p:sp>
      <p:sp>
        <p:nvSpPr>
          <p:cNvPr id="26" name="CuadroTexto 4">
            <a:extLst>
              <a:ext uri="{FF2B5EF4-FFF2-40B4-BE49-F238E27FC236}">
                <a16:creationId xmlns:a16="http://schemas.microsoft.com/office/drawing/2014/main" id="{2EBEE1CA-BF08-4898-B262-CF2C123DF739}"/>
              </a:ext>
            </a:extLst>
          </p:cNvPr>
          <p:cNvSpPr txBox="1"/>
          <p:nvPr/>
        </p:nvSpPr>
        <p:spPr>
          <a:xfrm>
            <a:off x="523239" y="1250839"/>
            <a:ext cx="784352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US" sz="2000">
                <a:latin typeface="+mj-lt"/>
                <a:ea typeface="Microsoft Sans Serif" panose="020B0604020202020204" pitchFamily="34" charset="0"/>
              </a:rPr>
              <a:t>1.2 </a:t>
            </a:r>
            <a:r>
              <a:rPr lang="es-ES" sz="2000">
                <a:latin typeface="+mj-lt"/>
                <a:ea typeface="Microsoft Sans Serif" panose="020B0604020202020204" pitchFamily="34" charset="0"/>
              </a:rPr>
              <a:t>Cómo identificar a los alumnos con necesidades educativas especiales</a:t>
            </a:r>
            <a:endParaRPr lang="en-AU" sz="2000" dirty="0">
              <a:latin typeface="+mj-lt"/>
              <a:ea typeface="Microsoft Sans Serif" panose="020B0604020202020204" pitchFamily="34" charset="0"/>
            </a:endParaRPr>
          </a:p>
        </p:txBody>
      </p:sp>
      <p:pic>
        <p:nvPicPr>
          <p:cNvPr id="2" name="Picture 2" descr="output">
            <a:extLst>
              <a:ext uri="{FF2B5EF4-FFF2-40B4-BE49-F238E27FC236}">
                <a16:creationId xmlns:a16="http://schemas.microsoft.com/office/drawing/2014/main" id="{DC4B7243-989B-31E9-D8E6-B0AF9C1A727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510740" y="2562540"/>
            <a:ext cx="2319068" cy="2319068"/>
          </a:xfrm>
          <a:prstGeom prst="rect">
            <a:avLst/>
          </a:prstGeom>
          <a:ln w="38100" cap="sq">
            <a:solidFill>
              <a:srgbClr val="9A2583"/>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568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Google Shape;325;p28">
            <a:extLst>
              <a:ext uri="{FF2B5EF4-FFF2-40B4-BE49-F238E27FC236}">
                <a16:creationId xmlns:a16="http://schemas.microsoft.com/office/drawing/2014/main" id="{E8E1BFC8-7DF0-41DD-824B-536709259EA1}"/>
              </a:ext>
            </a:extLst>
          </p:cNvPr>
          <p:cNvSpPr txBox="1">
            <a:spLocks/>
          </p:cNvSpPr>
          <p:nvPr/>
        </p:nvSpPr>
        <p:spPr>
          <a:xfrm>
            <a:off x="1315058" y="3748022"/>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a-DK" sz="5400" b="1">
                <a:solidFill>
                  <a:srgbClr val="9A2583"/>
                </a:solidFill>
                <a:latin typeface="+mn-lt"/>
                <a:ea typeface="Varela Round"/>
                <a:cs typeface="Varela Round"/>
                <a:sym typeface="Varela Round"/>
              </a:rPr>
              <a:t>En algunos casos</a:t>
            </a:r>
            <a:endParaRPr lang="en" sz="5400" b="1" dirty="0">
              <a:solidFill>
                <a:srgbClr val="9A2583"/>
              </a:solidFill>
              <a:latin typeface="+mn-lt"/>
              <a:ea typeface="Varela Round"/>
              <a:cs typeface="Varela Round"/>
              <a:sym typeface="Varela Round"/>
            </a:endParaRPr>
          </a:p>
        </p:txBody>
      </p:sp>
      <p:sp>
        <p:nvSpPr>
          <p:cNvPr id="19" name="Google Shape;326;p28">
            <a:extLst>
              <a:ext uri="{FF2B5EF4-FFF2-40B4-BE49-F238E27FC236}">
                <a16:creationId xmlns:a16="http://schemas.microsoft.com/office/drawing/2014/main" id="{C86201A4-C346-4973-B8CC-6F2C1CD5AE05}"/>
              </a:ext>
            </a:extLst>
          </p:cNvPr>
          <p:cNvSpPr txBox="1">
            <a:spLocks/>
          </p:cNvSpPr>
          <p:nvPr/>
        </p:nvSpPr>
        <p:spPr>
          <a:xfrm>
            <a:off x="1315058" y="4358931"/>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None/>
            </a:pPr>
            <a:r>
              <a:rPr lang="es-ES" sz="2000">
                <a:latin typeface="+mj-lt"/>
              </a:rPr>
              <a:t>puede determinarse que los alumnos necesitan apoyo educativo especial en función de criterios específicos o categorías de discapacidad, mientras que en otros casos la atención se centra en las necesidades individuales del alumno y en cómo se le puede apoyar para que tenga éxito en la escuela.</a:t>
            </a:r>
            <a:endParaRPr lang="en-US" sz="2000" dirty="0">
              <a:latin typeface="+mj-lt"/>
            </a:endParaRPr>
          </a:p>
        </p:txBody>
      </p:sp>
      <p:sp>
        <p:nvSpPr>
          <p:cNvPr id="20" name="Google Shape;327;p28">
            <a:extLst>
              <a:ext uri="{FF2B5EF4-FFF2-40B4-BE49-F238E27FC236}">
                <a16:creationId xmlns:a16="http://schemas.microsoft.com/office/drawing/2014/main" id="{B94B6FCD-6BDE-48EB-89FB-9A0CC4616498}"/>
              </a:ext>
            </a:extLst>
          </p:cNvPr>
          <p:cNvSpPr txBox="1">
            <a:spLocks/>
          </p:cNvSpPr>
          <p:nvPr/>
        </p:nvSpPr>
        <p:spPr>
          <a:xfrm>
            <a:off x="1315058" y="1898221"/>
            <a:ext cx="7772400" cy="894900"/>
          </a:xfrm>
          <a:prstGeom prst="rect">
            <a:avLst/>
          </a:prstGeom>
        </p:spPr>
        <p:txBody>
          <a:bodyPr spcFirstLastPara="1" wrap="square" lIns="91425" tIns="91425" rIns="91425" bIns="91425" anchor="b"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en-US" sz="5400" b="1">
                <a:solidFill>
                  <a:srgbClr val="9A2583"/>
                </a:solidFill>
                <a:latin typeface="+mn-lt"/>
                <a:cs typeface="Varela Round"/>
              </a:rPr>
              <a:t>Es importante</a:t>
            </a:r>
            <a:endParaRPr lang="it-IT" sz="5400" b="1" dirty="0">
              <a:solidFill>
                <a:srgbClr val="9A2583"/>
              </a:solidFill>
              <a:latin typeface="+mn-lt"/>
              <a:cs typeface="Varela Round"/>
              <a:sym typeface="Varela Round"/>
            </a:endParaRPr>
          </a:p>
        </p:txBody>
      </p:sp>
      <p:sp>
        <p:nvSpPr>
          <p:cNvPr id="21" name="Google Shape;328;p28">
            <a:extLst>
              <a:ext uri="{FF2B5EF4-FFF2-40B4-BE49-F238E27FC236}">
                <a16:creationId xmlns:a16="http://schemas.microsoft.com/office/drawing/2014/main" id="{3969FA6D-5D7F-4562-BBE9-A67D7D1A11E7}"/>
              </a:ext>
            </a:extLst>
          </p:cNvPr>
          <p:cNvSpPr txBox="1">
            <a:spLocks/>
          </p:cNvSpPr>
          <p:nvPr/>
        </p:nvSpPr>
        <p:spPr>
          <a:xfrm>
            <a:off x="1315058" y="2509130"/>
            <a:ext cx="7772400" cy="4632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600"/>
              </a:spcBef>
              <a:buFont typeface="Arial" panose="020B0604020202020204" pitchFamily="34" charset="0"/>
              <a:buNone/>
            </a:pPr>
            <a:r>
              <a:rPr lang="es-ES" sz="2000">
                <a:latin typeface="+mj-lt"/>
              </a:rPr>
              <a:t>tomar nota de que el proceso para identificar a los alumnos con necesidades educativas especiales y proporcionarles apoyo educativo especial varía según el país y el sistema educativo</a:t>
            </a:r>
            <a:endParaRPr lang="en-US" sz="2000" dirty="0">
              <a:latin typeface="+mj-lt"/>
            </a:endParaRPr>
          </a:p>
        </p:txBody>
      </p:sp>
      <p:sp>
        <p:nvSpPr>
          <p:cNvPr id="11" name="Rettangolo con angoli arrotondati 10">
            <a:extLst>
              <a:ext uri="{FF2B5EF4-FFF2-40B4-BE49-F238E27FC236}">
                <a16:creationId xmlns:a16="http://schemas.microsoft.com/office/drawing/2014/main" id="{3B2CC8E6-B165-42E5-9082-267951626773}"/>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Necesidades especiales</a:t>
            </a:r>
            <a:endParaRPr lang="it-IT" sz="2000" b="1" dirty="0">
              <a:solidFill>
                <a:schemeClr val="bg1"/>
              </a:solidFill>
              <a:cs typeface="Poppins Medium" panose="00000600000000000000" pitchFamily="2" charset="0"/>
            </a:endParaRPr>
          </a:p>
        </p:txBody>
      </p:sp>
      <p:cxnSp>
        <p:nvCxnSpPr>
          <p:cNvPr id="22" name="Google Shape;334;p29">
            <a:extLst>
              <a:ext uri="{FF2B5EF4-FFF2-40B4-BE49-F238E27FC236}">
                <a16:creationId xmlns:a16="http://schemas.microsoft.com/office/drawing/2014/main" id="{152C25BA-9B2F-4295-B54F-9A07243D91C5}"/>
              </a:ext>
            </a:extLst>
          </p:cNvPr>
          <p:cNvCxnSpPr>
            <a:cxnSpLocks noChangeAspect="1"/>
          </p:cNvCxnSpPr>
          <p:nvPr/>
        </p:nvCxnSpPr>
        <p:spPr>
          <a:xfrm>
            <a:off x="528320" y="3631149"/>
            <a:ext cx="9469120" cy="0"/>
          </a:xfrm>
          <a:prstGeom prst="straightConnector1">
            <a:avLst/>
          </a:prstGeom>
          <a:noFill/>
          <a:ln w="9525" cap="flat" cmpd="sng">
            <a:solidFill>
              <a:srgbClr val="9A2583"/>
            </a:solidFill>
            <a:prstDash val="dash"/>
            <a:round/>
            <a:headEnd type="none" w="med" len="med"/>
            <a:tailEnd type="none" w="med" len="med"/>
          </a:ln>
        </p:spPr>
      </p:cxnSp>
      <p:pic>
        <p:nvPicPr>
          <p:cNvPr id="3" name="Picture 2" descr="output">
            <a:extLst>
              <a:ext uri="{FF2B5EF4-FFF2-40B4-BE49-F238E27FC236}">
                <a16:creationId xmlns:a16="http://schemas.microsoft.com/office/drawing/2014/main" id="{47D87D94-3FE3-8DCB-B088-341D32714B69}"/>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200880" y="2209795"/>
            <a:ext cx="2621051" cy="26210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0339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uppo 59"/>
          <p:cNvGrpSpPr/>
          <p:nvPr/>
        </p:nvGrpSpPr>
        <p:grpSpPr>
          <a:xfrm>
            <a:off x="-2500815" y="1535903"/>
            <a:ext cx="13178829" cy="4149683"/>
            <a:chOff x="-2868940" y="1571528"/>
            <a:chExt cx="13178829" cy="4149683"/>
          </a:xfrm>
        </p:grpSpPr>
        <p:sp>
          <p:nvSpPr>
            <p:cNvPr id="18" name="TextBox 7">
              <a:extLst>
                <a:ext uri="{FF2B5EF4-FFF2-40B4-BE49-F238E27FC236}">
                  <a16:creationId xmlns:a16="http://schemas.microsoft.com/office/drawing/2014/main" id="{CEC95C44-CF70-46D7-A306-29B9C9581E28}"/>
                </a:ext>
              </a:extLst>
            </p:cNvPr>
            <p:cNvSpPr txBox="1"/>
            <p:nvPr/>
          </p:nvSpPr>
          <p:spPr>
            <a:xfrm>
              <a:off x="1942979" y="1740008"/>
              <a:ext cx="5222460" cy="892552"/>
            </a:xfrm>
            <a:prstGeom prst="rect">
              <a:avLst/>
            </a:prstGeom>
            <a:noFill/>
          </p:spPr>
          <p:txBody>
            <a:bodyPr wrap="square" rtlCol="0">
              <a:spAutoFit/>
            </a:bodyPr>
            <a:lstStyle/>
            <a:p>
              <a:pPr indent="-285750"/>
              <a:r>
                <a:rPr lang="en-US" altLang="ko-KR" sz="2000" b="1">
                  <a:cs typeface="Poppins Medium" panose="00000600000000000000" pitchFamily="2" charset="0"/>
                </a:rPr>
                <a:t>Estudiantes con necesidades especiales</a:t>
              </a:r>
            </a:p>
            <a:p>
              <a:pPr indent="-285750"/>
              <a:r>
                <a:rPr lang="en-US" altLang="ko-KR" sz="1600">
                  <a:solidFill>
                    <a:prstClr val="black"/>
                  </a:solidFill>
                  <a:latin typeface="Calibri Light" panose="020F0302020204030204"/>
                  <a:cs typeface="Poppins ExtraLight" panose="00000300000000000000" pitchFamily="2" charset="0"/>
                </a:rPr>
                <a:t>Estudiantes con discapacidades físicas, mentales o neurológicas.</a:t>
              </a:r>
              <a:endParaRPr lang="ko-KR" altLang="en-US" sz="1600" dirty="0">
                <a:solidFill>
                  <a:prstClr val="black"/>
                </a:solidFill>
                <a:latin typeface="Calibri Light" panose="020F0302020204030204"/>
                <a:cs typeface="Poppins ExtraLight" panose="00000300000000000000" pitchFamily="2" charset="0"/>
              </a:endParaRPr>
            </a:p>
          </p:txBody>
        </p:sp>
        <p:sp>
          <p:nvSpPr>
            <p:cNvPr id="34" name="Oval 3">
              <a:extLst>
                <a:ext uri="{FF2B5EF4-FFF2-40B4-BE49-F238E27FC236}">
                  <a16:creationId xmlns:a16="http://schemas.microsoft.com/office/drawing/2014/main" id="{9719E5EB-F7ED-46CF-A432-A192A390397F}"/>
                </a:ext>
              </a:extLst>
            </p:cNvPr>
            <p:cNvSpPr/>
            <p:nvPr/>
          </p:nvSpPr>
          <p:spPr>
            <a:xfrm>
              <a:off x="551342" y="217495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5" name="Oval 24">
              <a:extLst>
                <a:ext uri="{FF2B5EF4-FFF2-40B4-BE49-F238E27FC236}">
                  <a16:creationId xmlns:a16="http://schemas.microsoft.com/office/drawing/2014/main" id="{2331AF5D-185B-4C11-B6D5-62AE95283D33}"/>
                </a:ext>
              </a:extLst>
            </p:cNvPr>
            <p:cNvSpPr/>
            <p:nvPr/>
          </p:nvSpPr>
          <p:spPr>
            <a:xfrm>
              <a:off x="1048887" y="3116508"/>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dirty="0">
                <a:latin typeface="Helvetica" panose="020B0604020202020204" pitchFamily="34" charset="0"/>
                <a:cs typeface="Helvetica" panose="020B0604020202020204" pitchFamily="34" charset="0"/>
              </a:endParaRPr>
            </a:p>
          </p:txBody>
        </p:sp>
        <p:sp>
          <p:nvSpPr>
            <p:cNvPr id="36" name="Oval 25">
              <a:extLst>
                <a:ext uri="{FF2B5EF4-FFF2-40B4-BE49-F238E27FC236}">
                  <a16:creationId xmlns:a16="http://schemas.microsoft.com/office/drawing/2014/main" id="{9EC60D4C-80A1-46AD-8739-A4832763C09C}"/>
                </a:ext>
              </a:extLst>
            </p:cNvPr>
            <p:cNvSpPr/>
            <p:nvPr/>
          </p:nvSpPr>
          <p:spPr>
            <a:xfrm>
              <a:off x="1069329" y="4058061"/>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sp>
          <p:nvSpPr>
            <p:cNvPr id="37" name="Oval 26">
              <a:extLst>
                <a:ext uri="{FF2B5EF4-FFF2-40B4-BE49-F238E27FC236}">
                  <a16:creationId xmlns:a16="http://schemas.microsoft.com/office/drawing/2014/main" id="{C16E2E28-3930-4062-833B-FCB266F16906}"/>
                </a:ext>
              </a:extLst>
            </p:cNvPr>
            <p:cNvSpPr/>
            <p:nvPr/>
          </p:nvSpPr>
          <p:spPr>
            <a:xfrm>
              <a:off x="551342" y="4999615"/>
              <a:ext cx="149456" cy="149456"/>
            </a:xfrm>
            <a:prstGeom prst="ellipse">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00">
                <a:latin typeface="Helvetica" panose="020B0604020202020204" pitchFamily="34" charset="0"/>
                <a:cs typeface="Helvetica" panose="020B0604020202020204" pitchFamily="34" charset="0"/>
              </a:endParaRPr>
            </a:p>
          </p:txBody>
        </p:sp>
        <p:cxnSp>
          <p:nvCxnSpPr>
            <p:cNvPr id="39" name="Straight Connector 28">
              <a:extLst>
                <a:ext uri="{FF2B5EF4-FFF2-40B4-BE49-F238E27FC236}">
                  <a16:creationId xmlns:a16="http://schemas.microsoft.com/office/drawing/2014/main" id="{D9D88F3A-D7EB-4EA4-8314-5C716079DD5E}"/>
                </a:ext>
              </a:extLst>
            </p:cNvPr>
            <p:cNvCxnSpPr>
              <a:cxnSpLocks/>
            </p:cNvCxnSpPr>
            <p:nvPr/>
          </p:nvCxnSpPr>
          <p:spPr>
            <a:xfrm>
              <a:off x="757226" y="2227120"/>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29">
              <a:extLst>
                <a:ext uri="{FF2B5EF4-FFF2-40B4-BE49-F238E27FC236}">
                  <a16:creationId xmlns:a16="http://schemas.microsoft.com/office/drawing/2014/main" id="{47E1791C-5750-4189-BF78-126948F2482F}"/>
                </a:ext>
              </a:extLst>
            </p:cNvPr>
            <p:cNvCxnSpPr>
              <a:cxnSpLocks/>
            </p:cNvCxnSpPr>
            <p:nvPr/>
          </p:nvCxnSpPr>
          <p:spPr>
            <a:xfrm>
              <a:off x="1275111" y="3180608"/>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1" name="Straight Connector 30">
              <a:extLst>
                <a:ext uri="{FF2B5EF4-FFF2-40B4-BE49-F238E27FC236}">
                  <a16:creationId xmlns:a16="http://schemas.microsoft.com/office/drawing/2014/main" id="{43F31C3A-DA7D-4666-A178-14272DF67340}"/>
                </a:ext>
              </a:extLst>
            </p:cNvPr>
            <p:cNvCxnSpPr>
              <a:cxnSpLocks/>
            </p:cNvCxnSpPr>
            <p:nvPr/>
          </p:nvCxnSpPr>
          <p:spPr>
            <a:xfrm>
              <a:off x="1271385" y="4134096"/>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32">
              <a:extLst>
                <a:ext uri="{FF2B5EF4-FFF2-40B4-BE49-F238E27FC236}">
                  <a16:creationId xmlns:a16="http://schemas.microsoft.com/office/drawing/2014/main" id="{7F877226-4C8A-41E8-B9B9-3F51A714D04E}"/>
                </a:ext>
              </a:extLst>
            </p:cNvPr>
            <p:cNvCxnSpPr>
              <a:cxnSpLocks/>
            </p:cNvCxnSpPr>
            <p:nvPr/>
          </p:nvCxnSpPr>
          <p:spPr>
            <a:xfrm>
              <a:off x="767697" y="5087583"/>
              <a:ext cx="1080470" cy="1"/>
            </a:xfrm>
            <a:prstGeom prst="line">
              <a:avLst/>
            </a:prstGeom>
            <a:ln w="12700">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52" name="Arco 51"/>
            <p:cNvSpPr/>
            <p:nvPr/>
          </p:nvSpPr>
          <p:spPr>
            <a:xfrm rot="2700000">
              <a:off x="-2923423" y="1626011"/>
              <a:ext cx="4149683" cy="4040717"/>
            </a:xfrm>
            <a:prstGeom prst="arc">
              <a:avLst/>
            </a:prstGeom>
            <a:ln w="12700">
              <a:solidFill>
                <a:srgbClr val="9A2583"/>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p>
          </p:txBody>
        </p:sp>
        <p:sp>
          <p:nvSpPr>
            <p:cNvPr id="53" name="TextBox 7">
              <a:extLst>
                <a:ext uri="{FF2B5EF4-FFF2-40B4-BE49-F238E27FC236}">
                  <a16:creationId xmlns:a16="http://schemas.microsoft.com/office/drawing/2014/main" id="{CEC95C44-CF70-46D7-A306-29B9C9581E28}"/>
                </a:ext>
              </a:extLst>
            </p:cNvPr>
            <p:cNvSpPr txBox="1"/>
            <p:nvPr/>
          </p:nvSpPr>
          <p:spPr>
            <a:xfrm>
              <a:off x="2477695" y="2690556"/>
              <a:ext cx="6088105" cy="892552"/>
            </a:xfrm>
            <a:prstGeom prst="rect">
              <a:avLst/>
            </a:prstGeom>
            <a:noFill/>
          </p:spPr>
          <p:txBody>
            <a:bodyPr wrap="square" rtlCol="0">
              <a:spAutoFit/>
            </a:bodyPr>
            <a:lstStyle/>
            <a:p>
              <a:pPr indent="-285750"/>
              <a:r>
                <a:rPr lang="en-US" altLang="ko-KR" sz="2000" b="1">
                  <a:cs typeface="Poppins Medium" panose="00000600000000000000" pitchFamily="2" charset="0"/>
                </a:rPr>
                <a:t>Proporcionar educación para todos</a:t>
              </a:r>
              <a:endParaRPr lang="en-US" altLang="ko-KR" sz="2000" b="1" dirty="0">
                <a:cs typeface="Poppins Medium" panose="00000600000000000000" pitchFamily="2" charset="0"/>
              </a:endParaRPr>
            </a:p>
            <a:p>
              <a:pPr indent="-285750"/>
              <a:r>
                <a:rPr lang="es-ES" altLang="ko-KR" sz="1600">
                  <a:solidFill>
                    <a:prstClr val="black"/>
                  </a:solidFill>
                  <a:latin typeface="Calibri Light" panose="020F0302020204030204"/>
                  <a:cs typeface="Poppins ExtraLight" panose="00000300000000000000" pitchFamily="2" charset="0"/>
                </a:rPr>
                <a:t>Los programas de educación especial proporcionan a los alumnos las herramientas que necesitan para tener éxito en la escuela y en la vida.</a:t>
              </a:r>
              <a:endParaRPr lang="en-US" altLang="ko-KR" sz="1600" dirty="0">
                <a:solidFill>
                  <a:prstClr val="black"/>
                </a:solidFill>
                <a:latin typeface="Calibri Light" panose="020F0302020204030204"/>
                <a:cs typeface="Poppins ExtraLight" panose="00000300000000000000" pitchFamily="2" charset="0"/>
              </a:endParaRPr>
            </a:p>
          </p:txBody>
        </p:sp>
        <p:sp>
          <p:nvSpPr>
            <p:cNvPr id="54" name="TextBox 7">
              <a:extLst>
                <a:ext uri="{FF2B5EF4-FFF2-40B4-BE49-F238E27FC236}">
                  <a16:creationId xmlns:a16="http://schemas.microsoft.com/office/drawing/2014/main" id="{CEC95C44-CF70-46D7-A306-29B9C9581E28}"/>
                </a:ext>
              </a:extLst>
            </p:cNvPr>
            <p:cNvSpPr txBox="1"/>
            <p:nvPr/>
          </p:nvSpPr>
          <p:spPr>
            <a:xfrm>
              <a:off x="2477695" y="3756364"/>
              <a:ext cx="7832194" cy="646331"/>
            </a:xfrm>
            <a:prstGeom prst="rect">
              <a:avLst/>
            </a:prstGeom>
            <a:noFill/>
          </p:spPr>
          <p:txBody>
            <a:bodyPr wrap="square" rtlCol="0">
              <a:spAutoFit/>
            </a:bodyPr>
            <a:lstStyle/>
            <a:p>
              <a:pPr indent="-285750"/>
              <a:r>
                <a:rPr lang="es-ES" altLang="ko-KR" sz="2000" b="1">
                  <a:cs typeface="Poppins Medium" panose="00000600000000000000" pitchFamily="2" charset="0"/>
                </a:rPr>
                <a:t>Identificar a los alumnos con necesidades educativas especiales</a:t>
              </a:r>
            </a:p>
            <a:p>
              <a:pPr indent="-285750"/>
              <a:r>
                <a:rPr lang="es-ES" altLang="ko-KR" sz="1600">
                  <a:solidFill>
                    <a:prstClr val="black"/>
                  </a:solidFill>
                  <a:latin typeface="Calibri Light" panose="020F0302020204030204"/>
                  <a:cs typeface="Poppins ExtraLight" panose="00000300000000000000" pitchFamily="2" charset="0"/>
                </a:rPr>
                <a:t>Observación, Evaluaciones, Aportaciones de padres y profesores, Proceso de derivación</a:t>
              </a:r>
              <a:endParaRPr lang="en-US" altLang="ko-KR" sz="1600" dirty="0">
                <a:solidFill>
                  <a:prstClr val="black"/>
                </a:solidFill>
                <a:latin typeface="Calibri Light" panose="020F0302020204030204"/>
                <a:cs typeface="Poppins ExtraLight" panose="00000300000000000000" pitchFamily="2" charset="0"/>
              </a:endParaRPr>
            </a:p>
          </p:txBody>
        </p:sp>
        <p:sp>
          <p:nvSpPr>
            <p:cNvPr id="56" name="TextBox 7">
              <a:extLst>
                <a:ext uri="{FF2B5EF4-FFF2-40B4-BE49-F238E27FC236}">
                  <a16:creationId xmlns:a16="http://schemas.microsoft.com/office/drawing/2014/main" id="{CEC95C44-CF70-46D7-A306-29B9C9581E28}"/>
                </a:ext>
              </a:extLst>
            </p:cNvPr>
            <p:cNvSpPr txBox="1"/>
            <p:nvPr/>
          </p:nvSpPr>
          <p:spPr>
            <a:xfrm>
              <a:off x="1942979" y="4591652"/>
              <a:ext cx="5604803" cy="646331"/>
            </a:xfrm>
            <a:prstGeom prst="rect">
              <a:avLst/>
            </a:prstGeom>
            <a:noFill/>
          </p:spPr>
          <p:txBody>
            <a:bodyPr wrap="square" rtlCol="0">
              <a:spAutoFit/>
            </a:bodyPr>
            <a:lstStyle/>
            <a:p>
              <a:pPr indent="-285750"/>
              <a:r>
                <a:rPr lang="es-ES" altLang="ko-KR" sz="2000" b="1">
                  <a:cs typeface="Poppins Medium" panose="00000600000000000000" pitchFamily="2" charset="0"/>
                </a:rPr>
                <a:t>Proceso de identificación de los estudiantes</a:t>
              </a:r>
            </a:p>
            <a:p>
              <a:pPr indent="-285750"/>
              <a:r>
                <a:rPr lang="es-ES" altLang="ko-KR" sz="1600">
                  <a:solidFill>
                    <a:prstClr val="black"/>
                  </a:solidFill>
                  <a:latin typeface="Calibri Light" panose="020F0302020204030204"/>
                  <a:cs typeface="Poppins ExtraLight" panose="00000300000000000000" pitchFamily="2" charset="0"/>
                </a:rPr>
                <a:t>Varía según el país y el sistema educativo</a:t>
              </a:r>
              <a:endParaRPr lang="ko-KR" altLang="en-US" sz="1600" dirty="0">
                <a:solidFill>
                  <a:prstClr val="black"/>
                </a:solidFill>
                <a:latin typeface="Calibri Light" panose="020F0302020204030204"/>
                <a:cs typeface="Poppins ExtraLight" panose="00000300000000000000" pitchFamily="2" charset="0"/>
              </a:endParaRPr>
            </a:p>
          </p:txBody>
        </p:sp>
      </p:grpSp>
      <p:cxnSp>
        <p:nvCxnSpPr>
          <p:cNvPr id="58" name="Google Shape;334;p29">
            <a:extLst>
              <a:ext uri="{FF2B5EF4-FFF2-40B4-BE49-F238E27FC236}">
                <a16:creationId xmlns:a16="http://schemas.microsoft.com/office/drawing/2014/main" id="{F8EAA40C-2FC5-4206-8B39-29B579CF9E93}"/>
              </a:ext>
            </a:extLst>
          </p:cNvPr>
          <p:cNvCxnSpPr>
            <a:cxnSpLocks noChangeAspect="1"/>
          </p:cNvCxnSpPr>
          <p:nvPr/>
        </p:nvCxnSpPr>
        <p:spPr>
          <a:xfrm>
            <a:off x="7934290" y="3631149"/>
            <a:ext cx="2061797" cy="0"/>
          </a:xfrm>
          <a:prstGeom prst="straightConnector1">
            <a:avLst/>
          </a:prstGeom>
          <a:noFill/>
          <a:ln w="9525" cap="flat" cmpd="sng">
            <a:solidFill>
              <a:srgbClr val="9A2583"/>
            </a:solidFill>
            <a:prstDash val="dash"/>
            <a:round/>
            <a:headEnd type="none" w="med" len="med"/>
            <a:tailEnd type="none" w="med" len="med"/>
          </a:ln>
        </p:spPr>
      </p:cxnSp>
      <p:sp>
        <p:nvSpPr>
          <p:cNvPr id="20" name="Rettangolo con angoli arrotondati 19">
            <a:extLst>
              <a:ext uri="{FF2B5EF4-FFF2-40B4-BE49-F238E27FC236}">
                <a16:creationId xmlns:a16="http://schemas.microsoft.com/office/drawing/2014/main" id="{7A122277-F1EE-44AF-B366-58D8A03483E3}"/>
              </a:ext>
            </a:extLst>
          </p:cNvPr>
          <p:cNvSpPr/>
          <p:nvPr/>
        </p:nvSpPr>
        <p:spPr>
          <a:xfrm>
            <a:off x="451030" y="669816"/>
            <a:ext cx="1872000" cy="540000"/>
          </a:xfrm>
          <a:prstGeom prst="roundRect">
            <a:avLst>
              <a:gd name="adj" fmla="val 50000"/>
            </a:avLst>
          </a:pr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pPr algn="just">
              <a:lnSpc>
                <a:spcPts val="1800"/>
              </a:lnSpc>
            </a:pPr>
            <a:r>
              <a:rPr lang="en-US" sz="2000" b="1">
                <a:cs typeface="Poppins Medium" panose="00000600000000000000" pitchFamily="2" charset="0"/>
                <a:sym typeface="Varela Round"/>
              </a:rPr>
              <a:t>Necesidades especiales</a:t>
            </a:r>
            <a:endParaRPr lang="it-IT" sz="2000" b="1" dirty="0">
              <a:solidFill>
                <a:schemeClr val="bg1"/>
              </a:solidFill>
              <a:cs typeface="Poppins Medium" panose="00000600000000000000" pitchFamily="2" charset="0"/>
            </a:endParaRPr>
          </a:p>
        </p:txBody>
      </p:sp>
      <p:sp>
        <p:nvSpPr>
          <p:cNvPr id="21" name="CuadroTexto 4">
            <a:extLst>
              <a:ext uri="{FF2B5EF4-FFF2-40B4-BE49-F238E27FC236}">
                <a16:creationId xmlns:a16="http://schemas.microsoft.com/office/drawing/2014/main" id="{742560BA-E2B1-460C-AFEA-92711B5B1660}"/>
              </a:ext>
            </a:extLst>
          </p:cNvPr>
          <p:cNvSpPr txBox="1"/>
          <p:nvPr/>
        </p:nvSpPr>
        <p:spPr>
          <a:xfrm>
            <a:off x="523240" y="1250839"/>
            <a:ext cx="4115261" cy="400110"/>
          </a:xfrm>
          <a:prstGeom prst="rect">
            <a:avLst/>
          </a:prstGeom>
          <a:noFill/>
        </p:spPr>
        <p:txBody>
          <a:bodyPr wrap="square" rtlCol="0">
            <a:spAutoFit/>
          </a:bodyPr>
          <a:lstStyle/>
          <a:p>
            <a:pPr marL="108000">
              <a:tabLst>
                <a:tab pos="1205230" algn="l"/>
                <a:tab pos="1926589" algn="l"/>
                <a:tab pos="2915920" algn="l"/>
                <a:tab pos="3444875" algn="l"/>
                <a:tab pos="4383405" algn="l"/>
                <a:tab pos="6796405" algn="l"/>
              </a:tabLst>
              <a:defRPr/>
            </a:pPr>
            <a:r>
              <a:rPr lang="en-AU" sz="2000">
                <a:latin typeface="+mj-lt"/>
                <a:ea typeface="Microsoft Sans Serif" panose="020B0604020202020204" pitchFamily="34" charset="0"/>
                <a:cs typeface="Poppins ExtraLight" panose="00000300000000000000" pitchFamily="2" charset="0"/>
              </a:rPr>
              <a:t>Resumen:</a:t>
            </a:r>
            <a:endParaRPr lang="en-AU" sz="2000" dirty="0">
              <a:latin typeface="+mj-lt"/>
              <a:ea typeface="Microsoft Sans Serif" panose="020B0604020202020204" pitchFamily="34" charset="0"/>
              <a:cs typeface="Poppins ExtraLight" panose="00000300000000000000" pitchFamily="2" charset="0"/>
            </a:endParaRPr>
          </a:p>
        </p:txBody>
      </p:sp>
      <p:grpSp>
        <p:nvGrpSpPr>
          <p:cNvPr id="31" name="Gruppo 30">
            <a:extLst>
              <a:ext uri="{FF2B5EF4-FFF2-40B4-BE49-F238E27FC236}">
                <a16:creationId xmlns:a16="http://schemas.microsoft.com/office/drawing/2014/main" id="{14BEEE31-2F11-4163-B660-5F2EDC85D6B1}"/>
              </a:ext>
            </a:extLst>
          </p:cNvPr>
          <p:cNvGrpSpPr>
            <a:grpSpLocks noChangeAspect="1"/>
          </p:cNvGrpSpPr>
          <p:nvPr/>
        </p:nvGrpSpPr>
        <p:grpSpPr>
          <a:xfrm>
            <a:off x="10215389" y="2917800"/>
            <a:ext cx="1440000" cy="1022400"/>
            <a:chOff x="6998649" y="2151000"/>
            <a:chExt cx="3600000" cy="2556000"/>
          </a:xfrm>
        </p:grpSpPr>
        <p:grpSp>
          <p:nvGrpSpPr>
            <p:cNvPr id="32" name="Gruppo 31">
              <a:extLst>
                <a:ext uri="{FF2B5EF4-FFF2-40B4-BE49-F238E27FC236}">
                  <a16:creationId xmlns:a16="http://schemas.microsoft.com/office/drawing/2014/main" id="{476CEFC0-F895-4B96-A099-05E066E3A12C}"/>
                </a:ext>
              </a:extLst>
            </p:cNvPr>
            <p:cNvGrpSpPr/>
            <p:nvPr/>
          </p:nvGrpSpPr>
          <p:grpSpPr>
            <a:xfrm>
              <a:off x="6998649" y="3474692"/>
              <a:ext cx="1143150" cy="1232308"/>
              <a:chOff x="6998649" y="3428849"/>
              <a:chExt cx="1143150" cy="1278151"/>
            </a:xfrm>
          </p:grpSpPr>
          <p:sp>
            <p:nvSpPr>
              <p:cNvPr id="73" name="Figura a mano libera: forma 72">
                <a:extLst>
                  <a:ext uri="{FF2B5EF4-FFF2-40B4-BE49-F238E27FC236}">
                    <a16:creationId xmlns:a16="http://schemas.microsoft.com/office/drawing/2014/main" id="{AE3BB587-844E-4495-AC59-569864F51DB2}"/>
                  </a:ext>
                </a:extLst>
              </p:cNvPr>
              <p:cNvSpPr/>
              <p:nvPr/>
            </p:nvSpPr>
            <p:spPr>
              <a:xfrm>
                <a:off x="7164261" y="3428849"/>
                <a:ext cx="596656" cy="580261"/>
              </a:xfrm>
              <a:custGeom>
                <a:avLst/>
                <a:gdLst>
                  <a:gd name="connsiteX0" fmla="*/ 3915 w 596043"/>
                  <a:gd name="connsiteY0" fmla="*/ 292627 h 582857"/>
                  <a:gd name="connsiteX1" fmla="*/ 592864 w 596043"/>
                  <a:gd name="connsiteY1" fmla="*/ 292627 h 582857"/>
                  <a:gd name="connsiteX2" fmla="*/ 3915 w 596043"/>
                  <a:gd name="connsiteY2" fmla="*/ 292627 h 582857"/>
                </a:gdLst>
                <a:ahLst/>
                <a:cxnLst>
                  <a:cxn ang="0">
                    <a:pos x="connsiteX0" y="connsiteY0"/>
                  </a:cxn>
                  <a:cxn ang="0">
                    <a:pos x="connsiteX1" y="connsiteY1"/>
                  </a:cxn>
                  <a:cxn ang="0">
                    <a:pos x="connsiteX2" y="connsiteY2"/>
                  </a:cxn>
                </a:cxnLst>
                <a:rect l="l" t="t" r="r" b="b"/>
                <a:pathLst>
                  <a:path w="596043" h="582857">
                    <a:moveTo>
                      <a:pt x="3915" y="292627"/>
                    </a:moveTo>
                    <a:cubicBezTo>
                      <a:pt x="32240" y="677629"/>
                      <a:pt x="564591" y="677550"/>
                      <a:pt x="592864" y="292627"/>
                    </a:cubicBezTo>
                    <a:cubicBezTo>
                      <a:pt x="564539" y="-92376"/>
                      <a:pt x="32213" y="-92270"/>
                      <a:pt x="3915" y="292627"/>
                    </a:cubicBezTo>
                    <a:close/>
                  </a:path>
                </a:pathLst>
              </a:custGeom>
              <a:noFill/>
              <a:ln w="12700" cap="flat">
                <a:solidFill>
                  <a:srgbClr val="9A2583"/>
                </a:solidFill>
                <a:prstDash val="solid"/>
                <a:round/>
              </a:ln>
            </p:spPr>
            <p:txBody>
              <a:bodyPr rtlCol="0" anchor="ctr"/>
              <a:lstStyle/>
              <a:p>
                <a:endParaRPr lang="en-GB"/>
              </a:p>
            </p:txBody>
          </p:sp>
          <p:sp>
            <p:nvSpPr>
              <p:cNvPr id="74" name="Figura a mano libera: forma 73">
                <a:extLst>
                  <a:ext uri="{FF2B5EF4-FFF2-40B4-BE49-F238E27FC236}">
                    <a16:creationId xmlns:a16="http://schemas.microsoft.com/office/drawing/2014/main" id="{691336D8-5541-4AFB-A893-5C676463AA7E}"/>
                  </a:ext>
                </a:extLst>
              </p:cNvPr>
              <p:cNvSpPr/>
              <p:nvPr/>
            </p:nvSpPr>
            <p:spPr>
              <a:xfrm>
                <a:off x="7458972" y="4009636"/>
                <a:ext cx="5280" cy="144409"/>
              </a:xfrm>
              <a:custGeom>
                <a:avLst/>
                <a:gdLst>
                  <a:gd name="connsiteX0" fmla="*/ 3914 w 5274"/>
                  <a:gd name="connsiteY0" fmla="*/ 3914 h 145055"/>
                  <a:gd name="connsiteX1" fmla="*/ 3914 w 5274"/>
                  <a:gd name="connsiteY1" fmla="*/ 141796 h 145055"/>
                </a:gdLst>
                <a:ahLst/>
                <a:cxnLst>
                  <a:cxn ang="0">
                    <a:pos x="connsiteX0" y="connsiteY0"/>
                  </a:cxn>
                  <a:cxn ang="0">
                    <a:pos x="connsiteX1" y="connsiteY1"/>
                  </a:cxn>
                </a:cxnLst>
                <a:rect l="l" t="t" r="r" b="b"/>
                <a:pathLst>
                  <a:path w="5274" h="145055">
                    <a:moveTo>
                      <a:pt x="3914" y="3914"/>
                    </a:moveTo>
                    <a:lnTo>
                      <a:pt x="3914" y="141796"/>
                    </a:lnTo>
                  </a:path>
                </a:pathLst>
              </a:custGeom>
              <a:ln w="12700" cap="flat">
                <a:solidFill>
                  <a:srgbClr val="9A2583"/>
                </a:solidFill>
                <a:prstDash val="solid"/>
                <a:round/>
              </a:ln>
            </p:spPr>
            <p:txBody>
              <a:bodyPr rtlCol="0" anchor="ctr"/>
              <a:lstStyle/>
              <a:p>
                <a:endParaRPr lang="en-GB"/>
              </a:p>
            </p:txBody>
          </p:sp>
          <p:sp>
            <p:nvSpPr>
              <p:cNvPr id="75" name="Figura a mano libera: forma 74">
                <a:extLst>
                  <a:ext uri="{FF2B5EF4-FFF2-40B4-BE49-F238E27FC236}">
                    <a16:creationId xmlns:a16="http://schemas.microsoft.com/office/drawing/2014/main" id="{74B54358-57A0-417F-82D4-A3A0CECF0101}"/>
                  </a:ext>
                </a:extLst>
              </p:cNvPr>
              <p:cNvSpPr/>
              <p:nvPr/>
            </p:nvSpPr>
            <p:spPr>
              <a:xfrm>
                <a:off x="6998649" y="4121487"/>
                <a:ext cx="1143150" cy="585513"/>
              </a:xfrm>
              <a:custGeom>
                <a:avLst/>
                <a:gdLst>
                  <a:gd name="connsiteX0" fmla="*/ 1140565 w 1141978"/>
                  <a:gd name="connsiteY0" fmla="*/ 3915 h 588132"/>
                  <a:gd name="connsiteX1" fmla="*/ 1054165 w 1141978"/>
                  <a:gd name="connsiteY1" fmla="*/ 3915 h 588132"/>
                  <a:gd name="connsiteX2" fmla="*/ 1054165 w 1141978"/>
                  <a:gd name="connsiteY2" fmla="*/ 493963 h 588132"/>
                  <a:gd name="connsiteX3" fmla="*/ 946112 w 1141978"/>
                  <a:gd name="connsiteY3" fmla="*/ 493963 h 588132"/>
                  <a:gd name="connsiteX4" fmla="*/ 3915 w 1141978"/>
                  <a:gd name="connsiteY4" fmla="*/ 494016 h 588132"/>
                  <a:gd name="connsiteX5" fmla="*/ 567835 w 1141978"/>
                  <a:gd name="connsiteY5" fmla="*/ 493963 h 588132"/>
                  <a:gd name="connsiteX6" fmla="*/ 567835 w 1141978"/>
                  <a:gd name="connsiteY6" fmla="*/ 585533 h 588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1978" h="588132">
                    <a:moveTo>
                      <a:pt x="1140565" y="3915"/>
                    </a:moveTo>
                    <a:lnTo>
                      <a:pt x="1054165" y="3915"/>
                    </a:lnTo>
                    <a:lnTo>
                      <a:pt x="1054165" y="493963"/>
                    </a:lnTo>
                    <a:lnTo>
                      <a:pt x="946112" y="493963"/>
                    </a:lnTo>
                    <a:cubicBezTo>
                      <a:pt x="927387" y="-115083"/>
                      <a:pt x="19897" y="-106143"/>
                      <a:pt x="3915" y="494016"/>
                    </a:cubicBezTo>
                    <a:cubicBezTo>
                      <a:pt x="3915" y="493963"/>
                      <a:pt x="567835" y="493963"/>
                      <a:pt x="567835" y="493963"/>
                    </a:cubicBezTo>
                    <a:lnTo>
                      <a:pt x="567835" y="585533"/>
                    </a:lnTo>
                  </a:path>
                </a:pathLst>
              </a:custGeom>
              <a:noFill/>
              <a:ln w="12700" cap="flat">
                <a:solidFill>
                  <a:srgbClr val="9A2583"/>
                </a:solidFill>
                <a:prstDash val="solid"/>
                <a:round/>
              </a:ln>
            </p:spPr>
            <p:txBody>
              <a:bodyPr rtlCol="0" anchor="ctr"/>
              <a:lstStyle/>
              <a:p>
                <a:endParaRPr lang="en-GB"/>
              </a:p>
            </p:txBody>
          </p:sp>
        </p:grpSp>
        <p:grpSp>
          <p:nvGrpSpPr>
            <p:cNvPr id="33" name="Gruppo 32">
              <a:extLst>
                <a:ext uri="{FF2B5EF4-FFF2-40B4-BE49-F238E27FC236}">
                  <a16:creationId xmlns:a16="http://schemas.microsoft.com/office/drawing/2014/main" id="{CDE5FBE1-A61F-4334-819D-3C2D55EB2EB6}"/>
                </a:ext>
              </a:extLst>
            </p:cNvPr>
            <p:cNvGrpSpPr/>
            <p:nvPr/>
          </p:nvGrpSpPr>
          <p:grpSpPr>
            <a:xfrm>
              <a:off x="8286264" y="3471371"/>
              <a:ext cx="1071868" cy="1143339"/>
              <a:chOff x="8286264" y="3428839"/>
              <a:chExt cx="1071868" cy="1185872"/>
            </a:xfrm>
          </p:grpSpPr>
          <p:sp>
            <p:nvSpPr>
              <p:cNvPr id="70" name="Figura a mano libera: forma 69">
                <a:extLst>
                  <a:ext uri="{FF2B5EF4-FFF2-40B4-BE49-F238E27FC236}">
                    <a16:creationId xmlns:a16="http://schemas.microsoft.com/office/drawing/2014/main" id="{8C3EBFB4-9A58-42CE-8DFA-9968408B8F4C}"/>
                  </a:ext>
                </a:extLst>
              </p:cNvPr>
              <p:cNvSpPr/>
              <p:nvPr/>
            </p:nvSpPr>
            <p:spPr>
              <a:xfrm>
                <a:off x="8451849" y="3428839"/>
                <a:ext cx="596656" cy="580261"/>
              </a:xfrm>
              <a:custGeom>
                <a:avLst/>
                <a:gdLst>
                  <a:gd name="connsiteX0" fmla="*/ 3915 w 596043"/>
                  <a:gd name="connsiteY0" fmla="*/ 292637 h 582857"/>
                  <a:gd name="connsiteX1" fmla="*/ 592864 w 596043"/>
                  <a:gd name="connsiteY1" fmla="*/ 292637 h 582857"/>
                  <a:gd name="connsiteX2" fmla="*/ 3915 w 596043"/>
                  <a:gd name="connsiteY2" fmla="*/ 292637 h 582857"/>
                </a:gdLst>
                <a:ahLst/>
                <a:cxnLst>
                  <a:cxn ang="0">
                    <a:pos x="connsiteX0" y="connsiteY0"/>
                  </a:cxn>
                  <a:cxn ang="0">
                    <a:pos x="connsiteX1" y="connsiteY1"/>
                  </a:cxn>
                  <a:cxn ang="0">
                    <a:pos x="connsiteX2" y="connsiteY2"/>
                  </a:cxn>
                </a:cxnLst>
                <a:rect l="l" t="t" r="r" b="b"/>
                <a:pathLst>
                  <a:path w="596043" h="582857">
                    <a:moveTo>
                      <a:pt x="3915" y="292637"/>
                    </a:moveTo>
                    <a:cubicBezTo>
                      <a:pt x="32266" y="677639"/>
                      <a:pt x="564592" y="677560"/>
                      <a:pt x="592864" y="292637"/>
                    </a:cubicBezTo>
                    <a:cubicBezTo>
                      <a:pt x="564512" y="-92392"/>
                      <a:pt x="32213" y="-92260"/>
                      <a:pt x="3915" y="292637"/>
                    </a:cubicBezTo>
                    <a:close/>
                  </a:path>
                </a:pathLst>
              </a:custGeom>
              <a:noFill/>
              <a:ln w="12700" cap="flat">
                <a:solidFill>
                  <a:srgbClr val="9A2583"/>
                </a:solidFill>
                <a:prstDash val="solid"/>
                <a:round/>
              </a:ln>
            </p:spPr>
            <p:txBody>
              <a:bodyPr rtlCol="0" anchor="ctr"/>
              <a:lstStyle/>
              <a:p>
                <a:endParaRPr lang="en-GB"/>
              </a:p>
            </p:txBody>
          </p:sp>
          <p:sp>
            <p:nvSpPr>
              <p:cNvPr id="71" name="Figura a mano libera: forma 70">
                <a:extLst>
                  <a:ext uri="{FF2B5EF4-FFF2-40B4-BE49-F238E27FC236}">
                    <a16:creationId xmlns:a16="http://schemas.microsoft.com/office/drawing/2014/main" id="{900B8DC2-2E1A-4B1D-915A-00765FED8711}"/>
                  </a:ext>
                </a:extLst>
              </p:cNvPr>
              <p:cNvSpPr/>
              <p:nvPr/>
            </p:nvSpPr>
            <p:spPr>
              <a:xfrm>
                <a:off x="8746586" y="4009636"/>
                <a:ext cx="5280" cy="136532"/>
              </a:xfrm>
              <a:custGeom>
                <a:avLst/>
                <a:gdLst>
                  <a:gd name="connsiteX0" fmla="*/ 3915 w 5274"/>
                  <a:gd name="connsiteY0" fmla="*/ 3914 h 137142"/>
                  <a:gd name="connsiteX1" fmla="*/ 3915 w 5274"/>
                  <a:gd name="connsiteY1" fmla="*/ 134833 h 137142"/>
                </a:gdLst>
                <a:ahLst/>
                <a:cxnLst>
                  <a:cxn ang="0">
                    <a:pos x="connsiteX0" y="connsiteY0"/>
                  </a:cxn>
                  <a:cxn ang="0">
                    <a:pos x="connsiteX1" y="connsiteY1"/>
                  </a:cxn>
                </a:cxnLst>
                <a:rect l="l" t="t" r="r" b="b"/>
                <a:pathLst>
                  <a:path w="5274" h="137142">
                    <a:moveTo>
                      <a:pt x="3915" y="3914"/>
                    </a:moveTo>
                    <a:lnTo>
                      <a:pt x="3915" y="134833"/>
                    </a:lnTo>
                  </a:path>
                </a:pathLst>
              </a:custGeom>
              <a:ln w="12700" cap="flat">
                <a:solidFill>
                  <a:srgbClr val="9A2583"/>
                </a:solidFill>
                <a:prstDash val="solid"/>
                <a:round/>
              </a:ln>
            </p:spPr>
            <p:txBody>
              <a:bodyPr rtlCol="0" anchor="ctr"/>
              <a:lstStyle/>
              <a:p>
                <a:endParaRPr lang="en-GB"/>
              </a:p>
            </p:txBody>
          </p:sp>
          <p:sp>
            <p:nvSpPr>
              <p:cNvPr id="72" name="Figura a mano libera: forma 71">
                <a:extLst>
                  <a:ext uri="{FF2B5EF4-FFF2-40B4-BE49-F238E27FC236}">
                    <a16:creationId xmlns:a16="http://schemas.microsoft.com/office/drawing/2014/main" id="{755A3292-81F1-4284-9C37-88E60B94259A}"/>
                  </a:ext>
                </a:extLst>
              </p:cNvPr>
              <p:cNvSpPr/>
              <p:nvPr/>
            </p:nvSpPr>
            <p:spPr>
              <a:xfrm>
                <a:off x="8286264" y="4147351"/>
                <a:ext cx="1071868" cy="467360"/>
              </a:xfrm>
              <a:custGeom>
                <a:avLst/>
                <a:gdLst>
                  <a:gd name="connsiteX0" fmla="*/ 1068723 w 1070769"/>
                  <a:gd name="connsiteY0" fmla="*/ 467958 h 469450"/>
                  <a:gd name="connsiteX1" fmla="*/ 947484 w 1070769"/>
                  <a:gd name="connsiteY1" fmla="*/ 466534 h 469450"/>
                  <a:gd name="connsiteX2" fmla="*/ 808152 w 1070769"/>
                  <a:gd name="connsiteY2" fmla="*/ 134595 h 469450"/>
                  <a:gd name="connsiteX3" fmla="*/ 3915 w 1070769"/>
                  <a:gd name="connsiteY3" fmla="*/ 467958 h 469450"/>
                </a:gdLst>
                <a:ahLst/>
                <a:cxnLst>
                  <a:cxn ang="0">
                    <a:pos x="connsiteX0" y="connsiteY0"/>
                  </a:cxn>
                  <a:cxn ang="0">
                    <a:pos x="connsiteX1" y="connsiteY1"/>
                  </a:cxn>
                  <a:cxn ang="0">
                    <a:pos x="connsiteX2" y="connsiteY2"/>
                  </a:cxn>
                  <a:cxn ang="0">
                    <a:pos x="connsiteX3" y="connsiteY3"/>
                  </a:cxn>
                </a:cxnLst>
                <a:rect l="l" t="t" r="r" b="b"/>
                <a:pathLst>
                  <a:path w="1070769" h="469450">
                    <a:moveTo>
                      <a:pt x="1068723" y="467958"/>
                    </a:moveTo>
                    <a:cubicBezTo>
                      <a:pt x="990921" y="466534"/>
                      <a:pt x="947484" y="466534"/>
                      <a:pt x="947484" y="466534"/>
                    </a:cubicBezTo>
                    <a:cubicBezTo>
                      <a:pt x="944319" y="458938"/>
                      <a:pt x="958640" y="311641"/>
                      <a:pt x="808152" y="134595"/>
                    </a:cubicBezTo>
                    <a:cubicBezTo>
                      <a:pt x="493989" y="-143911"/>
                      <a:pt x="29049" y="48590"/>
                      <a:pt x="3915" y="467958"/>
                    </a:cubicBezTo>
                  </a:path>
                </a:pathLst>
              </a:custGeom>
              <a:noFill/>
              <a:ln w="12700" cap="flat">
                <a:solidFill>
                  <a:srgbClr val="9A2583"/>
                </a:solidFill>
                <a:prstDash val="solid"/>
                <a:round/>
              </a:ln>
            </p:spPr>
            <p:txBody>
              <a:bodyPr rtlCol="0" anchor="ctr"/>
              <a:lstStyle/>
              <a:p>
                <a:endParaRPr lang="en-GB"/>
              </a:p>
            </p:txBody>
          </p:sp>
        </p:grpSp>
        <p:grpSp>
          <p:nvGrpSpPr>
            <p:cNvPr id="59" name="Gruppo 58">
              <a:extLst>
                <a:ext uri="{FF2B5EF4-FFF2-40B4-BE49-F238E27FC236}">
                  <a16:creationId xmlns:a16="http://schemas.microsoft.com/office/drawing/2014/main" id="{F10D6411-5650-4751-9FAA-FB1DF3F74E86}"/>
                </a:ext>
              </a:extLst>
            </p:cNvPr>
            <p:cNvGrpSpPr/>
            <p:nvPr/>
          </p:nvGrpSpPr>
          <p:grpSpPr>
            <a:xfrm>
              <a:off x="9413258" y="3461912"/>
              <a:ext cx="1185391" cy="1163336"/>
              <a:chOff x="9413258" y="3418635"/>
              <a:chExt cx="1185391" cy="1206613"/>
            </a:xfrm>
          </p:grpSpPr>
          <p:sp>
            <p:nvSpPr>
              <p:cNvPr id="67" name="Figura a mano libera: forma 66">
                <a:extLst>
                  <a:ext uri="{FF2B5EF4-FFF2-40B4-BE49-F238E27FC236}">
                    <a16:creationId xmlns:a16="http://schemas.microsoft.com/office/drawing/2014/main" id="{C160C900-1B6E-4D71-9EE0-F0A427DA35D5}"/>
                  </a:ext>
                </a:extLst>
              </p:cNvPr>
              <p:cNvSpPr/>
              <p:nvPr/>
            </p:nvSpPr>
            <p:spPr>
              <a:xfrm>
                <a:off x="9781467" y="3418635"/>
                <a:ext cx="617776" cy="601266"/>
              </a:xfrm>
              <a:custGeom>
                <a:avLst/>
                <a:gdLst>
                  <a:gd name="connsiteX0" fmla="*/ 603096 w 617142"/>
                  <a:gd name="connsiteY0" fmla="*/ 302886 h 603956"/>
                  <a:gd name="connsiteX1" fmla="*/ 14173 w 617142"/>
                  <a:gd name="connsiteY1" fmla="*/ 302886 h 603956"/>
                  <a:gd name="connsiteX2" fmla="*/ 603096 w 617142"/>
                  <a:gd name="connsiteY2" fmla="*/ 302886 h 603956"/>
                </a:gdLst>
                <a:ahLst/>
                <a:cxnLst>
                  <a:cxn ang="0">
                    <a:pos x="connsiteX0" y="connsiteY0"/>
                  </a:cxn>
                  <a:cxn ang="0">
                    <a:pos x="connsiteX1" y="connsiteY1"/>
                  </a:cxn>
                  <a:cxn ang="0">
                    <a:pos x="connsiteX2" y="connsiteY2"/>
                  </a:cxn>
                </a:cxnLst>
                <a:rect l="l" t="t" r="r" b="b"/>
                <a:pathLst>
                  <a:path w="617142" h="603956">
                    <a:moveTo>
                      <a:pt x="603096" y="302886"/>
                    </a:moveTo>
                    <a:cubicBezTo>
                      <a:pt x="574771" y="687888"/>
                      <a:pt x="42393" y="687809"/>
                      <a:pt x="14173" y="302886"/>
                    </a:cubicBezTo>
                    <a:cubicBezTo>
                      <a:pt x="42498" y="-82117"/>
                      <a:pt x="574824" y="-82011"/>
                      <a:pt x="603096" y="302886"/>
                    </a:cubicBezTo>
                    <a:close/>
                  </a:path>
                </a:pathLst>
              </a:custGeom>
              <a:noFill/>
              <a:ln w="12700" cap="flat">
                <a:solidFill>
                  <a:srgbClr val="9A2583"/>
                </a:solidFill>
                <a:prstDash val="solid"/>
                <a:round/>
              </a:ln>
            </p:spPr>
            <p:txBody>
              <a:bodyPr rtlCol="0" anchor="ctr"/>
              <a:lstStyle/>
              <a:p>
                <a:endParaRPr lang="en-GB"/>
              </a:p>
            </p:txBody>
          </p:sp>
          <p:sp>
            <p:nvSpPr>
              <p:cNvPr id="68" name="Figura a mano libera: forma 67">
                <a:extLst>
                  <a:ext uri="{FF2B5EF4-FFF2-40B4-BE49-F238E27FC236}">
                    <a16:creationId xmlns:a16="http://schemas.microsoft.com/office/drawing/2014/main" id="{CB4394DD-17EE-411C-9D9B-0DBF72B261F4}"/>
                  </a:ext>
                </a:extLst>
              </p:cNvPr>
              <p:cNvSpPr/>
              <p:nvPr/>
            </p:nvSpPr>
            <p:spPr>
              <a:xfrm>
                <a:off x="10076257" y="3999422"/>
                <a:ext cx="26401" cy="178542"/>
              </a:xfrm>
              <a:custGeom>
                <a:avLst/>
                <a:gdLst>
                  <a:gd name="connsiteX0" fmla="*/ 14173 w 26373"/>
                  <a:gd name="connsiteY0" fmla="*/ 14173 h 179340"/>
                  <a:gd name="connsiteX1" fmla="*/ 14173 w 26373"/>
                  <a:gd name="connsiteY1" fmla="*/ 166507 h 179340"/>
                </a:gdLst>
                <a:ahLst/>
                <a:cxnLst>
                  <a:cxn ang="0">
                    <a:pos x="connsiteX0" y="connsiteY0"/>
                  </a:cxn>
                  <a:cxn ang="0">
                    <a:pos x="connsiteX1" y="connsiteY1"/>
                  </a:cxn>
                </a:cxnLst>
                <a:rect l="l" t="t" r="r" b="b"/>
                <a:pathLst>
                  <a:path w="26373" h="179340">
                    <a:moveTo>
                      <a:pt x="14173" y="14173"/>
                    </a:moveTo>
                    <a:lnTo>
                      <a:pt x="14173" y="166507"/>
                    </a:lnTo>
                  </a:path>
                </a:pathLst>
              </a:custGeom>
              <a:ln w="12700" cap="flat">
                <a:solidFill>
                  <a:srgbClr val="9A2583"/>
                </a:solidFill>
                <a:prstDash val="solid"/>
                <a:round/>
              </a:ln>
            </p:spPr>
            <p:txBody>
              <a:bodyPr rtlCol="0" anchor="ctr"/>
              <a:lstStyle/>
              <a:p>
                <a:endParaRPr lang="en-GB"/>
              </a:p>
            </p:txBody>
          </p:sp>
          <p:sp>
            <p:nvSpPr>
              <p:cNvPr id="69" name="Figura a mano libera: forma 68">
                <a:extLst>
                  <a:ext uri="{FF2B5EF4-FFF2-40B4-BE49-F238E27FC236}">
                    <a16:creationId xmlns:a16="http://schemas.microsoft.com/office/drawing/2014/main" id="{AD1062F5-11C3-4663-98D7-23DAD2460181}"/>
                  </a:ext>
                </a:extLst>
              </p:cNvPr>
              <p:cNvSpPr/>
              <p:nvPr/>
            </p:nvSpPr>
            <p:spPr>
              <a:xfrm>
                <a:off x="9413258" y="4142134"/>
                <a:ext cx="1185391" cy="483114"/>
              </a:xfrm>
              <a:custGeom>
                <a:avLst/>
                <a:gdLst>
                  <a:gd name="connsiteX0" fmla="*/ 14173 w 1184175"/>
                  <a:gd name="connsiteY0" fmla="*/ 138727 h 485275"/>
                  <a:gd name="connsiteX1" fmla="*/ 100573 w 1184175"/>
                  <a:gd name="connsiteY1" fmla="*/ 138727 h 485275"/>
                  <a:gd name="connsiteX2" fmla="*/ 100573 w 1184175"/>
                  <a:gd name="connsiteY2" fmla="*/ 465971 h 485275"/>
                  <a:gd name="connsiteX3" fmla="*/ 208626 w 1184175"/>
                  <a:gd name="connsiteY3" fmla="*/ 465971 h 485275"/>
                  <a:gd name="connsiteX4" fmla="*/ 1172529 w 1184175"/>
                  <a:gd name="connsiteY4" fmla="*/ 473198 h 485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4175" h="485275">
                    <a:moveTo>
                      <a:pt x="14173" y="138727"/>
                    </a:moveTo>
                    <a:lnTo>
                      <a:pt x="100573" y="138727"/>
                    </a:lnTo>
                    <a:lnTo>
                      <a:pt x="100573" y="465971"/>
                    </a:lnTo>
                    <a:lnTo>
                      <a:pt x="208626" y="465971"/>
                    </a:lnTo>
                    <a:cubicBezTo>
                      <a:pt x="231650" y="-135928"/>
                      <a:pt x="1148450" y="-139330"/>
                      <a:pt x="1172529" y="473198"/>
                    </a:cubicBezTo>
                  </a:path>
                </a:pathLst>
              </a:custGeom>
              <a:noFill/>
              <a:ln w="12700" cap="flat">
                <a:solidFill>
                  <a:srgbClr val="9A2583"/>
                </a:solidFill>
                <a:prstDash val="solid"/>
                <a:round/>
              </a:ln>
            </p:spPr>
            <p:txBody>
              <a:bodyPr rtlCol="0" anchor="ctr"/>
              <a:lstStyle/>
              <a:p>
                <a:endParaRPr lang="en-GB"/>
              </a:p>
            </p:txBody>
          </p:sp>
        </p:grpSp>
        <p:sp>
          <p:nvSpPr>
            <p:cNvPr id="61" name="Figura a mano libera: forma 60">
              <a:extLst>
                <a:ext uri="{FF2B5EF4-FFF2-40B4-BE49-F238E27FC236}">
                  <a16:creationId xmlns:a16="http://schemas.microsoft.com/office/drawing/2014/main" id="{B900B969-EE52-476B-A74B-B3BE54212D04}"/>
                </a:ext>
              </a:extLst>
            </p:cNvPr>
            <p:cNvSpPr/>
            <p:nvPr/>
          </p:nvSpPr>
          <p:spPr>
            <a:xfrm>
              <a:off x="7197657" y="2151000"/>
              <a:ext cx="546494" cy="196982"/>
            </a:xfrm>
            <a:custGeom>
              <a:avLst/>
              <a:gdLst>
                <a:gd name="connsiteX0" fmla="*/ 3915 w 545934"/>
                <a:gd name="connsiteY0" fmla="*/ 249928 h 253187"/>
                <a:gd name="connsiteX1" fmla="*/ 271660 w 545934"/>
                <a:gd name="connsiteY1" fmla="*/ 3915 h 253187"/>
                <a:gd name="connsiteX2" fmla="*/ 542991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1" y="249928"/>
                  </a:lnTo>
                </a:path>
              </a:pathLst>
            </a:custGeom>
            <a:noFill/>
            <a:ln w="12700" cap="flat">
              <a:solidFill>
                <a:srgbClr val="9A2583"/>
              </a:solidFill>
              <a:prstDash val="solid"/>
              <a:miter/>
            </a:ln>
          </p:spPr>
          <p:txBody>
            <a:bodyPr rtlCol="0" anchor="ctr"/>
            <a:lstStyle/>
            <a:p>
              <a:endParaRPr lang="en-GB"/>
            </a:p>
          </p:txBody>
        </p:sp>
        <p:sp>
          <p:nvSpPr>
            <p:cNvPr id="62" name="Figura a mano libera: forma 61">
              <a:extLst>
                <a:ext uri="{FF2B5EF4-FFF2-40B4-BE49-F238E27FC236}">
                  <a16:creationId xmlns:a16="http://schemas.microsoft.com/office/drawing/2014/main" id="{9A46EABB-1CBE-4791-8769-31D631754513}"/>
                </a:ext>
              </a:extLst>
            </p:cNvPr>
            <p:cNvSpPr/>
            <p:nvPr/>
          </p:nvSpPr>
          <p:spPr>
            <a:xfrm>
              <a:off x="9756888" y="2151000"/>
              <a:ext cx="546494" cy="196982"/>
            </a:xfrm>
            <a:custGeom>
              <a:avLst/>
              <a:gdLst>
                <a:gd name="connsiteX0" fmla="*/ 3915 w 545934"/>
                <a:gd name="connsiteY0" fmla="*/ 249928 h 253187"/>
                <a:gd name="connsiteX1" fmla="*/ 271660 w 545934"/>
                <a:gd name="connsiteY1" fmla="*/ 3915 h 253187"/>
                <a:gd name="connsiteX2" fmla="*/ 542992 w 545934"/>
                <a:gd name="connsiteY2" fmla="*/ 249928 h 253187"/>
              </a:gdLst>
              <a:ahLst/>
              <a:cxnLst>
                <a:cxn ang="0">
                  <a:pos x="connsiteX0" y="connsiteY0"/>
                </a:cxn>
                <a:cxn ang="0">
                  <a:pos x="connsiteX1" y="connsiteY1"/>
                </a:cxn>
                <a:cxn ang="0">
                  <a:pos x="connsiteX2" y="connsiteY2"/>
                </a:cxn>
              </a:cxnLst>
              <a:rect l="l" t="t" r="r" b="b"/>
              <a:pathLst>
                <a:path w="545934" h="253187">
                  <a:moveTo>
                    <a:pt x="3915" y="249928"/>
                  </a:moveTo>
                  <a:lnTo>
                    <a:pt x="271660" y="3915"/>
                  </a:lnTo>
                  <a:lnTo>
                    <a:pt x="542992" y="249928"/>
                  </a:lnTo>
                </a:path>
              </a:pathLst>
            </a:custGeom>
            <a:noFill/>
            <a:ln w="12700" cap="flat">
              <a:solidFill>
                <a:srgbClr val="9A2583"/>
              </a:solidFill>
              <a:prstDash val="solid"/>
              <a:miter/>
            </a:ln>
          </p:spPr>
          <p:txBody>
            <a:bodyPr rtlCol="0" anchor="ctr"/>
            <a:lstStyle/>
            <a:p>
              <a:endParaRPr lang="en-GB"/>
            </a:p>
          </p:txBody>
        </p:sp>
        <p:sp>
          <p:nvSpPr>
            <p:cNvPr id="63" name="Figura a mano libera: forma 62">
              <a:extLst>
                <a:ext uri="{FF2B5EF4-FFF2-40B4-BE49-F238E27FC236}">
                  <a16:creationId xmlns:a16="http://schemas.microsoft.com/office/drawing/2014/main" id="{2693B7D2-384F-491B-897B-1F2546774909}"/>
                </a:ext>
              </a:extLst>
            </p:cNvPr>
            <p:cNvSpPr/>
            <p:nvPr/>
          </p:nvSpPr>
          <p:spPr>
            <a:xfrm>
              <a:off x="8457315" y="2151000"/>
              <a:ext cx="567615" cy="213396"/>
            </a:xfrm>
            <a:custGeom>
              <a:avLst/>
              <a:gdLst>
                <a:gd name="connsiteX0" fmla="*/ 14173 w 567032"/>
                <a:gd name="connsiteY0" fmla="*/ 260187 h 274285"/>
                <a:gd name="connsiteX1" fmla="*/ 281918 w 567032"/>
                <a:gd name="connsiteY1" fmla="*/ 14173 h 274285"/>
                <a:gd name="connsiteX2" fmla="*/ 553250 w 567032"/>
                <a:gd name="connsiteY2" fmla="*/ 260187 h 274285"/>
              </a:gdLst>
              <a:ahLst/>
              <a:cxnLst>
                <a:cxn ang="0">
                  <a:pos x="connsiteX0" y="connsiteY0"/>
                </a:cxn>
                <a:cxn ang="0">
                  <a:pos x="connsiteX1" y="connsiteY1"/>
                </a:cxn>
                <a:cxn ang="0">
                  <a:pos x="connsiteX2" y="connsiteY2"/>
                </a:cxn>
              </a:cxnLst>
              <a:rect l="l" t="t" r="r" b="b"/>
              <a:pathLst>
                <a:path w="567032" h="274285">
                  <a:moveTo>
                    <a:pt x="14173" y="260187"/>
                  </a:moveTo>
                  <a:lnTo>
                    <a:pt x="281918" y="14173"/>
                  </a:lnTo>
                  <a:lnTo>
                    <a:pt x="553250" y="260187"/>
                  </a:lnTo>
                </a:path>
              </a:pathLst>
            </a:custGeom>
            <a:noFill/>
            <a:ln w="12700" cap="flat">
              <a:solidFill>
                <a:srgbClr val="9A2583"/>
              </a:solidFill>
              <a:prstDash val="solid"/>
              <a:miter/>
            </a:ln>
          </p:spPr>
          <p:txBody>
            <a:bodyPr rtlCol="0" anchor="ctr"/>
            <a:lstStyle/>
            <a:p>
              <a:endParaRPr lang="en-GB"/>
            </a:p>
          </p:txBody>
        </p:sp>
        <p:sp>
          <p:nvSpPr>
            <p:cNvPr id="64" name="Figura a mano libera: forma 63">
              <a:extLst>
                <a:ext uri="{FF2B5EF4-FFF2-40B4-BE49-F238E27FC236}">
                  <a16:creationId xmlns:a16="http://schemas.microsoft.com/office/drawing/2014/main" id="{9AC4F10D-4360-45E4-A0DD-90A7F54824F5}"/>
                </a:ext>
              </a:extLst>
            </p:cNvPr>
            <p:cNvSpPr/>
            <p:nvPr/>
          </p:nvSpPr>
          <p:spPr>
            <a:xfrm>
              <a:off x="8722985" y="2195704"/>
              <a:ext cx="45719" cy="1190925"/>
            </a:xfrm>
            <a:custGeom>
              <a:avLst/>
              <a:gdLst>
                <a:gd name="connsiteX0" fmla="*/ 14173 w 26373"/>
                <a:gd name="connsiteY0" fmla="*/ 14173 h 1337143"/>
                <a:gd name="connsiteX1" fmla="*/ 14173 w 26373"/>
                <a:gd name="connsiteY1" fmla="*/ 1323862 h 1337143"/>
              </a:gdLst>
              <a:ahLst/>
              <a:cxnLst>
                <a:cxn ang="0">
                  <a:pos x="connsiteX0" y="connsiteY0"/>
                </a:cxn>
                <a:cxn ang="0">
                  <a:pos x="connsiteX1" y="connsiteY1"/>
                </a:cxn>
              </a:cxnLst>
              <a:rect l="l" t="t" r="r" b="b"/>
              <a:pathLst>
                <a:path w="26373" h="1337143">
                  <a:moveTo>
                    <a:pt x="14173" y="14173"/>
                  </a:moveTo>
                  <a:lnTo>
                    <a:pt x="14173" y="1323862"/>
                  </a:lnTo>
                </a:path>
              </a:pathLst>
            </a:custGeom>
            <a:ln w="12700" cap="flat">
              <a:solidFill>
                <a:srgbClr val="9A2583"/>
              </a:solidFill>
              <a:prstDash val="solid"/>
              <a:miter/>
            </a:ln>
          </p:spPr>
          <p:txBody>
            <a:bodyPr rtlCol="0" anchor="ctr"/>
            <a:lstStyle/>
            <a:p>
              <a:endParaRPr lang="en-GB"/>
            </a:p>
          </p:txBody>
        </p:sp>
        <p:sp>
          <p:nvSpPr>
            <p:cNvPr id="65" name="Figura a mano libera: forma 64">
              <a:extLst>
                <a:ext uri="{FF2B5EF4-FFF2-40B4-BE49-F238E27FC236}">
                  <a16:creationId xmlns:a16="http://schemas.microsoft.com/office/drawing/2014/main" id="{F62AFC50-0EE6-4E83-9828-D5B2C1F661CF}"/>
                </a:ext>
              </a:extLst>
            </p:cNvPr>
            <p:cNvSpPr/>
            <p:nvPr/>
          </p:nvSpPr>
          <p:spPr>
            <a:xfrm>
              <a:off x="7466929" y="2151000"/>
              <a:ext cx="498974" cy="1224443"/>
            </a:xfrm>
            <a:custGeom>
              <a:avLst/>
              <a:gdLst>
                <a:gd name="connsiteX0" fmla="*/ 4457 w 498461"/>
                <a:gd name="connsiteY0" fmla="*/ 3915 h 1360880"/>
                <a:gd name="connsiteX1" fmla="*/ 5407 w 498461"/>
                <a:gd name="connsiteY1" fmla="*/ 340785 h 1360880"/>
                <a:gd name="connsiteX2" fmla="*/ 254084 w 498461"/>
                <a:gd name="connsiteY2" fmla="*/ 584583 h 1360880"/>
                <a:gd name="connsiteX3" fmla="*/ 485618 w 498461"/>
                <a:gd name="connsiteY3" fmla="*/ 761867 h 1360880"/>
                <a:gd name="connsiteX4" fmla="*/ 358998 w 498461"/>
                <a:gd name="connsiteY4" fmla="*/ 1054931 h 1360880"/>
                <a:gd name="connsiteX5" fmla="*/ 105732 w 498461"/>
                <a:gd name="connsiteY5" fmla="*/ 1120047 h 1360880"/>
                <a:gd name="connsiteX6" fmla="*/ 15297 w 498461"/>
                <a:gd name="connsiteY6" fmla="*/ 1358834 h 1360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8461" h="1360880">
                  <a:moveTo>
                    <a:pt x="4457" y="3915"/>
                  </a:moveTo>
                  <a:cubicBezTo>
                    <a:pt x="4457" y="3915"/>
                    <a:pt x="2743" y="288724"/>
                    <a:pt x="5407" y="340785"/>
                  </a:cubicBezTo>
                  <a:cubicBezTo>
                    <a:pt x="8071" y="392847"/>
                    <a:pt x="24053" y="560372"/>
                    <a:pt x="254084" y="584583"/>
                  </a:cubicBezTo>
                  <a:cubicBezTo>
                    <a:pt x="391570" y="599062"/>
                    <a:pt x="460299" y="671405"/>
                    <a:pt x="485618" y="761867"/>
                  </a:cubicBezTo>
                  <a:cubicBezTo>
                    <a:pt x="519482" y="882816"/>
                    <a:pt x="467526" y="1007880"/>
                    <a:pt x="358998" y="1054931"/>
                  </a:cubicBezTo>
                  <a:cubicBezTo>
                    <a:pt x="261020" y="1097392"/>
                    <a:pt x="229424" y="1065085"/>
                    <a:pt x="105732" y="1120047"/>
                  </a:cubicBezTo>
                  <a:cubicBezTo>
                    <a:pt x="8044" y="1163458"/>
                    <a:pt x="9600" y="1351265"/>
                    <a:pt x="15297" y="1358834"/>
                  </a:cubicBezTo>
                </a:path>
              </a:pathLst>
            </a:custGeom>
            <a:noFill/>
            <a:ln w="12700" cap="flat">
              <a:solidFill>
                <a:srgbClr val="9A2583"/>
              </a:solidFill>
              <a:prstDash val="sysDash"/>
              <a:miter/>
            </a:ln>
          </p:spPr>
          <p:txBody>
            <a:bodyPr rtlCol="0" anchor="ctr"/>
            <a:lstStyle/>
            <a:p>
              <a:endParaRPr lang="en-GB"/>
            </a:p>
          </p:txBody>
        </p:sp>
        <p:sp>
          <p:nvSpPr>
            <p:cNvPr id="66" name="Figura a mano libera: forma 65">
              <a:extLst>
                <a:ext uri="{FF2B5EF4-FFF2-40B4-BE49-F238E27FC236}">
                  <a16:creationId xmlns:a16="http://schemas.microsoft.com/office/drawing/2014/main" id="{5A7721EF-E5D3-4A82-9B45-2C479A9E28B5}"/>
                </a:ext>
              </a:extLst>
            </p:cNvPr>
            <p:cNvSpPr/>
            <p:nvPr/>
          </p:nvSpPr>
          <p:spPr>
            <a:xfrm>
              <a:off x="9702028" y="2188247"/>
              <a:ext cx="691698" cy="1190925"/>
            </a:xfrm>
            <a:custGeom>
              <a:avLst/>
              <a:gdLst>
                <a:gd name="connsiteX0" fmla="*/ 326464 w 690989"/>
                <a:gd name="connsiteY0" fmla="*/ 3915 h 1281759"/>
                <a:gd name="connsiteX1" fmla="*/ 325910 w 690989"/>
                <a:gd name="connsiteY1" fmla="*/ 288275 h 1281759"/>
                <a:gd name="connsiteX2" fmla="*/ 3915 w 690989"/>
                <a:gd name="connsiteY2" fmla="*/ 704346 h 1281759"/>
                <a:gd name="connsiteX3" fmla="*/ 687704 w 690989"/>
                <a:gd name="connsiteY3" fmla="*/ 1095071 h 1281759"/>
                <a:gd name="connsiteX4" fmla="*/ 394640 w 690989"/>
                <a:gd name="connsiteY4" fmla="*/ 1279582 h 1281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989" h="1281759">
                  <a:moveTo>
                    <a:pt x="326464" y="3915"/>
                  </a:moveTo>
                  <a:lnTo>
                    <a:pt x="325910" y="288275"/>
                  </a:lnTo>
                  <a:lnTo>
                    <a:pt x="3915" y="704346"/>
                  </a:lnTo>
                  <a:lnTo>
                    <a:pt x="687704" y="1095071"/>
                  </a:lnTo>
                  <a:lnTo>
                    <a:pt x="394640" y="1279582"/>
                  </a:lnTo>
                </a:path>
              </a:pathLst>
            </a:custGeom>
            <a:noFill/>
            <a:ln w="12700" cap="flat">
              <a:solidFill>
                <a:srgbClr val="9A2583"/>
              </a:solidFill>
              <a:prstDash val="dash"/>
              <a:miter/>
            </a:ln>
          </p:spPr>
          <p:txBody>
            <a:bodyPr rtlCol="0" anchor="ctr"/>
            <a:lstStyle/>
            <a:p>
              <a:endParaRPr lang="en-GB"/>
            </a:p>
          </p:txBody>
        </p:sp>
      </p:grpSp>
    </p:spTree>
    <p:extLst>
      <p:ext uri="{BB962C8B-B14F-4D97-AF65-F5344CB8AC3E}">
        <p14:creationId xmlns:p14="http://schemas.microsoft.com/office/powerpoint/2010/main" val="1515553712"/>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4415</Words>
  <Application>Microsoft Office PowerPoint</Application>
  <PresentationFormat>Panorámica</PresentationFormat>
  <Paragraphs>511</Paragraphs>
  <Slides>41</Slides>
  <Notes>0</Notes>
  <HiddenSlides>0</HiddenSlides>
  <MMClips>0</MMClips>
  <ScaleCrop>false</ScaleCrop>
  <HeadingPairs>
    <vt:vector size="6" baseType="variant">
      <vt:variant>
        <vt:lpstr>Fuentes usadas</vt:lpstr>
      </vt:variant>
      <vt:variant>
        <vt:i4>5</vt:i4>
      </vt:variant>
      <vt:variant>
        <vt:lpstr>Tema</vt:lpstr>
      </vt:variant>
      <vt:variant>
        <vt:i4>11</vt:i4>
      </vt:variant>
      <vt:variant>
        <vt:lpstr>Títulos de diapositiva</vt:lpstr>
      </vt:variant>
      <vt:variant>
        <vt:i4>41</vt:i4>
      </vt:variant>
    </vt:vector>
  </HeadingPairs>
  <TitlesOfParts>
    <vt:vector size="57" baseType="lpstr">
      <vt:lpstr>Söhne</vt:lpstr>
      <vt:lpstr>Arial</vt:lpstr>
      <vt:lpstr>Calibri</vt:lpstr>
      <vt:lpstr>Calibri Light</vt:lpstr>
      <vt:lpstr>Helvetica</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398</cp:revision>
  <dcterms:created xsi:type="dcterms:W3CDTF">2022-04-26T11:43:16Z</dcterms:created>
  <dcterms:modified xsi:type="dcterms:W3CDTF">2023-04-13T08:01:39Z</dcterms:modified>
</cp:coreProperties>
</file>