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1"/>
  </p:notesMasterIdLst>
  <p:sldIdLst>
    <p:sldId id="256" r:id="rId15"/>
    <p:sldId id="281" r:id="rId16"/>
    <p:sldId id="276" r:id="rId17"/>
    <p:sldId id="277" r:id="rId18"/>
    <p:sldId id="320" r:id="rId19"/>
    <p:sldId id="323" r:id="rId20"/>
    <p:sldId id="329" r:id="rId21"/>
    <p:sldId id="330" r:id="rId22"/>
    <p:sldId id="331" r:id="rId23"/>
    <p:sldId id="332" r:id="rId24"/>
    <p:sldId id="321" r:id="rId25"/>
    <p:sldId id="349" r:id="rId26"/>
    <p:sldId id="350" r:id="rId27"/>
    <p:sldId id="333" r:id="rId28"/>
    <p:sldId id="334" r:id="rId29"/>
    <p:sldId id="339" r:id="rId30"/>
    <p:sldId id="346" r:id="rId31"/>
    <p:sldId id="345" r:id="rId32"/>
    <p:sldId id="347" r:id="rId33"/>
    <p:sldId id="342" r:id="rId34"/>
    <p:sldId id="343" r:id="rId35"/>
    <p:sldId id="348" r:id="rId36"/>
    <p:sldId id="295" r:id="rId37"/>
    <p:sldId id="297" r:id="rId38"/>
    <p:sldId id="298" r:id="rId39"/>
    <p:sldId id="266" r:id="rId4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Messana" initials="AM" lastIdx="3" clrIdx="0">
    <p:extLst>
      <p:ext uri="{19B8F6BF-5375-455C-9EA6-DF929625EA0E}">
        <p15:presenceInfo xmlns:p15="http://schemas.microsoft.com/office/powerpoint/2012/main" userId="S-1-5-21-2922218411-3787962101-831138860-4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03F76-C486-4864-9EAC-042574075EB5}" v="29" dt="2022-12-22T20:03:45.42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94660"/>
  </p:normalViewPr>
  <p:slideViewPr>
    <p:cSldViewPr snapToGrid="0">
      <p:cViewPr varScale="1">
        <p:scale>
          <a:sx n="91" d="100"/>
          <a:sy n="91" d="100"/>
        </p:scale>
        <p:origin x="629"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tableStyles" Target="tableStyles.xml"/><Relationship Id="rId20" Type="http://schemas.openxmlformats.org/officeDocument/2006/relationships/slide" Target="slides/slide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29/03/2023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123093"/>
            <a:ext cx="9063226"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a:solidFill>
                  <a:prstClr val="black"/>
                </a:solidFill>
                <a:latin typeface="Calibri"/>
                <a:ea typeface="맑은 고딕" panose="020B0503020000020004" pitchFamily="34" charset="-127"/>
                <a:cs typeface="Poppins Medium" panose="00000600000000000000" pitchFamily="2" charset="0"/>
              </a:rPr>
              <a:t>Aprendizaje práctico</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s-ES" sz="1600">
                <a:latin typeface="+mj-lt"/>
              </a:rPr>
              <a:t>Los alumnos cinestésicos son alumnos prácticos. Prosperan cuando pueden utilizar todos sus sentidos durante el curso. En los talleres y laboratorios, estos estudiantes trabajan bien porque tienen la oportunidad de utilizar sus manos y todos sus sentidos.</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20492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Herramientas y actividades digitales que favorecen el aprendizaje cinestésico</a:t>
            </a:r>
            <a:endParaRPr lang="en-US" sz="2000" b="1" i="0" dirty="0">
              <a:solidFill>
                <a:srgbClr val="000000"/>
              </a:solidFill>
              <a:effectLst/>
              <a:latin typeface="Archivo"/>
            </a:endParaRPr>
          </a:p>
          <a:p>
            <a:pPr marL="284400" lvl="0">
              <a:lnSpc>
                <a:spcPct val="120000"/>
              </a:lnSpc>
            </a:pPr>
            <a:r>
              <a:rPr lang="es-ES" altLang="ko-KR" sz="1600">
                <a:latin typeface="+mj-lt"/>
                <a:cs typeface="Poppins ExtraLight" panose="00000300000000000000" pitchFamily="2" charset="0"/>
              </a:rPr>
              <a:t>Grabar vídeo cuando se hacen cosas (vlogging), tareas con conexiones con la vida real, cuestionarios con escenarios de ramificación, excursiones virtuales, RV, herramientas interactivas que permitan a los estudiantes moverse, manipular y explorar la información.</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22983"/>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rPr>
              <a:t>Aprendices cinestésicos</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BA998709-3579-4096-8DC8-B0F46832172D}"/>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544A9222-ED31-0ABB-E8B0-7837CE3E7CFD}"/>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63407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36764"/>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rPr>
              <a:t>Aprendizaje multimodal</a:t>
            </a:r>
            <a:endParaRPr lang="en-US" sz="2000" dirty="0">
              <a:latin typeface="+mj-lt"/>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39" y="3664043"/>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200" b="1">
                <a:solidFill>
                  <a:schemeClr val="tx1">
                    <a:lumMod val="50000"/>
                    <a:lumOff val="50000"/>
                  </a:schemeClr>
                </a:solidFill>
                <a:latin typeface="+mn-lt"/>
                <a:ea typeface="Varela Round"/>
                <a:cs typeface="Varela Round"/>
                <a:sym typeface="Varela Round"/>
              </a:rPr>
              <a:t>Herramientas digitales</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000">
                <a:latin typeface="+mj-lt"/>
              </a:rPr>
              <a:t>Los estudiantes que están expuestos a múltiples estilos de aprendizaje pueden aprender el material más rápido y tener una comprensión más profunda de lo que se enseñó en el proceso de aprendizaje - esto puede ser facilitado con herramientas digitales</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a:solidFill>
                  <a:schemeClr val="tx1">
                    <a:lumMod val="50000"/>
                    <a:lumOff val="50000"/>
                  </a:schemeClr>
                </a:solidFill>
                <a:latin typeface="+mn-lt"/>
                <a:ea typeface="Varela Round"/>
                <a:cs typeface="Varela Round"/>
                <a:sym typeface="Varela Round"/>
              </a:rPr>
              <a:t>Aprendizaje multimodal</a:t>
            </a:r>
            <a:endParaRPr lang="en-US" sz="3600" b="1" dirty="0">
              <a:solidFill>
                <a:schemeClr val="tx1">
                  <a:lumMod val="50000"/>
                  <a:lumOff val="50000"/>
                </a:schemeClr>
              </a:solidFill>
              <a:latin typeface="+mn-lt"/>
              <a:ea typeface="Varela Round"/>
              <a:cs typeface="Varela Round"/>
              <a:sym typeface="Varela Round"/>
            </a:endParaRPr>
          </a:p>
          <a:p>
            <a:pPr algn="ctr">
              <a:spcBef>
                <a:spcPts val="0"/>
              </a:spcBef>
            </a:pPr>
            <a:r>
              <a:rPr lang="en-US" sz="2000">
                <a:ea typeface="+mn-ea"/>
                <a:cs typeface="+mn-cs"/>
              </a:rPr>
              <a:t>Aplicar simultáneamente múltiples estilos de aprendizaje.</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C87BF3C9-F1B3-4B6E-8091-908C4051B39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6A276328-F3D1-7173-E853-D3F1BA758F00}"/>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8145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7863369" cy="418068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16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son los estilos de aprendizaje?</a:t>
            </a:r>
            <a:endParaRPr kumimoji="0" lang="en-US" altLang="ko-KR" sz="16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5750" indent="-285750">
              <a:buFont typeface="Arial" panose="020B0604020202020204" pitchFamily="34" charset="0"/>
              <a:buChar char="•"/>
            </a:pPr>
            <a:r>
              <a:rPr lang="en-US" altLang="ko-KR" sz="1500">
                <a:latin typeface="+mj-lt"/>
                <a:cs typeface="Poppins ExtraLight" panose="00000300000000000000" pitchFamily="2" charset="0"/>
              </a:rPr>
              <a:t>Formas en que las personas prefieren aprender nueva información y conceptos.</a:t>
            </a:r>
            <a:endParaRPr lang="en-US" altLang="ko-KR" sz="1500" dirty="0">
              <a:latin typeface="+mj-lt"/>
              <a:cs typeface="Poppins ExtraLight" panose="00000300000000000000" pitchFamily="2" charset="0"/>
            </a:endParaRPr>
          </a:p>
          <a:p>
            <a:pPr marL="285750" indent="-285750">
              <a:buFont typeface="Arial" panose="020B0604020202020204" pitchFamily="34" charset="0"/>
              <a:buChar char="•"/>
            </a:pPr>
            <a:r>
              <a:rPr lang="en-US" altLang="ko-KR" sz="1500">
                <a:latin typeface="+mj-lt"/>
                <a:cs typeface="Poppins ExtraLight" panose="00000300000000000000" pitchFamily="2" charset="0"/>
              </a:rPr>
              <a:t>Formas en que los profesores prefieren enseñar nueva información y conceptos.</a:t>
            </a:r>
            <a:endParaRPr lang="en-US" altLang="ko-KR" sz="1500" dirty="0">
              <a:latin typeface="+mj-lt"/>
              <a:cs typeface="Poppins ExtraLight" panose="00000300000000000000" pitchFamily="2" charset="0"/>
            </a:endParaRPr>
          </a:p>
          <a:p>
            <a:pPr marL="285750" indent="-285750">
              <a:buFont typeface="Arial" panose="020B0604020202020204" pitchFamily="34" charset="0"/>
              <a:buChar char="•"/>
            </a:pPr>
            <a:r>
              <a:rPr lang="en-US" altLang="ko-KR" sz="1500">
                <a:latin typeface="+mj-lt"/>
                <a:cs typeface="Poppins ExtraLight" panose="00000300000000000000" pitchFamily="2" charset="0"/>
              </a:rPr>
              <a:t>Formas en que las herramientas digitales pueden sustituir a los métodos tradicionales de aprendizaje.</a:t>
            </a:r>
            <a:endParaRPr lang="en-US" altLang="ko-KR" sz="1500" dirty="0">
              <a:latin typeface="+mj-lt"/>
              <a:cs typeface="Poppins ExtraLight" panose="00000300000000000000" pitchFamily="2" charset="0"/>
            </a:endParaRPr>
          </a:p>
          <a:p>
            <a:pPr marL="285750" indent="-285750">
              <a:buFont typeface="Arial" panose="020B0604020202020204" pitchFamily="34" charset="0"/>
              <a:buChar char="•"/>
            </a:pPr>
            <a:r>
              <a:rPr lang="en-US" altLang="ko-KR" sz="1500">
                <a:latin typeface="+mj-lt"/>
                <a:cs typeface="Poppins ExtraLight" panose="00000300000000000000" pitchFamily="2" charset="0"/>
              </a:rPr>
              <a:t>Maneras en las que los estudiantes pueden evitar aprender nueva información y conceptos.</a:t>
            </a:r>
            <a:endParaRPr lang="en-US" altLang="ko-KR" sz="1500" dirty="0">
              <a:latin typeface="+mj-lt"/>
              <a:cs typeface="Poppins ExtraLight" panose="00000300000000000000" pitchFamily="2" charset="0"/>
            </a:endParaRPr>
          </a:p>
          <a:p>
            <a:pPr lvl="0" indent="-285750">
              <a:buFont typeface="Arial" panose="020B0604020202020204" pitchFamily="34" charset="0"/>
              <a:buChar char="•"/>
            </a:pPr>
            <a:endParaRPr lang="en-US" altLang="ko-KR" sz="1400" dirty="0">
              <a:latin typeface="+mj-lt"/>
              <a:cs typeface="Poppins ExtraLight" panose="00000300000000000000" pitchFamily="2" charset="0"/>
            </a:endParaRPr>
          </a:p>
          <a:p>
            <a:pPr lvl="0" indent="-285750">
              <a:buFont typeface="Arial" panose="020B0604020202020204" pitchFamily="34" charset="0"/>
              <a:buChar char="•"/>
            </a:pPr>
            <a:r>
              <a:rPr lang="en-US" altLang="ko-KR" sz="1600" b="1">
                <a:solidFill>
                  <a:prstClr val="black"/>
                </a:solidFill>
                <a:latin typeface="Calibri"/>
                <a:ea typeface="맑은 고딕" panose="020B0503020000020004" pitchFamily="34" charset="-127"/>
                <a:cs typeface="Poppins Medium" panose="00000600000000000000" pitchFamily="2" charset="0"/>
              </a:rPr>
              <a:t>¿Qué tipo de alumno prefiere aprender viendo información?</a:t>
            </a:r>
            <a:endParaRPr lang="en-US" altLang="ko-KR" sz="1600" b="1" dirty="0">
              <a:solidFill>
                <a:prstClr val="black"/>
              </a:solidFill>
              <a:latin typeface="Calibri"/>
              <a:ea typeface="맑은 고딕" panose="020B0503020000020004" pitchFamily="34" charset="-127"/>
              <a:cs typeface="Poppins Medium" panose="00000600000000000000" pitchFamily="2" charset="0"/>
            </a:endParaRPr>
          </a:p>
          <a:p>
            <a:pPr lvl="0" indent="-285750">
              <a:buFont typeface="Arial" panose="020B0604020202020204" pitchFamily="34" charset="0"/>
              <a:buChar char="•"/>
            </a:pPr>
            <a:r>
              <a:rPr lang="en-US" altLang="ko-KR" sz="1500">
                <a:latin typeface="+mj-lt"/>
                <a:cs typeface="Poppins ExtraLight" panose="00000300000000000000" pitchFamily="2" charset="0"/>
              </a:rPr>
              <a:t>Estudiantes visuales</a:t>
            </a:r>
            <a:endParaRPr lang="en-US" altLang="ko-KR" sz="1500" dirty="0">
              <a:latin typeface="+mj-lt"/>
              <a:cs typeface="Poppins ExtraLight" panose="00000300000000000000" pitchFamily="2" charset="0"/>
            </a:endParaRPr>
          </a:p>
          <a:p>
            <a:pPr lvl="0" indent="-285750">
              <a:buFont typeface="Arial" panose="020B0604020202020204" pitchFamily="34" charset="0"/>
              <a:buChar char="•"/>
            </a:pPr>
            <a:r>
              <a:rPr lang="en-US" altLang="ko-KR" sz="1500">
                <a:latin typeface="+mj-lt"/>
                <a:cs typeface="Poppins ExtraLight" panose="00000300000000000000" pitchFamily="2" charset="0"/>
              </a:rPr>
              <a:t>Estudiantes auditivos</a:t>
            </a:r>
            <a:endParaRPr lang="en-US" altLang="ko-KR" sz="1500" dirty="0">
              <a:latin typeface="+mj-lt"/>
              <a:cs typeface="Poppins ExtraLight" panose="00000300000000000000" pitchFamily="2" charset="0"/>
            </a:endParaRPr>
          </a:p>
          <a:p>
            <a:pPr lvl="0" indent="-285750">
              <a:buFont typeface="Arial" panose="020B0604020202020204" pitchFamily="34" charset="0"/>
              <a:buChar char="•"/>
            </a:pPr>
            <a:r>
              <a:rPr lang="en-US" altLang="ko-KR" sz="1500">
                <a:latin typeface="+mj-lt"/>
                <a:cs typeface="Poppins ExtraLight" panose="00000300000000000000" pitchFamily="2" charset="0"/>
              </a:rPr>
              <a:t>Estudiantes de lectura/escritura</a:t>
            </a:r>
            <a:endParaRPr lang="en-US" altLang="ko-KR" sz="1500" dirty="0">
              <a:latin typeface="+mj-lt"/>
              <a:cs typeface="Poppins ExtraLight" panose="00000300000000000000" pitchFamily="2" charset="0"/>
            </a:endParaRPr>
          </a:p>
          <a:p>
            <a:pPr lvl="0" indent="-285750">
              <a:buFont typeface="Arial" panose="020B0604020202020204" pitchFamily="34" charset="0"/>
              <a:buChar char="•"/>
            </a:pPr>
            <a:r>
              <a:rPr lang="en-US" altLang="ko-KR" sz="1500">
                <a:latin typeface="+mj-lt"/>
                <a:cs typeface="Poppins ExtraLight" panose="00000300000000000000" pitchFamily="2" charset="0"/>
              </a:rPr>
              <a:t>Estudiantes cinestésicos</a:t>
            </a:r>
            <a:endParaRPr lang="en-US" altLang="ko-KR" sz="1500" dirty="0">
              <a:latin typeface="+mj-lt"/>
              <a:cs typeface="Poppins ExtraLight" panose="00000300000000000000" pitchFamily="2" charset="0"/>
            </a:endParaRPr>
          </a:p>
          <a:p>
            <a:pPr indent="-285750">
              <a:buFont typeface="Arial" panose="020B0604020202020204" pitchFamily="34" charset="0"/>
              <a:buChar char="•"/>
            </a:pPr>
            <a:r>
              <a:rPr lang="en-US" sz="1600" b="1">
                <a:solidFill>
                  <a:prstClr val="black"/>
                </a:solidFill>
                <a:latin typeface="Calibri"/>
                <a:ea typeface="맑은 고딕" panose="020B0503020000020004" pitchFamily="34" charset="-127"/>
                <a:cs typeface="Poppins Medium" panose="00000600000000000000" pitchFamily="2" charset="0"/>
              </a:rPr>
              <a:t>¿Cuáles son los cuatro estilos de aprendizaje básicos? </a:t>
            </a:r>
            <a:endParaRPr lang="en-US" sz="1600" b="1" dirty="0">
              <a:solidFill>
                <a:prstClr val="black"/>
              </a:solidFill>
              <a:latin typeface="Calibri"/>
              <a:ea typeface="맑은 고딕" panose="020B0503020000020004" pitchFamily="34" charset="-127"/>
              <a:cs typeface="Poppins Medium" panose="00000600000000000000" pitchFamily="2" charset="0"/>
            </a:endParaRPr>
          </a:p>
          <a:p>
            <a:pPr indent="-285750">
              <a:buFont typeface="Arial" panose="020B0604020202020204" pitchFamily="34" charset="0"/>
              <a:buChar char="•"/>
            </a:pPr>
            <a:r>
              <a:rPr lang="en-US" sz="1500">
                <a:solidFill>
                  <a:prstClr val="black"/>
                </a:solidFill>
                <a:latin typeface="Calibri Light" panose="020F0302020204030204"/>
                <a:cs typeface="Poppins ExtraLight" panose="00000300000000000000" pitchFamily="2" charset="0"/>
              </a:rPr>
              <a:t>Verbal, lógico, físico, social</a:t>
            </a:r>
            <a:endParaRPr lang="en-US" sz="15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sz="1500">
                <a:latin typeface="+mj-lt"/>
                <a:cs typeface="Poppins ExtraLight" panose="00000300000000000000" pitchFamily="2" charset="0"/>
              </a:rPr>
              <a:t>Visual, auditivo, lectura/escritura, cinestésico</a:t>
            </a:r>
            <a:endParaRPr lang="en-US" sz="1500" dirty="0">
              <a:latin typeface="+mj-lt"/>
              <a:cs typeface="Poppins ExtraLight" panose="00000300000000000000" pitchFamily="2" charset="0"/>
            </a:endParaRPr>
          </a:p>
          <a:p>
            <a:pPr indent="-285750">
              <a:buFont typeface="Arial" panose="020B0604020202020204" pitchFamily="34" charset="0"/>
              <a:buChar char="•"/>
            </a:pPr>
            <a:r>
              <a:rPr lang="en-US" sz="1500">
                <a:latin typeface="+mj-lt"/>
                <a:cs typeface="Poppins ExtraLight" panose="00000300000000000000" pitchFamily="2" charset="0"/>
              </a:rPr>
              <a:t>Memoria, cognitivo, afectivo, conductual</a:t>
            </a:r>
            <a:endParaRPr lang="en-US" sz="1500" dirty="0">
              <a:latin typeface="+mj-lt"/>
              <a:cs typeface="Poppins ExtraLight" panose="00000300000000000000" pitchFamily="2" charset="0"/>
            </a:endParaRPr>
          </a:p>
          <a:p>
            <a:pPr indent="-285750">
              <a:buFont typeface="Arial" panose="020B0604020202020204" pitchFamily="34" charset="0"/>
              <a:buChar char="•"/>
            </a:pPr>
            <a:endParaRPr lang="en-US" altLang="ko-KR" sz="1400" dirty="0">
              <a:cs typeface="Poppins ExtraLight" panose="00000300000000000000" pitchFamily="2" charset="0"/>
            </a:endParaRPr>
          </a:p>
          <a:p>
            <a:pPr indent="-285750">
              <a:buFont typeface="Arial" panose="020B0604020202020204" pitchFamily="34" charset="0"/>
              <a:buChar char="•"/>
            </a:pPr>
            <a:r>
              <a:rPr lang="en-US" altLang="ko-KR" sz="1600" b="1">
                <a:solidFill>
                  <a:prstClr val="black"/>
                </a:solidFill>
                <a:latin typeface="Calibri"/>
                <a:ea typeface="맑은 고딕" panose="020B0503020000020004" pitchFamily="34" charset="-127"/>
                <a:cs typeface="Poppins Medium" panose="00000600000000000000" pitchFamily="2" charset="0"/>
              </a:rPr>
              <a:t>¿Cuál de las siguientes afirmaciones es cierta sobre los estilos de aprendizaje y las herramientas digitales?</a:t>
            </a:r>
            <a:endParaRPr lang="en-US" altLang="ko-KR" sz="1600" b="1" dirty="0">
              <a:solidFill>
                <a:prstClr val="black"/>
              </a:solidFill>
              <a:latin typeface="Calibri"/>
              <a:ea typeface="맑은 고딕" panose="020B0503020000020004" pitchFamily="34" charset="-127"/>
              <a:cs typeface="Poppins Medium" panose="00000600000000000000" pitchFamily="2" charset="0"/>
            </a:endParaRPr>
          </a:p>
          <a:p>
            <a:pPr indent="-285750">
              <a:buFont typeface="Arial" panose="020B0604020202020204" pitchFamily="34" charset="0"/>
              <a:buChar char="•"/>
            </a:pPr>
            <a:r>
              <a:rPr lang="en-US" altLang="ko-KR" sz="1500">
                <a:latin typeface="+mj-lt"/>
                <a:cs typeface="Poppins ExtraLight" panose="00000300000000000000" pitchFamily="2" charset="0"/>
              </a:rPr>
              <a:t>No existe correlación entre los estilos de aprendizaje y el uso de herramientas digitales</a:t>
            </a:r>
            <a:endParaRPr lang="en-US" altLang="ko-KR" sz="1500" dirty="0">
              <a:latin typeface="+mj-lt"/>
              <a:cs typeface="Poppins ExtraLight" panose="00000300000000000000" pitchFamily="2" charset="0"/>
            </a:endParaRPr>
          </a:p>
          <a:p>
            <a:pPr indent="-285750">
              <a:buFont typeface="Arial" panose="020B0604020202020204" pitchFamily="34" charset="0"/>
              <a:buChar char="•"/>
            </a:pPr>
            <a:r>
              <a:rPr lang="en-US" altLang="ko-KR" sz="1500">
                <a:latin typeface="+mj-lt"/>
                <a:cs typeface="Poppins ExtraLight" panose="00000300000000000000" pitchFamily="2" charset="0"/>
              </a:rPr>
              <a:t>Los estudiantes que tienen un solo estilo de aprendizaje no deben usar herramientas digitales</a:t>
            </a:r>
            <a:endParaRPr lang="en-US" altLang="ko-KR" sz="1500" dirty="0">
              <a:latin typeface="+mj-lt"/>
              <a:cs typeface="Poppins ExtraLight" panose="00000300000000000000" pitchFamily="2" charset="0"/>
            </a:endParaRPr>
          </a:p>
          <a:p>
            <a:pPr indent="-285750">
              <a:buFont typeface="Arial" panose="020B0604020202020204" pitchFamily="34" charset="0"/>
              <a:buChar char="•"/>
            </a:pPr>
            <a:r>
              <a:rPr lang="en-US" altLang="ko-KR" sz="1500">
                <a:latin typeface="+mj-lt"/>
                <a:cs typeface="Poppins ExtraLight" panose="00000300000000000000" pitchFamily="2" charset="0"/>
              </a:rPr>
              <a:t>Las herramientas digitales se pueden utilizar para facilitar el aprendizaje multimodal</a:t>
            </a:r>
            <a:endParaRPr lang="en-US" altLang="ko-KR" sz="1500" dirty="0">
              <a:latin typeface="+mj-lt"/>
              <a:cs typeface="Poppins ExtraLight" panose="00000300000000000000" pitchFamily="2" charset="0"/>
            </a:endParaRPr>
          </a:p>
          <a:p>
            <a:pPr indent="-285750">
              <a:buFont typeface="Arial" panose="020B0604020202020204" pitchFamily="34" charset="0"/>
              <a:buChar char="•"/>
            </a:pPr>
            <a:r>
              <a:rPr lang="en-US" altLang="ko-KR" sz="1500">
                <a:latin typeface="+mj-lt"/>
                <a:cs typeface="Poppins ExtraLight" panose="00000300000000000000" pitchFamily="2" charset="0"/>
              </a:rPr>
              <a:t>Las herramientas digitales solo son útiles para los estudiantes visuales</a:t>
            </a:r>
            <a:endParaRPr lang="en-US" altLang="ko-KR" sz="15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8775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22C81D28-6834-E113-45A0-9C055E2CCB78}"/>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18050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8366709" cy="418068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15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son los estilos de aprendizaje?</a:t>
            </a:r>
          </a:p>
          <a:p>
            <a:pPr marL="285750" indent="-285750">
              <a:buFont typeface="Arial" panose="020B0604020202020204" pitchFamily="34" charset="0"/>
              <a:buChar char="•"/>
            </a:pPr>
            <a:r>
              <a:rPr lang="en-US" altLang="ko-KR" sz="1500">
                <a:solidFill>
                  <a:schemeClr val="accent6"/>
                </a:solidFill>
                <a:latin typeface="+mj-lt"/>
                <a:cs typeface="Poppins ExtraLight" panose="00000300000000000000" pitchFamily="2" charset="0"/>
              </a:rPr>
              <a:t>Formas en que las personas prefieren aprender nueva información y conceptos.</a:t>
            </a:r>
          </a:p>
          <a:p>
            <a:pPr marL="285750" indent="-285750">
              <a:buFont typeface="Arial" panose="020B0604020202020204" pitchFamily="34" charset="0"/>
              <a:buChar char="•"/>
            </a:pPr>
            <a:r>
              <a:rPr lang="en-US" altLang="ko-KR" sz="1500">
                <a:latin typeface="+mj-lt"/>
                <a:cs typeface="Poppins ExtraLight" panose="00000300000000000000" pitchFamily="2" charset="0"/>
              </a:rPr>
              <a:t>Formas en que los profesores prefieren enseñar nueva información y conceptos.</a:t>
            </a:r>
          </a:p>
          <a:p>
            <a:pPr marL="285750" indent="-285750">
              <a:buFont typeface="Arial" panose="020B0604020202020204" pitchFamily="34" charset="0"/>
              <a:buChar char="•"/>
            </a:pPr>
            <a:r>
              <a:rPr lang="en-US" altLang="ko-KR" sz="1500">
                <a:latin typeface="+mj-lt"/>
                <a:cs typeface="Poppins ExtraLight" panose="00000300000000000000" pitchFamily="2" charset="0"/>
              </a:rPr>
              <a:t>Formas en que las herramientas digitales pueden sustituir a los métodos tradicionales de aprendizaje.</a:t>
            </a:r>
          </a:p>
          <a:p>
            <a:pPr marL="285750" indent="-285750">
              <a:buFont typeface="Arial" panose="020B0604020202020204" pitchFamily="34" charset="0"/>
              <a:buChar char="•"/>
            </a:pPr>
            <a:r>
              <a:rPr lang="en-US" altLang="ko-KR" sz="1500">
                <a:latin typeface="+mj-lt"/>
                <a:cs typeface="Poppins ExtraLight" panose="00000300000000000000" pitchFamily="2" charset="0"/>
              </a:rPr>
              <a:t>Maneras en las que los estudiantes pueden evitar aprender nueva información y conceptos.</a:t>
            </a:r>
          </a:p>
          <a:p>
            <a:pPr lvl="0" indent="-285750">
              <a:buFont typeface="Arial" panose="020B0604020202020204" pitchFamily="34" charset="0"/>
              <a:buChar char="•"/>
            </a:pPr>
            <a:endParaRPr lang="en-US" altLang="ko-KR" sz="1500">
              <a:latin typeface="+mj-lt"/>
              <a:cs typeface="Poppins ExtraLight" panose="00000300000000000000" pitchFamily="2" charset="0"/>
            </a:endParaRPr>
          </a:p>
          <a:p>
            <a:pPr lvl="0" indent="-285750">
              <a:buFont typeface="Arial" panose="020B0604020202020204" pitchFamily="34" charset="0"/>
              <a:buChar char="•"/>
            </a:pPr>
            <a:r>
              <a:rPr lang="en-US" altLang="ko-KR" sz="1500" b="1">
                <a:solidFill>
                  <a:prstClr val="black"/>
                </a:solidFill>
                <a:latin typeface="Calibri"/>
                <a:ea typeface="맑은 고딕" panose="020B0503020000020004" pitchFamily="34" charset="-127"/>
                <a:cs typeface="Poppins Medium" panose="00000600000000000000" pitchFamily="2" charset="0"/>
              </a:rPr>
              <a:t>¿Qué tipo de alumno prefiere aprender viendo información?</a:t>
            </a:r>
          </a:p>
          <a:p>
            <a:pPr lvl="0" indent="-285750">
              <a:buFont typeface="Arial" panose="020B0604020202020204" pitchFamily="34" charset="0"/>
              <a:buChar char="•"/>
            </a:pPr>
            <a:r>
              <a:rPr lang="en-US" altLang="ko-KR" sz="1500">
                <a:solidFill>
                  <a:schemeClr val="accent6"/>
                </a:solidFill>
                <a:latin typeface="+mj-lt"/>
                <a:cs typeface="Poppins ExtraLight" panose="00000300000000000000" pitchFamily="2" charset="0"/>
              </a:rPr>
              <a:t>Estudiantes visuales</a:t>
            </a:r>
          </a:p>
          <a:p>
            <a:pPr lvl="0" indent="-285750">
              <a:buFont typeface="Arial" panose="020B0604020202020204" pitchFamily="34" charset="0"/>
              <a:buChar char="•"/>
            </a:pPr>
            <a:r>
              <a:rPr lang="en-US" altLang="ko-KR" sz="1500">
                <a:latin typeface="+mj-lt"/>
                <a:cs typeface="Poppins ExtraLight" panose="00000300000000000000" pitchFamily="2" charset="0"/>
              </a:rPr>
              <a:t>Estudiantes auditivos</a:t>
            </a:r>
          </a:p>
          <a:p>
            <a:pPr lvl="0" indent="-285750">
              <a:buFont typeface="Arial" panose="020B0604020202020204" pitchFamily="34" charset="0"/>
              <a:buChar char="•"/>
            </a:pPr>
            <a:r>
              <a:rPr lang="en-US" altLang="ko-KR" sz="1500">
                <a:latin typeface="+mj-lt"/>
                <a:cs typeface="Poppins ExtraLight" panose="00000300000000000000" pitchFamily="2" charset="0"/>
              </a:rPr>
              <a:t>Estudiantes de lectura/escritura</a:t>
            </a:r>
          </a:p>
          <a:p>
            <a:pPr lvl="0" indent="-285750">
              <a:buFont typeface="Arial" panose="020B0604020202020204" pitchFamily="34" charset="0"/>
              <a:buChar char="•"/>
            </a:pPr>
            <a:r>
              <a:rPr lang="en-US" altLang="ko-KR" sz="1500">
                <a:latin typeface="+mj-lt"/>
                <a:cs typeface="Poppins ExtraLight" panose="00000300000000000000" pitchFamily="2" charset="0"/>
              </a:rPr>
              <a:t>Estudiantes cinestésicos</a:t>
            </a:r>
          </a:p>
          <a:p>
            <a:pPr indent="-285750">
              <a:buFont typeface="Arial" panose="020B0604020202020204" pitchFamily="34" charset="0"/>
              <a:buChar char="•"/>
            </a:pPr>
            <a:r>
              <a:rPr lang="en-US" sz="1500" b="1">
                <a:solidFill>
                  <a:prstClr val="black"/>
                </a:solidFill>
                <a:latin typeface="Calibri"/>
                <a:ea typeface="맑은 고딕" panose="020B0503020000020004" pitchFamily="34" charset="-127"/>
                <a:cs typeface="Poppins Medium" panose="00000600000000000000" pitchFamily="2" charset="0"/>
              </a:rPr>
              <a:t>¿Cuáles son los cuatro estilos de aprendizaje básicos? </a:t>
            </a:r>
          </a:p>
          <a:p>
            <a:pPr indent="-285750">
              <a:buFont typeface="Arial" panose="020B0604020202020204" pitchFamily="34" charset="0"/>
              <a:buChar char="•"/>
            </a:pPr>
            <a:r>
              <a:rPr lang="en-US" sz="1500">
                <a:solidFill>
                  <a:prstClr val="black"/>
                </a:solidFill>
                <a:latin typeface="Calibri Light" panose="020F0302020204030204"/>
                <a:cs typeface="Poppins ExtraLight" panose="00000300000000000000" pitchFamily="2" charset="0"/>
              </a:rPr>
              <a:t>Verbal, lógico, físico, social</a:t>
            </a:r>
          </a:p>
          <a:p>
            <a:pPr indent="-285750">
              <a:buFont typeface="Arial" panose="020B0604020202020204" pitchFamily="34" charset="0"/>
              <a:buChar char="•"/>
            </a:pPr>
            <a:r>
              <a:rPr lang="en-US" sz="1500">
                <a:solidFill>
                  <a:schemeClr val="accent6"/>
                </a:solidFill>
                <a:latin typeface="+mj-lt"/>
                <a:cs typeface="Poppins ExtraLight" panose="00000300000000000000" pitchFamily="2" charset="0"/>
              </a:rPr>
              <a:t>Visual, auditivo, lectura/escritura, cinestésico</a:t>
            </a:r>
          </a:p>
          <a:p>
            <a:pPr indent="-285750">
              <a:buFont typeface="Arial" panose="020B0604020202020204" pitchFamily="34" charset="0"/>
              <a:buChar char="•"/>
            </a:pPr>
            <a:r>
              <a:rPr lang="en-US" sz="1500">
                <a:latin typeface="+mj-lt"/>
                <a:cs typeface="Poppins ExtraLight" panose="00000300000000000000" pitchFamily="2" charset="0"/>
              </a:rPr>
              <a:t>Memoria, cognitivo, afectivo, conductual</a:t>
            </a:r>
          </a:p>
          <a:p>
            <a:pPr indent="-285750">
              <a:buFont typeface="Arial" panose="020B0604020202020204" pitchFamily="34" charset="0"/>
              <a:buChar char="•"/>
            </a:pPr>
            <a:endParaRPr lang="en-US" altLang="ko-KR" sz="1500">
              <a:cs typeface="Poppins ExtraLight" panose="00000300000000000000" pitchFamily="2" charset="0"/>
            </a:endParaRPr>
          </a:p>
          <a:p>
            <a:pPr indent="-285750">
              <a:buFont typeface="Arial" panose="020B0604020202020204" pitchFamily="34" charset="0"/>
              <a:buChar char="•"/>
            </a:pPr>
            <a:r>
              <a:rPr lang="en-US" altLang="ko-KR" sz="1500" b="1">
                <a:solidFill>
                  <a:prstClr val="black"/>
                </a:solidFill>
                <a:latin typeface="Calibri"/>
                <a:ea typeface="맑은 고딕" panose="020B0503020000020004" pitchFamily="34" charset="-127"/>
                <a:cs typeface="Poppins Medium" panose="00000600000000000000" pitchFamily="2" charset="0"/>
              </a:rPr>
              <a:t>¿Cuál de las siguientes afirmaciones es cierta sobre los estilos de aprendizaje y las herramientas digitales?</a:t>
            </a:r>
          </a:p>
          <a:p>
            <a:pPr indent="-285750">
              <a:buFont typeface="Arial" panose="020B0604020202020204" pitchFamily="34" charset="0"/>
              <a:buChar char="•"/>
            </a:pPr>
            <a:r>
              <a:rPr lang="en-US" altLang="ko-KR" sz="1500">
                <a:latin typeface="+mj-lt"/>
                <a:cs typeface="Poppins ExtraLight" panose="00000300000000000000" pitchFamily="2" charset="0"/>
              </a:rPr>
              <a:t>No existe correlación entre los estilos de aprendizaje y el uso de herramientas digitales</a:t>
            </a:r>
          </a:p>
          <a:p>
            <a:pPr indent="-285750">
              <a:buFont typeface="Arial" panose="020B0604020202020204" pitchFamily="34" charset="0"/>
              <a:buChar char="•"/>
            </a:pPr>
            <a:r>
              <a:rPr lang="en-US" altLang="ko-KR" sz="1500">
                <a:latin typeface="+mj-lt"/>
                <a:cs typeface="Poppins ExtraLight" panose="00000300000000000000" pitchFamily="2" charset="0"/>
              </a:rPr>
              <a:t>Los estudiantes que tienen un solo estilo de aprendizaje no deben usar herramientas digitales</a:t>
            </a:r>
          </a:p>
          <a:p>
            <a:pPr indent="-285750">
              <a:buFont typeface="Arial" panose="020B0604020202020204" pitchFamily="34" charset="0"/>
              <a:buChar char="•"/>
            </a:pPr>
            <a:r>
              <a:rPr lang="en-US" altLang="ko-KR" sz="1500">
                <a:latin typeface="+mj-lt"/>
                <a:cs typeface="Poppins ExtraLight" panose="00000300000000000000" pitchFamily="2" charset="0"/>
              </a:rPr>
              <a:t>Las herramientas digitales se pueden utilizar para facilitar el aprendizaje multimodal</a:t>
            </a:r>
          </a:p>
          <a:p>
            <a:pPr indent="-285750">
              <a:buFont typeface="Arial" panose="020B0604020202020204" pitchFamily="34" charset="0"/>
              <a:buChar char="•"/>
            </a:pPr>
            <a:r>
              <a:rPr lang="en-US" altLang="ko-KR" sz="1500">
                <a:solidFill>
                  <a:schemeClr val="accent6"/>
                </a:solidFill>
                <a:latin typeface="+mj-lt"/>
                <a:cs typeface="Poppins ExtraLight" panose="00000300000000000000" pitchFamily="2" charset="0"/>
              </a:rPr>
              <a:t>Las herramientas digitales solo son útiles para los estudiantes visuales</a:t>
            </a:r>
            <a:endParaRPr lang="en-US" altLang="ko-KR" sz="1500" dirty="0">
              <a:solidFill>
                <a:schemeClr val="accent6"/>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b="1" dirty="0">
              <a:solidFill>
                <a:prstClr val="black"/>
              </a:solidFill>
              <a:latin typeface="Calibri"/>
              <a:ea typeface="맑은 고딕" panose="020B0503020000020004" pitchFamily="34" charset="-127"/>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C49B9424-6648-587D-DFAD-82A4481A75B1}"/>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672329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79" y="1773268"/>
            <a:ext cx="9677361"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Facilitador de aprendizaje digital</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Un facilitador de aprendizaje digital es una persona que ayuda a facilitar el aprendizaje utilizando herramientas y tecnología digitales. Esto puede implicar la creación y aplicación de planes de lecciones, proporcionando apoyo y orientación a los estudiantes, y el uso de diversos tipos de tecnología, como ordenadores, tabletas y otros dispositivos digitales, para mejorar la experiencia de aprendizaje. Un facilitador de aprendizaje digital puede trabajar en diversos entornos educativos, como escuelas, universidades y plataformas de aprendizaje en línea.</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9677361" cy="2101841"/>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Facilitador de aprendizaje tradicional</a:t>
            </a:r>
            <a:endParaRPr lang="en-US" sz="2000" b="1" i="0" dirty="0">
              <a:solidFill>
                <a:srgbClr val="000000"/>
              </a:solidFill>
              <a:effectLst/>
              <a:latin typeface="Archivo"/>
            </a:endParaRPr>
          </a:p>
          <a:p>
            <a:pPr marL="284400" lvl="0">
              <a:lnSpc>
                <a:spcPct val="120000"/>
              </a:lnSpc>
            </a:pPr>
            <a:r>
              <a:rPr lang="es-ES" altLang="ko-KR" sz="1600">
                <a:latin typeface="+mj-lt"/>
                <a:cs typeface="Poppins ExtraLight" panose="00000300000000000000" pitchFamily="2" charset="0"/>
              </a:rPr>
              <a:t>Un facilitador de aprendizaje tradicional, sin herramientas digitales, tiene una vida cotidiana en la que los marcos, las normas y las tradiciones forman parte de la cultura diaria de la institución. Tanto los profesores como los alumnos saben cómo comportarse en el entorno familiar y cada uno conoce su papel</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a:p>
            <a:pPr marL="284400" lvl="0">
              <a:lnSpc>
                <a:spcPct val="120000"/>
              </a:lnSpc>
            </a:pPr>
            <a:endParaRPr lang="en-US" altLang="ko-KR" sz="1600" dirty="0">
              <a:latin typeface="+mj-lt"/>
              <a:cs typeface="Poppins ExtraLight" panose="00000300000000000000" pitchFamily="2" charset="0"/>
            </a:endParaRPr>
          </a:p>
          <a:p>
            <a:pPr marL="284400" lvl="0">
              <a:lnSpc>
                <a:spcPct val="120000"/>
              </a:lnSpc>
            </a:pPr>
            <a:r>
              <a:rPr lang="en-US" altLang="ko-KR" sz="1600">
                <a:latin typeface="+mj-lt"/>
                <a:cs typeface="Poppins ExtraLight" panose="00000300000000000000" pitchFamily="2" charset="0"/>
              </a:rPr>
              <a:t>	</a:t>
            </a:r>
            <a:r>
              <a:rPr lang="en-US" altLang="ko-KR" sz="1600" i="1">
                <a:latin typeface="+mj-lt"/>
                <a:cs typeface="Poppins ExtraLight" panose="00000300000000000000" pitchFamily="2" charset="0"/>
              </a:rPr>
              <a:t>-</a:t>
            </a:r>
            <a:r>
              <a:rPr lang="es-ES" altLang="ko-KR" sz="1600" i="1">
                <a:latin typeface="+mj-lt"/>
                <a:cs typeface="Poppins ExtraLight" panose="00000300000000000000" pitchFamily="2" charset="0"/>
              </a:rPr>
              <a:t> La digitalización de la educación trae cambios, y con ellos un cambio de papeles</a:t>
            </a:r>
            <a:r>
              <a:rPr lang="en-US" altLang="ko-KR" sz="1600" i="1">
                <a:latin typeface="+mj-lt"/>
                <a:cs typeface="Poppins ExtraLight" panose="00000300000000000000" pitchFamily="2" charset="0"/>
              </a:rPr>
              <a:t>.</a:t>
            </a:r>
            <a:endParaRPr lang="en-US" altLang="ko-KR" sz="1600" i="1" dirty="0">
              <a:latin typeface="+mj-lt"/>
              <a:cs typeface="Poppins ExtraLight" panose="00000300000000000000" pitchFamily="2" charset="0"/>
            </a:endParaRPr>
          </a:p>
          <a:p>
            <a:pPr marL="284400" lvl="0">
              <a:lnSpc>
                <a:spcPct val="120000"/>
              </a:lnSpc>
            </a:pP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altLang="ko-KR" sz="2000">
                <a:solidFill>
                  <a:prstClr val="black"/>
                </a:solidFill>
                <a:latin typeface="Calibri Light" panose="020F0302020204030204"/>
                <a:cs typeface="Poppins ExtraLight" panose="00000300000000000000" pitchFamily="2" charset="0"/>
              </a:rPr>
              <a:t>2.1 Facilitador de aprendizaje digital</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4779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15</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627233" y="2392926"/>
            <a:ext cx="4461881" cy="11427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US" sz="2000" b="1">
                <a:solidFill>
                  <a:schemeClr val="dk1"/>
                </a:solidFill>
                <a:cs typeface="Varela Round"/>
              </a:rPr>
              <a:t>Rol pedagógico</a:t>
            </a:r>
            <a:br>
              <a:rPr lang="en-GB" sz="2000" b="1">
                <a:solidFill>
                  <a:schemeClr val="dk1"/>
                </a:solidFill>
                <a:ea typeface="Varela Round"/>
                <a:cs typeface="Varela Round"/>
                <a:sym typeface="Varela Round"/>
              </a:rPr>
            </a:br>
            <a:r>
              <a:rPr lang="es-ES" sz="1600">
                <a:solidFill>
                  <a:srgbClr val="374151"/>
                </a:solidFill>
                <a:latin typeface="Söhne"/>
                <a:ea typeface="Varela Round"/>
                <a:cs typeface="Varela Round"/>
                <a:sym typeface="Varela Round"/>
              </a:rPr>
              <a:t>A</a:t>
            </a:r>
            <a:r>
              <a:rPr lang="es-ES" sz="1600" b="0" i="0">
                <a:solidFill>
                  <a:srgbClr val="374151"/>
                </a:solidFill>
                <a:effectLst/>
                <a:latin typeface="Söhne"/>
              </a:rPr>
              <a:t>poyar a los estudiantes en su aprendizaje y ayudarles a alcanzar los objetivos de aprendizaje</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s-ES" sz="2000" b="1">
                <a:solidFill>
                  <a:schemeClr val="dk1"/>
                </a:solidFill>
                <a:cs typeface="Varela Round"/>
              </a:rPr>
              <a:t>Rol social</a:t>
            </a:r>
            <a:endParaRPr lang="en-GB" sz="2000" b="1" dirty="0">
              <a:solidFill>
                <a:schemeClr val="dk1"/>
              </a:solidFill>
              <a:cs typeface="Varela Round"/>
              <a:sym typeface="Varela Round"/>
            </a:endParaRPr>
          </a:p>
          <a:p>
            <a:pPr lvl="0" algn="r">
              <a:lnSpc>
                <a:spcPct val="120000"/>
              </a:lnSpc>
              <a:buClr>
                <a:schemeClr val="dk1"/>
              </a:buClr>
              <a:buSzPts val="1100"/>
            </a:pPr>
            <a:r>
              <a:rPr lang="es-ES" sz="1600">
                <a:solidFill>
                  <a:srgbClr val="374151"/>
                </a:solidFill>
                <a:latin typeface="Söhne"/>
              </a:rPr>
              <a:t>Facilitar la creación de comunidades de aprendizaje.</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4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Rol directivo</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s-ES" sz="1600" b="0" i="0">
                <a:solidFill>
                  <a:srgbClr val="374151"/>
                </a:solidFill>
                <a:effectLst/>
                <a:latin typeface="Söhne"/>
              </a:rPr>
              <a:t>Comunicar la organización y el desarrollo del curso.</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Rol técnico</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s-ES" sz="1600" b="0" i="0">
                <a:solidFill>
                  <a:srgbClr val="374151"/>
                </a:solidFill>
                <a:effectLst/>
                <a:latin typeface="Söhne"/>
              </a:rPr>
              <a:t>Aprender mejor con experiencias prácticas</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prstClr val="black"/>
                </a:solidFill>
                <a:latin typeface="Calibri Light" panose="020F0302020204030204"/>
              </a:rPr>
              <a:t>2.2 </a:t>
            </a:r>
            <a:r>
              <a:rPr lang="es-ES" sz="2000">
                <a:solidFill>
                  <a:prstClr val="black"/>
                </a:solidFill>
                <a:latin typeface="Calibri Light" panose="020F0302020204030204"/>
              </a:rPr>
              <a:t>Funciones de un facilitador de aprendizaje digital</a:t>
            </a:r>
            <a:endParaRPr lang="en-AU" sz="2000" dirty="0">
              <a:solidFill>
                <a:prstClr val="black"/>
              </a:solidFill>
              <a:latin typeface="Calibri Light" panose="020F0302020204030204"/>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FD6AA7D6-BE3B-E259-40A5-35470670A152}"/>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09866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65706" y="1804150"/>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b="1">
                <a:latin typeface="+mj-lt"/>
                <a:ea typeface="Microsoft Sans Serif" panose="020B0604020202020204" pitchFamily="34" charset="0"/>
                <a:cs typeface="Poppins ExtraLight" panose="00000300000000000000" pitchFamily="2" charset="0"/>
              </a:rPr>
              <a:t>Rol pedagógico</a:t>
            </a:r>
            <a:endParaRPr lang="en-US" sz="2000" b="1" dirty="0">
              <a:latin typeface="+mj-lt"/>
              <a:ea typeface="Microsoft Sans Serif" panose="020B0604020202020204" pitchFamily="34" charset="0"/>
              <a:cs typeface="Poppins ExtraLight" panose="00000300000000000000" pitchFamily="2"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672961"/>
            <a:ext cx="8051326" cy="91427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a:latin typeface="+mj-lt"/>
              </a:rPr>
              <a:t>Esto incluye la creación de planes de clases y otros materiales didácticos, la selección y el uso de métodos y tecnologías de enseñanza apropiados, y la evaluación del aprendizaje y el progreso de los estudiantes.</a:t>
            </a:r>
            <a:endParaRPr lang="en-US"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599543"/>
            <a:ext cx="8179462"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800">
                <a:ea typeface="+mn-ea"/>
                <a:cs typeface="+mn-cs"/>
                <a:sym typeface="Varela Round"/>
              </a:rPr>
              <a:t>La función pedagógica se refiere al papel del profesor o educador en el diseño, la aplicación y la evaluación de experiencias educativas para los alumnos.</a:t>
            </a:r>
            <a:endParaRPr lang="it-IT" sz="28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FFD9C8F-44D2-49F1-9CEB-49B83742EC20}"/>
              </a:ext>
            </a:extLst>
          </p:cNvPr>
          <p:cNvSpPr txBox="1"/>
          <p:nvPr/>
        </p:nvSpPr>
        <p:spPr>
          <a:xfrm>
            <a:off x="465706" y="140645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prstClr val="black"/>
                </a:solidFill>
                <a:latin typeface="Calibri Light" panose="020F0302020204030204"/>
              </a:rPr>
              <a:t>2.2 </a:t>
            </a:r>
            <a:r>
              <a:rPr lang="es-ES" sz="2000">
                <a:solidFill>
                  <a:prstClr val="black"/>
                </a:solidFill>
                <a:latin typeface="Calibri Light" panose="020F0302020204030204"/>
              </a:rPr>
              <a:t>Funciones de un facilitador de aprendizaje digital</a:t>
            </a:r>
            <a:endParaRPr lang="en-AU" sz="2000" dirty="0">
              <a:solidFill>
                <a:prstClr val="black"/>
              </a:solidFill>
              <a:latin typeface="Calibri Light" panose="020F0302020204030204"/>
            </a:endParaRPr>
          </a:p>
        </p:txBody>
      </p:sp>
      <p:sp>
        <p:nvSpPr>
          <p:cNvPr id="2" name="Rettangolo con angoli arrotondati 8">
            <a:extLst>
              <a:ext uri="{FF2B5EF4-FFF2-40B4-BE49-F238E27FC236}">
                <a16:creationId xmlns:a16="http://schemas.microsoft.com/office/drawing/2014/main" id="{0B2F5968-50E2-DF49-2856-A88B6EDEA646}"/>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14871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759671"/>
            <a:ext cx="8900678" cy="437043"/>
          </a:xfrm>
          <a:prstGeom prst="rect">
            <a:avLst/>
          </a:prstGeom>
          <a:noFill/>
        </p:spPr>
        <p:txBody>
          <a:bodyPr wrap="square" rtlCol="0">
            <a:spAutoFit/>
          </a:bodyPr>
          <a:lstStyle/>
          <a:p>
            <a:pPr>
              <a:lnSpc>
                <a:spcPct val="120000"/>
              </a:lnSpc>
              <a:buClr>
                <a:schemeClr val="dk1"/>
              </a:buClr>
              <a:buSzPts val="1100"/>
            </a:pPr>
            <a:r>
              <a:rPr lang="en-GB" sz="2000" b="1">
                <a:latin typeface="+mj-lt"/>
                <a:ea typeface="Microsoft Sans Serif" panose="020B0604020202020204" pitchFamily="34" charset="0"/>
                <a:sym typeface="Varela Round"/>
              </a:rPr>
              <a:t>Rol directivo</a:t>
            </a:r>
            <a:endParaRPr lang="en-GB" sz="2000" b="1" dirty="0">
              <a:latin typeface="+mj-lt"/>
              <a:ea typeface="Microsoft Sans Serif" panose="020B0604020202020204" pitchFamily="34" charset="0"/>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886082" y="3582799"/>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400">
                <a:latin typeface="+mj-lt"/>
              </a:rPr>
              <a:t>En su papel de gestores digitales, los profesores también pueden ser responsables de integrar herramientas y recursos digitales en su práctica docente y de adaptar sus métodos de enseñanza para aprovechar las capacidades únicas de la tecnología digital.</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451029" y="2736249"/>
            <a:ext cx="10642507"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000">
                <a:ea typeface="+mn-ea"/>
                <a:cs typeface="+mn-cs"/>
                <a:sym typeface="Varela Round"/>
              </a:rPr>
              <a:t>La función de gestión digital del profesor se refiere a la forma en que utiliza herramientas y recursos digitales para gestionar y organizar sus actividades de enseñanza y aprendizaje. Esto puede incluir el uso de herramientas digitales para crear e impartir lecciones y materiales didácticos, para comunicarse con los estudiantes y los padres, para realizar un seguimiento del progreso de los estudiantes...</a:t>
            </a:r>
            <a:endParaRPr lang="it-IT" sz="20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03430" y="2943932"/>
            <a:ext cx="1347000" cy="1258244"/>
          </a:xfrm>
          <a:prstGeom prst="rect">
            <a:avLst/>
          </a:prstGeom>
        </p:spPr>
      </p:pic>
      <p:sp>
        <p:nvSpPr>
          <p:cNvPr id="9" name="CuadroTexto 4">
            <a:extLst>
              <a:ext uri="{FF2B5EF4-FFF2-40B4-BE49-F238E27FC236}">
                <a16:creationId xmlns:a16="http://schemas.microsoft.com/office/drawing/2014/main" id="{39F807C6-C86C-48CD-8BF3-78884E9F1404}"/>
              </a:ext>
            </a:extLst>
          </p:cNvPr>
          <p:cNvSpPr txBox="1"/>
          <p:nvPr/>
        </p:nvSpPr>
        <p:spPr>
          <a:xfrm>
            <a:off x="451029" y="138016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prstClr val="black"/>
                </a:solidFill>
                <a:latin typeface="Calibri Light" panose="020F0302020204030204"/>
              </a:rPr>
              <a:t>2.2 </a:t>
            </a:r>
            <a:r>
              <a:rPr lang="es-ES" sz="2000">
                <a:solidFill>
                  <a:prstClr val="black"/>
                </a:solidFill>
                <a:latin typeface="Calibri Light" panose="020F0302020204030204"/>
              </a:rPr>
              <a:t>Funciones de un facilitador de aprendizaje digital</a:t>
            </a:r>
            <a:endParaRPr lang="en-AU" sz="2000" dirty="0">
              <a:solidFill>
                <a:prstClr val="black"/>
              </a:solidFill>
              <a:latin typeface="Calibri Light" panose="020F0302020204030204"/>
            </a:endParaRPr>
          </a:p>
        </p:txBody>
      </p:sp>
      <p:sp>
        <p:nvSpPr>
          <p:cNvPr id="2" name="Rettangolo con angoli arrotondati 8">
            <a:extLst>
              <a:ext uri="{FF2B5EF4-FFF2-40B4-BE49-F238E27FC236}">
                <a16:creationId xmlns:a16="http://schemas.microsoft.com/office/drawing/2014/main" id="{80604E23-C194-0949-B534-20D61C70D0E4}"/>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612922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68811"/>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a:latin typeface="+mj-lt"/>
                <a:ea typeface="Microsoft Sans Serif" panose="020B0604020202020204" pitchFamily="34" charset="0"/>
              </a:rPr>
              <a:t>Rol social</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860067" y="3642232"/>
            <a:ext cx="8682382" cy="125824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400">
                <a:latin typeface="+mj-lt"/>
              </a:rPr>
              <a:t>En una función social digital, los profesores también pueden ser responsables de crear y mantener una comunidad de clase en línea positiva e integradora, y de proporcionar apoyo y orientación a los estudiantes mientras navegan por entornos de aprendizaje digitales.</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653418" y="2747332"/>
            <a:ext cx="909568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400">
                <a:ea typeface="+mn-ea"/>
                <a:cs typeface="+mn-cs"/>
                <a:sym typeface="Varela Round"/>
              </a:rPr>
              <a:t>En la era digital, la función social del profesor también puede incluir ayudar a los alumnos a desarrollar comportamientos y actitudes sociales adecuados en entornos en línea y digitales.</a:t>
            </a:r>
            <a:endParaRPr lang="it-IT" sz="24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7E6701A1-04D7-4B7D-A14D-711747ABBDF3}"/>
              </a:ext>
            </a:extLst>
          </p:cNvPr>
          <p:cNvSpPr txBox="1"/>
          <p:nvPr/>
        </p:nvSpPr>
        <p:spPr>
          <a:xfrm>
            <a:off x="451029" y="148781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prstClr val="black"/>
                </a:solidFill>
                <a:latin typeface="Calibri Light" panose="020F0302020204030204"/>
              </a:rPr>
              <a:t>2.2 </a:t>
            </a:r>
            <a:r>
              <a:rPr lang="es-ES" sz="2000">
                <a:solidFill>
                  <a:prstClr val="black"/>
                </a:solidFill>
                <a:latin typeface="Calibri Light" panose="020F0302020204030204"/>
              </a:rPr>
              <a:t>Funciones de un facilitador de aprendizaje digital</a:t>
            </a:r>
            <a:endParaRPr lang="en-AU" sz="2000" dirty="0">
              <a:solidFill>
                <a:prstClr val="black"/>
              </a:solidFill>
              <a:latin typeface="Calibri Light" panose="020F0302020204030204"/>
            </a:endParaRPr>
          </a:p>
        </p:txBody>
      </p:sp>
      <p:sp>
        <p:nvSpPr>
          <p:cNvPr id="2" name="Rettangolo con angoli arrotondati 8">
            <a:extLst>
              <a:ext uri="{FF2B5EF4-FFF2-40B4-BE49-F238E27FC236}">
                <a16:creationId xmlns:a16="http://schemas.microsoft.com/office/drawing/2014/main" id="{077B1876-51CE-C96F-5991-6739CCDA0497}"/>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41104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466698" y="3991876"/>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736322"/>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a:latin typeface="+mj-lt"/>
                <a:ea typeface="Microsoft Sans Serif" panose="020B0604020202020204" pitchFamily="34" charset="0"/>
              </a:rPr>
              <a:t>Rol técnico</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595407" y="3991876"/>
            <a:ext cx="946912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000" b="0" i="0">
                <a:solidFill>
                  <a:srgbClr val="374151"/>
                </a:solidFill>
                <a:effectLst/>
                <a:latin typeface="Söhne"/>
              </a:rPr>
              <a:t>Los profesores que desempeñan una función técnica digital pueden ser responsables de formar a los alumnos y a otros profesores en el uso de herramientas y recursos digitales, y de proporcionar apoyo y orientación cuando sea necesario. También pueden ser responsables de mantenerse al día de las últimas tendencias y avances en tecnología educativa.</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0111" y="3028327"/>
            <a:ext cx="9999712"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000">
                <a:ea typeface="+mn-ea"/>
                <a:cs typeface="+mn-cs"/>
                <a:sym typeface="Varela Round"/>
              </a:rPr>
              <a:t>La función técnica digital del profesor se refiere a su papel a la hora de utilizar y apoyar el uso de herramientas y recursos digitales en el aula. Esto puede implicar ayudar a los estudiantes a utilizar diversas herramientas y recursos digitales, solucionar los problemas técnicos que puedan surgir y proporcionar apoyo y orientación a los estudiantes mientras trabajan con la tecnología.</a:t>
            </a:r>
            <a:endParaRPr lang="it-IT" sz="20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8BE6ADA-3038-461C-A522-191DFBC2721C}"/>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prstClr val="black"/>
                </a:solidFill>
                <a:latin typeface="Calibri Light" panose="020F0302020204030204"/>
              </a:rPr>
              <a:t>2.2 </a:t>
            </a:r>
            <a:r>
              <a:rPr lang="es-ES" sz="2000">
                <a:solidFill>
                  <a:prstClr val="black"/>
                </a:solidFill>
                <a:latin typeface="Calibri Light" panose="020F0302020204030204"/>
              </a:rPr>
              <a:t>Funciones de un facilitador de aprendizaje digital</a:t>
            </a:r>
            <a:endParaRPr lang="en-AU" sz="2000" dirty="0">
              <a:solidFill>
                <a:prstClr val="black"/>
              </a:solidFill>
              <a:latin typeface="Calibri Light" panose="020F0302020204030204"/>
            </a:endParaRPr>
          </a:p>
        </p:txBody>
      </p:sp>
      <p:sp>
        <p:nvSpPr>
          <p:cNvPr id="2" name="Rettangolo con angoli arrotondati 8">
            <a:extLst>
              <a:ext uri="{FF2B5EF4-FFF2-40B4-BE49-F238E27FC236}">
                <a16:creationId xmlns:a16="http://schemas.microsoft.com/office/drawing/2014/main" id="{4304D5E4-3B51-4FCB-42E7-8160B676929E}"/>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48379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4914971" cy="915941"/>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sz="1800" b="1">
                <a:effectLst/>
                <a:latin typeface="Calibri" panose="020F0502020204030204" pitchFamily="34" charset="0"/>
                <a:ea typeface="Times New Roman" panose="02020603050405020304" pitchFamily="18" charset="0"/>
                <a:cs typeface="Times New Roman" panose="02020603050405020304" pitchFamily="18" charset="0"/>
              </a:rPr>
              <a:t>Optimización de la EFP digital: Herramientas y recursos digitales – Roles y estilos de aprendizaje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Socio: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581886" cy="4149683"/>
            <a:chOff x="-2868940" y="1571528"/>
            <a:chExt cx="12581886"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6208056" cy="675826"/>
            </a:xfrm>
            <a:prstGeom prst="rect">
              <a:avLst/>
            </a:prstGeom>
            <a:noFill/>
          </p:spPr>
          <p:txBody>
            <a:bodyPr wrap="square" rtlCol="0">
              <a:spAutoFit/>
            </a:bodyPr>
            <a:lstStyle/>
            <a:p>
              <a:pPr indent="-285750"/>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Facilitador de aprendizaje digital</a:t>
              </a:r>
            </a:p>
            <a:p>
              <a:pPr indent="-285750">
                <a:lnSpc>
                  <a:spcPct val="120000"/>
                </a:lnSpc>
              </a:pPr>
              <a:r>
                <a:rPr lang="es-E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Persona que ayuda a facilitar el aprendizaje utilizando medios digitales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7235251" cy="971292"/>
            </a:xfrm>
            <a:prstGeom prst="rect">
              <a:avLst/>
            </a:prstGeom>
            <a:noFill/>
          </p:spPr>
          <p:txBody>
            <a:bodyPr wrap="square" rtlCol="0">
              <a:spAutoFit/>
            </a:bodyPr>
            <a:lstStyle/>
            <a:p>
              <a:pPr indent="-285750"/>
              <a:r>
                <a:rPr lang="en-US" sz="2000" b="1" i="0">
                  <a:solidFill>
                    <a:srgbClr val="000000"/>
                  </a:solidFill>
                  <a:effectLst/>
                  <a:latin typeface="Archivo"/>
                </a:rPr>
                <a:t>Facilitador de aprendizaje tradicional</a:t>
              </a:r>
              <a:endParaRPr lang="en-US" sz="2000" b="1" i="0" dirty="0">
                <a:solidFill>
                  <a:srgbClr val="000000"/>
                </a:solidFill>
                <a:effectLst/>
                <a:latin typeface="Archivo"/>
              </a:endParaRPr>
            </a:p>
            <a:p>
              <a:pPr indent="-285750">
                <a:lnSpc>
                  <a:spcPct val="120000"/>
                </a:lnSpc>
              </a:pPr>
              <a:r>
                <a:rPr lang="es-ES" altLang="ko-KR" sz="1600">
                  <a:latin typeface="+mj-lt"/>
                  <a:cs typeface="Poppins ExtraLight" panose="00000300000000000000" pitchFamily="2" charset="0"/>
                </a:rPr>
                <a:t>Vida cotidiana en la que los marcos, las normas y las tradiciones forman parte de la cultura diaria de la institución.</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892552"/>
            </a:xfrm>
            <a:prstGeom prst="rect">
              <a:avLst/>
            </a:prstGeom>
            <a:noFill/>
          </p:spPr>
          <p:txBody>
            <a:bodyPr wrap="square" rtlCol="0">
              <a:spAutoFit/>
            </a:bodyPr>
            <a:lstStyle/>
            <a:p>
              <a:pPr indent="-285750"/>
              <a:r>
                <a:rPr lang="en-US" altLang="ko-KR" sz="2000" b="1">
                  <a:cs typeface="Poppins Medium" panose="00000600000000000000" pitchFamily="2" charset="0"/>
                </a:rPr>
                <a:t>Cambio de funciones</a:t>
              </a:r>
              <a:endParaRPr lang="en-US" altLang="ko-KR" sz="2000" b="1" dirty="0">
                <a:cs typeface="Poppins Medium" panose="00000600000000000000" pitchFamily="2" charset="0"/>
              </a:endParaRPr>
            </a:p>
            <a:p>
              <a:pPr indent="-285750"/>
              <a:r>
                <a:rPr lang="es-ES" altLang="ko-KR" sz="1600">
                  <a:solidFill>
                    <a:prstClr val="black"/>
                  </a:solidFill>
                  <a:latin typeface="Calibri Light" panose="020F0302020204030204"/>
                  <a:cs typeface="Poppins ExtraLight" panose="00000300000000000000" pitchFamily="2" charset="0"/>
                </a:rPr>
                <a:t>La digitalización de la educación trae consigo cambios, y con ellos un cambio de papeles.</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75826"/>
            </a:xfrm>
            <a:prstGeom prst="rect">
              <a:avLst/>
            </a:prstGeom>
            <a:noFill/>
          </p:spPr>
          <p:txBody>
            <a:bodyPr wrap="square" rtlCol="0">
              <a:spAutoFit/>
            </a:bodyPr>
            <a:lstStyle/>
            <a:p>
              <a:pPr indent="-285750"/>
              <a:r>
                <a:rPr lang="en-US" altLang="ko-KR" sz="2000" b="1">
                  <a:cs typeface="Poppins Medium" panose="00000600000000000000" pitchFamily="2" charset="0"/>
                </a:rPr>
                <a:t>Funciones de un facilitador de aprendizaje digital</a:t>
              </a:r>
              <a:endParaRPr lang="en-US" altLang="ko-KR" sz="1600" b="1" dirty="0">
                <a:cs typeface="Poppins Medium" panose="00000600000000000000" pitchFamily="2" charset="0"/>
              </a:endParaRPr>
            </a:p>
            <a:p>
              <a:pPr indent="-285750">
                <a:lnSpc>
                  <a:spcPct val="120000"/>
                </a:lnSpc>
              </a:pPr>
              <a:r>
                <a:rPr lang="es-ES" altLang="ko-KR" sz="1600">
                  <a:latin typeface="+mj-lt"/>
                  <a:cs typeface="Poppins ExtraLight" panose="00000300000000000000" pitchFamily="2" charset="0"/>
                </a:rPr>
                <a:t>Pedagógica, de gestión, social y técnica</a:t>
              </a:r>
              <a:r>
                <a:rPr lang="en-US" altLang="ko-KR" sz="1600">
                  <a:latin typeface="+mj-lt"/>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4DFCDB73-E5C4-8B3D-28DF-704E97A9E47B}"/>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56312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566335" cy="40362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facilitador de aprendizaje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Un webmaster para una plataforma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Facilitador del aprendizaje utilizando herramientas digitales.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Un profesor que planea la introducción de una nueva plataforma de aprendizaje.</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¿Qué implica el rol directivo?</a:t>
            </a:r>
            <a:endParaRPr lang="en-US" altLang="ko-KR" sz="2000" b="1" dirty="0">
              <a:solidFill>
                <a:prstClr val="black"/>
              </a:solidFill>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Organizar actividades digitales de enseñanza y aprendizaje.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y actualización de la infraestructura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Correos electrónicos de lectura y escritura.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Publicar un vídeo en una plataforma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papel pedagógico?</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Creación de planes de lecciones y otros materiales didácticos.</a:t>
            </a:r>
            <a:endParaRPr lang="en-US" sz="1600" dirty="0">
              <a:latin typeface="+mj-lt"/>
              <a:cs typeface="Poppins ExtraLight" panose="00000300000000000000" pitchFamily="2" charset="0"/>
              <a:sym typeface="Varela Round"/>
            </a:endParaRP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El papel del estudiante en la participación en experiencias educativas.</a:t>
            </a:r>
            <a:endParaRPr lang="en-US" sz="1600" dirty="0">
              <a:latin typeface="+mj-lt"/>
              <a:cs typeface="Poppins ExtraLight" panose="00000300000000000000" pitchFamily="2" charset="0"/>
              <a:sym typeface="Varela Round"/>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de la base de datos del servidor.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Participar en actividades de desarrollo profesional.</a:t>
            </a:r>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rol técnico?</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y actualización de la infraestructura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Apoyar el uso de herramientas digitales entre los estudiantes.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Participar en actividades de desarrollo profesional.</a:t>
            </a:r>
            <a:endParaRPr lang="en-US" altLang="ko-KR" sz="1600" dirty="0">
              <a:solidFill>
                <a:prstClr val="black"/>
              </a:solidFill>
              <a:latin typeface="Calibri Light" panose="020F0302020204030204"/>
              <a:cs typeface="Poppins ExtraLight" panose="00000300000000000000" pitchFamily="2" charset="0"/>
            </a:endParaRPr>
          </a:p>
          <a:p>
            <a:pPr marL="432000" lvl="2" indent="-144000">
              <a:buFont typeface="Arial" panose="020B0604020202020204" pitchFamily="34" charset="0"/>
              <a:buChar char="•"/>
            </a:pPr>
            <a:r>
              <a:rPr lang="es-ES" sz="1600">
                <a:solidFill>
                  <a:prstClr val="black"/>
                </a:solidFill>
                <a:latin typeface="Calibri Light" panose="020F0302020204030204"/>
              </a:rPr>
              <a:t>Participar en actividades de desarrollo profesional.</a:t>
            </a:r>
            <a:endParaRPr lang="en-US" altLang="ko-KR" sz="1600" dirty="0">
              <a:solidFill>
                <a:prstClr val="black"/>
              </a:solidFill>
              <a:latin typeface="Calibri Light" panose="020F0302020204030204"/>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23748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9B927FBE-AF8C-1BB8-217B-B1ECBB52A654}"/>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6168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213997" cy="40362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facilitador de aprendizaje digital?</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Un webmaster para una plataforma digital.</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Facilitador del aprendizaje utilizando herramientas digitales.</a:t>
            </a:r>
          </a:p>
          <a:p>
            <a:pPr marL="432000" lvl="2" indent="-144000">
              <a:buFont typeface="Arial" panose="020B0604020202020204" pitchFamily="34" charset="0"/>
              <a:buChar char="•"/>
            </a:pPr>
            <a:r>
              <a:rPr lang="en-U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Un profesor que planea la introducción de una nueva plataforma de aprendizaje.</a:t>
            </a:r>
            <a:endParaRPr lang="en-US" altLang="ko-KR" sz="1600">
              <a:latin typeface="+mj-lt"/>
              <a:cs typeface="Poppins ExtraLight" panose="00000300000000000000" pitchFamily="2" charset="0"/>
            </a:endParaRPr>
          </a:p>
          <a:p>
            <a:pPr marL="284400">
              <a:lnSpc>
                <a:spcPct val="120000"/>
              </a:lnSpc>
            </a:pPr>
            <a:endParaRPr lang="en-US" altLang="ko-KR" sz="1600">
              <a:latin typeface="+mj-lt"/>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¿Qué implica el rol directivo?</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Organizar actividades digitales de enseñanza y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y actualización de la infraestructura digital.</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Correos electrónicos de lectura y escritura.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Publicar un vídeo en una plataforma digital.</a:t>
            </a:r>
          </a:p>
          <a:p>
            <a:pPr marL="432000" lvl="2" indent="-144000">
              <a:buFont typeface="Arial" panose="020B0604020202020204" pitchFamily="34" charset="0"/>
              <a:buChar char="•"/>
            </a:pPr>
            <a:endParaRPr lang="en-US" altLang="ko-KR" sz="1600">
              <a:latin typeface="+mj-lt"/>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papel pedagógico?</a:t>
            </a:r>
          </a:p>
          <a:p>
            <a:pPr marL="432000" lvl="2" indent="-144000">
              <a:buFont typeface="Arial" panose="020B0604020202020204" pitchFamily="34" charset="0"/>
              <a:buChar char="•"/>
            </a:pPr>
            <a:r>
              <a:rPr lang="en-US" sz="1600">
                <a:solidFill>
                  <a:schemeClr val="accent6"/>
                </a:solidFill>
                <a:latin typeface="+mj-lt"/>
                <a:cs typeface="Poppins ExtraLight" panose="00000300000000000000" pitchFamily="2" charset="0"/>
                <a:sym typeface="Varela Round"/>
              </a:rPr>
              <a:t>Creación de planes de lecciones y otros materiales didácticos.</a:t>
            </a: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El papel del estudiante en la participación en experiencias educativas.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de la base de datos del servidor.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Participar en actividades de desarrollo profesional.</a:t>
            </a:r>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rol técnico?</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y actualización de la infraestructura digital.</a:t>
            </a:r>
          </a:p>
          <a:p>
            <a:pPr marL="432000" lvl="2" indent="-144000">
              <a:buFont typeface="Arial" panose="020B0604020202020204" pitchFamily="34" charset="0"/>
              <a:buChar char="•"/>
            </a:pPr>
            <a:r>
              <a:rPr lang="en-US" sz="1600">
                <a:solidFill>
                  <a:schemeClr val="accent6"/>
                </a:solidFill>
                <a:latin typeface="+mj-lt"/>
                <a:cs typeface="Poppins ExtraLight" panose="00000300000000000000" pitchFamily="2" charset="0"/>
                <a:sym typeface="Varela Round"/>
              </a:rPr>
              <a:t>Apoyar el uso de herramientas digitales entre los estudiantes.</a:t>
            </a:r>
            <a:endParaRPr lang="en-US" altLang="ko-KR" sz="1600">
              <a:solidFill>
                <a:schemeClr val="accent6"/>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Participar en actividades de desarrollo profesional.</a:t>
            </a:r>
          </a:p>
          <a:p>
            <a:pPr marL="432000" lvl="2" indent="-144000">
              <a:buFont typeface="Arial" panose="020B0604020202020204" pitchFamily="34" charset="0"/>
              <a:buChar char="•"/>
            </a:pPr>
            <a:r>
              <a:rPr lang="es-ES" sz="1600">
                <a:solidFill>
                  <a:prstClr val="black"/>
                </a:solidFill>
                <a:latin typeface="Calibri Light" panose="020F0302020204030204"/>
              </a:rPr>
              <a:t>Participar en actividades de desarrollo profesional.</a:t>
            </a:r>
            <a:endParaRPr lang="en-US" altLang="ko-KR" sz="1600">
              <a:solidFill>
                <a:prstClr val="black"/>
              </a:solidFill>
              <a:latin typeface="Calibri Light" panose="020F0302020204030204"/>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08CB28F3-4296-30F3-013E-D95042BEEA79}"/>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Facilitación y roles</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84128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facilitador de aprendizaje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Un webmaster para una plataforma digital.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Facilitador del aprendizaje utilizando herramientas digitales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Un profesor que planea la introducción de una nueva plataforma de aprendizaje</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papel pedagógico?</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Creación de planes de lecciones y otros materiales didácticos</a:t>
            </a:r>
            <a:endParaRPr lang="en-US" sz="1600" dirty="0">
              <a:latin typeface="+mj-lt"/>
              <a:cs typeface="Poppins ExtraLight" panose="00000300000000000000" pitchFamily="2" charset="0"/>
              <a:sym typeface="Varela Round"/>
            </a:endParaRP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El papel del estudiante en la participación en experiencias educativas</a:t>
            </a:r>
            <a:endParaRPr lang="en-US" sz="1600" dirty="0">
              <a:latin typeface="+mj-lt"/>
              <a:cs typeface="Poppins ExtraLight" panose="00000300000000000000" pitchFamily="2" charset="0"/>
              <a:sym typeface="Varela Round"/>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de la base de datos del servidor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Participar en actividades de desarrollo profesional</a:t>
            </a:r>
            <a:endParaRPr lang="en-US" altLang="ko-KR" sz="1600" dirty="0">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Test resumen final</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respondiendo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839300"/>
            <a:ext cx="8758293" cy="30133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facilitador de aprendizaje digital?</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Un webmaster para una plataforma digital.</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Facilitador del aprendizaje utilizando herramientas digitales</a:t>
            </a:r>
          </a:p>
          <a:p>
            <a:pPr marL="432000" lvl="2" indent="-144000">
              <a:buFont typeface="Arial" panose="020B0604020202020204" pitchFamily="34" charset="0"/>
              <a:buChar char="•"/>
            </a:pPr>
            <a:r>
              <a:rPr lang="en-U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Un profesor que planea la introducción de una nueva plataforma de aprendizaje</a:t>
            </a:r>
            <a:endParaRPr lang="en-US" altLang="ko-KR" sz="1600">
              <a:latin typeface="+mj-lt"/>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marL="432000" lvl="2" indent="-144000"/>
            <a:endParaRPr lang="en-US" altLang="ko-KR" sz="1600">
              <a:latin typeface="+mj-lt"/>
              <a:cs typeface="Poppins ExtraLight" panose="00000300000000000000" pitchFamily="2" charset="0"/>
            </a:endParaRPr>
          </a:p>
          <a:p>
            <a:pPr marL="432000" lvl="2" indent="-144000"/>
            <a:endParaRPr lang="en-US" altLang="ko-KR" sz="1600">
              <a:latin typeface="+mj-lt"/>
              <a:cs typeface="Poppins ExtraLight" panose="00000300000000000000" pitchFamily="2" charset="0"/>
            </a:endParaRPr>
          </a:p>
          <a:p>
            <a:pPr marL="432000" lvl="2" indent="-144000"/>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implica el papel pedagógico?</a:t>
            </a:r>
          </a:p>
          <a:p>
            <a:pPr marL="432000" lvl="2" indent="-144000">
              <a:buFont typeface="Arial" panose="020B0604020202020204" pitchFamily="34" charset="0"/>
              <a:buChar char="•"/>
            </a:pPr>
            <a:r>
              <a:rPr lang="en-US" sz="1600">
                <a:solidFill>
                  <a:schemeClr val="accent6"/>
                </a:solidFill>
                <a:latin typeface="+mj-lt"/>
                <a:cs typeface="Poppins ExtraLight" panose="00000300000000000000" pitchFamily="2" charset="0"/>
                <a:sym typeface="Varela Round"/>
              </a:rPr>
              <a:t>Creación de planes de lecciones y otros materiales didácticos</a:t>
            </a:r>
          </a:p>
          <a:p>
            <a:pPr marL="432000" lvl="2" indent="-144000">
              <a:buFont typeface="Arial" panose="020B0604020202020204" pitchFamily="34" charset="0"/>
              <a:buChar char="•"/>
            </a:pPr>
            <a:r>
              <a:rPr lang="en-US" sz="1600">
                <a:latin typeface="+mj-lt"/>
                <a:cs typeface="Poppins ExtraLight" panose="00000300000000000000" pitchFamily="2" charset="0"/>
                <a:sym typeface="Varela Round"/>
              </a:rPr>
              <a:t>El papel del estudiante en la participación en experiencias educativas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Mantenimiento de la base de datos del servidor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Participar en actividades de desarrollo profesional</a:t>
            </a:r>
            <a:endParaRPr lang="en-US" altLang="ko-KR" sz="1600" dirty="0">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Soluciones al test de resumen final</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a:solidFill>
                  <a:schemeClr val="tx1">
                    <a:lumMod val="50000"/>
                    <a:lumOff val="50000"/>
                  </a:schemeClr>
                </a:solidFill>
                <a:ea typeface="Microsoft Sans Serif" panose="020B0604020202020204" pitchFamily="34" charset="0"/>
                <a:cs typeface="Poppins Medium" panose="00000600000000000000" pitchFamily="2" charset="0"/>
              </a:rPr>
              <a:t>¡Increíble!</a:t>
            </a:r>
            <a:endParaRPr lang="en-GB"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r>
              <a:rPr lang="en-GB" sz="2000">
                <a:latin typeface="+mj-lt"/>
                <a:ea typeface="Calibri" panose="020F0502020204030204" pitchFamily="34" charset="0"/>
                <a:cs typeface="Helvetica" panose="020B0604020202020204" pitchFamily="34" charset="0"/>
              </a:rPr>
              <a:t>Recuerda (ahora sabes):</a:t>
            </a:r>
            <a:endParaRPr lang="en-GB" sz="2000" dirty="0">
              <a:latin typeface="+mj-lt"/>
              <a:ea typeface="Calibri" panose="020F0502020204030204" pitchFamily="34" charset="0"/>
              <a:cs typeface="Helvetica" panose="020B0604020202020204" pitchFamily="34" charset="0"/>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528320"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s-ES" sz="2000" b="1">
                <a:cs typeface="Poppins Medium" panose="00000600000000000000" pitchFamily="2" charset="0"/>
                <a:sym typeface="Varela Round"/>
              </a:rPr>
              <a:t>Estilos de aprendizaje</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Conocer los cuatro estilos de aprendizaje principales</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62348"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s-ES" sz="2000" b="1">
                <a:cs typeface="Poppins Medium" panose="00000600000000000000" pitchFamily="2" charset="0"/>
                <a:sym typeface="Varela Round"/>
              </a:rPr>
              <a:t>Facilitación y roles</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Comprender el significado de facilitación y roles</a:t>
            </a:r>
            <a:endParaRPr lang="en-GB" sz="2000" dirty="0">
              <a:latin typeface="+mj-lt"/>
              <a:cs typeface="Poppins ExtraLight" panose="00000300000000000000" pitchFamily="2" charset="0"/>
              <a:sym typeface="Varela Round"/>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a:ea typeface="Microsoft Sans Serif" panose="020B0604020202020204" pitchFamily="34" charset="0"/>
                <a:cs typeface="Poppins SemiBold" panose="00000700000000000000" pitchFamily="2" charset="0"/>
              </a:rPr>
              <a:t>¡Sigue adelante!</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Objetivos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Al finalizar este módulo serás capaz de:</a:t>
            </a:r>
            <a:endParaRPr lang="en-GB" sz="2000" dirty="0">
              <a:latin typeface="+mj-lt"/>
              <a:ea typeface="Microsoft Sans Serif" panose="020B0604020202020204" pitchFamily="34" charset="0"/>
              <a:cs typeface="Poppins ExtraLight" panose="00000300000000000000" pitchFamily="2" charset="0"/>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Google Shape;351;p30">
            <a:extLst>
              <a:ext uri="{FF2B5EF4-FFF2-40B4-BE49-F238E27FC236}">
                <a16:creationId xmlns:a16="http://schemas.microsoft.com/office/drawing/2014/main" id="{41E2D62A-BB24-3905-B9C4-022D70D86445}"/>
              </a:ext>
            </a:extLst>
          </p:cNvPr>
          <p:cNvSpPr txBox="1">
            <a:spLocks/>
          </p:cNvSpPr>
          <p:nvPr/>
        </p:nvSpPr>
        <p:spPr>
          <a:xfrm>
            <a:off x="528320"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s-ES" sz="2000" b="1">
                <a:cs typeface="Poppins Medium" panose="00000600000000000000" pitchFamily="2" charset="0"/>
                <a:sym typeface="Varela Round"/>
              </a:rPr>
              <a:t>Estilos de aprendizaje</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Conocer los cuatro estilos de aprendizaje principales</a:t>
            </a:r>
            <a:endParaRPr lang="en-US" sz="2000" dirty="0">
              <a:latin typeface="+mj-lt"/>
              <a:cs typeface="Poppins ExtraLight" panose="00000300000000000000" pitchFamily="2" charset="0"/>
              <a:sym typeface="Varela Round"/>
            </a:endParaRPr>
          </a:p>
        </p:txBody>
      </p:sp>
      <p:sp>
        <p:nvSpPr>
          <p:cNvPr id="3" name="Google Shape;351;p30">
            <a:extLst>
              <a:ext uri="{FF2B5EF4-FFF2-40B4-BE49-F238E27FC236}">
                <a16:creationId xmlns:a16="http://schemas.microsoft.com/office/drawing/2014/main" id="{B85488D4-1877-DB11-530E-E2259A81F54B}"/>
              </a:ext>
            </a:extLst>
          </p:cNvPr>
          <p:cNvSpPr txBox="1">
            <a:spLocks/>
          </p:cNvSpPr>
          <p:nvPr/>
        </p:nvSpPr>
        <p:spPr>
          <a:xfrm>
            <a:off x="3562348"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s-ES" sz="2000" b="1">
                <a:cs typeface="Poppins Medium" panose="00000600000000000000" pitchFamily="2" charset="0"/>
                <a:sym typeface="Varela Round"/>
              </a:rPr>
              <a:t>Facilitación y roles</a:t>
            </a:r>
            <a:endParaRPr lang="en-GB" sz="2000" b="1" dirty="0">
              <a:cs typeface="Poppins Medium" panose="00000600000000000000" pitchFamily="2" charset="0"/>
              <a:sym typeface="Varela Round"/>
            </a:endParaRPr>
          </a:p>
          <a:p>
            <a:pPr marL="230400" lvl="0" indent="0">
              <a:lnSpc>
                <a:spcPct val="100000"/>
              </a:lnSpc>
              <a:spcBef>
                <a:spcPts val="0"/>
              </a:spcBef>
              <a:buNone/>
            </a:pPr>
            <a:r>
              <a:rPr lang="en-US" sz="2000">
                <a:latin typeface="+mj-lt"/>
                <a:cs typeface="Poppins ExtraLight" panose="00000300000000000000" pitchFamily="2" charset="0"/>
                <a:sym typeface="Varela Round"/>
              </a:rPr>
              <a:t>Comprender el significado de facilitación y roles</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Índice de contenidos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850103" y="2771389"/>
            <a:ext cx="189569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1</a:t>
            </a:r>
            <a:r>
              <a:rPr lang="en-US" sz="2000" b="1">
                <a:cs typeface="Poppins Medium" panose="00000600000000000000" pitchFamily="2" charset="0"/>
                <a:sym typeface="Varela Round"/>
              </a:rPr>
              <a:t>. Estilos de aprendizaje</a:t>
            </a:r>
            <a:endParaRPr lang="it-IT" sz="2000" b="1" dirty="0">
              <a:solidFill>
                <a:prstClr val="white"/>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3647205" y="2771389"/>
            <a:ext cx="189570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a:t>
            </a:r>
            <a:r>
              <a:rPr lang="en-US" sz="2000" b="1">
                <a:cs typeface="Poppins Medium" panose="00000600000000000000" pitchFamily="2" charset="0"/>
                <a:sym typeface="Varela Round"/>
              </a:rPr>
              <a:t>. Facilitación y roles</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2" name="Google Shape;351;p30">
            <a:extLst>
              <a:ext uri="{FF2B5EF4-FFF2-40B4-BE49-F238E27FC236}">
                <a16:creationId xmlns:a16="http://schemas.microsoft.com/office/drawing/2014/main" id="{2C7BDE97-A37F-45AC-B4E9-844AB090967E}"/>
              </a:ext>
            </a:extLst>
          </p:cNvPr>
          <p:cNvSpPr txBox="1">
            <a:spLocks/>
          </p:cNvSpPr>
          <p:nvPr/>
        </p:nvSpPr>
        <p:spPr>
          <a:xfrm>
            <a:off x="798671" y="3798062"/>
            <a:ext cx="19071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a:t>
            </a:r>
            <a:r>
              <a:rPr lang="en-US" sz="1300">
                <a:latin typeface="+mj-lt"/>
                <a:ea typeface="Varela Round"/>
                <a:cs typeface="Poppins ExtraLight" panose="00000300000000000000" pitchFamily="2" charset="0"/>
                <a:sym typeface="Varela Round"/>
              </a:rPr>
              <a:t>: Estilos de aprendizaje y herramientas digitales</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a:t>
            </a:r>
            <a:r>
              <a:rPr lang="en-US" sz="1300">
                <a:latin typeface="+mj-lt"/>
                <a:ea typeface="Varela Round"/>
                <a:cs typeface="Poppins ExtraLight" panose="00000300000000000000" pitchFamily="2" charset="0"/>
                <a:sym typeface="Varela Round"/>
              </a:rPr>
              <a:t>: Los cuatro estilos de aprendizaje principales</a:t>
            </a:r>
            <a:endParaRPr lang="en-US" sz="1300" dirty="0">
              <a:latin typeface="+mj-lt"/>
              <a:ea typeface="Varela Round"/>
              <a:cs typeface="Poppins ExtraLight" panose="00000300000000000000" pitchFamily="2" charset="0"/>
              <a:sym typeface="Varela Round"/>
            </a:endParaRPr>
          </a:p>
        </p:txBody>
      </p:sp>
      <p:sp>
        <p:nvSpPr>
          <p:cNvPr id="15" name="Google Shape;351;p30">
            <a:extLst>
              <a:ext uri="{FF2B5EF4-FFF2-40B4-BE49-F238E27FC236}">
                <a16:creationId xmlns:a16="http://schemas.microsoft.com/office/drawing/2014/main" id="{A4C9E0F3-B6D3-40FB-B33D-F0C7E1CAEE3B}"/>
              </a:ext>
            </a:extLst>
          </p:cNvPr>
          <p:cNvSpPr txBox="1">
            <a:spLocks/>
          </p:cNvSpPr>
          <p:nvPr/>
        </p:nvSpPr>
        <p:spPr>
          <a:xfrm>
            <a:off x="3647205" y="3714172"/>
            <a:ext cx="19071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a:t>
            </a:r>
            <a:r>
              <a:rPr lang="en-US" sz="1300">
                <a:latin typeface="+mj-lt"/>
                <a:ea typeface="Varela Round"/>
                <a:cs typeface="Poppins ExtraLight" panose="00000300000000000000" pitchFamily="2" charset="0"/>
                <a:sym typeface="Varela Round"/>
              </a:rPr>
              <a:t>: Facilitador de aprendizaje digital</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a:t>
            </a:r>
            <a:r>
              <a:rPr lang="en-US" sz="1300">
                <a:latin typeface="+mj-lt"/>
                <a:ea typeface="Varela Round"/>
                <a:cs typeface="Poppins ExtraLight" panose="00000300000000000000" pitchFamily="2" charset="0"/>
                <a:sym typeface="Varela Round"/>
              </a:rPr>
              <a:t>: Los roles de un facilitador de aprendizaje digital</a:t>
            </a:r>
            <a:endParaRPr lang="en-US" sz="1300" dirty="0">
              <a:latin typeface="+mj-lt"/>
              <a:ea typeface="Varela Round"/>
              <a:cs typeface="Poppins ExtraLight" panose="00000300000000000000" pitchFamily="2" charset="0"/>
              <a:sym typeface="Varela Round"/>
            </a:endParaRP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¿Quiénes son los alumnos?</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Los estilos de aprendizaje se refieren a la forma en que las personas prefieren aprender nuevos conceptos e información.</a:t>
            </a: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s-ES" altLang="ko-KR" sz="1600" b="0" i="1"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El uso de herramientas digitales en la enseñanza debe tener en cuenta las diferencias de los alumnos a la hora de planificar las metodologías de aprendizaje.</a:t>
            </a:r>
            <a:r>
              <a:rPr kumimoji="0" lang="en-US" altLang="ko-KR" sz="1600" b="0" i="1"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833624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Cómo la tecnología educativa se adapta a todos los estilos de aprendizaje</a:t>
            </a:r>
            <a:endParaRPr lang="en-US" sz="2000" b="1" i="0" dirty="0">
              <a:solidFill>
                <a:srgbClr val="000000"/>
              </a:solidFill>
              <a:effectLst/>
              <a:latin typeface="Archivo"/>
            </a:endParaRPr>
          </a:p>
          <a:p>
            <a:pPr marL="284400" lvl="0" algn="just">
              <a:lnSpc>
                <a:spcPct val="120000"/>
              </a:lnSpc>
            </a:pPr>
            <a:r>
              <a:rPr lang="es-ES" altLang="ko-KR" sz="1600">
                <a:latin typeface="+mj-lt"/>
                <a:cs typeface="Poppins ExtraLight" panose="00000300000000000000" pitchFamily="2" charset="0"/>
              </a:rPr>
              <a:t>La tecnología es una herramienta que los profesores pueden utilizar para ayudar a los alumnos a aprender. Ofrece a cada alumno una forma de aprender que es la mejor para él. Los profesores pueden elegir lo que funcionaría bien en el aula probando diferentes herramientas como PowerPoint, vídeo, cuestionarios, aplicaciones, teléfonos inteligentes, ejercicios con medios digitales, etc.</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06044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1.1 Estilos de aprendizaje y herramientas digitales</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4897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627233" y="2563630"/>
            <a:ext cx="4461881"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US" sz="2000" b="1" dirty="0">
                <a:solidFill>
                  <a:schemeClr val="dk1"/>
                </a:solidFill>
                <a:cs typeface="Varela Round"/>
              </a:rPr>
              <a:t>Visual</a:t>
            </a:r>
            <a:br>
              <a:rPr lang="en-GB" sz="2000" b="1">
                <a:solidFill>
                  <a:schemeClr val="dk1"/>
                </a:solidFill>
                <a:ea typeface="Varela Round"/>
                <a:cs typeface="Varela Round"/>
                <a:sym typeface="Varela Round"/>
              </a:rPr>
            </a:br>
            <a:r>
              <a:rPr lang="es-ES" sz="1600">
                <a:solidFill>
                  <a:prstClr val="black"/>
                </a:solidFill>
                <a:latin typeface="Calibri Light" panose="020F0302020204030204"/>
              </a:rPr>
              <a:t>Se aprende mejor viendo la información</a:t>
            </a:r>
            <a:endParaRPr lang="en-GB" altLang="ko-KR" sz="1600" dirty="0">
              <a:solidFill>
                <a:prstClr val="black"/>
              </a:solidFill>
              <a:latin typeface="Calibri Light" panose="020F0302020204030204"/>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US" sz="2000" b="1">
                <a:solidFill>
                  <a:schemeClr val="dk1"/>
                </a:solidFill>
                <a:cs typeface="Varela Round"/>
              </a:rPr>
              <a:t>Auditivo</a:t>
            </a:r>
            <a:r>
              <a:rPr lang="en-GB" sz="2000" b="1">
                <a:solidFill>
                  <a:schemeClr val="dk1"/>
                </a:solidFill>
                <a:cs typeface="Varela Round"/>
                <a:sym typeface="Varela Round"/>
              </a:rPr>
              <a:t> </a:t>
            </a:r>
            <a:endParaRPr lang="en-GB" sz="2000" b="1" dirty="0">
              <a:solidFill>
                <a:schemeClr val="dk1"/>
              </a:solidFill>
              <a:cs typeface="Varela Round"/>
              <a:sym typeface="Varela Round"/>
            </a:endParaRPr>
          </a:p>
          <a:p>
            <a:pPr lvl="0" algn="r">
              <a:lnSpc>
                <a:spcPct val="120000"/>
              </a:lnSpc>
              <a:buClr>
                <a:schemeClr val="dk1"/>
              </a:buClr>
              <a:buSzPts val="1100"/>
            </a:pPr>
            <a:r>
              <a:rPr lang="es-ES" sz="1600">
                <a:solidFill>
                  <a:prstClr val="black"/>
                </a:solidFill>
                <a:latin typeface="Calibri Light" panose="020F0302020204030204"/>
              </a:rPr>
              <a:t>Se aprende mejor escuchando información</a:t>
            </a:r>
            <a:endParaRPr lang="en-GB" altLang="ko-KR" sz="1600" dirty="0">
              <a:solidFill>
                <a:prstClr val="black"/>
              </a:solidFill>
              <a:latin typeface="Calibri Light" panose="020F0302020204030204"/>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4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Lectura/escritura</a:t>
            </a:r>
          </a:p>
          <a:p>
            <a:pPr>
              <a:lnSpc>
                <a:spcPct val="120000"/>
              </a:lnSpc>
              <a:buClr>
                <a:schemeClr val="dk1"/>
              </a:buClr>
              <a:buSzPts val="1100"/>
            </a:pPr>
            <a:r>
              <a:rPr lang="es-ES" sz="1600">
                <a:solidFill>
                  <a:prstClr val="black"/>
                </a:solidFill>
                <a:latin typeface="Calibri Light" panose="020F0302020204030204"/>
              </a:rPr>
              <a:t>Se aprende mejor leyendo y escribiendo información</a:t>
            </a:r>
            <a:endParaRPr lang="en-GB" altLang="ko-KR" sz="1600" dirty="0">
              <a:solidFill>
                <a:prstClr val="black"/>
              </a:solidFill>
              <a:latin typeface="Calibri Light" panose="020F0302020204030204"/>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Cinestésico</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es-ES" sz="1600">
                <a:solidFill>
                  <a:prstClr val="black"/>
                </a:solidFill>
                <a:latin typeface="Calibri Light" panose="020F0302020204030204"/>
              </a:rPr>
              <a:t>Se aprende mejor con experiencias prácticas</a:t>
            </a:r>
            <a:endParaRPr lang="en-GB" altLang="ko-KR" sz="1600" dirty="0">
              <a:solidFill>
                <a:prstClr val="black"/>
              </a:solidFill>
              <a:latin typeface="Calibri Light" panose="020F0302020204030204"/>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8">
            <a:extLst>
              <a:ext uri="{FF2B5EF4-FFF2-40B4-BE49-F238E27FC236}">
                <a16:creationId xmlns:a16="http://schemas.microsoft.com/office/drawing/2014/main" id="{85F62090-5F3F-F7D3-B4AB-1694A7BE4BB1}"/>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1877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79" y="2293653"/>
            <a:ext cx="7909519"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Mostrar en lugar de contar</a:t>
            </a: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Los alumnos visuales aprenden mejor cuando ven imágenes. La representación pictórica de la información (como flechas y gráficos) permite a los alumnos visuales recordar la información con mayor precisión.</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90952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Herramientas y actividades digitales que apoyan el aprendizaje visual</a:t>
            </a:r>
            <a:endParaRPr lang="en-US" sz="2000" b="1" i="0" dirty="0">
              <a:solidFill>
                <a:srgbClr val="000000"/>
              </a:solidFill>
              <a:effectLst/>
              <a:latin typeface="Archivo"/>
            </a:endParaRPr>
          </a:p>
          <a:p>
            <a:pPr marL="284400" lvl="0" algn="just">
              <a:lnSpc>
                <a:spcPct val="120000"/>
              </a:lnSpc>
            </a:pPr>
            <a:r>
              <a:rPr lang="es-ES" altLang="ko-KR" sz="1600">
                <a:latin typeface="+mj-lt"/>
                <a:cs typeface="Poppins ExtraLight" panose="00000300000000000000" pitchFamily="2" charset="0"/>
              </a:rPr>
              <a:t>Youtube, hacer fotos con el smartphone, visitas guiadas por GPS, software 3D, realidad virtual, grabación de pantallas, mapas mentales, elementos visuales como juegos y simulaciones, etc.</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14292"/>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solidFill>
                  <a:srgbClr val="202124"/>
                </a:solidFill>
                <a:latin typeface="+mj-lt"/>
                <a:ea typeface="Microsoft Sans Serif" panose="020B0604020202020204" pitchFamily="34" charset="0"/>
                <a:cs typeface="Poppins ExtraLight" panose="00000300000000000000" pitchFamily="2" charset="0"/>
              </a:rPr>
              <a:t>Aprendices visuales</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1EA4EC60-E8DC-C8C2-9978-8282FB5F307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27015" y="2714898"/>
            <a:ext cx="3168782" cy="1991005"/>
          </a:xfrm>
          <a:prstGeom prst="rect">
            <a:avLst/>
          </a:prstGeom>
        </p:spPr>
      </p:pic>
      <p:sp>
        <p:nvSpPr>
          <p:cNvPr id="10" name="CuadroTexto 4">
            <a:extLst>
              <a:ext uri="{FF2B5EF4-FFF2-40B4-BE49-F238E27FC236}">
                <a16:creationId xmlns:a16="http://schemas.microsoft.com/office/drawing/2014/main" id="{2BE3086C-627D-43AD-B704-E972D00AD540}"/>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725DEB91-1580-E6F1-F5F1-FBCDC5379D8C}"/>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74521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83332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Algunas personas aprenden mejor si escuchan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s-ES" sz="1600">
                <a:latin typeface="+mj-lt"/>
              </a:rPr>
              <a:t>Los estudiantes auditivos aprenden mejor escuchando la información y diciendo sus respuestas. Suelen preferir escuchar las clases e interactuar con los contenidos de audio antes que tomar apuntes.</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83332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Herramientas y actividades digitales de apoyo al aprendizaje auditivo</a:t>
            </a:r>
            <a:endParaRPr lang="en-US" sz="2000" b="1" i="0" dirty="0">
              <a:solidFill>
                <a:srgbClr val="000000"/>
              </a:solidFill>
              <a:effectLst/>
              <a:latin typeface="Archivo"/>
            </a:endParaRPr>
          </a:p>
          <a:p>
            <a:pPr marL="284400" lvl="0" algn="just">
              <a:lnSpc>
                <a:spcPct val="120000"/>
              </a:lnSpc>
            </a:pPr>
            <a:r>
              <a:rPr lang="es-ES" altLang="ko-KR" sz="1600">
                <a:latin typeface="+mj-lt"/>
                <a:cs typeface="Poppins ExtraLight" panose="00000300000000000000" pitchFamily="2" charset="0"/>
              </a:rPr>
              <a:t>Grabaciones de audio de las clases, creación de podcasts, audiolibros, grabación de los deberes en dispositivos, herramientas de colaboración en línea que permiten a los estudiantes participar en debates en tiempo real.</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70177"/>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rPr>
              <a:t>Aprendices auditivos</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72FFE63F-0DC0-440C-A439-93EF8D181151}"/>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5DF4BFF2-AC3E-C8BC-659E-C1707A2164C6}"/>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0761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214401"/>
            <a:ext cx="975356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Se aprende mejor leyendo y tomando notas</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s-ES" sz="1600">
                <a:latin typeface="+mj-lt"/>
              </a:rPr>
              <a:t>Los alumnos de lectura/escritura aprenden principalmente leyendo y escribiendo. Prefieren aprender información leyendo apuntes, folletos y libros de texto. Estos alumnos utilizan diccionarios y otros materiales de referencia.</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753560" cy="1575127"/>
          </a:xfrm>
          <a:prstGeom prst="rect">
            <a:avLst/>
          </a:prstGeom>
          <a:noFill/>
        </p:spPr>
        <p:txBody>
          <a:bodyPr wrap="square" numCol="1" rtlCol="0">
            <a:noAutofit/>
          </a:bodyPr>
          <a:lstStyle/>
          <a:p>
            <a:pPr indent="-285750">
              <a:buFont typeface="Arial" panose="020B0604020202020204" pitchFamily="34" charset="0"/>
              <a:buChar char="•"/>
            </a:pPr>
            <a:r>
              <a:rPr lang="en-US" sz="2000" b="1" i="0">
                <a:solidFill>
                  <a:srgbClr val="000000"/>
                </a:solidFill>
                <a:effectLst/>
                <a:latin typeface="Archivo"/>
              </a:rPr>
              <a:t>Herramientas y actividades digitales de apoyo al aprendizaje de la lectura y la escritura</a:t>
            </a:r>
            <a:endParaRPr lang="en-US" sz="2000" b="1" i="0" dirty="0">
              <a:solidFill>
                <a:srgbClr val="000000"/>
              </a:solidFill>
              <a:effectLst/>
              <a:latin typeface="Archivo"/>
            </a:endParaRPr>
          </a:p>
          <a:p>
            <a:pPr marL="284400" lvl="0">
              <a:lnSpc>
                <a:spcPct val="120000"/>
              </a:lnSpc>
            </a:pPr>
            <a:r>
              <a:rPr lang="es-ES" altLang="ko-KR" sz="1600">
                <a:latin typeface="+mj-lt"/>
                <a:cs typeface="Poppins ExtraLight" panose="00000300000000000000" pitchFamily="2" charset="0"/>
              </a:rPr>
              <a:t>Libros electrónicos, diccionarios digitales, tesauros y otras herramientas de aprendizaje de idiomas, software de dicción que incluya herramientas de redacción y edición, como correctores ortográficos y gramaticales, Uso de herramientas de colaboración en línea para que los estudiantes puedan compartir sus escritos entre sí y recibir comentarios.</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74146"/>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solidFill>
                  <a:srgbClr val="202124"/>
                </a:solidFill>
                <a:latin typeface="+mj-lt"/>
              </a:rPr>
              <a:t>Aprendices de lectura/escritura</a:t>
            </a:r>
            <a:endParaRPr lang="en-AU" sz="2000" dirty="0">
              <a:solidFill>
                <a:srgbClr val="202124"/>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30016D4D-B57E-4F28-8EF6-42FBA219D552}"/>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Los cuatro estilos de aprendizaje principales</a:t>
            </a:r>
            <a:endParaRPr lang="en-AU" sz="2000" dirty="0">
              <a:latin typeface="+mj-lt"/>
              <a:ea typeface="Microsoft Sans Serif" panose="020B0604020202020204" pitchFamily="34" charset="0"/>
            </a:endParaRPr>
          </a:p>
        </p:txBody>
      </p:sp>
      <p:sp>
        <p:nvSpPr>
          <p:cNvPr id="2" name="Rettangolo con angoli arrotondati 8">
            <a:extLst>
              <a:ext uri="{FF2B5EF4-FFF2-40B4-BE49-F238E27FC236}">
                <a16:creationId xmlns:a16="http://schemas.microsoft.com/office/drawing/2014/main" id="{C230F68C-3734-D791-5794-6AD83BE0A8F2}"/>
              </a:ext>
            </a:extLst>
          </p:cNvPr>
          <p:cNvSpPr/>
          <p:nvPr/>
        </p:nvSpPr>
        <p:spPr>
          <a:xfrm>
            <a:off x="451029" y="669816"/>
            <a:ext cx="282418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Estilos de aprendizaje</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6709172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2.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customXml/itemProps3.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2426</Words>
  <Application>Microsoft Office PowerPoint</Application>
  <PresentationFormat>Panorámica</PresentationFormat>
  <Paragraphs>254</Paragraphs>
  <Slides>26</Slides>
  <Notes>0</Notes>
  <HiddenSlides>0</HiddenSlides>
  <MMClips>0</MMClips>
  <ScaleCrop>false</ScaleCrop>
  <HeadingPairs>
    <vt:vector size="6" baseType="variant">
      <vt:variant>
        <vt:lpstr>Fuentes usadas</vt:lpstr>
      </vt:variant>
      <vt:variant>
        <vt:i4>7</vt:i4>
      </vt:variant>
      <vt:variant>
        <vt:lpstr>Tema</vt:lpstr>
      </vt:variant>
      <vt:variant>
        <vt:i4>11</vt:i4>
      </vt:variant>
      <vt:variant>
        <vt:lpstr>Títulos de diapositiva</vt:lpstr>
      </vt:variant>
      <vt:variant>
        <vt:i4>26</vt:i4>
      </vt:variant>
    </vt:vector>
  </HeadingPairs>
  <TitlesOfParts>
    <vt:vector size="44" baseType="lpstr">
      <vt:lpstr>Archivo</vt:lpstr>
      <vt:lpstr>Söhne</vt: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391</cp:revision>
  <dcterms:created xsi:type="dcterms:W3CDTF">2022-04-26T11:43:16Z</dcterms:created>
  <dcterms:modified xsi:type="dcterms:W3CDTF">2023-03-29T14:44:57Z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