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8" r:id="rId43"/>
    <p:sldId id="299"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Helvetica Neue" panose="020B0604020202020204" charset="0"/>
      <p:regular r:id="rId50"/>
      <p:bold r:id="rId51"/>
      <p:italic r:id="rId52"/>
      <p:boldItalic r:id="rId53"/>
    </p:embeddedFont>
    <p:embeddedFont>
      <p:font typeface="Poppins Medium" panose="000006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XUnkTMB4axxzLC6wlZGuSFQC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B5B19E-D5C6-4301-AEE2-0FC6ABA16171}">
  <a:tblStyle styleId="{3DB5B19E-D5C6-4301-AEE2-0FC6ABA161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5498" autoAdjust="0"/>
  </p:normalViewPr>
  <p:slideViewPr>
    <p:cSldViewPr snapToGrid="0">
      <p:cViewPr varScale="1">
        <p:scale>
          <a:sx n="91" d="100"/>
          <a:sy n="91" d="100"/>
        </p:scale>
        <p:origin x="485" y="67"/>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e0fa25fe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fe0fa25fe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fe0fa25fe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fe0fa25fe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fe0fa25fe1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1fe0fa25fe1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fe0fa25fe1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g1fe0fa25fe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5267" y="1638936"/>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617664" y="2277240"/>
            <a:ext cx="5867337"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600" i="1">
                <a:solidFill>
                  <a:schemeClr val="dk1"/>
                </a:solidFill>
                <a:latin typeface="Calibri"/>
                <a:ea typeface="Calibri"/>
                <a:cs typeface="Calibri"/>
                <a:sym typeface="Calibri"/>
              </a:rPr>
              <a:t>Ahora observa el mapa mental que acabas de crear.</a:t>
            </a:r>
          </a:p>
          <a:p>
            <a:pPr marL="284400" lvl="0" algn="just">
              <a:lnSpc>
                <a:spcPct val="120000"/>
              </a:lnSpc>
            </a:pPr>
            <a:endParaRPr lang="en-US" sz="1600" i="1" dirty="0">
              <a:solidFill>
                <a:schemeClr val="dk1"/>
              </a:solidFill>
              <a:latin typeface="Calibri"/>
              <a:ea typeface="Calibri"/>
              <a:cs typeface="Calibri"/>
              <a:sym typeface="Calibri"/>
            </a:endParaRPr>
          </a:p>
          <a:p>
            <a:pPr marL="284400" lvl="0" algn="just">
              <a:lnSpc>
                <a:spcPct val="120000"/>
              </a:lnSpc>
            </a:pPr>
            <a:r>
              <a:rPr lang="es-ES" sz="1600">
                <a:solidFill>
                  <a:schemeClr val="dk1"/>
                </a:solidFill>
                <a:latin typeface="Calibri"/>
                <a:ea typeface="Calibri"/>
                <a:cs typeface="Calibri"/>
                <a:sym typeface="Calibri"/>
              </a:rPr>
              <a:t>¿Qué utilidad podría tener como base para realizar la tarea inicial, que consiste en presentarse con un texto de 300 párrafos? ¿O incluso dar un pequeño discurso de presentación "improvisado"?</a:t>
            </a:r>
          </a:p>
          <a:p>
            <a:pPr marL="284400" lvl="0" algn="just">
              <a:lnSpc>
                <a:spcPct val="120000"/>
              </a:lnSpc>
            </a:pPr>
            <a:endParaRPr lang="en-US" sz="1600" dirty="0">
              <a:solidFill>
                <a:schemeClr val="dk1"/>
              </a:solidFill>
              <a:latin typeface="Calibri"/>
              <a:ea typeface="Calibri"/>
              <a:cs typeface="Calibri"/>
              <a:sym typeface="Calibri"/>
            </a:endParaRPr>
          </a:p>
          <a:p>
            <a:pPr marL="284400" lvl="0" algn="just">
              <a:lnSpc>
                <a:spcPct val="120000"/>
              </a:lnSpc>
            </a:pPr>
            <a:r>
              <a:rPr lang="es-ES" sz="1600">
                <a:solidFill>
                  <a:schemeClr val="dk1"/>
                </a:solidFill>
                <a:latin typeface="Calibri"/>
                <a:ea typeface="Calibri"/>
                <a:cs typeface="Calibri"/>
                <a:sym typeface="Calibri"/>
              </a:rPr>
              <a:t>Como puedes imaginar, los mapas mentales son una técnica para generar y organizar ideas que resulta útil en muchas situaciones, no sólo para presentarse: de hecho, son </a:t>
            </a:r>
            <a:r>
              <a:rPr lang="es-ES" sz="1600">
                <a:solidFill>
                  <a:srgbClr val="F5911B"/>
                </a:solidFill>
                <a:latin typeface="Calibri"/>
                <a:ea typeface="Calibri"/>
                <a:cs typeface="Calibri"/>
                <a:sym typeface="Calibri"/>
              </a:rPr>
              <a:t>herramientas generales de pensamiento visual.</a:t>
            </a:r>
            <a:endParaRPr dirty="0">
              <a:solidFill>
                <a:srgbClr val="F5911B"/>
              </a:solidFill>
            </a:endParaRPr>
          </a:p>
        </p:txBody>
      </p:sp>
      <p:sp>
        <p:nvSpPr>
          <p:cNvPr id="185" name="Google Shape;185;p1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1.6 Mapas mentales en resumen</a:t>
            </a:r>
            <a:endParaRPr dirty="0"/>
          </a:p>
        </p:txBody>
      </p:sp>
      <p:sp>
        <p:nvSpPr>
          <p:cNvPr id="186" name="Google Shape;186;p10"/>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87" name="Google Shape;187;p1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7" name="Google Shape;144;p7">
            <a:extLst>
              <a:ext uri="{FF2B5EF4-FFF2-40B4-BE49-F238E27FC236}">
                <a16:creationId xmlns:a16="http://schemas.microsoft.com/office/drawing/2014/main" id="{A63B9C69-CB0F-441E-88B9-DCD5D7FF82D8}"/>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485DBC5F-5B24-E79E-622E-8E8B4013C4A7}"/>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p:nvPr/>
        </p:nvSpPr>
        <p:spPr>
          <a:xfrm>
            <a:off x="626289" y="2104559"/>
            <a:ext cx="7555685"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600">
                <a:latin typeface="Calibri"/>
                <a:ea typeface="Calibri"/>
                <a:cs typeface="Calibri"/>
                <a:sym typeface="Calibri"/>
              </a:rPr>
              <a:t>En general, los mapas mentales representan </a:t>
            </a:r>
            <a:r>
              <a:rPr lang="es-ES" sz="1600">
                <a:solidFill>
                  <a:srgbClr val="F5911B"/>
                </a:solidFill>
                <a:latin typeface="Calibri"/>
                <a:ea typeface="Calibri"/>
                <a:cs typeface="Calibri"/>
                <a:sym typeface="Calibri"/>
              </a:rPr>
              <a:t>ideas</a:t>
            </a:r>
            <a:r>
              <a:rPr lang="es-ES" sz="1600">
                <a:latin typeface="Calibri"/>
                <a:ea typeface="Calibri"/>
                <a:cs typeface="Calibri"/>
                <a:sym typeface="Calibri"/>
              </a:rPr>
              <a:t> y sus </a:t>
            </a:r>
            <a:r>
              <a:rPr lang="es-ES" sz="1600">
                <a:solidFill>
                  <a:srgbClr val="F5911B"/>
                </a:solidFill>
                <a:latin typeface="Calibri"/>
                <a:ea typeface="Calibri"/>
                <a:cs typeface="Calibri"/>
                <a:sym typeface="Calibri"/>
              </a:rPr>
              <a:t>asociaciones</a:t>
            </a:r>
            <a:r>
              <a:rPr lang="es-ES" sz="1600">
                <a:latin typeface="Calibri"/>
                <a:ea typeface="Calibri"/>
                <a:cs typeface="Calibri"/>
                <a:sym typeface="Calibri"/>
              </a:rPr>
              <a:t> en un diagrama que siempre tiene un </a:t>
            </a:r>
            <a:r>
              <a:rPr lang="es-ES" sz="1600">
                <a:solidFill>
                  <a:srgbClr val="F5911B"/>
                </a:solidFill>
                <a:latin typeface="Calibri"/>
                <a:ea typeface="Calibri"/>
                <a:cs typeface="Calibri"/>
                <a:sym typeface="Calibri"/>
              </a:rPr>
              <a:t>centro</a:t>
            </a:r>
            <a:r>
              <a:rPr lang="es-ES" sz="1600">
                <a:latin typeface="Calibri"/>
                <a:ea typeface="Calibri"/>
                <a:cs typeface="Calibri"/>
                <a:sym typeface="Calibri"/>
              </a:rPr>
              <a:t> y </a:t>
            </a:r>
            <a:r>
              <a:rPr lang="es-ES" sz="1600">
                <a:solidFill>
                  <a:srgbClr val="F5911B"/>
                </a:solidFill>
                <a:latin typeface="Calibri"/>
                <a:ea typeface="Calibri"/>
                <a:cs typeface="Calibri"/>
                <a:sym typeface="Calibri"/>
              </a:rPr>
              <a:t>palabras</a:t>
            </a:r>
            <a:r>
              <a:rPr lang="es-ES" sz="1600">
                <a:latin typeface="Calibri"/>
                <a:ea typeface="Calibri"/>
                <a:cs typeface="Calibri"/>
                <a:sym typeface="Calibri"/>
              </a:rPr>
              <a:t>, o frases cortas, que describen los conceptos.</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Las palabras están conectadas por </a:t>
            </a:r>
            <a:r>
              <a:rPr lang="es-ES" sz="1600">
                <a:solidFill>
                  <a:srgbClr val="F5911B"/>
                </a:solidFill>
                <a:latin typeface="Calibri"/>
                <a:ea typeface="Calibri"/>
                <a:cs typeface="Calibri"/>
                <a:sym typeface="Calibri"/>
              </a:rPr>
              <a:t>ramas</a:t>
            </a:r>
            <a:r>
              <a:rPr lang="es-ES" sz="1600">
                <a:latin typeface="Calibri"/>
                <a:ea typeface="Calibri"/>
                <a:cs typeface="Calibri"/>
                <a:sym typeface="Calibri"/>
              </a:rPr>
              <a:t> que parten del centro de forma </a:t>
            </a:r>
            <a:r>
              <a:rPr lang="es-ES" sz="1600">
                <a:solidFill>
                  <a:srgbClr val="F5911B"/>
                </a:solidFill>
                <a:latin typeface="Calibri"/>
                <a:ea typeface="Calibri"/>
                <a:cs typeface="Calibri"/>
                <a:sym typeface="Calibri"/>
              </a:rPr>
              <a:t>radial y jerárquica</a:t>
            </a:r>
            <a:r>
              <a:rPr lang="es-ES" sz="1600">
                <a:latin typeface="Calibri"/>
                <a:ea typeface="Calibri"/>
                <a:cs typeface="Calibri"/>
                <a:sym typeface="Calibri"/>
              </a:rPr>
              <a:t>.</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A menudo se utilizan </a:t>
            </a:r>
            <a:r>
              <a:rPr lang="es-ES" sz="1600">
                <a:solidFill>
                  <a:srgbClr val="F5911B"/>
                </a:solidFill>
                <a:latin typeface="Calibri"/>
                <a:ea typeface="Calibri"/>
                <a:cs typeface="Calibri"/>
                <a:sym typeface="Calibri"/>
              </a:rPr>
              <a:t>elementos gráficos </a:t>
            </a:r>
            <a:r>
              <a:rPr lang="es-ES" sz="1600">
                <a:latin typeface="Calibri"/>
                <a:ea typeface="Calibri"/>
                <a:cs typeface="Calibri"/>
                <a:sym typeface="Calibri"/>
              </a:rPr>
              <a:t>como colores, imágenes o iconos: de este modo, los mapas mentales dan cabida tanto al aspecto racional de clasificación y jerarquización como al creativo y expresivo del autor.</a:t>
            </a:r>
          </a:p>
          <a:p>
            <a:pPr marL="284400" lvl="0" algn="just">
              <a:lnSpc>
                <a:spcPct val="120000"/>
              </a:lnSpc>
            </a:pPr>
            <a:endParaRPr lang="es-ES" sz="160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En las versiones digitales, pueden integrarse </a:t>
            </a:r>
            <a:r>
              <a:rPr lang="es-ES" sz="1600">
                <a:solidFill>
                  <a:srgbClr val="F5911B"/>
                </a:solidFill>
                <a:latin typeface="Calibri"/>
                <a:ea typeface="Calibri"/>
                <a:cs typeface="Calibri"/>
                <a:sym typeface="Calibri"/>
              </a:rPr>
              <a:t>recursos externos </a:t>
            </a:r>
            <a:r>
              <a:rPr lang="es-ES" sz="1600">
                <a:latin typeface="Calibri"/>
                <a:ea typeface="Calibri"/>
                <a:cs typeface="Calibri"/>
                <a:sym typeface="Calibri"/>
              </a:rPr>
              <a:t>como archivos o enlaces.</a:t>
            </a:r>
            <a:endParaRPr dirty="0"/>
          </a:p>
        </p:txBody>
      </p:sp>
      <p:sp>
        <p:nvSpPr>
          <p:cNvPr id="194" name="Google Shape;194;p11"/>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1.6 Mapas mentales en resumen</a:t>
            </a:r>
            <a:endParaRPr lang="it-IT" sz="2000" dirty="0"/>
          </a:p>
        </p:txBody>
      </p:sp>
      <p:pic>
        <p:nvPicPr>
          <p:cNvPr id="195" name="Google Shape;195;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0930" y="2267599"/>
            <a:ext cx="3238327" cy="2778752"/>
          </a:xfrm>
          <a:prstGeom prst="rect">
            <a:avLst/>
          </a:prstGeom>
          <a:noFill/>
          <a:ln>
            <a:noFill/>
          </a:ln>
        </p:spPr>
      </p:pic>
      <p:sp>
        <p:nvSpPr>
          <p:cNvPr id="6" name="Google Shape;144;p7">
            <a:extLst>
              <a:ext uri="{FF2B5EF4-FFF2-40B4-BE49-F238E27FC236}">
                <a16:creationId xmlns:a16="http://schemas.microsoft.com/office/drawing/2014/main" id="{8A784587-10E4-48B7-AE03-D2971B44141A}"/>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C488AE21-4E0D-BE99-8CFA-49BFB4FCDD28}"/>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p:nvPr/>
        </p:nvSpPr>
        <p:spPr>
          <a:xfrm>
            <a:off x="337351" y="1878712"/>
            <a:ext cx="7349324" cy="37701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600">
                <a:latin typeface="Calibri"/>
                <a:ea typeface="Calibri"/>
                <a:cs typeface="Calibri"/>
                <a:sym typeface="Calibri"/>
              </a:rPr>
              <a:t>Los mapas mentales se diseñan por </a:t>
            </a:r>
            <a:r>
              <a:rPr lang="es-ES" sz="1600">
                <a:solidFill>
                  <a:srgbClr val="F5911B"/>
                </a:solidFill>
                <a:latin typeface="Calibri"/>
                <a:ea typeface="Calibri"/>
                <a:cs typeface="Calibri"/>
                <a:sym typeface="Calibri"/>
              </a:rPr>
              <a:t>pasos</a:t>
            </a:r>
            <a:r>
              <a:rPr lang="es-ES" sz="1600">
                <a:latin typeface="Calibri"/>
                <a:ea typeface="Calibri"/>
                <a:cs typeface="Calibri"/>
                <a:sym typeface="Calibri"/>
              </a:rPr>
              <a:t>: a partir de la palabra/idea situada en el centro, se procede hacia el exterior asociando subideas a medida que se avanza.</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Pueden hacerse </a:t>
            </a:r>
            <a:r>
              <a:rPr lang="es-ES" sz="1600">
                <a:solidFill>
                  <a:srgbClr val="F5911B"/>
                </a:solidFill>
                <a:latin typeface="Calibri"/>
                <a:ea typeface="Calibri"/>
                <a:cs typeface="Calibri"/>
                <a:sym typeface="Calibri"/>
              </a:rPr>
              <a:t>manualmente</a:t>
            </a:r>
            <a:r>
              <a:rPr lang="es-ES" sz="1600">
                <a:latin typeface="Calibri"/>
                <a:ea typeface="Calibri"/>
                <a:cs typeface="Calibri"/>
                <a:sym typeface="Calibri"/>
              </a:rPr>
              <a:t> o mediante programas informáticos para producir versiones </a:t>
            </a:r>
            <a:r>
              <a:rPr lang="es-ES" sz="1600">
                <a:solidFill>
                  <a:srgbClr val="F5911B"/>
                </a:solidFill>
                <a:latin typeface="Calibri"/>
                <a:ea typeface="Calibri"/>
                <a:cs typeface="Calibri"/>
                <a:sym typeface="Calibri"/>
              </a:rPr>
              <a:t>digitales</a:t>
            </a:r>
            <a:r>
              <a:rPr lang="es-ES" sz="1600">
                <a:latin typeface="Calibri"/>
                <a:ea typeface="Calibri"/>
                <a:cs typeface="Calibri"/>
                <a:sym typeface="Calibri"/>
              </a:rPr>
              <a:t>.</a:t>
            </a:r>
          </a:p>
          <a:p>
            <a:pPr marL="284400" lvl="0" algn="just">
              <a:lnSpc>
                <a:spcPct val="120000"/>
              </a:lnSpc>
            </a:pPr>
            <a:r>
              <a:rPr lang="es-ES" sz="1600">
                <a:latin typeface="Calibri"/>
                <a:ea typeface="Calibri"/>
                <a:cs typeface="Calibri"/>
                <a:sym typeface="Calibri"/>
              </a:rPr>
              <a:t>Pueden ayudar en el </a:t>
            </a:r>
            <a:r>
              <a:rPr lang="es-ES" sz="1600">
                <a:solidFill>
                  <a:srgbClr val="F5911B"/>
                </a:solidFill>
                <a:latin typeface="Calibri"/>
                <a:ea typeface="Calibri"/>
                <a:cs typeface="Calibri"/>
                <a:sym typeface="Calibri"/>
              </a:rPr>
              <a:t>trabajo</a:t>
            </a:r>
            <a:r>
              <a:rPr lang="es-ES" sz="1600">
                <a:latin typeface="Calibri"/>
                <a:ea typeface="Calibri"/>
                <a:cs typeface="Calibri"/>
                <a:sym typeface="Calibri"/>
              </a:rPr>
              <a:t> y la </a:t>
            </a:r>
            <a:r>
              <a:rPr lang="es-ES" sz="1600">
                <a:solidFill>
                  <a:srgbClr val="F5911B"/>
                </a:solidFill>
                <a:latin typeface="Calibri"/>
                <a:ea typeface="Calibri"/>
                <a:cs typeface="Calibri"/>
                <a:sym typeface="Calibri"/>
              </a:rPr>
              <a:t>enseñanza</a:t>
            </a:r>
            <a:r>
              <a:rPr lang="es-ES" sz="1600">
                <a:latin typeface="Calibri"/>
                <a:ea typeface="Calibri"/>
                <a:cs typeface="Calibri"/>
                <a:sym typeface="Calibri"/>
              </a:rPr>
              <a:t>, pero también en la </a:t>
            </a:r>
            <a:r>
              <a:rPr lang="es-ES" sz="1600">
                <a:solidFill>
                  <a:srgbClr val="F5911B"/>
                </a:solidFill>
                <a:latin typeface="Calibri"/>
                <a:ea typeface="Calibri"/>
                <a:cs typeface="Calibri"/>
                <a:sym typeface="Calibri"/>
              </a:rPr>
              <a:t>vida privada</a:t>
            </a:r>
            <a:r>
              <a:rPr lang="es-ES" sz="1600">
                <a:latin typeface="Calibri"/>
                <a:ea typeface="Calibri"/>
                <a:cs typeface="Calibri"/>
                <a:sym typeface="Calibri"/>
              </a:rPr>
              <a:t>.</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Son útiles para preparar presentaciones, y también para </a:t>
            </a:r>
            <a:r>
              <a:rPr lang="es-ES" sz="1600">
                <a:solidFill>
                  <a:srgbClr val="F5911B"/>
                </a:solidFill>
                <a:latin typeface="Calibri"/>
                <a:ea typeface="Calibri"/>
                <a:cs typeface="Calibri"/>
                <a:sym typeface="Calibri"/>
              </a:rPr>
              <a:t>estudiar</a:t>
            </a:r>
            <a:r>
              <a:rPr lang="es-ES" sz="1600">
                <a:latin typeface="Calibri"/>
                <a:ea typeface="Calibri"/>
                <a:cs typeface="Calibri"/>
                <a:sym typeface="Calibri"/>
              </a:rPr>
              <a:t> y tomar notas. Pero también pueden servir de apoyo para la </a:t>
            </a:r>
            <a:r>
              <a:rPr lang="es-ES" sz="1600">
                <a:solidFill>
                  <a:srgbClr val="F5911B"/>
                </a:solidFill>
                <a:latin typeface="Calibri"/>
                <a:ea typeface="Calibri"/>
                <a:cs typeface="Calibri"/>
                <a:sym typeface="Calibri"/>
              </a:rPr>
              <a:t>lluvia de ideas</a:t>
            </a:r>
            <a:r>
              <a:rPr lang="es-ES" sz="1600">
                <a:latin typeface="Calibri"/>
                <a:ea typeface="Calibri"/>
                <a:cs typeface="Calibri"/>
                <a:sym typeface="Calibri"/>
              </a:rPr>
              <a:t>, el análisis de problemas, la toma de decisiones, la gestión de procesos o el diseño.</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Todo ello porque son valiosas herramientas de </a:t>
            </a:r>
            <a:r>
              <a:rPr lang="es-ES" sz="1600">
                <a:solidFill>
                  <a:srgbClr val="F5911B"/>
                </a:solidFill>
                <a:latin typeface="Calibri"/>
                <a:ea typeface="Calibri"/>
                <a:cs typeface="Calibri"/>
                <a:sym typeface="Calibri"/>
              </a:rPr>
              <a:t>síntesis</a:t>
            </a:r>
            <a:r>
              <a:rPr lang="es-ES" sz="1600">
                <a:latin typeface="Calibri"/>
                <a:ea typeface="Calibri"/>
                <a:cs typeface="Calibri"/>
                <a:sym typeface="Calibri"/>
              </a:rPr>
              <a:t> y </a:t>
            </a:r>
            <a:r>
              <a:rPr lang="es-ES" sz="1600">
                <a:solidFill>
                  <a:srgbClr val="F5911B"/>
                </a:solidFill>
                <a:latin typeface="Calibri"/>
                <a:ea typeface="Calibri"/>
                <a:cs typeface="Calibri"/>
                <a:sym typeface="Calibri"/>
              </a:rPr>
              <a:t>comprensión</a:t>
            </a:r>
            <a:r>
              <a:rPr lang="es-ES" sz="1600">
                <a:latin typeface="Calibri"/>
                <a:ea typeface="Calibri"/>
                <a:cs typeface="Calibri"/>
                <a:sym typeface="Calibri"/>
              </a:rPr>
              <a:t>, así como estimulantes de la atención y la memoria, y también para </a:t>
            </a:r>
            <a:r>
              <a:rPr lang="es-ES" sz="1600">
                <a:solidFill>
                  <a:srgbClr val="F5911B"/>
                </a:solidFill>
                <a:latin typeface="Calibri"/>
                <a:ea typeface="Calibri"/>
                <a:cs typeface="Calibri"/>
                <a:sym typeface="Calibri"/>
              </a:rPr>
              <a:t>crear nuevas ideas</a:t>
            </a:r>
            <a:r>
              <a:rPr lang="es-ES" sz="160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202" name="Google Shape;202;p1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1.6 Mapas mentales en resumen</a:t>
            </a:r>
            <a:endParaRPr lang="it-IT" sz="2000" dirty="0"/>
          </a:p>
        </p:txBody>
      </p:sp>
      <p:pic>
        <p:nvPicPr>
          <p:cNvPr id="203" name="Google Shape;20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6675" y="2548675"/>
            <a:ext cx="4478400" cy="2430174"/>
          </a:xfrm>
          <a:prstGeom prst="rect">
            <a:avLst/>
          </a:prstGeom>
          <a:noFill/>
          <a:ln>
            <a:noFill/>
          </a:ln>
        </p:spPr>
      </p:pic>
      <p:sp>
        <p:nvSpPr>
          <p:cNvPr id="6" name="Google Shape;144;p7">
            <a:extLst>
              <a:ext uri="{FF2B5EF4-FFF2-40B4-BE49-F238E27FC236}">
                <a16:creationId xmlns:a16="http://schemas.microsoft.com/office/drawing/2014/main" id="{7E8BE2C7-7EC7-4561-B2CD-F2FFF2EB6556}"/>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AC42E7DF-9E17-0E03-C509-8C2EB71E1168}"/>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1.6 Mapas mentales en resumen</a:t>
            </a:r>
            <a:endParaRPr lang="it-IT" sz="2000" dirty="0"/>
          </a:p>
        </p:txBody>
      </p:sp>
      <p:pic>
        <p:nvPicPr>
          <p:cNvPr id="210" name="Google Shape;21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8525" y="1650950"/>
            <a:ext cx="7754951" cy="4208200"/>
          </a:xfrm>
          <a:prstGeom prst="rect">
            <a:avLst/>
          </a:prstGeom>
          <a:noFill/>
          <a:ln>
            <a:noFill/>
          </a:ln>
        </p:spPr>
      </p:pic>
      <p:sp>
        <p:nvSpPr>
          <p:cNvPr id="5" name="Google Shape;144;p7">
            <a:extLst>
              <a:ext uri="{FF2B5EF4-FFF2-40B4-BE49-F238E27FC236}">
                <a16:creationId xmlns:a16="http://schemas.microsoft.com/office/drawing/2014/main" id="{048F1C7A-DEA8-45E9-AE9E-E7A6E41D3698}"/>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E2B30AAF-F95C-80CA-5944-BB226C765A01}"/>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14"/>
          <p:cNvGrpSpPr/>
          <p:nvPr/>
        </p:nvGrpSpPr>
        <p:grpSpPr>
          <a:xfrm>
            <a:off x="-2500815" y="1535903"/>
            <a:ext cx="12496902" cy="4149683"/>
            <a:chOff x="-2868940" y="1571528"/>
            <a:chExt cx="12496902" cy="4149683"/>
          </a:xfrm>
        </p:grpSpPr>
        <p:sp>
          <p:nvSpPr>
            <p:cNvPr id="217" name="Google Shape;217;p14"/>
            <p:cNvSpPr txBox="1"/>
            <p:nvPr/>
          </p:nvSpPr>
          <p:spPr>
            <a:xfrm>
              <a:off x="1942979" y="1740008"/>
              <a:ext cx="522246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Los mapas mentales…</a:t>
              </a:r>
              <a:r>
                <a:rPr lang="it-IT" sz="1600" b="1">
                  <a:solidFill>
                    <a:schemeClr val="dk1"/>
                  </a:solidFill>
                  <a:latin typeface="Calibri"/>
                  <a:ea typeface="Calibri"/>
                  <a:cs typeface="Calibri"/>
                  <a:sym typeface="Calibri"/>
                </a:rPr>
                <a:t> </a:t>
              </a:r>
              <a:endParaRPr dirty="0"/>
            </a:p>
            <a:p>
              <a:pPr lvl="0">
                <a:lnSpc>
                  <a:spcPct val="120000"/>
                </a:lnSpc>
              </a:pPr>
              <a:r>
                <a:rPr lang="en-US" sz="1600">
                  <a:latin typeface="Calibri"/>
                  <a:ea typeface="Calibri"/>
                  <a:cs typeface="Calibri"/>
                  <a:sym typeface="Calibri"/>
                </a:rPr>
                <a:t>son herramientas para pensamiento visual.</a:t>
              </a:r>
              <a:endParaRPr sz="1600" dirty="0">
                <a:solidFill>
                  <a:srgbClr val="000000"/>
                </a:solidFill>
                <a:latin typeface="Calibri"/>
                <a:ea typeface="Calibri"/>
                <a:cs typeface="Calibri"/>
                <a:sym typeface="Calibri"/>
              </a:endParaRPr>
            </a:p>
          </p:txBody>
        </p:sp>
        <p:sp>
          <p:nvSpPr>
            <p:cNvPr id="218" name="Google Shape;218;p14"/>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19" name="Google Shape;219;p14"/>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0" name="Google Shape;220;p14"/>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1" name="Google Shape;221;p14"/>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222" name="Google Shape;222;p14"/>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3" name="Google Shape;223;p14"/>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4" name="Google Shape;224;p14"/>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5" name="Google Shape;225;p14"/>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226" name="Google Shape;226;p14"/>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4"/>
            <p:cNvSpPr txBox="1"/>
            <p:nvPr/>
          </p:nvSpPr>
          <p:spPr>
            <a:xfrm>
              <a:off x="2477695" y="2690556"/>
              <a:ext cx="451020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Representan…</a:t>
              </a:r>
              <a:endParaRPr dirty="0"/>
            </a:p>
            <a:p>
              <a:pPr lvl="0">
                <a:lnSpc>
                  <a:spcPct val="120000"/>
                </a:lnSpc>
              </a:pPr>
              <a:r>
                <a:rPr lang="en-US" sz="1600">
                  <a:latin typeface="Calibri"/>
                  <a:ea typeface="Calibri"/>
                  <a:cs typeface="Calibri"/>
                  <a:sym typeface="Calibri"/>
                </a:rPr>
                <a:t>la jerarquía asociativa entre ideas</a:t>
              </a:r>
              <a:r>
                <a:rPr lang="en-US" sz="1600" dirty="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228" name="Google Shape;228;p14"/>
            <p:cNvSpPr txBox="1"/>
            <p:nvPr/>
          </p:nvSpPr>
          <p:spPr>
            <a:xfrm>
              <a:off x="2477695" y="3641104"/>
              <a:ext cx="6867406" cy="892512"/>
            </a:xfrm>
            <a:prstGeom prst="rect">
              <a:avLst/>
            </a:prstGeom>
            <a:noFill/>
            <a:ln>
              <a:noFill/>
            </a:ln>
          </p:spPr>
          <p:txBody>
            <a:bodyPr spcFirstLastPara="1" wrap="square" lIns="91425" tIns="45700" rIns="91425" bIns="45700" anchor="t" anchorCtr="0">
              <a:spAutoFit/>
            </a:bodyPr>
            <a:lstStyle/>
            <a:p>
              <a:pPr lvl="0"/>
              <a:r>
                <a:rPr lang="it-IT" sz="2000" b="1">
                  <a:solidFill>
                    <a:schemeClr val="dk1"/>
                  </a:solidFill>
                  <a:latin typeface="Calibri"/>
                  <a:ea typeface="Calibri"/>
                  <a:cs typeface="Calibri"/>
                  <a:sym typeface="Calibri"/>
                </a:rPr>
                <a:t>Consisten en…</a:t>
              </a:r>
              <a:endParaRPr lang="it-IT" sz="2000" b="1" dirty="0">
                <a:solidFill>
                  <a:schemeClr val="dk1"/>
                </a:solidFill>
                <a:latin typeface="Calibri"/>
                <a:ea typeface="Calibri"/>
                <a:cs typeface="Calibri"/>
                <a:sym typeface="Calibri"/>
              </a:endParaRPr>
            </a:p>
            <a:p>
              <a:pPr lvl="0"/>
              <a:r>
                <a:rPr lang="en-US" sz="1600">
                  <a:latin typeface="Calibri"/>
                  <a:ea typeface="Calibri"/>
                  <a:cs typeface="Calibri"/>
                  <a:sym typeface="Calibri"/>
                </a:rPr>
                <a:t>una idea central conectada por ramas a conceptos asociados en múltiples niveles, formando una estructura radial.</a:t>
              </a:r>
              <a:endParaRPr sz="1600" dirty="0">
                <a:solidFill>
                  <a:srgbClr val="000000"/>
                </a:solidFill>
                <a:latin typeface="Calibri"/>
                <a:ea typeface="Calibri"/>
                <a:cs typeface="Calibri"/>
                <a:sym typeface="Calibri"/>
              </a:endParaRPr>
            </a:p>
          </p:txBody>
        </p:sp>
        <p:sp>
          <p:nvSpPr>
            <p:cNvPr id="229" name="Google Shape;229;p14"/>
            <p:cNvSpPr txBox="1"/>
            <p:nvPr/>
          </p:nvSpPr>
          <p:spPr>
            <a:xfrm>
              <a:off x="1961361" y="4601937"/>
              <a:ext cx="7666601" cy="99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Son útiles…</a:t>
              </a:r>
              <a:r>
                <a:rPr lang="it-IT" sz="1600" b="1">
                  <a:solidFill>
                    <a:schemeClr val="dk1"/>
                  </a:solidFill>
                  <a:latin typeface="Calibri"/>
                  <a:ea typeface="Calibri"/>
                  <a:cs typeface="Calibri"/>
                  <a:sym typeface="Calibri"/>
                </a:rPr>
                <a:t> </a:t>
              </a:r>
              <a:endParaRPr dirty="0"/>
            </a:p>
            <a:p>
              <a:pPr lvl="0">
                <a:lnSpc>
                  <a:spcPct val="120000"/>
                </a:lnSpc>
              </a:pPr>
              <a:r>
                <a:rPr lang="en-US" sz="1600">
                  <a:latin typeface="Calibri"/>
                  <a:ea typeface="Calibri"/>
                  <a:cs typeface="Calibri"/>
                  <a:sym typeface="Calibri"/>
                </a:rPr>
                <a:t>en todas las actividades que requieren lluvia de ideas, porque estimulan la síntesis, comprensión y creación de nuevas ideas.</a:t>
              </a:r>
              <a:endParaRPr sz="1600" dirty="0">
                <a:solidFill>
                  <a:srgbClr val="000000"/>
                </a:solidFill>
                <a:latin typeface="Calibri"/>
                <a:ea typeface="Calibri"/>
                <a:cs typeface="Calibri"/>
                <a:sym typeface="Calibri"/>
              </a:endParaRPr>
            </a:p>
          </p:txBody>
        </p:sp>
      </p:grpSp>
      <p:cxnSp>
        <p:nvCxnSpPr>
          <p:cNvPr id="230" name="Google Shape;230;p1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31" name="Google Shape;231;p14"/>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Resumen:</a:t>
            </a:r>
            <a:endParaRPr dirty="0"/>
          </a:p>
        </p:txBody>
      </p:sp>
      <p:grpSp>
        <p:nvGrpSpPr>
          <p:cNvPr id="232" name="Google Shape;232;p14"/>
          <p:cNvGrpSpPr/>
          <p:nvPr/>
        </p:nvGrpSpPr>
        <p:grpSpPr>
          <a:xfrm>
            <a:off x="10207680" y="2917800"/>
            <a:ext cx="1440000" cy="1022400"/>
            <a:chOff x="6949036" y="2151000"/>
            <a:chExt cx="3600000" cy="2556000"/>
          </a:xfrm>
        </p:grpSpPr>
        <p:sp>
          <p:nvSpPr>
            <p:cNvPr id="233" name="Google Shape;233;p1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34" name="Google Shape;234;p1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 name="Google Shape;144;p7">
            <a:extLst>
              <a:ext uri="{FF2B5EF4-FFF2-40B4-BE49-F238E27FC236}">
                <a16:creationId xmlns:a16="http://schemas.microsoft.com/office/drawing/2014/main" id="{A581683F-5AB4-4F34-8D43-2E623187105C}"/>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F64211C6-E0EF-9C92-CCB8-6A87AFF6B996}"/>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1</a:t>
            </a:r>
            <a:r>
              <a:rPr lang="it-IT" sz="20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¿Por qué los mapas mentales se llaman herramientas gráficas para representar ideas? </a:t>
            </a:r>
            <a:r>
              <a:rPr lang="it-IT" sz="1600">
                <a:solidFill>
                  <a:schemeClr val="dk1"/>
                </a:solidFill>
                <a:latin typeface="Calibri"/>
                <a:ea typeface="Calibri"/>
                <a:cs typeface="Calibri"/>
                <a:sym typeface="Calibri"/>
              </a:rPr>
              <a:t>(2 respuestas correctas)</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Porque aligeran el trabajo armonizando el aspecto racional de la clasificación y la jerarquía, con el creativo y expresivo.</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Porque representan visualmente cómo en nuestras mentes agrupamos y vinculamos conceptos jerárquicamente.</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Porque aprovechan los colores y las imágenes para facilitar las asociaciones y estimular el razonamiento.</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Porque nos permiten satisfacer la tendencia de nuestra mente a “saltar” de un concepto a otro en un orden que no es lineal.</a:t>
            </a:r>
            <a:endParaRPr sz="1600" b="0" i="0" u="none" strike="noStrike" cap="none" dirty="0">
              <a:solidFill>
                <a:schemeClr val="dk1"/>
              </a:solidFill>
              <a:latin typeface="Calibri"/>
              <a:ea typeface="Calibri"/>
              <a:cs typeface="Calibri"/>
              <a:sym typeface="Calibri"/>
            </a:endParaRPr>
          </a:p>
        </p:txBody>
      </p:sp>
      <p:cxnSp>
        <p:nvCxnSpPr>
          <p:cNvPr id="250" name="Google Shape;250;p1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51" name="Google Shape;251;p15"/>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Por favor, responde a la siguiente pregunta:</a:t>
            </a:r>
            <a:endParaRPr/>
          </a:p>
        </p:txBody>
      </p:sp>
      <p:grpSp>
        <p:nvGrpSpPr>
          <p:cNvPr id="252" name="Google Shape;252;p15"/>
          <p:cNvGrpSpPr/>
          <p:nvPr/>
        </p:nvGrpSpPr>
        <p:grpSpPr>
          <a:xfrm>
            <a:off x="10207680" y="2917800"/>
            <a:ext cx="1440000" cy="1022400"/>
            <a:chOff x="6949036" y="2151000"/>
            <a:chExt cx="3600000" cy="2556000"/>
          </a:xfrm>
        </p:grpSpPr>
        <p:sp>
          <p:nvSpPr>
            <p:cNvPr id="253" name="Google Shape;253;p1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54" name="Google Shape;254;p1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48AB7FB7-0A63-49D7-87F4-17453AF6C17E}"/>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D7255A97-B67E-ACC0-C538-C4B6B4CC0E8E}"/>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1" dirty="0">
                <a:solidFill>
                  <a:schemeClr val="dk1"/>
                </a:solidFill>
                <a:latin typeface="Calibri"/>
                <a:ea typeface="Calibri"/>
                <a:cs typeface="Calibri"/>
                <a:sym typeface="Calibri"/>
              </a:rPr>
              <a:t>2</a:t>
            </a:r>
            <a:r>
              <a:rPr lang="en-US" sz="2000" b="1">
                <a:solidFill>
                  <a:schemeClr val="dk1"/>
                </a:solidFill>
                <a:latin typeface="Calibri"/>
                <a:ea typeface="Calibri"/>
                <a:cs typeface="Calibri"/>
                <a:sym typeface="Calibri"/>
              </a:rPr>
              <a:t>. ¿Por cuál de los siguientes problemas no es ventajoso hacer uso de un mapa mental?</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1 respuesta correcta)</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Definir el contenido de la próxima lección de física.</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Planificar la renovación del baño.</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Describir cómo funcionan los procedimientos de préstamo de la biblioteca.</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Evaluar los pros y los contras del nuevo software.</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Tomar notas durante la clase de historia.</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70" name="Google Shape;270;p17"/>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71" name="Google Shape;271;p17"/>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s-ES" sz="2000">
                <a:solidFill>
                  <a:schemeClr val="dk1"/>
                </a:solidFill>
                <a:latin typeface="Calibri"/>
                <a:ea typeface="Calibri"/>
                <a:cs typeface="Calibri"/>
                <a:sym typeface="Calibri"/>
              </a:rPr>
              <a:t>Por favor, responde a la siguiente pregunta:</a:t>
            </a:r>
            <a:endParaRPr lang="es-ES" sz="2000"/>
          </a:p>
        </p:txBody>
      </p:sp>
      <p:grpSp>
        <p:nvGrpSpPr>
          <p:cNvPr id="272" name="Google Shape;272;p17"/>
          <p:cNvGrpSpPr/>
          <p:nvPr/>
        </p:nvGrpSpPr>
        <p:grpSpPr>
          <a:xfrm>
            <a:off x="10207680" y="2917800"/>
            <a:ext cx="1440000" cy="1022400"/>
            <a:chOff x="6949036" y="2151000"/>
            <a:chExt cx="3600000" cy="2556000"/>
          </a:xfrm>
        </p:grpSpPr>
        <p:sp>
          <p:nvSpPr>
            <p:cNvPr id="273" name="Google Shape;273;p1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74" name="Google Shape;274;p1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A0EE80E2-4F49-40AC-A03F-A4A5AFCEEE92}"/>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B424783B-4327-5145-E284-CBD714B2826C}"/>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fe0fa25fe1_0_6"/>
          <p:cNvSpPr txBox="1"/>
          <p:nvPr/>
        </p:nvSpPr>
        <p:spPr>
          <a:xfrm>
            <a:off x="626290" y="2104559"/>
            <a:ext cx="7823700" cy="3683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a:t>
            </a:r>
            <a:r>
              <a:rPr lang="it-IT" sz="20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¿Qué representan las líneas dentro de un mapa mental? </a:t>
            </a:r>
            <a:r>
              <a:rPr lang="it-IT" sz="1600">
                <a:solidFill>
                  <a:schemeClr val="dk1"/>
                </a:solidFill>
                <a:latin typeface="Calibri"/>
                <a:ea typeface="Calibri"/>
                <a:cs typeface="Calibri"/>
                <a:sym typeface="Calibri"/>
              </a:rPr>
              <a:t>(1 respuesta correcta)</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Las asociaciones entre conceptos.</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Las relaciones entre conceptos.</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La jerarquía de conceptos.</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90" name="Google Shape;290;g1fe0fa25fe1_0_6"/>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291" name="Google Shape;291;g1fe0fa25fe1_0_6"/>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s-ES" sz="2000">
                <a:solidFill>
                  <a:schemeClr val="dk1"/>
                </a:solidFill>
                <a:latin typeface="Calibri"/>
                <a:ea typeface="Calibri"/>
                <a:cs typeface="Calibri"/>
                <a:sym typeface="Calibri"/>
              </a:rPr>
              <a:t>Por favor, responde a la siguiente pregunta:</a:t>
            </a:r>
            <a:endParaRPr lang="es-ES" sz="2000"/>
          </a:p>
        </p:txBody>
      </p:sp>
      <p:grpSp>
        <p:nvGrpSpPr>
          <p:cNvPr id="292" name="Google Shape;292;g1fe0fa25fe1_0_6"/>
          <p:cNvGrpSpPr/>
          <p:nvPr/>
        </p:nvGrpSpPr>
        <p:grpSpPr>
          <a:xfrm>
            <a:off x="10207680" y="2917800"/>
            <a:ext cx="1439823" cy="1022354"/>
            <a:chOff x="6949036" y="2151000"/>
            <a:chExt cx="3599557" cy="2555886"/>
          </a:xfrm>
        </p:grpSpPr>
        <p:sp>
          <p:nvSpPr>
            <p:cNvPr id="293" name="Google Shape;293;g1fe0fa25fe1_0_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94" name="Google Shape;294;g1fe0fa25fe1_0_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g1fe0fa25fe1_0_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g1fe0fa25fe1_0_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g1fe0fa25fe1_0_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g1fe0fa25fe1_0_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g1fe0fa25fe1_0_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g1fe0fa25fe1_0_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g1fe0fa25fe1_0_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g1fe0fa25fe1_0_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g1fe0fa25fe1_0_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512F7CF3-3DD1-4C70-84D7-5705B43ADEDE}"/>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01F42627-E22A-391E-32F7-F84DAA2F2BEC}"/>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9"/>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a:t>
            </a:r>
            <a:r>
              <a:rPr lang="it-IT" sz="20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La resolución de problemas es una de las actividades que más se beneficia del uso de mapas mentales. ¿Cuál de las fortalezas de los mapas mentales son específicamente útiles para ello?</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2 respuestas correctas)</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Comprensión del problema</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Estimulación de la atención</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Memorización del problema</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Generación de nuevas ideas</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Síntesis del problema</a:t>
            </a:r>
            <a:endParaRPr sz="1600" b="0" i="0" u="none" strike="noStrike" cap="none" dirty="0">
              <a:solidFill>
                <a:schemeClr val="dk1"/>
              </a:solidFill>
              <a:latin typeface="Calibri"/>
              <a:ea typeface="Calibri"/>
              <a:cs typeface="Calibri"/>
              <a:sym typeface="Calibri"/>
            </a:endParaRPr>
          </a:p>
        </p:txBody>
      </p:sp>
      <p:cxnSp>
        <p:nvCxnSpPr>
          <p:cNvPr id="310" name="Google Shape;310;p19"/>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11" name="Google Shape;311;p19"/>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s-ES" sz="2000">
                <a:solidFill>
                  <a:schemeClr val="dk1"/>
                </a:solidFill>
                <a:latin typeface="Calibri"/>
                <a:ea typeface="Calibri"/>
                <a:cs typeface="Calibri"/>
                <a:sym typeface="Calibri"/>
              </a:rPr>
              <a:t>Por favor, responde a la siguiente pregunta:</a:t>
            </a:r>
            <a:endParaRPr lang="es-ES" sz="2000"/>
          </a:p>
        </p:txBody>
      </p:sp>
      <p:grpSp>
        <p:nvGrpSpPr>
          <p:cNvPr id="312" name="Google Shape;312;p19"/>
          <p:cNvGrpSpPr/>
          <p:nvPr/>
        </p:nvGrpSpPr>
        <p:grpSpPr>
          <a:xfrm>
            <a:off x="10207680" y="2917800"/>
            <a:ext cx="1440000" cy="1022400"/>
            <a:chOff x="6949036" y="2151000"/>
            <a:chExt cx="3600000" cy="2556000"/>
          </a:xfrm>
        </p:grpSpPr>
        <p:sp>
          <p:nvSpPr>
            <p:cNvPr id="313" name="Google Shape;313;p19"/>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14" name="Google Shape;314;p19"/>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9"/>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9"/>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9"/>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9"/>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9"/>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9"/>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9"/>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9"/>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9"/>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44;p7">
            <a:extLst>
              <a:ext uri="{FF2B5EF4-FFF2-40B4-BE49-F238E27FC236}">
                <a16:creationId xmlns:a16="http://schemas.microsoft.com/office/drawing/2014/main" id="{1BFD01D7-5A0A-49B5-8FA3-960F013FB3AA}"/>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F8569628-8523-D1A2-9B76-2A5A71D7810E}"/>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s-ES" sz="2000" b="1">
                <a:solidFill>
                  <a:schemeClr val="dk1"/>
                </a:solidFill>
                <a:latin typeface="Calibri"/>
                <a:ea typeface="Calibri"/>
                <a:cs typeface="Calibri"/>
                <a:sym typeface="Calibri"/>
              </a:rPr>
              <a:t>1. ¿Por qué los mapas mentales se llaman herramientas gráficas para representar ideas? </a:t>
            </a:r>
            <a:r>
              <a:rPr lang="es-ES" sz="1600">
                <a:solidFill>
                  <a:schemeClr val="dk1"/>
                </a:solidFill>
                <a:latin typeface="Calibri"/>
                <a:ea typeface="Calibri"/>
                <a:cs typeface="Calibri"/>
                <a:sym typeface="Calibri"/>
              </a:rPr>
              <a:t>(2 respuestas correctas)</a:t>
            </a:r>
            <a:endParaRPr lang="es-ES"/>
          </a:p>
          <a:p>
            <a:pPr marL="0" marR="0" lvl="0" indent="0" algn="l" rtl="0">
              <a:spcBef>
                <a:spcPts val="0"/>
              </a:spcBef>
              <a:spcAft>
                <a:spcPts val="0"/>
              </a:spcAft>
              <a:buNone/>
            </a:pPr>
            <a:endParaRPr lang="es-ES" sz="160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Porque aligeran el trabajo armonizando el aspecto racional de la clasificación y la jerarquía, con el creativo y expresivo.</a:t>
            </a: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Porque representan visualmente cómo en nuestras mentes agrupamos y vinculamos conceptos jerárquicamente.</a:t>
            </a: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Porque aprovechan los colores y las imágenes para facilitar las asociaciones y estimular el razonamiento.</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Porque nos permiten satisfacer la tendencia de nuestra mente a “saltar” de un concepto a otro en un orden que no es lineal.</a:t>
            </a:r>
            <a:endParaRPr lang="es-ES" sz="1600" b="0" i="0" u="none" strike="noStrike" cap="none" dirty="0">
              <a:solidFill>
                <a:schemeClr val="dk1"/>
              </a:solidFill>
              <a:latin typeface="Calibri"/>
              <a:ea typeface="Calibri"/>
              <a:cs typeface="Calibri"/>
              <a:sym typeface="Calibri"/>
            </a:endParaRPr>
          </a:p>
        </p:txBody>
      </p:sp>
      <p:cxnSp>
        <p:nvCxnSpPr>
          <p:cNvPr id="330" name="Google Shape;330;p1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31" name="Google Shape;331;p1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lang="it-IT" sz="2000"/>
          </a:p>
        </p:txBody>
      </p:sp>
      <p:grpSp>
        <p:nvGrpSpPr>
          <p:cNvPr id="332" name="Google Shape;332;p16"/>
          <p:cNvGrpSpPr/>
          <p:nvPr/>
        </p:nvGrpSpPr>
        <p:grpSpPr>
          <a:xfrm>
            <a:off x="10207680" y="2917800"/>
            <a:ext cx="1440000" cy="1022400"/>
            <a:chOff x="6949036" y="2151000"/>
            <a:chExt cx="3600000" cy="2556000"/>
          </a:xfrm>
        </p:grpSpPr>
        <p:sp>
          <p:nvSpPr>
            <p:cNvPr id="333" name="Google Shape;333;p1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34" name="Google Shape;334;p1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4" name="Google Shape;344;p16"/>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it-IT" sz="1600">
                <a:solidFill>
                  <a:schemeClr val="dk1"/>
                </a:solidFill>
                <a:latin typeface="Calibri"/>
                <a:ea typeface="Calibri"/>
                <a:cs typeface="Calibri"/>
                <a:sym typeface="Calibri"/>
              </a:rPr>
              <a:t>ref. DigCompEdu Área 1: Compromiso profesional</a:t>
            </a:r>
            <a:endParaRPr/>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it-IT" sz="2400">
                <a:solidFill>
                  <a:schemeClr val="dk1"/>
                </a:solidFill>
                <a:latin typeface="Calibri"/>
                <a:ea typeface="Calibri"/>
                <a:cs typeface="Calibri"/>
                <a:sym typeface="Calibri"/>
              </a:rPr>
              <a:t>Socio: </a:t>
            </a:r>
            <a:r>
              <a:rPr lang="it-IT" sz="2400">
                <a:solidFill>
                  <a:srgbClr val="F5911B"/>
                </a:solidFill>
                <a:latin typeface="Calibri"/>
                <a:ea typeface="Calibri"/>
                <a:cs typeface="Calibri"/>
                <a:sym typeface="Calibri"/>
              </a:rPr>
              <a:t>IAL FVG</a:t>
            </a:r>
            <a:endParaRPr/>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 name="Google Shape;64;p2"/>
          <p:cNvSpPr/>
          <p:nvPr/>
        </p:nvSpPr>
        <p:spPr>
          <a:xfrm>
            <a:off x="655319" y="2127843"/>
            <a:ext cx="5920971" cy="92461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r>
              <a:rPr lang="en-US" sz="2000" b="1">
                <a:solidFill>
                  <a:schemeClr val="lt1"/>
                </a:solidFill>
                <a:latin typeface="Calibri"/>
                <a:ea typeface="Calibri"/>
                <a:cs typeface="Calibri"/>
                <a:sym typeface="Calibri"/>
              </a:rPr>
              <a:t>Gestión de aulas: mantener a la audiencia involucrada dentro del aula virtual – Mapas mentales, los conceptos básicos</a:t>
            </a:r>
            <a:endParaRPr sz="2000" b="1"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s-ES" sz="2000" b="1">
                <a:solidFill>
                  <a:schemeClr val="dk1"/>
                </a:solidFill>
                <a:latin typeface="Calibri"/>
                <a:ea typeface="Calibri"/>
                <a:cs typeface="Calibri"/>
                <a:sym typeface="Calibri"/>
              </a:rPr>
              <a:t>2. ¿Por cuál de los siguientes problemas no es ventajoso hacer uso de un mapa mental?</a:t>
            </a:r>
            <a:br>
              <a:rPr lang="es-ES" sz="2000" b="1">
                <a:solidFill>
                  <a:schemeClr val="dk1"/>
                </a:solidFill>
                <a:latin typeface="Calibri"/>
                <a:ea typeface="Calibri"/>
                <a:cs typeface="Calibri"/>
                <a:sym typeface="Calibri"/>
              </a:rPr>
            </a:br>
            <a:r>
              <a:rPr lang="es-ES" sz="1600">
                <a:solidFill>
                  <a:schemeClr val="dk1"/>
                </a:solidFill>
                <a:latin typeface="Calibri"/>
                <a:ea typeface="Calibri"/>
                <a:cs typeface="Calibri"/>
                <a:sym typeface="Calibri"/>
              </a:rPr>
              <a:t>(1 respuesta correcta)</a:t>
            </a:r>
            <a:br>
              <a:rPr lang="es-ES" sz="1600">
                <a:solidFill>
                  <a:schemeClr val="dk1"/>
                </a:solidFill>
                <a:latin typeface="Calibri"/>
                <a:ea typeface="Calibri"/>
                <a:cs typeface="Calibri"/>
                <a:sym typeface="Calibri"/>
              </a:rPr>
            </a:br>
            <a:endParaRPr lang="es-ES" sz="1600" b="1">
              <a:solidFill>
                <a:schemeClr val="dk1"/>
              </a:solidFill>
              <a:latin typeface="Calibri"/>
              <a:ea typeface="Calibri"/>
              <a:cs typeface="Calibri"/>
              <a:sym typeface="Calibri"/>
            </a:endParaRP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Definir el contenido de la próxima lección de física.</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Planificar la renovación del baño.</a:t>
            </a: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Describir cómo funcionan los procedimientos de préstamo de la biblioteca.</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Evaluar los pros y los contras del nuevo software.</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Tomar notas durante la clase de historia.</a:t>
            </a: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50" name="Google Shape;350;p18"/>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51" name="Google Shape;351;p18"/>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lang="it-IT" sz="2000"/>
          </a:p>
        </p:txBody>
      </p:sp>
      <p:grpSp>
        <p:nvGrpSpPr>
          <p:cNvPr id="352" name="Google Shape;352;p18"/>
          <p:cNvGrpSpPr/>
          <p:nvPr/>
        </p:nvGrpSpPr>
        <p:grpSpPr>
          <a:xfrm>
            <a:off x="10207680" y="2917800"/>
            <a:ext cx="1440000" cy="1022400"/>
            <a:chOff x="6949036" y="2151000"/>
            <a:chExt cx="3600000" cy="2556000"/>
          </a:xfrm>
        </p:grpSpPr>
        <p:sp>
          <p:nvSpPr>
            <p:cNvPr id="353" name="Google Shape;353;p18"/>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54" name="Google Shape;354;p18"/>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8"/>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8"/>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8"/>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8"/>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8"/>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8"/>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8"/>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8"/>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8"/>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64" name="Google Shape;364;p18"/>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
        <p:nvSpPr>
          <p:cNvPr id="2" name="Google Shape;344;p16">
            <a:extLst>
              <a:ext uri="{FF2B5EF4-FFF2-40B4-BE49-F238E27FC236}">
                <a16:creationId xmlns:a16="http://schemas.microsoft.com/office/drawing/2014/main" id="{E75CD919-B0E8-3965-9AAA-438E24EBE7C0}"/>
              </a:ext>
            </a:extLst>
          </p:cNvPr>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fe0fa25fe1_0_25"/>
          <p:cNvSpPr txBox="1"/>
          <p:nvPr/>
        </p:nvSpPr>
        <p:spPr>
          <a:xfrm>
            <a:off x="626290" y="2104559"/>
            <a:ext cx="7823700" cy="3683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s-ES" sz="2000" b="1">
                <a:solidFill>
                  <a:schemeClr val="dk1"/>
                </a:solidFill>
                <a:latin typeface="Calibri"/>
                <a:ea typeface="Calibri"/>
                <a:cs typeface="Calibri"/>
                <a:sym typeface="Calibri"/>
              </a:rPr>
              <a:t>3. ¿Qué representan las líneas dentro de un mapa mental? </a:t>
            </a:r>
            <a:r>
              <a:rPr lang="es-ES" sz="1600">
                <a:solidFill>
                  <a:schemeClr val="dk1"/>
                </a:solidFill>
                <a:latin typeface="Calibri"/>
                <a:ea typeface="Calibri"/>
                <a:cs typeface="Calibri"/>
                <a:sym typeface="Calibri"/>
              </a:rPr>
              <a:t>(1 respuesta correcta)</a:t>
            </a:r>
            <a:br>
              <a:rPr lang="es-ES" sz="1600">
                <a:solidFill>
                  <a:schemeClr val="dk1"/>
                </a:solidFill>
                <a:latin typeface="Calibri"/>
                <a:ea typeface="Calibri"/>
                <a:cs typeface="Calibri"/>
                <a:sym typeface="Calibri"/>
              </a:rPr>
            </a:br>
            <a:endParaRPr lang="es-ES" sz="160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s-ES" sz="1600">
                <a:solidFill>
                  <a:srgbClr val="F5911B"/>
                </a:solidFill>
                <a:latin typeface="Calibri"/>
                <a:ea typeface="Calibri"/>
                <a:cs typeface="Calibri"/>
                <a:sym typeface="Calibri"/>
              </a:rPr>
              <a:t>Las asociaciones entre conceptos.</a:t>
            </a: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Las relaciones entre conceptos.</a:t>
            </a: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La jerarquía de conceptos.</a:t>
            </a: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70" name="Google Shape;370;g1fe0fa25fe1_0_25"/>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371" name="Google Shape;371;g1fe0fa25fe1_0_25"/>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lang="it-IT" sz="2000"/>
          </a:p>
        </p:txBody>
      </p:sp>
      <p:grpSp>
        <p:nvGrpSpPr>
          <p:cNvPr id="372" name="Google Shape;372;g1fe0fa25fe1_0_25"/>
          <p:cNvGrpSpPr/>
          <p:nvPr/>
        </p:nvGrpSpPr>
        <p:grpSpPr>
          <a:xfrm>
            <a:off x="10207680" y="2917800"/>
            <a:ext cx="1439823" cy="1022354"/>
            <a:chOff x="6949036" y="2151000"/>
            <a:chExt cx="3599557" cy="2555886"/>
          </a:xfrm>
        </p:grpSpPr>
        <p:sp>
          <p:nvSpPr>
            <p:cNvPr id="373" name="Google Shape;373;g1fe0fa25fe1_0_25"/>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74" name="Google Shape;374;g1fe0fa25fe1_0_25"/>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g1fe0fa25fe1_0_25"/>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g1fe0fa25fe1_0_25"/>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g1fe0fa25fe1_0_25"/>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g1fe0fa25fe1_0_25"/>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g1fe0fa25fe1_0_25"/>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g1fe0fa25fe1_0_25"/>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g1fe0fa25fe1_0_25"/>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g1fe0fa25fe1_0_25"/>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g1fe0fa25fe1_0_25"/>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4" name="Google Shape;384;g1fe0fa25fe1_0_25"/>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
        <p:nvSpPr>
          <p:cNvPr id="2" name="Google Shape;344;p16">
            <a:extLst>
              <a:ext uri="{FF2B5EF4-FFF2-40B4-BE49-F238E27FC236}">
                <a16:creationId xmlns:a16="http://schemas.microsoft.com/office/drawing/2014/main" id="{94F83E45-E668-B2DF-AB9B-781E234844B6}"/>
              </a:ext>
            </a:extLst>
          </p:cNvPr>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0"/>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s-ES" sz="2000" b="1">
                <a:solidFill>
                  <a:schemeClr val="dk1"/>
                </a:solidFill>
                <a:latin typeface="Calibri"/>
                <a:ea typeface="Calibri"/>
                <a:cs typeface="Calibri"/>
                <a:sym typeface="Calibri"/>
              </a:rPr>
              <a:t>4. La resolución de problemas es una de las actividades que más se beneficia del uso de mapas mentales. ¿Cuál de las fortalezas de los mapas mentales son específicamente útiles para ello?</a:t>
            </a:r>
            <a:br>
              <a:rPr lang="es-ES" sz="2000" b="1">
                <a:solidFill>
                  <a:schemeClr val="dk1"/>
                </a:solidFill>
                <a:latin typeface="Calibri"/>
                <a:ea typeface="Calibri"/>
                <a:cs typeface="Calibri"/>
                <a:sym typeface="Calibri"/>
              </a:rPr>
            </a:br>
            <a:r>
              <a:rPr lang="es-ES" sz="1600">
                <a:solidFill>
                  <a:schemeClr val="dk1"/>
                </a:solidFill>
                <a:latin typeface="Calibri"/>
                <a:ea typeface="Calibri"/>
                <a:cs typeface="Calibri"/>
                <a:sym typeface="Calibri"/>
              </a:rPr>
              <a:t>(2 respuestas correctas)</a:t>
            </a:r>
            <a:endParaRPr lang="es-ES"/>
          </a:p>
          <a:p>
            <a:pPr marL="0" marR="0" lvl="0" indent="0" algn="l" rtl="0">
              <a:spcBef>
                <a:spcPts val="0"/>
              </a:spcBef>
              <a:spcAft>
                <a:spcPts val="0"/>
              </a:spcAft>
              <a:buNone/>
            </a:pPr>
            <a:endParaRPr lang="es-ES" sz="160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Comprensión del problema</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Estimulación de la atención</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Memorización del problema</a:t>
            </a: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Generación de nuevas ideas</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Síntesis del problema</a:t>
            </a:r>
            <a:endParaRPr lang="es-ES" sz="1600" b="0" i="0" u="none" strike="noStrike" cap="none" dirty="0">
              <a:solidFill>
                <a:schemeClr val="dk1"/>
              </a:solidFill>
              <a:latin typeface="Calibri"/>
              <a:ea typeface="Calibri"/>
              <a:cs typeface="Calibri"/>
              <a:sym typeface="Calibri"/>
            </a:endParaRPr>
          </a:p>
        </p:txBody>
      </p:sp>
      <p:cxnSp>
        <p:nvCxnSpPr>
          <p:cNvPr id="390" name="Google Shape;390;p2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91" name="Google Shape;391;p20"/>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lang="it-IT" sz="2000"/>
          </a:p>
        </p:txBody>
      </p:sp>
      <p:grpSp>
        <p:nvGrpSpPr>
          <p:cNvPr id="392" name="Google Shape;392;p20"/>
          <p:cNvGrpSpPr/>
          <p:nvPr/>
        </p:nvGrpSpPr>
        <p:grpSpPr>
          <a:xfrm>
            <a:off x="10207680" y="2917800"/>
            <a:ext cx="1440000" cy="1022400"/>
            <a:chOff x="6949036" y="2151000"/>
            <a:chExt cx="3600000" cy="2556000"/>
          </a:xfrm>
        </p:grpSpPr>
        <p:sp>
          <p:nvSpPr>
            <p:cNvPr id="393" name="Google Shape;393;p2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94" name="Google Shape;394;p2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2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2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2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2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2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2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2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2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4" name="Google Shape;404;p20"/>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
        <p:nvSpPr>
          <p:cNvPr id="2" name="Google Shape;344;p16">
            <a:extLst>
              <a:ext uri="{FF2B5EF4-FFF2-40B4-BE49-F238E27FC236}">
                <a16:creationId xmlns:a16="http://schemas.microsoft.com/office/drawing/2014/main" id="{7D839AA5-431B-D908-FE96-3CC4D8EA9800}"/>
              </a:ext>
            </a:extLst>
          </p:cNvPr>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21"/>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2.1 </a:t>
            </a:r>
            <a:r>
              <a:rPr lang="es-ES" sz="2000">
                <a:solidFill>
                  <a:schemeClr val="dk1"/>
                </a:solidFill>
                <a:latin typeface="Calibri"/>
                <a:ea typeface="Calibri"/>
                <a:cs typeface="Calibri"/>
                <a:sym typeface="Calibri"/>
              </a:rPr>
              <a:t>¿Parece esto un mapa mental?</a:t>
            </a:r>
            <a:endParaRPr dirty="0"/>
          </a:p>
        </p:txBody>
      </p:sp>
      <p:pic>
        <p:nvPicPr>
          <p:cNvPr id="411" name="Google Shape;411;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9075" y="1536175"/>
            <a:ext cx="7181625" cy="4297801"/>
          </a:xfrm>
          <a:prstGeom prst="rect">
            <a:avLst/>
          </a:prstGeom>
          <a:noFill/>
          <a:ln>
            <a:noFill/>
          </a:ln>
        </p:spPr>
      </p:pic>
      <p:sp>
        <p:nvSpPr>
          <p:cNvPr id="412" name="Google Shape;412;p21"/>
          <p:cNvSpPr txBox="1"/>
          <p:nvPr/>
        </p:nvSpPr>
        <p:spPr>
          <a:xfrm>
            <a:off x="186431" y="1691972"/>
            <a:ext cx="4342477" cy="347580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s-ES" sz="1600" i="1">
                <a:latin typeface="Calibri"/>
                <a:ea typeface="Calibri"/>
                <a:cs typeface="Calibri"/>
                <a:sym typeface="Calibri"/>
              </a:rPr>
              <a:t>Observa el mapa del lateral.</a:t>
            </a:r>
          </a:p>
          <a:p>
            <a:pPr marL="284400" lvl="0">
              <a:lnSpc>
                <a:spcPct val="120000"/>
              </a:lnSpc>
            </a:pPr>
            <a:r>
              <a:rPr lang="es-ES" sz="1600">
                <a:latin typeface="Calibri"/>
                <a:ea typeface="Calibri"/>
                <a:cs typeface="Calibri"/>
                <a:sym typeface="Calibri"/>
              </a:rPr>
              <a:t>¿Qué te parece? </a:t>
            </a:r>
          </a:p>
          <a:p>
            <a:pPr marL="284400" lvl="0">
              <a:lnSpc>
                <a:spcPct val="120000"/>
              </a:lnSpc>
            </a:pPr>
            <a:r>
              <a:rPr lang="es-ES" sz="1600">
                <a:latin typeface="Calibri"/>
                <a:ea typeface="Calibri"/>
                <a:cs typeface="Calibri"/>
                <a:sym typeface="Calibri"/>
              </a:rPr>
              <a:t>¿Notas alguna diferencia gráfica con el mapa de Buzan visto anteriormente?</a:t>
            </a:r>
          </a:p>
          <a:p>
            <a:pPr marL="284400" lvl="0">
              <a:lnSpc>
                <a:spcPct val="120000"/>
              </a:lnSpc>
            </a:pPr>
            <a:endParaRPr lang="en-US" sz="1600" i="1" dirty="0">
              <a:latin typeface="Calibri"/>
              <a:ea typeface="Calibri"/>
              <a:cs typeface="Calibri"/>
              <a:sym typeface="Calibri"/>
            </a:endParaRPr>
          </a:p>
          <a:p>
            <a:pPr marL="284400" lvl="0">
              <a:lnSpc>
                <a:spcPct val="120000"/>
              </a:lnSpc>
            </a:pPr>
            <a:r>
              <a:rPr lang="en-US" sz="1600">
                <a:latin typeface="Calibri"/>
                <a:ea typeface="Calibri"/>
                <a:cs typeface="Calibri"/>
                <a:sym typeface="Calibri"/>
              </a:rPr>
              <a:t>Pensemos en ello:</a:t>
            </a:r>
          </a:p>
          <a:p>
            <a:pPr marL="570150" lvl="0" indent="-285750">
              <a:lnSpc>
                <a:spcPct val="120000"/>
              </a:lnSpc>
              <a:buFont typeface="Arial" panose="020B0604020202020204" pitchFamily="34" charset="0"/>
              <a:buChar char="•"/>
            </a:pPr>
            <a:r>
              <a:rPr lang="es-ES" sz="1600">
                <a:latin typeface="Calibri"/>
                <a:ea typeface="Calibri"/>
                <a:cs typeface="Calibri"/>
                <a:sym typeface="Calibri"/>
              </a:rPr>
              <a:t>¿Tiene palabras conectadas por líneas o flechas?</a:t>
            </a:r>
            <a:endParaRPr lang="en-US" sz="1600">
              <a:latin typeface="Calibri"/>
              <a:ea typeface="Calibri"/>
              <a:cs typeface="Calibri"/>
              <a:sym typeface="Calibri"/>
            </a:endParaRPr>
          </a:p>
          <a:p>
            <a:pPr marL="570150" lvl="0" indent="-285750">
              <a:lnSpc>
                <a:spcPct val="120000"/>
              </a:lnSpc>
              <a:buFont typeface="Arial" panose="020B0604020202020204" pitchFamily="34" charset="0"/>
              <a:buChar char="•"/>
            </a:pPr>
            <a:r>
              <a:rPr lang="es-ES" sz="1600">
                <a:latin typeface="Calibri"/>
                <a:ea typeface="Calibri"/>
                <a:cs typeface="Calibri"/>
                <a:sym typeface="Calibri"/>
              </a:rPr>
              <a:t>¿Tiene algo escrito en los enlaces</a:t>
            </a:r>
            <a:r>
              <a:rPr lang="en-US" sz="1600">
                <a:latin typeface="Calibri"/>
                <a:ea typeface="Calibri"/>
                <a:cs typeface="Calibri"/>
                <a:sym typeface="Calibri"/>
              </a:rPr>
              <a:t>?</a:t>
            </a:r>
            <a:endParaRPr lang="en-US" sz="1600" dirty="0">
              <a:latin typeface="Calibri"/>
              <a:ea typeface="Calibri"/>
              <a:cs typeface="Calibri"/>
              <a:sym typeface="Calibri"/>
            </a:endParaRPr>
          </a:p>
          <a:p>
            <a:pPr marL="570150" lvl="0" indent="-285750">
              <a:lnSpc>
                <a:spcPct val="120000"/>
              </a:lnSpc>
              <a:buFont typeface="Arial" panose="020B0604020202020204" pitchFamily="34" charset="0"/>
              <a:buChar char="•"/>
            </a:pPr>
            <a:r>
              <a:rPr lang="es-ES" sz="1600">
                <a:latin typeface="Calibri"/>
                <a:ea typeface="Calibri"/>
                <a:cs typeface="Calibri"/>
                <a:sym typeface="Calibri"/>
              </a:rPr>
              <a:t>¿Tiene una estructura radial alrededor del centro o vertical hacia abajo</a:t>
            </a:r>
            <a:r>
              <a:rPr lang="en-US" sz="1600">
                <a:latin typeface="Calibri"/>
                <a:ea typeface="Calibri"/>
                <a:cs typeface="Calibri"/>
                <a:sym typeface="Calibri"/>
              </a:rPr>
              <a:t>?</a:t>
            </a:r>
            <a:endParaRPr lang="en-US" sz="1600" dirty="0">
              <a:latin typeface="Calibri"/>
              <a:ea typeface="Calibri"/>
              <a:cs typeface="Calibri"/>
              <a:sym typeface="Calibri"/>
            </a:endParaRPr>
          </a:p>
          <a:p>
            <a:pPr marL="570150" lvl="0" indent="-285750">
              <a:lnSpc>
                <a:spcPct val="120000"/>
              </a:lnSpc>
              <a:buFont typeface="Arial" panose="020B0604020202020204" pitchFamily="34" charset="0"/>
              <a:buChar char="•"/>
            </a:pPr>
            <a:r>
              <a:rPr lang="pt-BR" sz="1600">
                <a:latin typeface="Calibri"/>
                <a:ea typeface="Calibri"/>
                <a:cs typeface="Calibri"/>
                <a:sym typeface="Calibri"/>
              </a:rPr>
              <a:t>¿Utiliza colores e imágenes, o no</a:t>
            </a:r>
            <a:r>
              <a:rPr lang="en-US" sz="1600">
                <a:latin typeface="Calibri"/>
                <a:ea typeface="Calibri"/>
                <a:cs typeface="Calibri"/>
                <a:sym typeface="Calibri"/>
              </a:rPr>
              <a:t>?</a:t>
            </a:r>
            <a:endParaRPr lang="en-US" sz="1600" dirty="0">
              <a:latin typeface="Calibri"/>
              <a:ea typeface="Calibri"/>
              <a:cs typeface="Calibri"/>
              <a:sym typeface="Calibri"/>
            </a:endParaRPr>
          </a:p>
          <a:p>
            <a:pPr marL="570150" lvl="0" indent="-285750">
              <a:lnSpc>
                <a:spcPct val="120000"/>
              </a:lnSpc>
              <a:buFont typeface="Arial" panose="020B0604020202020204" pitchFamily="34" charset="0"/>
              <a:buChar char="•"/>
            </a:pPr>
            <a:r>
              <a:rPr lang="es-ES" sz="1600">
                <a:latin typeface="Calibri"/>
                <a:ea typeface="Calibri"/>
                <a:cs typeface="Calibri"/>
                <a:sym typeface="Calibri"/>
              </a:rPr>
              <a:t>¿Sólo tiene enlaces jerárquicos, o no</a:t>
            </a:r>
            <a:r>
              <a:rPr lang="en-US" sz="1600">
                <a:latin typeface="Calibri"/>
                <a:ea typeface="Calibri"/>
                <a:cs typeface="Calibri"/>
                <a:sym typeface="Calibri"/>
              </a:rPr>
              <a:t>?</a:t>
            </a:r>
            <a:endParaRPr dirty="0"/>
          </a:p>
        </p:txBody>
      </p:sp>
      <p:sp>
        <p:nvSpPr>
          <p:cNvPr id="6" name="Google Shape;409;p21">
            <a:extLst>
              <a:ext uri="{FF2B5EF4-FFF2-40B4-BE49-F238E27FC236}">
                <a16:creationId xmlns:a16="http://schemas.microsoft.com/office/drawing/2014/main" id="{D0E03C10-26A9-48BA-B4A0-AF7F915D527F}"/>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22"/>
          <p:cNvSpPr txBox="1"/>
          <p:nvPr/>
        </p:nvSpPr>
        <p:spPr>
          <a:xfrm>
            <a:off x="523240" y="1250839"/>
            <a:ext cx="5934710" cy="400069"/>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2.2 </a:t>
            </a:r>
            <a:r>
              <a:rPr lang="es-ES" sz="2000">
                <a:solidFill>
                  <a:schemeClr val="dk1"/>
                </a:solidFill>
                <a:latin typeface="Calibri"/>
                <a:ea typeface="Calibri"/>
                <a:cs typeface="Calibri"/>
                <a:sym typeface="Calibri"/>
              </a:rPr>
              <a:t>Comparación de mapas mentales y conceptuales</a:t>
            </a:r>
            <a:endParaRPr dirty="0"/>
          </a:p>
        </p:txBody>
      </p:sp>
      <p:sp>
        <p:nvSpPr>
          <p:cNvPr id="419" name="Google Shape;419;p22"/>
          <p:cNvSpPr txBox="1"/>
          <p:nvPr/>
        </p:nvSpPr>
        <p:spPr>
          <a:xfrm>
            <a:off x="359556" y="1691972"/>
            <a:ext cx="5515500" cy="34758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600">
                <a:latin typeface="Calibri"/>
                <a:ea typeface="Calibri"/>
                <a:cs typeface="Calibri"/>
                <a:sym typeface="Calibri"/>
              </a:rPr>
              <a:t>El que se presenta es un </a:t>
            </a:r>
            <a:r>
              <a:rPr lang="es-ES" sz="1600" b="1">
                <a:solidFill>
                  <a:srgbClr val="F5911B"/>
                </a:solidFill>
                <a:latin typeface="Calibri"/>
                <a:ea typeface="Calibri"/>
                <a:cs typeface="Calibri"/>
                <a:sym typeface="Calibri"/>
              </a:rPr>
              <a:t>mapa conceptual</a:t>
            </a:r>
            <a:r>
              <a:rPr lang="es-ES" sz="1600">
                <a:latin typeface="Calibri"/>
                <a:ea typeface="Calibri"/>
                <a:cs typeface="Calibri"/>
                <a:sym typeface="Calibri"/>
              </a:rPr>
              <a:t>, y tiene varias diferencias con un mapa mental.</a:t>
            </a:r>
          </a:p>
          <a:p>
            <a:pPr marL="284400" lvl="0" algn="just">
              <a:lnSpc>
                <a:spcPct val="120000"/>
              </a:lnSpc>
            </a:pPr>
            <a:r>
              <a:rPr lang="es-ES" sz="1600">
                <a:latin typeface="Calibri"/>
                <a:ea typeface="Calibri"/>
                <a:cs typeface="Calibri"/>
                <a:sym typeface="Calibri"/>
              </a:rPr>
              <a:t>Los más evidentes son los gráficos, por ejemplo</a:t>
            </a:r>
            <a:r>
              <a:rPr lang="en-US" sz="1600">
                <a:latin typeface="Calibri"/>
                <a:ea typeface="Calibri"/>
                <a:cs typeface="Calibri"/>
                <a:sym typeface="Calibri"/>
              </a:rPr>
              <a:t>:</a:t>
            </a:r>
            <a:endParaRPr lang="en-US" sz="1600" dirty="0">
              <a:latin typeface="Calibri"/>
              <a:ea typeface="Calibri"/>
              <a:cs typeface="Calibri"/>
              <a:sym typeface="Calibri"/>
            </a:endParaRPr>
          </a:p>
          <a:p>
            <a:pPr marL="570150" lvl="0" indent="-285750" algn="just">
              <a:lnSpc>
                <a:spcPct val="120000"/>
              </a:lnSpc>
              <a:buFont typeface="Arial" panose="020B0604020202020204" pitchFamily="34" charset="0"/>
              <a:buChar char="•"/>
            </a:pPr>
            <a:r>
              <a:rPr lang="es-ES" sz="1600">
                <a:latin typeface="Calibri"/>
                <a:ea typeface="Calibri"/>
                <a:cs typeface="Calibri"/>
                <a:sym typeface="Calibri"/>
              </a:rPr>
              <a:t>Tiene una </a:t>
            </a:r>
            <a:r>
              <a:rPr lang="es-ES" sz="1600">
                <a:solidFill>
                  <a:srgbClr val="F5911B"/>
                </a:solidFill>
                <a:latin typeface="Calibri"/>
                <a:ea typeface="Calibri"/>
                <a:cs typeface="Calibri"/>
                <a:sym typeface="Calibri"/>
              </a:rPr>
              <a:t>estructura vertical descendente </a:t>
            </a:r>
            <a:r>
              <a:rPr lang="es-ES" sz="1600">
                <a:latin typeface="Calibri"/>
                <a:ea typeface="Calibri"/>
                <a:cs typeface="Calibri"/>
                <a:sym typeface="Calibri"/>
              </a:rPr>
              <a:t>y no radial alrededor del centro</a:t>
            </a:r>
          </a:p>
          <a:p>
            <a:pPr marL="570150" lvl="0" indent="-285750" algn="just">
              <a:lnSpc>
                <a:spcPct val="120000"/>
              </a:lnSpc>
              <a:buFont typeface="Arial" panose="020B0604020202020204" pitchFamily="34" charset="0"/>
              <a:buChar char="•"/>
            </a:pPr>
            <a:r>
              <a:rPr lang="es-ES" sz="1600">
                <a:latin typeface="Calibri"/>
                <a:ea typeface="Calibri"/>
                <a:cs typeface="Calibri"/>
                <a:sym typeface="Calibri"/>
              </a:rPr>
              <a:t>Tiene conceptos-palabra conectados por </a:t>
            </a:r>
            <a:r>
              <a:rPr lang="es-ES" sz="1600">
                <a:solidFill>
                  <a:srgbClr val="F5911B"/>
                </a:solidFill>
                <a:latin typeface="Calibri"/>
                <a:ea typeface="Calibri"/>
                <a:cs typeface="Calibri"/>
                <a:sym typeface="Calibri"/>
              </a:rPr>
              <a:t>flechas</a:t>
            </a:r>
            <a:r>
              <a:rPr lang="es-ES" sz="1600">
                <a:latin typeface="Calibri"/>
                <a:ea typeface="Calibri"/>
                <a:cs typeface="Calibri"/>
                <a:sym typeface="Calibri"/>
              </a:rPr>
              <a:t> y no por líneas simples (1)</a:t>
            </a:r>
          </a:p>
          <a:p>
            <a:pPr marL="570150" lvl="0" indent="-285750" algn="just">
              <a:lnSpc>
                <a:spcPct val="120000"/>
              </a:lnSpc>
              <a:buFont typeface="Arial" panose="020B0604020202020204" pitchFamily="34" charset="0"/>
              <a:buChar char="•"/>
            </a:pPr>
            <a:r>
              <a:rPr lang="es-ES" sz="1600">
                <a:latin typeface="Calibri"/>
                <a:ea typeface="Calibri"/>
                <a:cs typeface="Calibri"/>
                <a:sym typeface="Calibri"/>
              </a:rPr>
              <a:t>Hay </a:t>
            </a:r>
            <a:r>
              <a:rPr lang="es-ES" sz="1600">
                <a:solidFill>
                  <a:srgbClr val="F5911B"/>
                </a:solidFill>
                <a:latin typeface="Calibri"/>
                <a:ea typeface="Calibri"/>
                <a:cs typeface="Calibri"/>
                <a:sym typeface="Calibri"/>
              </a:rPr>
              <a:t>enlaces de palabras en los vínculos </a:t>
            </a:r>
            <a:r>
              <a:rPr lang="es-ES" sz="1600">
                <a:latin typeface="Calibri"/>
                <a:ea typeface="Calibri"/>
                <a:cs typeface="Calibri"/>
                <a:sym typeface="Calibri"/>
              </a:rPr>
              <a:t>(2)</a:t>
            </a:r>
          </a:p>
          <a:p>
            <a:pPr marL="570150" lvl="0" indent="-285750" algn="just">
              <a:lnSpc>
                <a:spcPct val="120000"/>
              </a:lnSpc>
              <a:buFont typeface="Arial" panose="020B0604020202020204" pitchFamily="34" charset="0"/>
              <a:buChar char="•"/>
            </a:pPr>
            <a:r>
              <a:rPr lang="es-ES" sz="1600">
                <a:solidFill>
                  <a:srgbClr val="F5911B"/>
                </a:solidFill>
                <a:latin typeface="Calibri"/>
                <a:ea typeface="Calibri"/>
                <a:cs typeface="Calibri"/>
                <a:sym typeface="Calibri"/>
              </a:rPr>
              <a:t>No utiliza </a:t>
            </a:r>
            <a:r>
              <a:rPr lang="es-ES" sz="1600">
                <a:latin typeface="Calibri"/>
                <a:ea typeface="Calibri"/>
                <a:cs typeface="Calibri"/>
                <a:sym typeface="Calibri"/>
              </a:rPr>
              <a:t>colores ni imágenes</a:t>
            </a:r>
          </a:p>
          <a:p>
            <a:pPr marL="570150" lvl="0" indent="-285750" algn="just">
              <a:lnSpc>
                <a:spcPct val="120000"/>
              </a:lnSpc>
              <a:buFont typeface="Arial" panose="020B0604020202020204" pitchFamily="34" charset="0"/>
              <a:buChar char="•"/>
            </a:pPr>
            <a:r>
              <a:rPr lang="es-ES" sz="1600">
                <a:latin typeface="Calibri"/>
                <a:ea typeface="Calibri"/>
                <a:cs typeface="Calibri"/>
                <a:sym typeface="Calibri"/>
              </a:rPr>
              <a:t>También tiene </a:t>
            </a:r>
            <a:r>
              <a:rPr lang="es-ES" sz="1600">
                <a:solidFill>
                  <a:srgbClr val="F5911B"/>
                </a:solidFill>
                <a:latin typeface="Calibri"/>
                <a:ea typeface="Calibri"/>
                <a:cs typeface="Calibri"/>
                <a:sym typeface="Calibri"/>
              </a:rPr>
              <a:t>enlaces cruzados </a:t>
            </a:r>
            <a:r>
              <a:rPr lang="es-ES" sz="1600">
                <a:latin typeface="Calibri"/>
                <a:ea typeface="Calibri"/>
                <a:cs typeface="Calibri"/>
                <a:sym typeface="Calibri"/>
              </a:rPr>
              <a:t>entre nodos de distintas ramas (3).</a:t>
            </a:r>
          </a:p>
          <a:p>
            <a:pPr marL="570150" lvl="0" indent="-285750" algn="just">
              <a:lnSpc>
                <a:spcPct val="120000"/>
              </a:lnSpc>
              <a:buFont typeface="Arial" panose="020B0604020202020204" pitchFamily="34" charset="0"/>
              <a:buChar char="•"/>
            </a:pPr>
            <a:r>
              <a:rPr lang="es-ES" sz="1600">
                <a:latin typeface="Calibri"/>
                <a:ea typeface="Calibri"/>
                <a:cs typeface="Calibri"/>
                <a:sym typeface="Calibri"/>
              </a:rPr>
              <a:t>Las diferencias, sin embargo, no acaban ahí, y la más importante es que </a:t>
            </a:r>
            <a:r>
              <a:rPr lang="es-ES" sz="1600">
                <a:solidFill>
                  <a:srgbClr val="F5911B"/>
                </a:solidFill>
                <a:latin typeface="Calibri"/>
                <a:ea typeface="Calibri"/>
                <a:cs typeface="Calibri"/>
                <a:sym typeface="Calibri"/>
              </a:rPr>
              <a:t>no representan lo mismo</a:t>
            </a:r>
            <a:r>
              <a:rPr lang="es-ES" sz="1600">
                <a:latin typeface="Calibri"/>
                <a:ea typeface="Calibri"/>
                <a:cs typeface="Calibri"/>
                <a:sym typeface="Calibri"/>
              </a:rPr>
              <a:t>...</a:t>
            </a:r>
            <a:endParaRPr dirty="0"/>
          </a:p>
        </p:txBody>
      </p:sp>
      <p:grpSp>
        <p:nvGrpSpPr>
          <p:cNvPr id="420" name="Google Shape;420;p22"/>
          <p:cNvGrpSpPr/>
          <p:nvPr/>
        </p:nvGrpSpPr>
        <p:grpSpPr>
          <a:xfrm>
            <a:off x="6331598" y="1614198"/>
            <a:ext cx="5466106" cy="4079336"/>
            <a:chOff x="2696546" y="765111"/>
            <a:chExt cx="6811347" cy="5393094"/>
          </a:xfrm>
        </p:grpSpPr>
        <p:pic>
          <p:nvPicPr>
            <p:cNvPr id="421" name="Google Shape;42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22" name="Google Shape;422;p22"/>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3" name="Google Shape;423;p22"/>
          <p:cNvSpPr/>
          <p:nvPr/>
        </p:nvSpPr>
        <p:spPr>
          <a:xfrm>
            <a:off x="6625087" y="364897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424" name="Google Shape;424;p22"/>
          <p:cNvSpPr/>
          <p:nvPr/>
        </p:nvSpPr>
        <p:spPr>
          <a:xfrm>
            <a:off x="8105947" y="249879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425" name="Google Shape;425;p22"/>
          <p:cNvSpPr/>
          <p:nvPr/>
        </p:nvSpPr>
        <p:spPr>
          <a:xfrm>
            <a:off x="8491259" y="282371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sz="1600">
              <a:solidFill>
                <a:schemeClr val="lt1"/>
              </a:solidFill>
              <a:latin typeface="Calibri"/>
              <a:ea typeface="Calibri"/>
              <a:cs typeface="Calibri"/>
              <a:sym typeface="Calibri"/>
            </a:endParaRPr>
          </a:p>
        </p:txBody>
      </p:sp>
      <p:sp>
        <p:nvSpPr>
          <p:cNvPr id="2" name="Google Shape;409;p21">
            <a:extLst>
              <a:ext uri="{FF2B5EF4-FFF2-40B4-BE49-F238E27FC236}">
                <a16:creationId xmlns:a16="http://schemas.microsoft.com/office/drawing/2014/main" id="{E23EA7FA-5949-79EE-DC93-4900091E93ED}"/>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2" name="Google Shape;432;p23"/>
          <p:cNvGrpSpPr/>
          <p:nvPr/>
        </p:nvGrpSpPr>
        <p:grpSpPr>
          <a:xfrm>
            <a:off x="6678736" y="1720576"/>
            <a:ext cx="4862621" cy="3019054"/>
            <a:chOff x="2696546" y="765111"/>
            <a:chExt cx="6811347" cy="5393094"/>
          </a:xfrm>
        </p:grpSpPr>
        <p:pic>
          <p:nvPicPr>
            <p:cNvPr id="433" name="Google Shape;43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34" name="Google Shape;434;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35" name="Google Shape;435;p23"/>
          <p:cNvGrpSpPr/>
          <p:nvPr/>
        </p:nvGrpSpPr>
        <p:grpSpPr>
          <a:xfrm>
            <a:off x="1123712" y="1720576"/>
            <a:ext cx="4863089" cy="3019054"/>
            <a:chOff x="2563318" y="765111"/>
            <a:chExt cx="7065363" cy="5393094"/>
          </a:xfrm>
        </p:grpSpPr>
        <p:pic>
          <p:nvPicPr>
            <p:cNvPr id="436" name="Google Shape;43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37" name="Google Shape;437;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8" name="Google Shape;438;p23"/>
          <p:cNvSpPr txBox="1"/>
          <p:nvPr/>
        </p:nvSpPr>
        <p:spPr>
          <a:xfrm>
            <a:off x="1123636" y="4783275"/>
            <a:ext cx="5191439" cy="830956"/>
          </a:xfrm>
          <a:prstGeom prst="rect">
            <a:avLst/>
          </a:prstGeom>
          <a:noFill/>
          <a:ln>
            <a:noFill/>
          </a:ln>
        </p:spPr>
        <p:txBody>
          <a:bodyPr spcFirstLastPara="1" wrap="square" lIns="91425" tIns="45700" rIns="91425" bIns="45700" anchor="t" anchorCtr="0">
            <a:spAutoFit/>
          </a:bodyPr>
          <a:lstStyle/>
          <a:p>
            <a:pPr lvl="0"/>
            <a:r>
              <a:rPr lang="en-US" sz="1600" b="1">
                <a:solidFill>
                  <a:schemeClr val="dk1"/>
                </a:solidFill>
                <a:latin typeface="Calibri"/>
                <a:ea typeface="Calibri"/>
                <a:cs typeface="Calibri"/>
                <a:sym typeface="Calibri"/>
              </a:rPr>
              <a:t>Mapas mentales</a:t>
            </a:r>
            <a:endParaRPr lang="en-US" sz="1600" b="1" dirty="0">
              <a:solidFill>
                <a:schemeClr val="dk1"/>
              </a:solidFill>
              <a:latin typeface="Calibri"/>
              <a:ea typeface="Calibri"/>
              <a:cs typeface="Calibri"/>
              <a:sym typeface="Calibri"/>
            </a:endParaRPr>
          </a:p>
          <a:p>
            <a:pPr lvl="0"/>
            <a:r>
              <a:rPr lang="es-ES" sz="1600">
                <a:solidFill>
                  <a:schemeClr val="dk1"/>
                </a:solidFill>
                <a:latin typeface="Calibri"/>
                <a:ea typeface="Calibri"/>
                <a:cs typeface="Calibri"/>
                <a:sym typeface="Calibri"/>
              </a:rPr>
              <a:t>se </a:t>
            </a:r>
            <a:r>
              <a:rPr lang="es-ES" sz="1600">
                <a:solidFill>
                  <a:srgbClr val="F5911B"/>
                </a:solidFill>
                <a:latin typeface="Calibri"/>
                <a:ea typeface="Calibri"/>
                <a:cs typeface="Calibri"/>
                <a:sym typeface="Calibri"/>
              </a:rPr>
              <a:t>centran en conceptos </a:t>
            </a:r>
            <a:r>
              <a:rPr lang="es-ES" sz="1600">
                <a:solidFill>
                  <a:schemeClr val="dk1"/>
                </a:solidFill>
                <a:latin typeface="Calibri"/>
                <a:ea typeface="Calibri"/>
                <a:cs typeface="Calibri"/>
                <a:sym typeface="Calibri"/>
              </a:rPr>
              <a:t>y </a:t>
            </a:r>
            <a:r>
              <a:rPr lang="es-ES" sz="1600">
                <a:solidFill>
                  <a:srgbClr val="F5911B"/>
                </a:solidFill>
                <a:latin typeface="Calibri"/>
                <a:ea typeface="Calibri"/>
                <a:cs typeface="Calibri"/>
                <a:sym typeface="Calibri"/>
              </a:rPr>
              <a:t>representan un tema </a:t>
            </a:r>
            <a:r>
              <a:rPr lang="es-ES" sz="1600">
                <a:solidFill>
                  <a:schemeClr val="dk1"/>
                </a:solidFill>
                <a:latin typeface="Calibri"/>
                <a:ea typeface="Calibri"/>
                <a:cs typeface="Calibri"/>
                <a:sym typeface="Calibri"/>
              </a:rPr>
              <a:t>o problema combinándolos progresivamente por </a:t>
            </a:r>
            <a:r>
              <a:rPr lang="es-ES" sz="1600">
                <a:solidFill>
                  <a:srgbClr val="F5911B"/>
                </a:solidFill>
                <a:latin typeface="Calibri"/>
                <a:ea typeface="Calibri"/>
                <a:cs typeface="Calibri"/>
                <a:sym typeface="Calibri"/>
              </a:rPr>
              <a:t>asociación</a:t>
            </a:r>
            <a:r>
              <a:rPr lang="es-ES" sz="160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439" name="Google Shape;439;p23"/>
          <p:cNvSpPr txBox="1"/>
          <p:nvPr/>
        </p:nvSpPr>
        <p:spPr>
          <a:xfrm>
            <a:off x="6601059" y="4792184"/>
            <a:ext cx="4972362" cy="1077218"/>
          </a:xfrm>
          <a:prstGeom prst="rect">
            <a:avLst/>
          </a:prstGeom>
          <a:noFill/>
          <a:ln>
            <a:noFill/>
          </a:ln>
        </p:spPr>
        <p:txBody>
          <a:bodyPr spcFirstLastPara="1" wrap="square" lIns="91425" tIns="45700" rIns="91425" bIns="45700" anchor="t" anchorCtr="0">
            <a:spAutoFit/>
          </a:bodyPr>
          <a:lstStyle/>
          <a:p>
            <a:pPr lvl="0"/>
            <a:r>
              <a:rPr lang="en-US" sz="1600" b="1">
                <a:solidFill>
                  <a:schemeClr val="dk1"/>
                </a:solidFill>
                <a:latin typeface="Calibri"/>
                <a:ea typeface="Calibri"/>
                <a:cs typeface="Calibri"/>
                <a:sym typeface="Calibri"/>
              </a:rPr>
              <a:t>Mapas conceptuales</a:t>
            </a:r>
            <a:endParaRPr lang="en-US" sz="1600" b="1" dirty="0">
              <a:solidFill>
                <a:schemeClr val="dk1"/>
              </a:solidFill>
              <a:latin typeface="Calibri"/>
              <a:ea typeface="Calibri"/>
              <a:cs typeface="Calibri"/>
              <a:sym typeface="Calibri"/>
            </a:endParaRPr>
          </a:p>
          <a:p>
            <a:pPr lvl="0"/>
            <a:r>
              <a:rPr lang="es-ES" sz="1600">
                <a:solidFill>
                  <a:schemeClr val="dk1"/>
                </a:solidFill>
                <a:latin typeface="Calibri"/>
                <a:ea typeface="Calibri"/>
                <a:cs typeface="Calibri"/>
                <a:sym typeface="Calibri"/>
              </a:rPr>
              <a:t>se </a:t>
            </a:r>
            <a:r>
              <a:rPr lang="es-ES" sz="1600">
                <a:solidFill>
                  <a:srgbClr val="F5911B"/>
                </a:solidFill>
                <a:latin typeface="Calibri"/>
                <a:ea typeface="Calibri"/>
                <a:cs typeface="Calibri"/>
                <a:sym typeface="Calibri"/>
              </a:rPr>
              <a:t>centran en las relaciones entre conceptos </a:t>
            </a:r>
            <a:r>
              <a:rPr lang="es-ES" sz="1600">
                <a:solidFill>
                  <a:schemeClr val="dk1"/>
                </a:solidFill>
                <a:latin typeface="Calibri"/>
                <a:ea typeface="Calibri"/>
                <a:cs typeface="Calibri"/>
                <a:sym typeface="Calibri"/>
              </a:rPr>
              <a:t>y </a:t>
            </a:r>
            <a:r>
              <a:rPr lang="es-ES" sz="1600">
                <a:solidFill>
                  <a:srgbClr val="F5911B"/>
                </a:solidFill>
                <a:latin typeface="Calibri"/>
                <a:ea typeface="Calibri"/>
                <a:cs typeface="Calibri"/>
                <a:sym typeface="Calibri"/>
              </a:rPr>
              <a:t>representan el conocimiento </a:t>
            </a:r>
            <a:r>
              <a:rPr lang="es-ES" sz="1600">
                <a:solidFill>
                  <a:schemeClr val="dk1"/>
                </a:solidFill>
                <a:latin typeface="Calibri"/>
                <a:ea typeface="Calibri"/>
                <a:cs typeface="Calibri"/>
                <a:sym typeface="Calibri"/>
              </a:rPr>
              <a:t>de forma analítica, haciendo </a:t>
            </a:r>
            <a:r>
              <a:rPr lang="es-ES" sz="1600">
                <a:solidFill>
                  <a:srgbClr val="F5911B"/>
                </a:solidFill>
                <a:latin typeface="Calibri"/>
                <a:ea typeface="Calibri"/>
                <a:cs typeface="Calibri"/>
                <a:sym typeface="Calibri"/>
              </a:rPr>
              <a:t>explícitos los vínculos </a:t>
            </a:r>
            <a:r>
              <a:rPr lang="es-ES" sz="1600">
                <a:solidFill>
                  <a:schemeClr val="dk1"/>
                </a:solidFill>
                <a:latin typeface="Calibri"/>
                <a:ea typeface="Calibri"/>
                <a:cs typeface="Calibri"/>
                <a:sym typeface="Calibri"/>
              </a:rPr>
              <a:t>entre conceptos.</a:t>
            </a:r>
            <a:endParaRPr sz="1600" dirty="0">
              <a:solidFill>
                <a:schemeClr val="dk1"/>
              </a:solidFill>
              <a:latin typeface="Calibri"/>
              <a:ea typeface="Calibri"/>
              <a:cs typeface="Calibri"/>
              <a:sym typeface="Calibri"/>
            </a:endParaRPr>
          </a:p>
        </p:txBody>
      </p:sp>
      <p:sp>
        <p:nvSpPr>
          <p:cNvPr id="12" name="Google Shape;418;p22">
            <a:extLst>
              <a:ext uri="{FF2B5EF4-FFF2-40B4-BE49-F238E27FC236}">
                <a16:creationId xmlns:a16="http://schemas.microsoft.com/office/drawing/2014/main" id="{46D55C7B-F5A9-4C90-9B51-44DFA2FB6EA0}"/>
              </a:ext>
            </a:extLst>
          </p:cNvPr>
          <p:cNvSpPr txBox="1"/>
          <p:nvPr/>
        </p:nvSpPr>
        <p:spPr>
          <a:xfrm>
            <a:off x="523239" y="1250839"/>
            <a:ext cx="6401435" cy="400069"/>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2.2 </a:t>
            </a:r>
            <a:r>
              <a:rPr lang="es-ES" sz="2000">
                <a:solidFill>
                  <a:schemeClr val="dk1"/>
                </a:solidFill>
                <a:latin typeface="Calibri"/>
                <a:ea typeface="Calibri"/>
                <a:cs typeface="Calibri"/>
                <a:sym typeface="Calibri"/>
              </a:rPr>
              <a:t>Comparación de mapas mentales y conceptuales</a:t>
            </a:r>
            <a:endParaRPr dirty="0"/>
          </a:p>
        </p:txBody>
      </p:sp>
      <p:sp>
        <p:nvSpPr>
          <p:cNvPr id="2" name="Google Shape;409;p21">
            <a:extLst>
              <a:ext uri="{FF2B5EF4-FFF2-40B4-BE49-F238E27FC236}">
                <a16:creationId xmlns:a16="http://schemas.microsoft.com/office/drawing/2014/main" id="{FB7ED671-15A3-731F-F187-0DFBBEC748B0}"/>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4"/>
          <p:cNvSpPr txBox="1"/>
          <p:nvPr/>
        </p:nvSpPr>
        <p:spPr>
          <a:xfrm>
            <a:off x="523240" y="1250839"/>
            <a:ext cx="5782669"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2.3 Diferencias en detalle</a:t>
            </a:r>
            <a:endParaRPr dirty="0"/>
          </a:p>
        </p:txBody>
      </p:sp>
      <p:graphicFrame>
        <p:nvGraphicFramePr>
          <p:cNvPr id="445" name="Google Shape;445;p24"/>
          <p:cNvGraphicFramePr/>
          <p:nvPr>
            <p:extLst>
              <p:ext uri="{D42A27DB-BD31-4B8C-83A1-F6EECF244321}">
                <p14:modId xmlns:p14="http://schemas.microsoft.com/office/powerpoint/2010/main" val="3801973415"/>
              </p:ext>
            </p:extLst>
          </p:nvPr>
        </p:nvGraphicFramePr>
        <p:xfrm>
          <a:off x="731848" y="1927980"/>
          <a:ext cx="8158100" cy="3786745"/>
        </p:xfrm>
        <a:graphic>
          <a:graphicData uri="http://schemas.openxmlformats.org/drawingml/2006/table">
            <a:tbl>
              <a:tblPr firstRow="1" bandRow="1">
                <a:noFill/>
                <a:tableStyleId>{3DB5B19E-D5C6-4301-AEE2-0FC6ABA16171}</a:tableStyleId>
              </a:tblPr>
              <a:tblGrid>
                <a:gridCol w="1205325">
                  <a:extLst>
                    <a:ext uri="{9D8B030D-6E8A-4147-A177-3AD203B41FA5}">
                      <a16:colId xmlns:a16="http://schemas.microsoft.com/office/drawing/2014/main" val="20000"/>
                    </a:ext>
                  </a:extLst>
                </a:gridCol>
                <a:gridCol w="3376700">
                  <a:extLst>
                    <a:ext uri="{9D8B030D-6E8A-4147-A177-3AD203B41FA5}">
                      <a16:colId xmlns:a16="http://schemas.microsoft.com/office/drawing/2014/main" val="20001"/>
                    </a:ext>
                  </a:extLst>
                </a:gridCol>
                <a:gridCol w="3576075">
                  <a:extLst>
                    <a:ext uri="{9D8B030D-6E8A-4147-A177-3AD203B41FA5}">
                      <a16:colId xmlns:a16="http://schemas.microsoft.com/office/drawing/2014/main" val="20002"/>
                    </a:ext>
                  </a:extLst>
                </a:gridCol>
              </a:tblGrid>
              <a:tr h="323800">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Mapas mentales</a:t>
                      </a:r>
                      <a:endParaRPr sz="1600" dirty="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Mapas conceptuales</a:t>
                      </a:r>
                      <a:endParaRPr sz="1600" dirty="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extLst>
                  <a:ext uri="{0D108BD9-81ED-4DB2-BD59-A6C34878D82A}">
                    <a16:rowId xmlns:a16="http://schemas.microsoft.com/office/drawing/2014/main" val="10000"/>
                  </a:ext>
                </a:extLst>
              </a:tr>
              <a:tr h="794775">
                <a:tc>
                  <a:txBody>
                    <a:bodyPr/>
                    <a:lstStyle/>
                    <a:p>
                      <a:pPr marL="0" marR="0" lvl="0" indent="0" algn="l" rtl="0">
                        <a:spcBef>
                          <a:spcPts val="0"/>
                        </a:spcBef>
                        <a:spcAft>
                          <a:spcPts val="0"/>
                        </a:spcAft>
                        <a:buNone/>
                      </a:pPr>
                      <a:r>
                        <a:rPr lang="it-IT" sz="1600">
                          <a:latin typeface="Calibri"/>
                          <a:ea typeface="Calibri"/>
                          <a:cs typeface="Calibri"/>
                          <a:sym typeface="Calibri"/>
                        </a:rPr>
                        <a:t>Estructura</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s-ES" sz="1600"/>
                        <a:t>Radial a partir de la idea central</a:t>
                      </a:r>
                      <a:r>
                        <a:rPr lang="en-US" sz="1600"/>
                        <a:t>.</a:t>
                      </a:r>
                      <a:endParaRPr sz="1600" b="0" u="sng"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s-ES" sz="1600"/>
                        <a:t>Ramificación descendente en forma de árbol a partir del concepto principal</a:t>
                      </a:r>
                      <a:r>
                        <a:rPr lang="en-US" sz="1600"/>
                        <a:t>.</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94775">
                <a:tc>
                  <a:txBody>
                    <a:bodyPr/>
                    <a:lstStyle/>
                    <a:p>
                      <a:pPr marL="0" marR="0" lvl="0" indent="0" algn="l" rtl="0">
                        <a:spcBef>
                          <a:spcPts val="0"/>
                        </a:spcBef>
                        <a:spcAft>
                          <a:spcPts val="0"/>
                        </a:spcAft>
                        <a:buNone/>
                      </a:pPr>
                      <a:r>
                        <a:rPr lang="it-IT" sz="1600">
                          <a:latin typeface="Calibri"/>
                          <a:ea typeface="Calibri"/>
                          <a:cs typeface="Calibri"/>
                          <a:sym typeface="Calibri"/>
                        </a:rPr>
                        <a:t>Conceptos</a:t>
                      </a:r>
                      <a:endParaRPr sz="1600"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es-ES" sz="1600" b="0" u="sng">
                          <a:latin typeface="Calibri"/>
                          <a:ea typeface="Calibri"/>
                          <a:cs typeface="Calibri"/>
                          <a:sym typeface="Calibri"/>
                        </a:rPr>
                        <a:t>Pueden</a:t>
                      </a:r>
                      <a:r>
                        <a:rPr lang="es-ES" sz="1600" b="0" u="none">
                          <a:latin typeface="Calibri"/>
                          <a:ea typeface="Calibri"/>
                          <a:cs typeface="Calibri"/>
                          <a:sym typeface="Calibri"/>
                        </a:rPr>
                        <a:t> representarse dentro de cajas, que en ese caso se denominan </a:t>
                      </a:r>
                      <a:r>
                        <a:rPr lang="es-ES" sz="1600" b="0" i="1" u="none">
                          <a:latin typeface="Calibri"/>
                          <a:ea typeface="Calibri"/>
                          <a:cs typeface="Calibri"/>
                          <a:sym typeface="Calibri"/>
                        </a:rPr>
                        <a:t>nodos</a:t>
                      </a:r>
                      <a:r>
                        <a:rPr lang="en-US" sz="1600" b="0" u="none">
                          <a:latin typeface="Calibri"/>
                          <a:ea typeface="Calibri"/>
                          <a:cs typeface="Calibri"/>
                          <a:sym typeface="Calibri"/>
                        </a:rPr>
                        <a:t>.</a:t>
                      </a:r>
                      <a:endParaRPr sz="1600" b="0" u="none"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es-ES" sz="1600" b="0" u="sng">
                          <a:latin typeface="Calibri"/>
                          <a:ea typeface="Calibri"/>
                          <a:cs typeface="Calibri"/>
                          <a:sym typeface="Calibri"/>
                        </a:rPr>
                        <a:t>Siempre</a:t>
                      </a:r>
                      <a:r>
                        <a:rPr lang="es-ES" sz="1600" b="0">
                          <a:latin typeface="Calibri"/>
                          <a:ea typeface="Calibri"/>
                          <a:cs typeface="Calibri"/>
                          <a:sym typeface="Calibri"/>
                        </a:rPr>
                        <a:t> se representan dentro de recuadros, y se denominan </a:t>
                      </a:r>
                      <a:r>
                        <a:rPr lang="es-ES" sz="1600" b="0" i="1">
                          <a:latin typeface="Calibri"/>
                          <a:ea typeface="Calibri"/>
                          <a:cs typeface="Calibri"/>
                          <a:sym typeface="Calibri"/>
                        </a:rPr>
                        <a:t>nodos</a:t>
                      </a:r>
                      <a:r>
                        <a:rPr lang="en-US" sz="1600" b="0">
                          <a:latin typeface="Calibri"/>
                          <a:ea typeface="Calibri"/>
                          <a:cs typeface="Calibri"/>
                          <a:sym typeface="Calibri"/>
                        </a:rPr>
                        <a:t>.</a:t>
                      </a:r>
                      <a:endParaRPr sz="1600" b="0"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412275">
                <a:tc rowSpan="3">
                  <a:txBody>
                    <a:bodyPr/>
                    <a:lstStyle/>
                    <a:p>
                      <a:pPr marL="0" lvl="0" indent="0" algn="l" rtl="0">
                        <a:spcBef>
                          <a:spcPts val="0"/>
                        </a:spcBef>
                        <a:spcAft>
                          <a:spcPts val="0"/>
                        </a:spcAft>
                        <a:buNone/>
                      </a:pPr>
                      <a:r>
                        <a:rPr lang="it-IT" sz="1600">
                          <a:solidFill>
                            <a:schemeClr val="dk1"/>
                          </a:solidFill>
                          <a:latin typeface="Calibri"/>
                          <a:ea typeface="Calibri"/>
                          <a:cs typeface="Calibri"/>
                          <a:sym typeface="Calibri"/>
                        </a:rPr>
                        <a:t>Vínculos entre conceptos</a:t>
                      </a:r>
                      <a:endParaRPr sz="16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it-IT" sz="1600" b="0">
                          <a:latin typeface="Calibri"/>
                          <a:ea typeface="Calibri"/>
                          <a:cs typeface="Calibri"/>
                          <a:sym typeface="Calibri"/>
                        </a:rPr>
                        <a:t>Siempre jerárquicos</a:t>
                      </a:r>
                      <a:r>
                        <a:rPr lang="it-IT" sz="1600"/>
                        <a:t>.</a:t>
                      </a:r>
                      <a:endParaRPr sz="1600" dirty="0"/>
                    </a:p>
                  </a:txBody>
                  <a:tcPr marL="91450" marR="91450" marT="45725" marB="45725"/>
                </a:tc>
                <a:tc>
                  <a:txBody>
                    <a:bodyPr/>
                    <a:lstStyle/>
                    <a:p>
                      <a:pPr marL="0" marR="0" lvl="0" indent="0" algn="l" rtl="0">
                        <a:spcBef>
                          <a:spcPts val="0"/>
                        </a:spcBef>
                        <a:spcAft>
                          <a:spcPts val="0"/>
                        </a:spcAft>
                        <a:buNone/>
                      </a:pPr>
                      <a:r>
                        <a:rPr lang="it-IT" sz="1600" b="0">
                          <a:latin typeface="Calibri"/>
                          <a:ea typeface="Calibri"/>
                          <a:cs typeface="Calibri"/>
                          <a:sym typeface="Calibri"/>
                        </a:rPr>
                        <a:t>No sólo jerárquicos. </a:t>
                      </a:r>
                      <a:endParaRPr dirty="0"/>
                    </a:p>
                  </a:txBody>
                  <a:tcPr marL="91450" marR="91450" marT="45725" marB="45725"/>
                </a:tc>
                <a:extLst>
                  <a:ext uri="{0D108BD9-81ED-4DB2-BD59-A6C34878D82A}">
                    <a16:rowId xmlns:a16="http://schemas.microsoft.com/office/drawing/2014/main" val="10003"/>
                  </a:ext>
                </a:extLst>
              </a:tr>
              <a:tr h="1030275">
                <a:tc vMerge="1">
                  <a:txBody>
                    <a:bodyPr/>
                    <a:lstStyle/>
                    <a:p>
                      <a:endParaRPr lang="it-IT"/>
                    </a:p>
                  </a:txBody>
                  <a:tcPr/>
                </a:tc>
                <a:tc>
                  <a:txBody>
                    <a:bodyPr/>
                    <a:lstStyle/>
                    <a:p>
                      <a:pPr marL="0" marR="0" lvl="0" indent="0" algn="l" rtl="0">
                        <a:lnSpc>
                          <a:spcPct val="100000"/>
                        </a:lnSpc>
                        <a:spcBef>
                          <a:spcPts val="0"/>
                        </a:spcBef>
                        <a:spcAft>
                          <a:spcPts val="0"/>
                        </a:spcAft>
                        <a:buClr>
                          <a:srgbClr val="000000"/>
                        </a:buClr>
                        <a:buFont typeface="Arial"/>
                        <a:buNone/>
                      </a:pPr>
                      <a:r>
                        <a:rPr lang="es-ES" sz="1600"/>
                        <a:t>Representados por líneas sin dirección</a:t>
                      </a:r>
                      <a:r>
                        <a:rPr lang="en-US" sz="1600"/>
                        <a:t>.</a:t>
                      </a:r>
                      <a:endParaRPr sz="1600" dirty="0"/>
                    </a:p>
                  </a:txBody>
                  <a:tcPr marL="91450" marR="91450" marT="45725" marB="45725">
                    <a:solidFill>
                      <a:srgbClr val="FCECE7"/>
                    </a:solidFill>
                  </a:tcPr>
                </a:tc>
                <a:tc>
                  <a:txBody>
                    <a:bodyPr/>
                    <a:lstStyle/>
                    <a:p>
                      <a:pPr marL="0" marR="0" lvl="0" indent="0" algn="l" rtl="0">
                        <a:lnSpc>
                          <a:spcPct val="100000"/>
                        </a:lnSpc>
                        <a:spcBef>
                          <a:spcPts val="0"/>
                        </a:spcBef>
                        <a:spcAft>
                          <a:spcPts val="0"/>
                        </a:spcAft>
                        <a:buNone/>
                      </a:pPr>
                      <a:r>
                        <a:rPr lang="es-ES" sz="1600"/>
                        <a:t>Se representan mediante flechas etiquetadas con palabras de enlace, que explicitan la relación entre conceptos.Las palabras de enlace suelen ser verbos</a:t>
                      </a:r>
                      <a:r>
                        <a:rPr lang="en-US" sz="1600"/>
                        <a:t>.</a:t>
                      </a:r>
                      <a:endParaRPr sz="1600" dirty="0"/>
                    </a:p>
                  </a:txBody>
                  <a:tcPr marL="91450" marR="91450" marT="45725" marB="45725">
                    <a:solidFill>
                      <a:srgbClr val="FCECE7"/>
                    </a:solidFill>
                  </a:tcPr>
                </a:tc>
                <a:extLst>
                  <a:ext uri="{0D108BD9-81ED-4DB2-BD59-A6C34878D82A}">
                    <a16:rowId xmlns:a16="http://schemas.microsoft.com/office/drawing/2014/main" val="10004"/>
                  </a:ext>
                </a:extLst>
              </a:tr>
              <a:tr h="354625">
                <a:tc vMerge="1">
                  <a:txBody>
                    <a:bodyPr/>
                    <a:lstStyle/>
                    <a:p>
                      <a:endParaRPr lang="it-IT"/>
                    </a:p>
                  </a:txBody>
                  <a:tcPr/>
                </a:tc>
                <a:tc>
                  <a:txBody>
                    <a:bodyPr/>
                    <a:lstStyle/>
                    <a:p>
                      <a:pPr marL="0" marR="0" lvl="0" indent="0" algn="l" rtl="0">
                        <a:spcBef>
                          <a:spcPts val="0"/>
                        </a:spcBef>
                        <a:spcAft>
                          <a:spcPts val="0"/>
                        </a:spcAft>
                        <a:buNone/>
                      </a:pPr>
                      <a:r>
                        <a:rPr lang="it-IT" sz="1600" b="0">
                          <a:latin typeface="Calibri"/>
                          <a:ea typeface="Calibri"/>
                          <a:cs typeface="Calibri"/>
                          <a:sym typeface="Calibri"/>
                        </a:rPr>
                        <a:t>Ocasionalmente transversales.</a:t>
                      </a:r>
                      <a:endParaRPr dirty="0"/>
                    </a:p>
                  </a:txBody>
                  <a:tcPr marL="91450" marR="91450" marT="45725" marB="45725"/>
                </a:tc>
                <a:tc>
                  <a:txBody>
                    <a:bodyPr/>
                    <a:lstStyle/>
                    <a:p>
                      <a:pPr marL="0" marR="0" lvl="0" indent="0" algn="l" rtl="0">
                        <a:spcBef>
                          <a:spcPts val="0"/>
                        </a:spcBef>
                        <a:spcAft>
                          <a:spcPts val="0"/>
                        </a:spcAft>
                        <a:buNone/>
                      </a:pPr>
                      <a:r>
                        <a:rPr lang="it-IT" sz="1600" b="0">
                          <a:latin typeface="Calibri"/>
                          <a:ea typeface="Calibri"/>
                          <a:cs typeface="Calibri"/>
                          <a:sym typeface="Calibri"/>
                        </a:rPr>
                        <a:t>A menudo son transversales.</a:t>
                      </a:r>
                      <a:endParaRPr dirty="0"/>
                    </a:p>
                  </a:txBody>
                  <a:tcPr marL="91450" marR="91450" marT="45725" marB="45725"/>
                </a:tc>
                <a:extLst>
                  <a:ext uri="{0D108BD9-81ED-4DB2-BD59-A6C34878D82A}">
                    <a16:rowId xmlns:a16="http://schemas.microsoft.com/office/drawing/2014/main" val="10005"/>
                  </a:ext>
                </a:extLst>
              </a:tr>
            </a:tbl>
          </a:graphicData>
        </a:graphic>
      </p:graphicFrame>
      <p:grpSp>
        <p:nvGrpSpPr>
          <p:cNvPr id="447" name="Google Shape;447;p24"/>
          <p:cNvGrpSpPr/>
          <p:nvPr/>
        </p:nvGrpSpPr>
        <p:grpSpPr>
          <a:xfrm>
            <a:off x="9164734" y="1814894"/>
            <a:ext cx="2454795" cy="1873781"/>
            <a:chOff x="2563318" y="765111"/>
            <a:chExt cx="7065363" cy="5393094"/>
          </a:xfrm>
        </p:grpSpPr>
        <p:pic>
          <p:nvPicPr>
            <p:cNvPr id="448" name="Google Shape;448;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49" name="Google Shape;449;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0" name="Google Shape;450;p24"/>
          <p:cNvGrpSpPr/>
          <p:nvPr/>
        </p:nvGrpSpPr>
        <p:grpSpPr>
          <a:xfrm>
            <a:off x="9217097" y="3819645"/>
            <a:ext cx="2366540" cy="1873781"/>
            <a:chOff x="2696546" y="765111"/>
            <a:chExt cx="6811347" cy="5393094"/>
          </a:xfrm>
        </p:grpSpPr>
        <p:pic>
          <p:nvPicPr>
            <p:cNvPr id="451" name="Google Shape;451;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52" name="Google Shape;452;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72142095-28F8-A1DF-B9F4-F95DFED51F4E}"/>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aphicFrame>
        <p:nvGraphicFramePr>
          <p:cNvPr id="458" name="Google Shape;458;p25"/>
          <p:cNvGraphicFramePr/>
          <p:nvPr>
            <p:extLst>
              <p:ext uri="{D42A27DB-BD31-4B8C-83A1-F6EECF244321}">
                <p14:modId xmlns:p14="http://schemas.microsoft.com/office/powerpoint/2010/main" val="2262555813"/>
              </p:ext>
            </p:extLst>
          </p:nvPr>
        </p:nvGraphicFramePr>
        <p:xfrm>
          <a:off x="761948" y="1787591"/>
          <a:ext cx="8128000" cy="2712750"/>
        </p:xfrm>
        <a:graphic>
          <a:graphicData uri="http://schemas.openxmlformats.org/drawingml/2006/table">
            <a:tbl>
              <a:tblPr firstRow="1" bandRow="1">
                <a:noFill/>
                <a:tableStyleId>{3DB5B19E-D5C6-4301-AEE2-0FC6ABA16171}</a:tableStyleId>
              </a:tblPr>
              <a:tblGrid>
                <a:gridCol w="1419277">
                  <a:extLst>
                    <a:ext uri="{9D8B030D-6E8A-4147-A177-3AD203B41FA5}">
                      <a16:colId xmlns:a16="http://schemas.microsoft.com/office/drawing/2014/main" val="20000"/>
                    </a:ext>
                  </a:extLst>
                </a:gridCol>
                <a:gridCol w="3320623">
                  <a:extLst>
                    <a:ext uri="{9D8B030D-6E8A-4147-A177-3AD203B41FA5}">
                      <a16:colId xmlns:a16="http://schemas.microsoft.com/office/drawing/2014/main" val="20001"/>
                    </a:ext>
                  </a:extLst>
                </a:gridCol>
                <a:gridCol w="3388100">
                  <a:extLst>
                    <a:ext uri="{9D8B030D-6E8A-4147-A177-3AD203B41FA5}">
                      <a16:colId xmlns:a16="http://schemas.microsoft.com/office/drawing/2014/main" val="20002"/>
                    </a:ext>
                  </a:extLst>
                </a:gridCol>
              </a:tblGrid>
              <a:tr h="211625">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Mapas mentales</a:t>
                      </a:r>
                      <a:endParaRPr sz="1600" dirty="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Mapas conceptuales</a:t>
                      </a:r>
                      <a:endParaRPr sz="1600" dirty="0">
                        <a:latin typeface="Calibri"/>
                        <a:ea typeface="Calibri"/>
                        <a:cs typeface="Calibri"/>
                        <a:sym typeface="Calibri"/>
                      </a:endParaRPr>
                    </a:p>
                  </a:txBody>
                  <a:tcPr marL="91450" marR="91450" marT="45725" marB="45725">
                    <a:solidFill>
                      <a:srgbClr val="F5911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it-IT" sz="1600">
                          <a:latin typeface="Calibri"/>
                          <a:ea typeface="Calibri"/>
                          <a:cs typeface="Calibri"/>
                          <a:sym typeface="Calibri"/>
                        </a:rPr>
                        <a:t>Gráficos</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r>
                        <a:rPr lang="es-ES" sz="1600" b="0">
                          <a:latin typeface="Calibri"/>
                          <a:ea typeface="Calibri"/>
                          <a:cs typeface="Calibri"/>
                          <a:sym typeface="Calibri"/>
                        </a:rPr>
                        <a:t>Uso frecuente de colores e imágenes: se recurre a la creatividad para equilibrar el aspecto racional de la clasificación de conceptos</a:t>
                      </a:r>
                      <a:r>
                        <a:rPr lang="en-US" sz="1600" b="0">
                          <a:latin typeface="Calibri"/>
                          <a:ea typeface="Calibri"/>
                          <a:cs typeface="Calibri"/>
                          <a:sym typeface="Calibri"/>
                        </a:rPr>
                        <a:t>.</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s-ES" sz="1600" b="0">
                          <a:latin typeface="Calibri"/>
                          <a:ea typeface="Calibri"/>
                          <a:cs typeface="Calibri"/>
                          <a:sym typeface="Calibri"/>
                        </a:rPr>
                        <a:t>Uso poco frecuente de colores e imágenes, que en cualquier caso tienen poca importancia en comparación con la organización y la esquematización</a:t>
                      </a:r>
                      <a:r>
                        <a:rPr lang="en-US" sz="1600" b="0">
                          <a:latin typeface="Calibri"/>
                          <a:ea typeface="Calibri"/>
                          <a:cs typeface="Calibri"/>
                          <a:sym typeface="Calibri"/>
                        </a:rPr>
                        <a:t>.</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it-IT" sz="1600">
                          <a:latin typeface="Calibri"/>
                          <a:ea typeface="Calibri"/>
                          <a:cs typeface="Calibri"/>
                          <a:sym typeface="Calibri"/>
                        </a:rPr>
                        <a:t>Especialmente indicado para...</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s-ES" sz="1600" b="0">
                          <a:latin typeface="Calibri"/>
                          <a:ea typeface="Calibri"/>
                          <a:cs typeface="Calibri"/>
                          <a:sym typeface="Calibri"/>
                        </a:rPr>
                        <a:t>Actividades que requieren una lluvia de ideas y, por tanto, se benefician del proceso de clasificación y jerarquización de conceptos</a:t>
                      </a:r>
                      <a:r>
                        <a:rPr lang="en-US" sz="1600" b="0">
                          <a:latin typeface="Calibri"/>
                          <a:ea typeface="Calibri"/>
                          <a:cs typeface="Calibri"/>
                          <a:sym typeface="Calibri"/>
                        </a:rPr>
                        <a:t>.</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s-ES" sz="1600" b="0">
                          <a:latin typeface="Calibri"/>
                          <a:ea typeface="Calibri"/>
                          <a:cs typeface="Calibri"/>
                          <a:sym typeface="Calibri"/>
                        </a:rPr>
                        <a:t>Interpretar, comprender o explicar analíticamente campos específicos del conocimiento o temas, y relacionarlos con conocimientos previos</a:t>
                      </a:r>
                      <a:r>
                        <a:rPr lang="en-US" sz="1600" b="0">
                          <a:latin typeface="Calibri"/>
                          <a:ea typeface="Calibri"/>
                          <a:cs typeface="Calibri"/>
                          <a:sym typeface="Calibri"/>
                        </a:rPr>
                        <a:t>.</a:t>
                      </a:r>
                      <a:endParaRPr lang="it-IT"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460" name="Google Shape;460;p25"/>
          <p:cNvGrpSpPr/>
          <p:nvPr/>
        </p:nvGrpSpPr>
        <p:grpSpPr>
          <a:xfrm>
            <a:off x="9164734" y="1814894"/>
            <a:ext cx="2454795" cy="1873781"/>
            <a:chOff x="2563318" y="765111"/>
            <a:chExt cx="7065363" cy="5393094"/>
          </a:xfrm>
        </p:grpSpPr>
        <p:pic>
          <p:nvPicPr>
            <p:cNvPr id="461" name="Google Shape;46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62" name="Google Shape;462;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63" name="Google Shape;463;p25"/>
          <p:cNvGrpSpPr/>
          <p:nvPr/>
        </p:nvGrpSpPr>
        <p:grpSpPr>
          <a:xfrm>
            <a:off x="9217097" y="3819645"/>
            <a:ext cx="2366540" cy="1873781"/>
            <a:chOff x="2696546" y="765111"/>
            <a:chExt cx="6811347" cy="5393094"/>
          </a:xfrm>
        </p:grpSpPr>
        <p:pic>
          <p:nvPicPr>
            <p:cNvPr id="464" name="Google Shape;464;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65" name="Google Shape;465;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 name="Google Shape;444;p24">
            <a:extLst>
              <a:ext uri="{FF2B5EF4-FFF2-40B4-BE49-F238E27FC236}">
                <a16:creationId xmlns:a16="http://schemas.microsoft.com/office/drawing/2014/main" id="{AE359F83-690A-4659-8B72-7B9A08F84282}"/>
              </a:ext>
            </a:extLst>
          </p:cNvPr>
          <p:cNvSpPr txBox="1"/>
          <p:nvPr/>
        </p:nvSpPr>
        <p:spPr>
          <a:xfrm>
            <a:off x="523240" y="1250839"/>
            <a:ext cx="5782669"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2.3 Diferencias en detalle</a:t>
            </a:r>
            <a:endParaRPr dirty="0"/>
          </a:p>
        </p:txBody>
      </p:sp>
      <p:sp>
        <p:nvSpPr>
          <p:cNvPr id="2" name="Google Shape;409;p21">
            <a:extLst>
              <a:ext uri="{FF2B5EF4-FFF2-40B4-BE49-F238E27FC236}">
                <a16:creationId xmlns:a16="http://schemas.microsoft.com/office/drawing/2014/main" id="{5DE0BFCE-17BB-7056-B709-A13E4BF69E9E}"/>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6"/>
          <p:cNvSpPr txBox="1"/>
          <p:nvPr/>
        </p:nvSpPr>
        <p:spPr>
          <a:xfrm>
            <a:off x="617664" y="2147846"/>
            <a:ext cx="5867337"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600">
                <a:latin typeface="Calibri"/>
                <a:ea typeface="Calibri"/>
                <a:cs typeface="Calibri"/>
                <a:sym typeface="Calibri"/>
              </a:rPr>
              <a:t>Como has visto, los mapas mentales y los mapas conceptuales tienen características diferentes</a:t>
            </a:r>
            <a:r>
              <a:rPr lang="en-US" sz="1600">
                <a:latin typeface="Calibri"/>
                <a:ea typeface="Calibri"/>
                <a:cs typeface="Calibri"/>
                <a:sym typeface="Calibri"/>
              </a:rPr>
              <a:t>.</a:t>
            </a:r>
            <a:endParaRPr lang="en-US" sz="1600" dirty="0">
              <a:latin typeface="Calibri"/>
              <a:ea typeface="Calibri"/>
              <a:cs typeface="Calibri"/>
              <a:sym typeface="Calibri"/>
            </a:endParaRP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El uso de uno u otro depende de lo que se quiera representar</a:t>
            </a:r>
            <a:r>
              <a:rPr lang="en-US" sz="1600">
                <a:latin typeface="Calibri"/>
                <a:ea typeface="Calibri"/>
                <a:cs typeface="Calibri"/>
                <a:sym typeface="Calibri"/>
              </a:rPr>
              <a:t>. </a:t>
            </a:r>
            <a:endParaRPr lang="en-US" sz="1600" dirty="0">
              <a:latin typeface="Calibri"/>
              <a:ea typeface="Calibri"/>
              <a:cs typeface="Calibri"/>
              <a:sym typeface="Calibri"/>
            </a:endParaRP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Los mapas mentales estimulan el pensamiento creativo y ponen de manifiesto la clasificación y jerarquía de los conceptos; los mapas conceptuales, propuestos por primera vez por Joseph Novak, hacen hincapié en las conexiones entre entidades de un tema conocido</a:t>
            </a:r>
            <a:r>
              <a:rPr lang="en-US" sz="1600">
                <a:latin typeface="Calibri"/>
                <a:ea typeface="Calibri"/>
                <a:cs typeface="Calibri"/>
                <a:sym typeface="Calibri"/>
              </a:rPr>
              <a:t>...</a:t>
            </a:r>
            <a:endParaRPr dirty="0"/>
          </a:p>
        </p:txBody>
      </p:sp>
      <p:sp>
        <p:nvSpPr>
          <p:cNvPr id="471" name="Google Shape;471;p26"/>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2.4 </a:t>
            </a:r>
            <a:r>
              <a:rPr lang="en-US" sz="2000">
                <a:solidFill>
                  <a:schemeClr val="dk1"/>
                </a:solidFill>
                <a:latin typeface="Calibri"/>
                <a:ea typeface="Calibri"/>
                <a:cs typeface="Calibri"/>
                <a:sym typeface="Calibri"/>
              </a:rPr>
              <a:t>Mapas conceptuales en resumen</a:t>
            </a:r>
            <a:endParaRPr dirty="0"/>
          </a:p>
        </p:txBody>
      </p:sp>
      <p:sp>
        <p:nvSpPr>
          <p:cNvPr id="472" name="Google Shape;472;p26"/>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473" name="Google Shape;473;p26"/>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2" name="Google Shape;409;p21">
            <a:extLst>
              <a:ext uri="{FF2B5EF4-FFF2-40B4-BE49-F238E27FC236}">
                <a16:creationId xmlns:a16="http://schemas.microsoft.com/office/drawing/2014/main" id="{880059BB-B53E-0FE7-093B-54C00EE1273F}"/>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7"/>
          <p:cNvSpPr txBox="1"/>
          <p:nvPr/>
        </p:nvSpPr>
        <p:spPr>
          <a:xfrm>
            <a:off x="626300" y="1828325"/>
            <a:ext cx="7054500" cy="370110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s-ES" sz="1600">
                <a:latin typeface="Calibri"/>
                <a:ea typeface="Calibri"/>
                <a:cs typeface="Calibri"/>
                <a:sym typeface="Calibri"/>
              </a:rPr>
              <a:t>... por eso los mapas conceptuales se centran en los </a:t>
            </a:r>
            <a:r>
              <a:rPr lang="es-ES" sz="1600">
                <a:solidFill>
                  <a:srgbClr val="F5911B"/>
                </a:solidFill>
                <a:latin typeface="Calibri"/>
                <a:ea typeface="Calibri"/>
                <a:cs typeface="Calibri"/>
                <a:sym typeface="Calibri"/>
              </a:rPr>
              <a:t>conceptos</a:t>
            </a:r>
            <a:r>
              <a:rPr lang="es-ES" sz="1600">
                <a:latin typeface="Calibri"/>
                <a:ea typeface="Calibri"/>
                <a:cs typeface="Calibri"/>
                <a:sym typeface="Calibri"/>
              </a:rPr>
              <a:t> y sus </a:t>
            </a:r>
            <a:r>
              <a:rPr lang="es-ES" sz="1600">
                <a:solidFill>
                  <a:srgbClr val="F5911B"/>
                </a:solidFill>
                <a:latin typeface="Calibri"/>
                <a:ea typeface="Calibri"/>
                <a:cs typeface="Calibri"/>
                <a:sym typeface="Calibri"/>
              </a:rPr>
              <a:t>relaciones</a:t>
            </a:r>
            <a:r>
              <a:rPr lang="es-ES" sz="1600">
                <a:latin typeface="Calibri"/>
                <a:ea typeface="Calibri"/>
                <a:cs typeface="Calibri"/>
                <a:sym typeface="Calibri"/>
              </a:rPr>
              <a:t>. Los conceptos se representan mediante </a:t>
            </a:r>
            <a:r>
              <a:rPr lang="es-ES" sz="1600">
                <a:solidFill>
                  <a:srgbClr val="F5911B"/>
                </a:solidFill>
                <a:latin typeface="Calibri"/>
                <a:ea typeface="Calibri"/>
                <a:cs typeface="Calibri"/>
                <a:sym typeface="Calibri"/>
              </a:rPr>
              <a:t>nodos</a:t>
            </a:r>
            <a:r>
              <a:rPr lang="es-ES" sz="1600">
                <a:latin typeface="Calibri"/>
                <a:ea typeface="Calibri"/>
                <a:cs typeface="Calibri"/>
                <a:sym typeface="Calibri"/>
              </a:rPr>
              <a:t>, que consisten en una palabra-concepto o una frase corta encerrada en un recuadro; las relaciones, por su parte, son </a:t>
            </a:r>
            <a:r>
              <a:rPr lang="es-ES" sz="1600">
                <a:solidFill>
                  <a:srgbClr val="F5911B"/>
                </a:solidFill>
                <a:latin typeface="Calibri"/>
                <a:ea typeface="Calibri"/>
                <a:cs typeface="Calibri"/>
                <a:sym typeface="Calibri"/>
              </a:rPr>
              <a:t>conexiones</a:t>
            </a:r>
            <a:r>
              <a:rPr lang="es-ES" sz="1600">
                <a:latin typeface="Calibri"/>
                <a:ea typeface="Calibri"/>
                <a:cs typeface="Calibri"/>
                <a:sym typeface="Calibri"/>
              </a:rPr>
              <a:t> indicadas mediante flechas con etiquetas (palabras de enlace) que indican la dirección de la relación y explicitan el tipo de relación</a:t>
            </a:r>
            <a:r>
              <a:rPr lang="en-US" sz="1600">
                <a:latin typeface="Calibri"/>
                <a:ea typeface="Calibri"/>
                <a:cs typeface="Calibri"/>
                <a:sym typeface="Calibri"/>
              </a:rPr>
              <a:t>. </a:t>
            </a:r>
            <a:r>
              <a:rPr lang="es-ES" sz="1600">
                <a:latin typeface="Calibri"/>
                <a:ea typeface="Calibri"/>
                <a:cs typeface="Calibri"/>
                <a:sym typeface="Calibri"/>
              </a:rPr>
              <a:t>Cada secuencia "palabras-concepto "+"palabras-vinculación "+"palabras-concepto" forma una proposición capaz de devolver un significado unificado y autocontenido.</a:t>
            </a:r>
          </a:p>
          <a:p>
            <a:pPr marL="284400" lvl="0">
              <a:lnSpc>
                <a:spcPct val="120000"/>
              </a:lnSpc>
            </a:pPr>
            <a:endParaRPr lang="en-US" sz="1600"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Las conexiones también suelen ser transversales, es decir, entre nodos de distintas ramas. Normalmente </a:t>
            </a:r>
            <a:r>
              <a:rPr lang="es-ES" sz="1600">
                <a:solidFill>
                  <a:srgbClr val="F5911B"/>
                </a:solidFill>
                <a:latin typeface="Calibri"/>
                <a:ea typeface="Calibri"/>
                <a:cs typeface="Calibri"/>
                <a:sym typeface="Calibri"/>
              </a:rPr>
              <a:t>sólo hay un concepto clave</a:t>
            </a:r>
            <a:r>
              <a:rPr lang="es-ES" sz="1600">
                <a:latin typeface="Calibri"/>
                <a:ea typeface="Calibri"/>
                <a:cs typeface="Calibri"/>
                <a:sym typeface="Calibri"/>
              </a:rPr>
              <a:t>, y luego el mapa tiene una estructura jerárquica de </a:t>
            </a:r>
            <a:r>
              <a:rPr lang="es-ES" sz="1600">
                <a:solidFill>
                  <a:srgbClr val="F5911B"/>
                </a:solidFill>
                <a:latin typeface="Calibri"/>
                <a:ea typeface="Calibri"/>
                <a:cs typeface="Calibri"/>
                <a:sym typeface="Calibri"/>
              </a:rPr>
              <a:t>árbol invertido</a:t>
            </a:r>
            <a:r>
              <a:rPr lang="es-ES" sz="1600">
                <a:latin typeface="Calibri"/>
                <a:ea typeface="Calibri"/>
                <a:cs typeface="Calibri"/>
                <a:sym typeface="Calibri"/>
              </a:rPr>
              <a:t>, en sentido vertical descendente.</a:t>
            </a:r>
            <a:endParaRPr dirty="0"/>
          </a:p>
        </p:txBody>
      </p:sp>
      <p:pic>
        <p:nvPicPr>
          <p:cNvPr id="482" name="Google Shape;48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0800" y="2295225"/>
            <a:ext cx="4361675" cy="3071655"/>
          </a:xfrm>
          <a:prstGeom prst="rect">
            <a:avLst/>
          </a:prstGeom>
          <a:noFill/>
          <a:ln>
            <a:noFill/>
          </a:ln>
        </p:spPr>
      </p:pic>
      <p:sp>
        <p:nvSpPr>
          <p:cNvPr id="8" name="Google Shape;471;p26">
            <a:extLst>
              <a:ext uri="{FF2B5EF4-FFF2-40B4-BE49-F238E27FC236}">
                <a16:creationId xmlns:a16="http://schemas.microsoft.com/office/drawing/2014/main" id="{A1277A1D-82A6-4350-97BE-1A7C9D5443EA}"/>
              </a:ext>
            </a:extLst>
          </p:cNvPr>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2.4 </a:t>
            </a:r>
            <a:r>
              <a:rPr lang="en-US" sz="2000">
                <a:solidFill>
                  <a:schemeClr val="dk1"/>
                </a:solidFill>
                <a:latin typeface="Calibri"/>
                <a:ea typeface="Calibri"/>
                <a:cs typeface="Calibri"/>
                <a:sym typeface="Calibri"/>
              </a:rPr>
              <a:t>Mapas conceptuales en resumen</a:t>
            </a:r>
            <a:endParaRPr dirty="0"/>
          </a:p>
        </p:txBody>
      </p:sp>
      <p:sp>
        <p:nvSpPr>
          <p:cNvPr id="2" name="Google Shape;409;p21">
            <a:extLst>
              <a:ext uri="{FF2B5EF4-FFF2-40B4-BE49-F238E27FC236}">
                <a16:creationId xmlns:a16="http://schemas.microsoft.com/office/drawing/2014/main" id="{58E3F267-5111-BE38-1457-B3472C2509EC}"/>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pPr>
            <a:r>
              <a:rPr lang="it-IT" sz="2400" b="1">
                <a:solidFill>
                  <a:srgbClr val="F5911B"/>
                </a:solidFill>
                <a:latin typeface="Calibri"/>
                <a:ea typeface="Calibri"/>
                <a:cs typeface="Calibri"/>
                <a:sym typeface="Calibri"/>
              </a:rPr>
              <a:t>Objetivos</a:t>
            </a:r>
            <a:endParaRPr/>
          </a:p>
          <a:p>
            <a:pPr marL="0" marR="0" lvl="0" indent="0" algn="l" rtl="0">
              <a:spcBef>
                <a:spcPts val="0"/>
              </a:spcBef>
              <a:spcAft>
                <a:spcPts val="0"/>
              </a:spcAft>
              <a:buNone/>
            </a:pPr>
            <a:r>
              <a:rPr lang="it-IT" sz="2000">
                <a:solidFill>
                  <a:schemeClr val="dk1"/>
                </a:solidFill>
                <a:latin typeface="Calibri"/>
                <a:ea typeface="Calibri"/>
                <a:cs typeface="Calibri"/>
                <a:sym typeface="Calibri"/>
              </a:rPr>
              <a:t>Al finalizar este módulo serás capaz de:</a:t>
            </a:r>
            <a:endParaRPr/>
          </a:p>
        </p:txBody>
      </p:sp>
      <p:sp>
        <p:nvSpPr>
          <p:cNvPr id="70" name="Google Shape;70;p3"/>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marR="0" lvl="0" indent="-228600" algn="just" rtl="0">
              <a:lnSpc>
                <a:spcPct val="100000"/>
              </a:lnSpc>
              <a:spcBef>
                <a:spcPts val="0"/>
              </a:spcBef>
              <a:spcAft>
                <a:spcPts val="0"/>
              </a:spcAft>
              <a:buClr>
                <a:schemeClr val="dk1"/>
              </a:buClr>
              <a:buSzPts val="2000"/>
              <a:buFont typeface="Arial"/>
              <a:buChar char="•"/>
            </a:pPr>
            <a:r>
              <a:rPr lang="it-IT" sz="2000" b="1">
                <a:solidFill>
                  <a:schemeClr val="dk1"/>
                </a:solidFill>
                <a:latin typeface="Calibri"/>
                <a:ea typeface="Calibri"/>
                <a:cs typeface="Calibri"/>
                <a:sym typeface="Calibri"/>
              </a:rPr>
              <a:t>Resultado de aprendizaje 1</a:t>
            </a:r>
            <a:endParaRPr dirty="0"/>
          </a:p>
          <a:p>
            <a:pPr marL="230400" lvl="0">
              <a:buClr>
                <a:schemeClr val="dk1"/>
              </a:buClr>
              <a:buSzPts val="2000"/>
            </a:pPr>
            <a:r>
              <a:rPr lang="en-US" sz="2000">
                <a:solidFill>
                  <a:schemeClr val="dk1"/>
                </a:solidFill>
                <a:latin typeface="Calibri"/>
                <a:ea typeface="Calibri"/>
                <a:cs typeface="Calibri"/>
                <a:sym typeface="Calibri"/>
              </a:rPr>
              <a:t>Identificar las principales características y aplicaciones de los mapas mentales.</a:t>
            </a:r>
            <a:endParaRPr sz="2000" dirty="0">
              <a:solidFill>
                <a:schemeClr val="dk1"/>
              </a:solidFill>
              <a:latin typeface="Calibri"/>
              <a:ea typeface="Calibri"/>
              <a:cs typeface="Calibri"/>
              <a:sym typeface="Calibri"/>
            </a:endParaRPr>
          </a:p>
        </p:txBody>
      </p:sp>
      <p:sp>
        <p:nvSpPr>
          <p:cNvPr id="71" name="Google Shape;71;p3"/>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a:solidFill>
                  <a:schemeClr val="dk1"/>
                </a:solidFill>
                <a:latin typeface="Calibri"/>
                <a:ea typeface="Calibri"/>
                <a:cs typeface="Calibri"/>
                <a:sym typeface="Calibri"/>
              </a:rPr>
              <a:t>Resultado de aprendizaje 2</a:t>
            </a:r>
            <a:endParaRPr dirty="0"/>
          </a:p>
          <a:p>
            <a:pPr marL="230400" lvl="0">
              <a:buClr>
                <a:schemeClr val="dk1"/>
              </a:buClr>
              <a:buSzPts val="2000"/>
            </a:pPr>
            <a:r>
              <a:rPr lang="en-US" sz="2000">
                <a:solidFill>
                  <a:schemeClr val="dk1"/>
                </a:solidFill>
                <a:latin typeface="Calibri"/>
                <a:ea typeface="Calibri"/>
                <a:cs typeface="Calibri"/>
                <a:sym typeface="Calibri"/>
              </a:rPr>
              <a:t>Reconocer diferencias en la estructura y el uso de los mapas mentales y conceptuales.</a:t>
            </a:r>
            <a:endParaRPr dirty="0"/>
          </a:p>
        </p:txBody>
      </p:sp>
      <p:cxnSp>
        <p:nvCxnSpPr>
          <p:cNvPr id="72" name="Google Shape;72;p3"/>
          <p:cNvCxnSpPr/>
          <p:nvPr/>
        </p:nvCxnSpPr>
        <p:spPr>
          <a:xfrm>
            <a:off x="528320" y="3277464"/>
            <a:ext cx="946912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8"/>
          <p:cNvSpPr txBox="1"/>
          <p:nvPr/>
        </p:nvSpPr>
        <p:spPr>
          <a:xfrm>
            <a:off x="168676" y="1691972"/>
            <a:ext cx="6693763" cy="37011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700">
                <a:latin typeface="Calibri"/>
                <a:ea typeface="Calibri"/>
                <a:cs typeface="Calibri"/>
                <a:sym typeface="Calibri"/>
              </a:rPr>
              <a:t>Los mapas conceptuales pueden dibujarse </a:t>
            </a:r>
            <a:r>
              <a:rPr lang="es-ES" sz="1700">
                <a:solidFill>
                  <a:srgbClr val="F5911B"/>
                </a:solidFill>
                <a:latin typeface="Calibri"/>
                <a:ea typeface="Calibri"/>
                <a:cs typeface="Calibri"/>
                <a:sym typeface="Calibri"/>
              </a:rPr>
              <a:t>manualmente</a:t>
            </a:r>
            <a:r>
              <a:rPr lang="es-ES" sz="1700">
                <a:latin typeface="Calibri"/>
                <a:ea typeface="Calibri"/>
                <a:cs typeface="Calibri"/>
                <a:sym typeface="Calibri"/>
              </a:rPr>
              <a:t> pero, dada la complejidad de su diseño, es más frecuente crearlos con herramientas </a:t>
            </a:r>
            <a:r>
              <a:rPr lang="es-ES" sz="1700">
                <a:solidFill>
                  <a:srgbClr val="F5911B"/>
                </a:solidFill>
                <a:latin typeface="Calibri"/>
                <a:ea typeface="Calibri"/>
                <a:cs typeface="Calibri"/>
                <a:sym typeface="Calibri"/>
              </a:rPr>
              <a:t>digitales</a:t>
            </a:r>
            <a:r>
              <a:rPr lang="en-US" sz="1700">
                <a:latin typeface="Calibri"/>
                <a:ea typeface="Calibri"/>
                <a:cs typeface="Calibri"/>
                <a:sym typeface="Calibri"/>
              </a:rPr>
              <a:t>.</a:t>
            </a:r>
            <a:endParaRPr lang="en-US" sz="1700" dirty="0">
              <a:latin typeface="Calibri"/>
              <a:ea typeface="Calibri"/>
              <a:cs typeface="Calibri"/>
              <a:sym typeface="Calibri"/>
            </a:endParaRP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es-ES" sz="1700">
                <a:latin typeface="Calibri"/>
                <a:ea typeface="Calibri"/>
                <a:cs typeface="Calibri"/>
                <a:sym typeface="Calibri"/>
              </a:rPr>
              <a:t>Pueden ayudar en el </a:t>
            </a:r>
            <a:r>
              <a:rPr lang="es-ES" sz="1700">
                <a:solidFill>
                  <a:srgbClr val="F5911B"/>
                </a:solidFill>
                <a:latin typeface="Calibri"/>
                <a:ea typeface="Calibri"/>
                <a:cs typeface="Calibri"/>
                <a:sym typeface="Calibri"/>
              </a:rPr>
              <a:t>trabajo</a:t>
            </a:r>
            <a:r>
              <a:rPr lang="es-ES" sz="1700">
                <a:latin typeface="Calibri"/>
                <a:ea typeface="Calibri"/>
                <a:cs typeface="Calibri"/>
                <a:sym typeface="Calibri"/>
              </a:rPr>
              <a:t> y la </a:t>
            </a:r>
            <a:r>
              <a:rPr lang="es-ES" sz="1700">
                <a:solidFill>
                  <a:srgbClr val="F5911B"/>
                </a:solidFill>
                <a:latin typeface="Calibri"/>
                <a:ea typeface="Calibri"/>
                <a:cs typeface="Calibri"/>
                <a:sym typeface="Calibri"/>
              </a:rPr>
              <a:t>enseñanza</a:t>
            </a:r>
            <a:r>
              <a:rPr lang="es-ES" sz="1700">
                <a:latin typeface="Calibri"/>
                <a:ea typeface="Calibri"/>
                <a:cs typeface="Calibri"/>
                <a:sym typeface="Calibri"/>
              </a:rPr>
              <a:t> cuando uno </a:t>
            </a:r>
            <a:r>
              <a:rPr lang="es-ES" sz="1700">
                <a:solidFill>
                  <a:srgbClr val="F5911B"/>
                </a:solidFill>
                <a:latin typeface="Calibri"/>
                <a:ea typeface="Calibri"/>
                <a:cs typeface="Calibri"/>
                <a:sym typeface="Calibri"/>
              </a:rPr>
              <a:t>estudia</a:t>
            </a:r>
            <a:r>
              <a:rPr lang="es-ES" sz="1700">
                <a:latin typeface="Calibri"/>
                <a:ea typeface="Calibri"/>
                <a:cs typeface="Calibri"/>
                <a:sym typeface="Calibri"/>
              </a:rPr>
              <a:t> o tiene que comunicar, explicar o, en general, </a:t>
            </a:r>
            <a:r>
              <a:rPr lang="es-ES" sz="1700">
                <a:solidFill>
                  <a:srgbClr val="F5911B"/>
                </a:solidFill>
                <a:latin typeface="Calibri"/>
                <a:ea typeface="Calibri"/>
                <a:cs typeface="Calibri"/>
                <a:sym typeface="Calibri"/>
              </a:rPr>
              <a:t>compartir</a:t>
            </a:r>
            <a:r>
              <a:rPr lang="es-ES" sz="1700">
                <a:latin typeface="Calibri"/>
                <a:ea typeface="Calibri"/>
                <a:cs typeface="Calibri"/>
                <a:sym typeface="Calibri"/>
              </a:rPr>
              <a:t> conocimientos comprensibles incluso para quienes no han elaborado el mapa.</a:t>
            </a:r>
            <a:endParaRPr lang="en-US" sz="1700" dirty="0">
              <a:latin typeface="Calibri"/>
              <a:ea typeface="Calibri"/>
              <a:cs typeface="Calibri"/>
              <a:sym typeface="Calibri"/>
            </a:endParaRP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es-ES" sz="1700">
                <a:latin typeface="Calibri"/>
                <a:ea typeface="Calibri"/>
                <a:cs typeface="Calibri"/>
                <a:sym typeface="Calibri"/>
              </a:rPr>
              <a:t>Pero también son útiles para </a:t>
            </a:r>
            <a:r>
              <a:rPr lang="es-ES" sz="1700">
                <a:solidFill>
                  <a:srgbClr val="F5911B"/>
                </a:solidFill>
                <a:latin typeface="Calibri"/>
                <a:ea typeface="Calibri"/>
                <a:cs typeface="Calibri"/>
                <a:sym typeface="Calibri"/>
              </a:rPr>
              <a:t>evaluar la comprensión </a:t>
            </a:r>
            <a:r>
              <a:rPr lang="es-ES" sz="1700">
                <a:latin typeface="Calibri"/>
                <a:ea typeface="Calibri"/>
                <a:cs typeface="Calibri"/>
                <a:sym typeface="Calibri"/>
              </a:rPr>
              <a:t>de un tema</a:t>
            </a:r>
            <a:r>
              <a:rPr lang="en-US" sz="1700">
                <a:latin typeface="Calibri"/>
                <a:ea typeface="Calibri"/>
                <a:cs typeface="Calibri"/>
                <a:sym typeface="Calibri"/>
              </a:rPr>
              <a:t>.</a:t>
            </a:r>
            <a:endParaRPr lang="en-US" sz="1700" dirty="0">
              <a:latin typeface="Calibri"/>
              <a:ea typeface="Calibri"/>
              <a:cs typeface="Calibri"/>
              <a:sym typeface="Calibri"/>
            </a:endParaRP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es-ES" sz="1700">
                <a:latin typeface="Calibri"/>
                <a:ea typeface="Calibri"/>
                <a:cs typeface="Calibri"/>
                <a:sym typeface="Calibri"/>
              </a:rPr>
              <a:t>Todo ello porque son valiosas herramientas de </a:t>
            </a:r>
            <a:r>
              <a:rPr lang="es-ES" sz="1700">
                <a:solidFill>
                  <a:srgbClr val="F5911B"/>
                </a:solidFill>
                <a:latin typeface="Calibri"/>
                <a:ea typeface="Calibri"/>
                <a:cs typeface="Calibri"/>
                <a:sym typeface="Calibri"/>
              </a:rPr>
              <a:t>síntesis</a:t>
            </a:r>
            <a:r>
              <a:rPr lang="es-ES" sz="1700">
                <a:latin typeface="Calibri"/>
                <a:ea typeface="Calibri"/>
                <a:cs typeface="Calibri"/>
                <a:sym typeface="Calibri"/>
              </a:rPr>
              <a:t>, </a:t>
            </a:r>
            <a:r>
              <a:rPr lang="es-ES" sz="1700">
                <a:solidFill>
                  <a:srgbClr val="F5911B"/>
                </a:solidFill>
                <a:latin typeface="Calibri"/>
                <a:ea typeface="Calibri"/>
                <a:cs typeface="Calibri"/>
                <a:sym typeface="Calibri"/>
              </a:rPr>
              <a:t>conexión</a:t>
            </a:r>
            <a:r>
              <a:rPr lang="es-ES" sz="1700">
                <a:latin typeface="Calibri"/>
                <a:ea typeface="Calibri"/>
                <a:cs typeface="Calibri"/>
                <a:sym typeface="Calibri"/>
              </a:rPr>
              <a:t> con conocimientos previos y </a:t>
            </a:r>
            <a:r>
              <a:rPr lang="es-ES" sz="1700">
                <a:solidFill>
                  <a:srgbClr val="F5911B"/>
                </a:solidFill>
                <a:latin typeface="Calibri"/>
                <a:ea typeface="Calibri"/>
                <a:cs typeface="Calibri"/>
                <a:sym typeface="Calibri"/>
              </a:rPr>
              <a:t>comprensión</a:t>
            </a:r>
            <a:r>
              <a:rPr lang="es-ES" sz="1700">
                <a:latin typeface="Calibri"/>
                <a:ea typeface="Calibri"/>
                <a:cs typeface="Calibri"/>
                <a:sym typeface="Calibri"/>
              </a:rPr>
              <a:t> de campos de conocimiento, problemas o procesos</a:t>
            </a:r>
            <a:r>
              <a:rPr lang="en-US" sz="1700">
                <a:latin typeface="Calibri"/>
                <a:ea typeface="Calibri"/>
                <a:cs typeface="Calibri"/>
                <a:sym typeface="Calibri"/>
              </a:rPr>
              <a:t>.</a:t>
            </a:r>
            <a:endParaRPr sz="1500" dirty="0"/>
          </a:p>
        </p:txBody>
      </p:sp>
      <p:pic>
        <p:nvPicPr>
          <p:cNvPr id="490" name="Google Shape;490;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95812" y="2252467"/>
            <a:ext cx="4862852" cy="2353065"/>
          </a:xfrm>
          <a:prstGeom prst="rect">
            <a:avLst/>
          </a:prstGeom>
          <a:noFill/>
          <a:ln>
            <a:noFill/>
          </a:ln>
        </p:spPr>
      </p:pic>
      <p:sp>
        <p:nvSpPr>
          <p:cNvPr id="8" name="Google Shape;471;p26">
            <a:extLst>
              <a:ext uri="{FF2B5EF4-FFF2-40B4-BE49-F238E27FC236}">
                <a16:creationId xmlns:a16="http://schemas.microsoft.com/office/drawing/2014/main" id="{84BCCCDB-7EA5-48E3-9A3F-EB5BD93B37FA}"/>
              </a:ext>
            </a:extLst>
          </p:cNvPr>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2.4 </a:t>
            </a:r>
            <a:r>
              <a:rPr lang="en-US" sz="2000">
                <a:solidFill>
                  <a:schemeClr val="dk1"/>
                </a:solidFill>
                <a:latin typeface="Calibri"/>
                <a:ea typeface="Calibri"/>
                <a:cs typeface="Calibri"/>
                <a:sym typeface="Calibri"/>
              </a:rPr>
              <a:t>Mapas conceptuales en resumen</a:t>
            </a:r>
            <a:endParaRPr dirty="0"/>
          </a:p>
        </p:txBody>
      </p:sp>
      <p:sp>
        <p:nvSpPr>
          <p:cNvPr id="2" name="Google Shape;409;p21">
            <a:extLst>
              <a:ext uri="{FF2B5EF4-FFF2-40B4-BE49-F238E27FC236}">
                <a16:creationId xmlns:a16="http://schemas.microsoft.com/office/drawing/2014/main" id="{184CBFB8-A208-9556-5F5C-6850D02C3EF8}"/>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7" name="Google Shape;49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87021" y="1691972"/>
            <a:ext cx="8417958" cy="4073348"/>
          </a:xfrm>
          <a:prstGeom prst="rect">
            <a:avLst/>
          </a:prstGeom>
          <a:noFill/>
          <a:ln>
            <a:noFill/>
          </a:ln>
        </p:spPr>
      </p:pic>
      <p:sp>
        <p:nvSpPr>
          <p:cNvPr id="7" name="Google Shape;471;p26">
            <a:extLst>
              <a:ext uri="{FF2B5EF4-FFF2-40B4-BE49-F238E27FC236}">
                <a16:creationId xmlns:a16="http://schemas.microsoft.com/office/drawing/2014/main" id="{F6A0E2D8-6183-4FAC-A787-B1035B439F9A}"/>
              </a:ext>
            </a:extLst>
          </p:cNvPr>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2.4 </a:t>
            </a:r>
            <a:r>
              <a:rPr lang="en-US" sz="2000">
                <a:solidFill>
                  <a:schemeClr val="dk1"/>
                </a:solidFill>
                <a:latin typeface="Calibri"/>
                <a:ea typeface="Calibri"/>
                <a:cs typeface="Calibri"/>
                <a:sym typeface="Calibri"/>
              </a:rPr>
              <a:t>Mapas conceptuales en resumen</a:t>
            </a:r>
            <a:endParaRPr dirty="0"/>
          </a:p>
        </p:txBody>
      </p:sp>
      <p:sp>
        <p:nvSpPr>
          <p:cNvPr id="3" name="Google Shape;409;p21">
            <a:extLst>
              <a:ext uri="{FF2B5EF4-FFF2-40B4-BE49-F238E27FC236}">
                <a16:creationId xmlns:a16="http://schemas.microsoft.com/office/drawing/2014/main" id="{2DD44BCC-4B7D-81BD-CD81-B389E5CF33B7}"/>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30"/>
          <p:cNvGrpSpPr/>
          <p:nvPr/>
        </p:nvGrpSpPr>
        <p:grpSpPr>
          <a:xfrm>
            <a:off x="-2500844" y="1535900"/>
            <a:ext cx="12319778" cy="4149683"/>
            <a:chOff x="-2868940" y="1571528"/>
            <a:chExt cx="12319778" cy="4149683"/>
          </a:xfrm>
        </p:grpSpPr>
        <p:sp>
          <p:nvSpPr>
            <p:cNvPr id="503" name="Google Shape;503;p30"/>
            <p:cNvSpPr txBox="1"/>
            <p:nvPr/>
          </p:nvSpPr>
          <p:spPr>
            <a:xfrm>
              <a:off x="1942979" y="1740008"/>
              <a:ext cx="5222400" cy="99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Mapas conceptuales…</a:t>
              </a:r>
              <a:r>
                <a:rPr lang="it-IT" sz="1600" b="1">
                  <a:solidFill>
                    <a:schemeClr val="dk1"/>
                  </a:solidFill>
                  <a:latin typeface="Calibri"/>
                  <a:ea typeface="Calibri"/>
                  <a:cs typeface="Calibri"/>
                  <a:sym typeface="Calibri"/>
                </a:rPr>
                <a:t> </a:t>
              </a:r>
              <a:endParaRPr dirty="0"/>
            </a:p>
            <a:p>
              <a:pPr lvl="0">
                <a:lnSpc>
                  <a:spcPct val="120000"/>
                </a:lnSpc>
              </a:pPr>
              <a:r>
                <a:rPr lang="es-ES" sz="1600">
                  <a:latin typeface="Calibri"/>
                  <a:ea typeface="Calibri"/>
                  <a:cs typeface="Calibri"/>
                  <a:sym typeface="Calibri"/>
                </a:rPr>
                <a:t>son herramientas para representar gráficamente el conocimiento de forma analítica</a:t>
              </a:r>
              <a:r>
                <a:rPr lang="en-US" sz="160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504" name="Google Shape;504;p30"/>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5" name="Google Shape;505;p30"/>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6" name="Google Shape;506;p30"/>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7" name="Google Shape;507;p30"/>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508" name="Google Shape;508;p30"/>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09" name="Google Shape;509;p30"/>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0" name="Google Shape;510;p30"/>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1" name="Google Shape;511;p30"/>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512" name="Google Shape;512;p30"/>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30"/>
            <p:cNvSpPr txBox="1"/>
            <p:nvPr/>
          </p:nvSpPr>
          <p:spPr>
            <a:xfrm>
              <a:off x="2477695" y="2690556"/>
              <a:ext cx="451020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Representan…</a:t>
              </a:r>
              <a:endParaRPr dirty="0"/>
            </a:p>
            <a:p>
              <a:pPr lvl="0">
                <a:lnSpc>
                  <a:spcPct val="120000"/>
                </a:lnSpc>
              </a:pPr>
              <a:r>
                <a:rPr lang="es-ES" sz="1600">
                  <a:latin typeface="Calibri"/>
                  <a:ea typeface="Calibri"/>
                  <a:cs typeface="Calibri"/>
                  <a:sym typeface="Calibri"/>
                </a:rPr>
                <a:t>conceptos y la variedad de sus conexiones</a:t>
              </a:r>
              <a:r>
                <a:rPr lang="en-US" sz="160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514" name="Google Shape;514;p30"/>
            <p:cNvSpPr txBox="1"/>
            <p:nvPr/>
          </p:nvSpPr>
          <p:spPr>
            <a:xfrm>
              <a:off x="2477703" y="3641102"/>
              <a:ext cx="6973135" cy="991000"/>
            </a:xfrm>
            <a:prstGeom prst="rect">
              <a:avLst/>
            </a:prstGeom>
            <a:noFill/>
            <a:ln>
              <a:noFill/>
            </a:ln>
          </p:spPr>
          <p:txBody>
            <a:bodyPr spcFirstLastPara="1" wrap="square" lIns="91425" tIns="45700" rIns="91425" bIns="45700" anchor="t" anchorCtr="0">
              <a:spAutoFit/>
            </a:bodyPr>
            <a:lstStyle/>
            <a:p>
              <a:r>
                <a:rPr lang="it-IT" sz="2000" b="1">
                  <a:solidFill>
                    <a:schemeClr val="dk1"/>
                  </a:solidFill>
                  <a:latin typeface="Calibri"/>
                  <a:ea typeface="Calibri"/>
                  <a:cs typeface="Calibri"/>
                  <a:sym typeface="Calibri"/>
                </a:rPr>
                <a:t>Consisten en…</a:t>
              </a:r>
              <a:endParaRPr lang="it-IT" sz="2000" b="1" dirty="0">
                <a:solidFill>
                  <a:schemeClr val="dk1"/>
                </a:solidFill>
                <a:latin typeface="Calibri"/>
                <a:ea typeface="Calibri"/>
                <a:cs typeface="Calibri"/>
                <a:sym typeface="Calibri"/>
              </a:endParaRPr>
            </a:p>
            <a:p>
              <a:pPr lvl="0">
                <a:lnSpc>
                  <a:spcPct val="120000"/>
                </a:lnSpc>
              </a:pPr>
              <a:r>
                <a:rPr lang="es-ES" sz="1600">
                  <a:latin typeface="Calibri"/>
                  <a:ea typeface="Calibri"/>
                  <a:cs typeface="Calibri"/>
                  <a:sym typeface="Calibri"/>
                </a:rPr>
                <a:t>una estructura jerárquica piramidal, empezando con un concepto principal en la cima, pero con varias conexiones cruzadas</a:t>
              </a:r>
              <a:r>
                <a:rPr lang="en-US" sz="1600">
                  <a:latin typeface="Calibri"/>
                  <a:ea typeface="Calibri"/>
                  <a:cs typeface="Calibri"/>
                  <a:sym typeface="Calibri"/>
                </a:rPr>
                <a:t>.</a:t>
              </a:r>
              <a:endParaRPr sz="1600" dirty="0">
                <a:solidFill>
                  <a:srgbClr val="000000"/>
                </a:solidFill>
                <a:latin typeface="Calibri"/>
                <a:ea typeface="Calibri"/>
                <a:cs typeface="Calibri"/>
                <a:sym typeface="Calibri"/>
              </a:endParaRPr>
            </a:p>
          </p:txBody>
        </p:sp>
        <p:sp>
          <p:nvSpPr>
            <p:cNvPr id="515" name="Google Shape;515;p30"/>
            <p:cNvSpPr txBox="1"/>
            <p:nvPr/>
          </p:nvSpPr>
          <p:spPr>
            <a:xfrm>
              <a:off x="1961362" y="4601937"/>
              <a:ext cx="7293936" cy="991000"/>
            </a:xfrm>
            <a:prstGeom prst="rect">
              <a:avLst/>
            </a:prstGeom>
            <a:noFill/>
            <a:ln>
              <a:noFill/>
            </a:ln>
          </p:spPr>
          <p:txBody>
            <a:bodyPr spcFirstLastPara="1" wrap="square" lIns="91425" tIns="45700" rIns="91425" bIns="45700" anchor="t" anchorCtr="0">
              <a:spAutoFit/>
            </a:bodyPr>
            <a:lstStyle/>
            <a:p>
              <a:pPr lvl="0"/>
              <a:r>
                <a:rPr lang="it-IT" sz="2000" b="1">
                  <a:solidFill>
                    <a:schemeClr val="dk1"/>
                  </a:solidFill>
                  <a:latin typeface="Calibri"/>
                  <a:ea typeface="Calibri"/>
                  <a:cs typeface="Calibri"/>
                  <a:sym typeface="Calibri"/>
                </a:rPr>
                <a:t>Son útiles…</a:t>
              </a:r>
              <a:r>
                <a:rPr lang="it-IT" sz="1600" b="1">
                  <a:solidFill>
                    <a:schemeClr val="dk1"/>
                  </a:solidFill>
                  <a:latin typeface="Calibri"/>
                  <a:ea typeface="Calibri"/>
                  <a:cs typeface="Calibri"/>
                  <a:sym typeface="Calibri"/>
                </a:rPr>
                <a:t> </a:t>
              </a:r>
              <a:endParaRPr lang="it-IT" sz="2000" dirty="0"/>
            </a:p>
            <a:p>
              <a:pPr lvl="0">
                <a:lnSpc>
                  <a:spcPct val="120000"/>
                </a:lnSpc>
              </a:pPr>
              <a:r>
                <a:rPr lang="es-ES" sz="1600">
                  <a:latin typeface="Calibri"/>
                  <a:ea typeface="Calibri"/>
                  <a:cs typeface="Calibri"/>
                  <a:sym typeface="Calibri"/>
                </a:rPr>
                <a:t>en todas las actividades que requieran interpretar, comprender, explicar analíticamente o establecer relaciones entre conocimientos</a:t>
              </a:r>
              <a:r>
                <a:rPr lang="en-US" sz="1600">
                  <a:latin typeface="Calibri"/>
                  <a:ea typeface="Calibri"/>
                  <a:cs typeface="Calibri"/>
                  <a:sym typeface="Calibri"/>
                </a:rPr>
                <a:t>.</a:t>
              </a:r>
              <a:endParaRPr sz="1600" dirty="0">
                <a:solidFill>
                  <a:srgbClr val="000000"/>
                </a:solidFill>
                <a:latin typeface="Calibri"/>
                <a:ea typeface="Calibri"/>
                <a:cs typeface="Calibri"/>
                <a:sym typeface="Calibri"/>
              </a:endParaRPr>
            </a:p>
          </p:txBody>
        </p:sp>
      </p:grpSp>
      <p:cxnSp>
        <p:nvCxnSpPr>
          <p:cNvPr id="516" name="Google Shape;516;p3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17" name="Google Shape;517;p3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Resumen:</a:t>
            </a:r>
            <a:endParaRPr dirty="0"/>
          </a:p>
        </p:txBody>
      </p:sp>
      <p:grpSp>
        <p:nvGrpSpPr>
          <p:cNvPr id="518" name="Google Shape;518;p30"/>
          <p:cNvGrpSpPr/>
          <p:nvPr/>
        </p:nvGrpSpPr>
        <p:grpSpPr>
          <a:xfrm>
            <a:off x="10207680" y="2917800"/>
            <a:ext cx="1440000" cy="1022400"/>
            <a:chOff x="6949036" y="2151000"/>
            <a:chExt cx="3600000" cy="2556000"/>
          </a:xfrm>
        </p:grpSpPr>
        <p:sp>
          <p:nvSpPr>
            <p:cNvPr id="519" name="Google Shape;519;p3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20" name="Google Shape;520;p3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3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3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3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3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1449F840-525E-3B51-9A59-B8295A19D8A9}"/>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1"/>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457200" lvl="0" indent="-457200">
              <a:buClr>
                <a:schemeClr val="dk1"/>
              </a:buClr>
              <a:buSzPts val="2000"/>
              <a:buAutoNum type="arabicPeriod"/>
            </a:pPr>
            <a:r>
              <a:rPr lang="en-US" sz="2000" b="1">
                <a:solidFill>
                  <a:schemeClr val="dk1"/>
                </a:solidFill>
                <a:latin typeface="Calibri"/>
                <a:ea typeface="Calibri"/>
                <a:cs typeface="Calibri"/>
                <a:sym typeface="Calibri"/>
              </a:rPr>
              <a:t>¿Cuáles de las siguientes características se refieren a los mapas conceptuales?</a:t>
            </a:r>
            <a:endParaRPr lang="en-US" sz="2000" b="1" dirty="0">
              <a:solidFill>
                <a:schemeClr val="dk1"/>
              </a:solidFill>
              <a:latin typeface="Calibri"/>
              <a:ea typeface="Calibri"/>
              <a:cs typeface="Calibri"/>
              <a:sym typeface="Calibri"/>
            </a:endParaRPr>
          </a:p>
          <a:p>
            <a:pPr lvl="0">
              <a:buClr>
                <a:schemeClr val="dk1"/>
              </a:buClr>
              <a:buSzPts val="2000"/>
            </a:pPr>
            <a:r>
              <a:rPr lang="it-IT" sz="1600" dirty="0">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2 </a:t>
            </a:r>
            <a:r>
              <a:rPr lang="es-ES" sz="1600">
                <a:solidFill>
                  <a:schemeClr val="dk1"/>
                </a:solidFill>
                <a:latin typeface="Calibri"/>
                <a:ea typeface="Calibri"/>
                <a:cs typeface="Calibri"/>
                <a:sym typeface="Calibri"/>
              </a:rPr>
              <a:t>respuestas correctas)</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Ocasionalmente pueden tener interrelación jerárquica entre conceptos.</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Se centran en las relaciones entre conceptos.</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Los vínculos entre conceptos son relaciones que no son necesariamente jerárquicas.</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Son particularmente útiles para tareas que requieren clasificación y jerarquía de conceptos.</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Generalmente tienen una estructura radial alrededor del centro.</a:t>
            </a:r>
            <a:endParaRPr dirty="0"/>
          </a:p>
        </p:txBody>
      </p:sp>
      <p:cxnSp>
        <p:nvCxnSpPr>
          <p:cNvPr id="536" name="Google Shape;536;p31"/>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37" name="Google Shape;537;p31"/>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s-ES" sz="2000">
                <a:solidFill>
                  <a:schemeClr val="dk1"/>
                </a:solidFill>
                <a:latin typeface="Calibri"/>
                <a:ea typeface="Calibri"/>
                <a:cs typeface="Calibri"/>
                <a:sym typeface="Calibri"/>
              </a:rPr>
              <a:t>Por favor, responde a la siguiente pregunta:</a:t>
            </a:r>
            <a:endParaRPr lang="es-ES" sz="2000"/>
          </a:p>
        </p:txBody>
      </p:sp>
      <p:grpSp>
        <p:nvGrpSpPr>
          <p:cNvPr id="538" name="Google Shape;538;p31"/>
          <p:cNvGrpSpPr/>
          <p:nvPr/>
        </p:nvGrpSpPr>
        <p:grpSpPr>
          <a:xfrm>
            <a:off x="10207680" y="2917800"/>
            <a:ext cx="1440000" cy="1022400"/>
            <a:chOff x="6949036" y="2151000"/>
            <a:chExt cx="3600000" cy="2556000"/>
          </a:xfrm>
        </p:grpSpPr>
        <p:sp>
          <p:nvSpPr>
            <p:cNvPr id="539" name="Google Shape;539;p31"/>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40" name="Google Shape;540;p31"/>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1"/>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31"/>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1"/>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1"/>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31"/>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31"/>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31"/>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31"/>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31"/>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52C6B669-C691-0B34-D4B9-4495A84A3DE3}"/>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3"/>
          <p:cNvSpPr txBox="1"/>
          <p:nvPr/>
        </p:nvSpPr>
        <p:spPr>
          <a:xfrm>
            <a:off x="626290" y="2734280"/>
            <a:ext cx="7823598" cy="3142416"/>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2</a:t>
            </a:r>
            <a:r>
              <a:rPr lang="it-IT" sz="20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Quieres tener una idea aproximada de las entidades y actividades administradas. ¿Qué herramienta es la mejor para usar? </a:t>
            </a:r>
            <a:r>
              <a:rPr lang="it-IT" sz="1600" dirty="0">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1 respuesta correcta)</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Un mapa mental.</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Un mapa conceptual.</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Indiferentemente cualquiera de los dos mapas.</a:t>
            </a:r>
            <a:endParaRPr lang="en-US"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n-US" sz="1600">
                <a:solidFill>
                  <a:schemeClr val="dk1"/>
                </a:solidFill>
                <a:latin typeface="Calibri"/>
                <a:ea typeface="Calibri"/>
                <a:cs typeface="Calibri"/>
                <a:sym typeface="Calibri"/>
              </a:rPr>
              <a:t>Un mapa mental o un mapa conceptual dependiendo de en qué quieres enfocarte.</a:t>
            </a: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56" name="Google Shape;556;p33"/>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57" name="Google Shape;557;p33"/>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s-ES" sz="2000">
                <a:solidFill>
                  <a:schemeClr val="dk1"/>
                </a:solidFill>
                <a:latin typeface="Calibri"/>
                <a:ea typeface="Calibri"/>
                <a:cs typeface="Calibri"/>
                <a:sym typeface="Calibri"/>
              </a:rPr>
              <a:t>Por favor, responde a la siguiente pregunta:</a:t>
            </a:r>
            <a:endParaRPr lang="es-ES" sz="2000"/>
          </a:p>
        </p:txBody>
      </p:sp>
      <p:grpSp>
        <p:nvGrpSpPr>
          <p:cNvPr id="558" name="Google Shape;558;p33"/>
          <p:cNvGrpSpPr/>
          <p:nvPr/>
        </p:nvGrpSpPr>
        <p:grpSpPr>
          <a:xfrm>
            <a:off x="10207680" y="2917800"/>
            <a:ext cx="1440000" cy="1022400"/>
            <a:chOff x="6949036" y="2151000"/>
            <a:chExt cx="3600000" cy="2556000"/>
          </a:xfrm>
        </p:grpSpPr>
        <p:sp>
          <p:nvSpPr>
            <p:cNvPr id="559" name="Google Shape;559;p3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60" name="Google Shape;560;p3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3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3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3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3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3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3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3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3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3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0" name="Google Shape;570;p33"/>
          <p:cNvSpPr txBox="1"/>
          <p:nvPr/>
        </p:nvSpPr>
        <p:spPr>
          <a:xfrm>
            <a:off x="626290" y="1898503"/>
            <a:ext cx="7823598" cy="707846"/>
          </a:xfrm>
          <a:prstGeom prst="rect">
            <a:avLst/>
          </a:prstGeom>
          <a:noFill/>
          <a:ln>
            <a:noFill/>
          </a:ln>
        </p:spPr>
        <p:txBody>
          <a:bodyPr spcFirstLastPara="1" wrap="square" lIns="91425" tIns="45700" rIns="91425" bIns="45700" anchor="t" anchorCtr="0">
            <a:spAutoFit/>
          </a:bodyPr>
          <a:lstStyle/>
          <a:p>
            <a:pPr lvl="0"/>
            <a:r>
              <a:rPr lang="en-US" sz="2000" b="1">
                <a:solidFill>
                  <a:schemeClr val="dk1"/>
                </a:solidFill>
                <a:latin typeface="Calibri"/>
                <a:ea typeface="Calibri"/>
                <a:cs typeface="Calibri"/>
                <a:sym typeface="Calibri"/>
              </a:rPr>
              <a:t>Hay que apoyar a los analistas que tendrán que diseñar la nueva aplicación informática para la actividad docente...</a:t>
            </a:r>
            <a:endParaRPr sz="2000" b="1" dirty="0">
              <a:solidFill>
                <a:schemeClr val="dk1"/>
              </a:solidFill>
              <a:latin typeface="Calibri"/>
              <a:ea typeface="Calibri"/>
              <a:cs typeface="Calibri"/>
              <a:sym typeface="Calibri"/>
            </a:endParaRPr>
          </a:p>
        </p:txBody>
      </p:sp>
      <p:sp>
        <p:nvSpPr>
          <p:cNvPr id="2" name="Google Shape;409;p21">
            <a:extLst>
              <a:ext uri="{FF2B5EF4-FFF2-40B4-BE49-F238E27FC236}">
                <a16:creationId xmlns:a16="http://schemas.microsoft.com/office/drawing/2014/main" id="{DA6DDE16-6648-F773-A8BE-6930BB6A5B93}"/>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1fe0fa25fe1_0_4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a:t>
            </a:r>
            <a:r>
              <a:rPr lang="it-IT" sz="20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Quieres ilustrar los procesos y los detalles operativos. ¿Qué herramienta es la mejor para usar? </a:t>
            </a:r>
            <a:r>
              <a:rPr lang="it-IT" sz="1600" dirty="0">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1 respuesta correcta)</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Un mapa mental.</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Un mapa conceptual.</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Indiferentemente cualquiera de los dos mapas.</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Un mapa mental o un mapa conceptual dependiendo de en qué quieres enfocarte.</a:t>
            </a: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77" name="Google Shape;577;g1fe0fa25fe1_0_44"/>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578" name="Google Shape;578;g1fe0fa25fe1_0_44"/>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s-ES" sz="2000">
                <a:solidFill>
                  <a:schemeClr val="dk1"/>
                </a:solidFill>
                <a:latin typeface="Calibri"/>
                <a:ea typeface="Calibri"/>
                <a:cs typeface="Calibri"/>
                <a:sym typeface="Calibri"/>
              </a:rPr>
              <a:t>Por favor, responde a la siguiente pregunta:</a:t>
            </a:r>
            <a:endParaRPr lang="es-ES" sz="2000"/>
          </a:p>
        </p:txBody>
      </p:sp>
      <p:grpSp>
        <p:nvGrpSpPr>
          <p:cNvPr id="579" name="Google Shape;579;g1fe0fa25fe1_0_44"/>
          <p:cNvGrpSpPr/>
          <p:nvPr/>
        </p:nvGrpSpPr>
        <p:grpSpPr>
          <a:xfrm>
            <a:off x="10207680" y="2917800"/>
            <a:ext cx="1439823" cy="1022354"/>
            <a:chOff x="6949036" y="2151000"/>
            <a:chExt cx="3599557" cy="2555886"/>
          </a:xfrm>
        </p:grpSpPr>
        <p:sp>
          <p:nvSpPr>
            <p:cNvPr id="580" name="Google Shape;580;g1fe0fa25fe1_0_4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81" name="Google Shape;581;g1fe0fa25fe1_0_4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g1fe0fa25fe1_0_4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g1fe0fa25fe1_0_4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g1fe0fa25fe1_0_4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g1fe0fa25fe1_0_4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g1fe0fa25fe1_0_4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g1fe0fa25fe1_0_4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g1fe0fa25fe1_0_4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g1fe0fa25fe1_0_4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g1fe0fa25fe1_0_4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1" name="Google Shape;591;g1fe0fa25fe1_0_44"/>
          <p:cNvSpPr txBox="1"/>
          <p:nvPr/>
        </p:nvSpPr>
        <p:spPr>
          <a:xfrm>
            <a:off x="626290" y="1898503"/>
            <a:ext cx="7823700" cy="707846"/>
          </a:xfrm>
          <a:prstGeom prst="rect">
            <a:avLst/>
          </a:prstGeom>
          <a:noFill/>
          <a:ln>
            <a:noFill/>
          </a:ln>
        </p:spPr>
        <p:txBody>
          <a:bodyPr spcFirstLastPara="1" wrap="square" lIns="91425" tIns="45700" rIns="91425" bIns="45700" anchor="t" anchorCtr="0">
            <a:spAutoFit/>
          </a:bodyPr>
          <a:lstStyle/>
          <a:p>
            <a:pPr lvl="0"/>
            <a:r>
              <a:rPr lang="en-US" sz="2000" b="1">
                <a:solidFill>
                  <a:schemeClr val="dk1"/>
                </a:solidFill>
                <a:latin typeface="Calibri"/>
                <a:ea typeface="Calibri"/>
                <a:cs typeface="Calibri"/>
                <a:sym typeface="Calibri"/>
              </a:rPr>
              <a:t>Hay que apoyar a los analistas que tendrán que diseñar la nueva aplicación informática para la actividad docente...</a:t>
            </a:r>
            <a:endParaRPr sz="2000" b="1" dirty="0">
              <a:solidFill>
                <a:schemeClr val="dk1"/>
              </a:solidFill>
              <a:latin typeface="Calibri"/>
              <a:ea typeface="Calibri"/>
              <a:cs typeface="Calibri"/>
              <a:sym typeface="Calibri"/>
            </a:endParaRPr>
          </a:p>
        </p:txBody>
      </p:sp>
      <p:sp>
        <p:nvSpPr>
          <p:cNvPr id="2" name="Google Shape;409;p21">
            <a:extLst>
              <a:ext uri="{FF2B5EF4-FFF2-40B4-BE49-F238E27FC236}">
                <a16:creationId xmlns:a16="http://schemas.microsoft.com/office/drawing/2014/main" id="{F12C6274-4371-044C-9423-EFD924A35093}"/>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a:t>
            </a:r>
            <a:r>
              <a:rPr lang="it-IT" sz="20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Acabas de leer un artículo muy interesante sobre el progreso en la fusión nuclear. Te gustaría arreglar las ideas ayudándote a ti mismo con un mapa. ¿Qué herramienta sería la mejor? </a:t>
            </a:r>
            <a:r>
              <a:rPr lang="it-IT" sz="1600" dirty="0">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1 respuesta correcta)</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Un mapa mental.</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Un mapa conceptual.</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Indiferentemente cualquiera de los dos mapas.</a:t>
            </a:r>
            <a:endParaRPr lang="en-US"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a:solidFill>
                  <a:schemeClr val="dk1"/>
                </a:solidFill>
                <a:latin typeface="Calibri"/>
                <a:ea typeface="Calibri"/>
                <a:cs typeface="Calibri"/>
                <a:sym typeface="Calibri"/>
              </a:rPr>
              <a:t>Un mapa mental o un mapa conceptual dependiendo de en qué quieres enfocarte.</a:t>
            </a:r>
            <a:endParaRPr lang="en-US" sz="1600" dirty="0">
              <a:solidFill>
                <a:schemeClr val="dk1"/>
              </a:solidFill>
              <a:latin typeface="Calibri"/>
              <a:ea typeface="Calibri"/>
              <a:cs typeface="Calibri"/>
              <a:sym typeface="Calibri"/>
            </a:endParaRPr>
          </a:p>
        </p:txBody>
      </p:sp>
      <p:cxnSp>
        <p:nvCxnSpPr>
          <p:cNvPr id="598" name="Google Shape;598;p3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99" name="Google Shape;599;p35"/>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s-ES" sz="2000">
                <a:solidFill>
                  <a:schemeClr val="dk1"/>
                </a:solidFill>
                <a:latin typeface="Calibri"/>
                <a:ea typeface="Calibri"/>
                <a:cs typeface="Calibri"/>
                <a:sym typeface="Calibri"/>
              </a:rPr>
              <a:t>Por favor, responde a la siguiente pregunta:</a:t>
            </a:r>
            <a:endParaRPr lang="es-ES" sz="2000"/>
          </a:p>
        </p:txBody>
      </p:sp>
      <p:grpSp>
        <p:nvGrpSpPr>
          <p:cNvPr id="600" name="Google Shape;600;p35"/>
          <p:cNvGrpSpPr/>
          <p:nvPr/>
        </p:nvGrpSpPr>
        <p:grpSpPr>
          <a:xfrm>
            <a:off x="10207680" y="2917800"/>
            <a:ext cx="1440000" cy="1022400"/>
            <a:chOff x="6949036" y="2151000"/>
            <a:chExt cx="3600000" cy="2556000"/>
          </a:xfrm>
        </p:grpSpPr>
        <p:sp>
          <p:nvSpPr>
            <p:cNvPr id="601" name="Google Shape;601;p3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02" name="Google Shape;602;p3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3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3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3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3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3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3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3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3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3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CE90FB36-E7C7-4F4B-6F64-E47EA7250BE5}"/>
              </a:ext>
            </a:extLst>
          </p:cNvPr>
          <p:cNvSpPr/>
          <p:nvPr/>
        </p:nvSpPr>
        <p:spPr>
          <a:xfrm>
            <a:off x="451029" y="669816"/>
            <a:ext cx="500679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a:t>
            </a:r>
            <a:r>
              <a:rPr lang="it-IT" sz="2000" b="1">
                <a:solidFill>
                  <a:srgbClr val="FFFFFF"/>
                </a:solidFill>
                <a:latin typeface="Calibri"/>
                <a:ea typeface="Calibri"/>
                <a:cs typeface="Calibri"/>
                <a:sym typeface="Calibri"/>
              </a:rPr>
              <a:t>. </a:t>
            </a:r>
            <a:r>
              <a:rPr lang="en-US" sz="2000" b="1">
                <a:solidFill>
                  <a:srgbClr val="FFFFFF"/>
                </a:solidFill>
                <a:latin typeface="Calibri"/>
                <a:ea typeface="Calibri"/>
                <a:cs typeface="Calibri"/>
                <a:sym typeface="Calibri"/>
              </a:rPr>
              <a:t>Mapas mentales vs mapas conceptuales</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cxnSp>
        <p:nvCxnSpPr>
          <p:cNvPr id="617" name="Google Shape;617;p32"/>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18" name="Google Shape;618;p32"/>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a:p>
        </p:txBody>
      </p:sp>
      <p:grpSp>
        <p:nvGrpSpPr>
          <p:cNvPr id="619" name="Google Shape;619;p32"/>
          <p:cNvGrpSpPr/>
          <p:nvPr/>
        </p:nvGrpSpPr>
        <p:grpSpPr>
          <a:xfrm>
            <a:off x="10207680" y="2917800"/>
            <a:ext cx="1440000" cy="1022400"/>
            <a:chOff x="6949036" y="2151000"/>
            <a:chExt cx="3600000" cy="2556000"/>
          </a:xfrm>
        </p:grpSpPr>
        <p:sp>
          <p:nvSpPr>
            <p:cNvPr id="620" name="Google Shape;620;p3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21" name="Google Shape;621;p3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3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3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3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3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3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3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3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3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3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1" name="Google Shape;631;p32"/>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457200" lvl="0" indent="-457200">
              <a:buClr>
                <a:schemeClr val="dk1"/>
              </a:buClr>
              <a:buSzPts val="2000"/>
              <a:buAutoNum type="arabicPeriod"/>
            </a:pPr>
            <a:r>
              <a:rPr lang="es-ES" sz="2000" b="1">
                <a:solidFill>
                  <a:schemeClr val="dk1"/>
                </a:solidFill>
                <a:latin typeface="Calibri"/>
                <a:ea typeface="Calibri"/>
                <a:cs typeface="Calibri"/>
                <a:sym typeface="Calibri"/>
              </a:rPr>
              <a:t>¿Cuáles de las siguientes características se refieren a los mapas conceptuales?</a:t>
            </a:r>
          </a:p>
          <a:p>
            <a:pPr lvl="0">
              <a:buClr>
                <a:schemeClr val="dk1"/>
              </a:buClr>
              <a:buSzPts val="2000"/>
            </a:pPr>
            <a:r>
              <a:rPr lang="es-ES" sz="1600">
                <a:solidFill>
                  <a:schemeClr val="dk1"/>
                </a:solidFill>
                <a:latin typeface="Calibri"/>
                <a:ea typeface="Calibri"/>
                <a:cs typeface="Calibri"/>
                <a:sym typeface="Calibri"/>
              </a:rPr>
              <a:t>(2 respuestas correctas)</a:t>
            </a:r>
            <a:endParaRPr lang="es-ES"/>
          </a:p>
          <a:p>
            <a:pPr marL="0" marR="0" lvl="0" indent="0" algn="l" rtl="0">
              <a:spcBef>
                <a:spcPts val="0"/>
              </a:spcBef>
              <a:spcAft>
                <a:spcPts val="0"/>
              </a:spcAft>
              <a:buNone/>
            </a:pPr>
            <a:endParaRPr lang="es-ES" sz="1600">
              <a:solidFill>
                <a:schemeClr val="dk1"/>
              </a:solidFill>
              <a:latin typeface="Calibri"/>
              <a:ea typeface="Calibri"/>
              <a:cs typeface="Calibri"/>
              <a:sym typeface="Calibri"/>
            </a:endParaRP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Ocasionalmente pueden tener interrelación jerárquica entre conceptos.</a:t>
            </a: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Se centran en las relaciones entre conceptos.</a:t>
            </a: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Los vínculos entre conceptos son relaciones que no son necesariamente jerárquicas.</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Son particularmente útiles para tareas que requieren clasificación y jerarquía de conceptos.</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Generalmente tienen una estructura radial alrededor del centro.</a:t>
            </a:r>
            <a:endParaRPr lang="es-ES" dirty="0"/>
          </a:p>
        </p:txBody>
      </p:sp>
      <p:sp>
        <p:nvSpPr>
          <p:cNvPr id="2" name="Google Shape;344;p16">
            <a:extLst>
              <a:ext uri="{FF2B5EF4-FFF2-40B4-BE49-F238E27FC236}">
                <a16:creationId xmlns:a16="http://schemas.microsoft.com/office/drawing/2014/main" id="{C455A013-900F-5876-3C5E-37BCA01B3115}"/>
              </a:ext>
            </a:extLst>
          </p:cNvPr>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4"/>
          <p:cNvSpPr txBox="1"/>
          <p:nvPr/>
        </p:nvSpPr>
        <p:spPr>
          <a:xfrm>
            <a:off x="626290" y="2734280"/>
            <a:ext cx="7823598" cy="3142416"/>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s-ES" sz="2000" b="1">
                <a:solidFill>
                  <a:schemeClr val="dk1"/>
                </a:solidFill>
                <a:latin typeface="Calibri"/>
                <a:ea typeface="Calibri"/>
                <a:cs typeface="Calibri"/>
                <a:sym typeface="Calibri"/>
              </a:rPr>
              <a:t>2. Quieres tener una idea aproximada de las entidades y actividades administradas. ¿Qué herramienta es la mejor para usar? </a:t>
            </a:r>
            <a:r>
              <a:rPr lang="es-ES" sz="1600">
                <a:solidFill>
                  <a:schemeClr val="dk1"/>
                </a:solidFill>
                <a:latin typeface="Calibri"/>
                <a:ea typeface="Calibri"/>
                <a:cs typeface="Calibri"/>
                <a:sym typeface="Calibri"/>
              </a:rPr>
              <a:t>(1 respuesta correcta)</a:t>
            </a:r>
            <a:br>
              <a:rPr lang="es-ES" sz="1600">
                <a:solidFill>
                  <a:schemeClr val="dk1"/>
                </a:solidFill>
                <a:latin typeface="Calibri"/>
                <a:ea typeface="Calibri"/>
                <a:cs typeface="Calibri"/>
                <a:sym typeface="Calibri"/>
              </a:rPr>
            </a:br>
            <a:endParaRPr lang="es-ES" sz="1600" b="1">
              <a:solidFill>
                <a:schemeClr val="dk1"/>
              </a:solidFill>
              <a:latin typeface="Calibri"/>
              <a:ea typeface="Calibri"/>
              <a:cs typeface="Calibri"/>
              <a:sym typeface="Calibri"/>
            </a:endParaRPr>
          </a:p>
          <a:p>
            <a:pPr marL="432000" lvl="2" indent="-143999">
              <a:buClr>
                <a:schemeClr val="dk1"/>
              </a:buClr>
              <a:buSzPts val="1600"/>
              <a:buFont typeface="Arial"/>
              <a:buChar char="•"/>
            </a:pPr>
            <a:r>
              <a:rPr lang="es-ES" sz="1600">
                <a:solidFill>
                  <a:srgbClr val="F5911B"/>
                </a:solidFill>
                <a:latin typeface="Calibri"/>
                <a:ea typeface="Calibri"/>
                <a:cs typeface="Calibri"/>
                <a:sym typeface="Calibri"/>
              </a:rPr>
              <a:t>Un mapa mental.</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Un mapa conceptual.</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Indiferentemente cualquiera de los dos mapas.</a:t>
            </a:r>
          </a:p>
          <a:p>
            <a:pPr marL="432000" lvl="2" indent="-143999">
              <a:buClr>
                <a:schemeClr val="dk1"/>
              </a:buClr>
              <a:buSzPts val="1600"/>
              <a:buFont typeface="Arial"/>
              <a:buChar char="•"/>
            </a:pPr>
            <a:r>
              <a:rPr lang="es-ES" sz="1600">
                <a:solidFill>
                  <a:schemeClr val="dk1"/>
                </a:solidFill>
                <a:latin typeface="Calibri"/>
                <a:ea typeface="Calibri"/>
                <a:cs typeface="Calibri"/>
                <a:sym typeface="Calibri"/>
              </a:rPr>
              <a:t>Un mapa mental o un mapa conceptual dependiendo de en qué quieres enfocarte.</a:t>
            </a:r>
            <a:endParaRPr lang="es-ES" sz="1600" b="0" i="0" u="none" strike="noStrike" cap="none">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432000" lvl="2" indent="-143999">
              <a:buClrTx/>
              <a:buSzPts val="1600"/>
              <a:buFont typeface="Arial"/>
              <a:buChar char="•"/>
            </a:pPr>
            <a:endParaRPr sz="1600" b="0" i="0" u="none" strike="noStrike" cap="none" dirty="0">
              <a:solidFill>
                <a:schemeClr val="tx1"/>
              </a:solidFill>
              <a:latin typeface="Calibri"/>
              <a:ea typeface="Calibri"/>
              <a:cs typeface="Calibri"/>
              <a:sym typeface="Calibri"/>
            </a:endParaRPr>
          </a:p>
        </p:txBody>
      </p:sp>
      <p:cxnSp>
        <p:nvCxnSpPr>
          <p:cNvPr id="638" name="Google Shape;638;p3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39" name="Google Shape;639;p34"/>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lang="it-IT" sz="2000"/>
          </a:p>
        </p:txBody>
      </p:sp>
      <p:grpSp>
        <p:nvGrpSpPr>
          <p:cNvPr id="640" name="Google Shape;640;p34"/>
          <p:cNvGrpSpPr/>
          <p:nvPr/>
        </p:nvGrpSpPr>
        <p:grpSpPr>
          <a:xfrm>
            <a:off x="10207680" y="2917800"/>
            <a:ext cx="1440000" cy="1022400"/>
            <a:chOff x="6949036" y="2151000"/>
            <a:chExt cx="3600000" cy="2556000"/>
          </a:xfrm>
        </p:grpSpPr>
        <p:sp>
          <p:nvSpPr>
            <p:cNvPr id="641" name="Google Shape;641;p3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42" name="Google Shape;642;p3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3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3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3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3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3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3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3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3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3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52" name="Google Shape;652;p34"/>
          <p:cNvSpPr txBox="1"/>
          <p:nvPr/>
        </p:nvSpPr>
        <p:spPr>
          <a:xfrm>
            <a:off x="626290" y="1898503"/>
            <a:ext cx="7823598" cy="707886"/>
          </a:xfrm>
          <a:prstGeom prst="rect">
            <a:avLst/>
          </a:prstGeom>
          <a:noFill/>
          <a:ln>
            <a:noFill/>
          </a:ln>
        </p:spPr>
        <p:txBody>
          <a:bodyPr spcFirstLastPara="1" wrap="square" lIns="91425" tIns="45700" rIns="91425" bIns="45700" anchor="t" anchorCtr="0">
            <a:spAutoFit/>
          </a:bodyPr>
          <a:lstStyle/>
          <a:p>
            <a:pPr lvl="0"/>
            <a:r>
              <a:rPr lang="es-ES" sz="2000" b="1">
                <a:solidFill>
                  <a:schemeClr val="dk1"/>
                </a:solidFill>
                <a:latin typeface="Calibri"/>
                <a:ea typeface="Calibri"/>
                <a:cs typeface="Calibri"/>
                <a:sym typeface="Calibri"/>
              </a:rPr>
              <a:t>Hay que apoyar a los analistas que tendrán que diseñar la nueva aplicación informática para la actividad docente...</a:t>
            </a:r>
            <a:endParaRPr lang="es-ES" sz="2000" b="1" dirty="0">
              <a:solidFill>
                <a:schemeClr val="dk1"/>
              </a:solidFill>
              <a:latin typeface="Calibri"/>
              <a:ea typeface="Calibri"/>
              <a:cs typeface="Calibri"/>
              <a:sym typeface="Calibri"/>
            </a:endParaRPr>
          </a:p>
        </p:txBody>
      </p:sp>
      <p:sp>
        <p:nvSpPr>
          <p:cNvPr id="2" name="Google Shape;344;p16">
            <a:extLst>
              <a:ext uri="{FF2B5EF4-FFF2-40B4-BE49-F238E27FC236}">
                <a16:creationId xmlns:a16="http://schemas.microsoft.com/office/drawing/2014/main" id="{15792094-81BA-4A0D-0256-9ED77825BDF7}"/>
              </a:ext>
            </a:extLst>
          </p:cNvPr>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1fe0fa25fe1_0_6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s-ES" sz="2000" b="1">
                <a:solidFill>
                  <a:schemeClr val="dk1"/>
                </a:solidFill>
                <a:latin typeface="Calibri"/>
                <a:ea typeface="Calibri"/>
                <a:cs typeface="Calibri"/>
                <a:sym typeface="Calibri"/>
              </a:rPr>
              <a:t>3. Quieres ilustrar los procesos y los detalles operativos. ¿Qué herramienta es la mejor para usar? </a:t>
            </a:r>
            <a:r>
              <a:rPr lang="es-ES" sz="1600">
                <a:solidFill>
                  <a:schemeClr val="dk1"/>
                </a:solidFill>
                <a:latin typeface="Calibri"/>
                <a:ea typeface="Calibri"/>
                <a:cs typeface="Calibri"/>
                <a:sym typeface="Calibri"/>
              </a:rPr>
              <a:t>(1 respuesta correcta)</a:t>
            </a:r>
            <a:br>
              <a:rPr lang="es-ES" sz="1600">
                <a:solidFill>
                  <a:schemeClr val="dk1"/>
                </a:solidFill>
                <a:latin typeface="Calibri"/>
                <a:ea typeface="Calibri"/>
                <a:cs typeface="Calibri"/>
                <a:sym typeface="Calibri"/>
              </a:rPr>
            </a:br>
            <a:endParaRPr lang="es-ES" sz="160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Un mapa mental.</a:t>
            </a:r>
          </a:p>
          <a:p>
            <a:pPr marL="431999" lvl="2" indent="-143998">
              <a:buClr>
                <a:schemeClr val="dk1"/>
              </a:buClr>
              <a:buSzPts val="1600"/>
              <a:buFont typeface="Arial"/>
              <a:buChar char="•"/>
            </a:pPr>
            <a:r>
              <a:rPr lang="es-ES" sz="1600">
                <a:solidFill>
                  <a:srgbClr val="F5911B"/>
                </a:solidFill>
                <a:latin typeface="Calibri"/>
                <a:ea typeface="Calibri"/>
                <a:cs typeface="Calibri"/>
                <a:sym typeface="Calibri"/>
              </a:rPr>
              <a:t>Un mapa conceptual.</a:t>
            </a: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Indiferentemente cualquiera de los dos mapas.</a:t>
            </a: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Un mapa mental o un mapa conceptual dependiendo de en qué quieres enfocarte.</a:t>
            </a:r>
            <a:endParaRPr lang="es-ES" sz="1600" b="0" i="0" u="none" strike="noStrike" cap="none">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lang="es-ES" sz="1600" b="0" i="0" u="none" strike="noStrike" cap="none">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659" name="Google Shape;659;g1fe0fa25fe1_0_64"/>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660" name="Google Shape;660;g1fe0fa25fe1_0_6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lang="it-IT" sz="2000"/>
          </a:p>
        </p:txBody>
      </p:sp>
      <p:grpSp>
        <p:nvGrpSpPr>
          <p:cNvPr id="661" name="Google Shape;661;g1fe0fa25fe1_0_64"/>
          <p:cNvGrpSpPr/>
          <p:nvPr/>
        </p:nvGrpSpPr>
        <p:grpSpPr>
          <a:xfrm>
            <a:off x="10207680" y="2917800"/>
            <a:ext cx="1439823" cy="1022354"/>
            <a:chOff x="6949036" y="2151000"/>
            <a:chExt cx="3599557" cy="2555886"/>
          </a:xfrm>
        </p:grpSpPr>
        <p:sp>
          <p:nvSpPr>
            <p:cNvPr id="662" name="Google Shape;662;g1fe0fa25fe1_0_6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63" name="Google Shape;663;g1fe0fa25fe1_0_6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g1fe0fa25fe1_0_6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g1fe0fa25fe1_0_6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g1fe0fa25fe1_0_6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g1fe0fa25fe1_0_6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g1fe0fa25fe1_0_6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g1fe0fa25fe1_0_6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g1fe0fa25fe1_0_6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g1fe0fa25fe1_0_6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g1fe0fa25fe1_0_6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73" name="Google Shape;673;g1fe0fa25fe1_0_64"/>
          <p:cNvSpPr txBox="1"/>
          <p:nvPr/>
        </p:nvSpPr>
        <p:spPr>
          <a:xfrm>
            <a:off x="626290" y="1898503"/>
            <a:ext cx="7823700" cy="708000"/>
          </a:xfrm>
          <a:prstGeom prst="rect">
            <a:avLst/>
          </a:prstGeom>
          <a:noFill/>
          <a:ln>
            <a:noFill/>
          </a:ln>
        </p:spPr>
        <p:txBody>
          <a:bodyPr spcFirstLastPara="1" wrap="square" lIns="91425" tIns="45700" rIns="91425" bIns="45700" anchor="t" anchorCtr="0">
            <a:spAutoFit/>
          </a:bodyPr>
          <a:lstStyle/>
          <a:p>
            <a:pPr lvl="0"/>
            <a:r>
              <a:rPr lang="es-ES" sz="2000" b="1">
                <a:solidFill>
                  <a:schemeClr val="dk1"/>
                </a:solidFill>
                <a:latin typeface="Calibri"/>
                <a:ea typeface="Calibri"/>
                <a:cs typeface="Calibri"/>
                <a:sym typeface="Calibri"/>
              </a:rPr>
              <a:t>Hay que apoyar a los analistas que tendrán que diseñar la nueva aplicación informática para la actividad docente...</a:t>
            </a:r>
            <a:endParaRPr lang="es-ES" sz="2000" b="1" dirty="0">
              <a:solidFill>
                <a:schemeClr val="dk1"/>
              </a:solidFill>
              <a:latin typeface="Calibri"/>
              <a:ea typeface="Calibri"/>
              <a:cs typeface="Calibri"/>
              <a:sym typeface="Calibri"/>
            </a:endParaRPr>
          </a:p>
        </p:txBody>
      </p:sp>
      <p:sp>
        <p:nvSpPr>
          <p:cNvPr id="2" name="Google Shape;344;p16">
            <a:extLst>
              <a:ext uri="{FF2B5EF4-FFF2-40B4-BE49-F238E27FC236}">
                <a16:creationId xmlns:a16="http://schemas.microsoft.com/office/drawing/2014/main" id="{9C47E8CB-C882-1684-6354-B8715992F983}"/>
              </a:ext>
            </a:extLst>
          </p:cNvPr>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5911B"/>
              </a:buClr>
              <a:buSzPts val="2400"/>
              <a:buFont typeface="Calibri"/>
              <a:buNone/>
            </a:pPr>
            <a:r>
              <a:rPr lang="it-IT" sz="2400" b="1">
                <a:solidFill>
                  <a:srgbClr val="F5911B"/>
                </a:solidFill>
                <a:latin typeface="Calibri"/>
                <a:ea typeface="Calibri"/>
                <a:cs typeface="Calibri"/>
                <a:sym typeface="Calibri"/>
              </a:rPr>
              <a:t>Índice de contenidos</a:t>
            </a:r>
            <a:endParaRPr/>
          </a:p>
        </p:txBody>
      </p:sp>
      <p:sp>
        <p:nvSpPr>
          <p:cNvPr id="90" name="Google Shape;90;p4"/>
          <p:cNvSpPr txBox="1"/>
          <p:nvPr/>
        </p:nvSpPr>
        <p:spPr>
          <a:xfrm>
            <a:off x="626290" y="3742695"/>
            <a:ext cx="1620000" cy="1189502"/>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1.1</a:t>
            </a:r>
            <a:r>
              <a:rPr lang="en-US" sz="1100">
                <a:solidFill>
                  <a:schemeClr val="dk1"/>
                </a:solidFill>
                <a:latin typeface="Calibri"/>
                <a:ea typeface="Calibri"/>
                <a:cs typeface="Calibri"/>
                <a:sym typeface="Calibri"/>
              </a:rPr>
              <a:t>. ¿Qué tan difícil es reunir ideas?</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1.2</a:t>
            </a:r>
            <a:r>
              <a:rPr lang="en-US" sz="1100">
                <a:solidFill>
                  <a:schemeClr val="dk1"/>
                </a:solidFill>
                <a:latin typeface="Calibri"/>
                <a:ea typeface="Calibri"/>
                <a:cs typeface="Calibri"/>
                <a:sym typeface="Calibri"/>
              </a:rPr>
              <a:t>. Evalúa tu esfuerzo...</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1.3</a:t>
            </a:r>
            <a:r>
              <a:rPr lang="en-US" sz="1100">
                <a:solidFill>
                  <a:schemeClr val="dk1"/>
                </a:solidFill>
                <a:latin typeface="Calibri"/>
                <a:ea typeface="Calibri"/>
                <a:cs typeface="Calibri"/>
                <a:sym typeface="Calibri"/>
              </a:rPr>
              <a:t>. Presentándose con un “mapa”</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1.4</a:t>
            </a:r>
            <a:r>
              <a:rPr lang="en-US" sz="1100">
                <a:solidFill>
                  <a:schemeClr val="dk1"/>
                </a:solidFill>
                <a:latin typeface="Calibri"/>
                <a:ea typeface="Calibri"/>
                <a:cs typeface="Calibri"/>
                <a:sym typeface="Calibri"/>
              </a:rPr>
              <a:t>. Los elementos del mapa de Buzan</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1.5</a:t>
            </a:r>
            <a:r>
              <a:rPr lang="en-US" sz="1100">
                <a:solidFill>
                  <a:schemeClr val="dk1"/>
                </a:solidFill>
                <a:latin typeface="Calibri"/>
                <a:ea typeface="Calibri"/>
                <a:cs typeface="Calibri"/>
                <a:sym typeface="Calibri"/>
              </a:rPr>
              <a:t>. Pruébalo</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1.6</a:t>
            </a:r>
            <a:r>
              <a:rPr lang="en-US" sz="1100">
                <a:solidFill>
                  <a:schemeClr val="dk1"/>
                </a:solidFill>
                <a:latin typeface="Calibri"/>
                <a:ea typeface="Calibri"/>
                <a:cs typeface="Calibri"/>
                <a:sym typeface="Calibri"/>
              </a:rPr>
              <a:t>. Mapas mentales en resumen</a:t>
            </a:r>
            <a:endParaRPr lang="en-US" sz="1100" dirty="0">
              <a:solidFill>
                <a:schemeClr val="dk1"/>
              </a:solidFill>
              <a:latin typeface="Calibri"/>
              <a:ea typeface="Calibri"/>
              <a:cs typeface="Calibri"/>
              <a:sym typeface="Calibri"/>
            </a:endParaRPr>
          </a:p>
        </p:txBody>
      </p:sp>
      <p:sp>
        <p:nvSpPr>
          <p:cNvPr id="91" name="Google Shape;91;p4"/>
          <p:cNvSpPr/>
          <p:nvPr/>
        </p:nvSpPr>
        <p:spPr>
          <a:xfrm>
            <a:off x="626290" y="2294023"/>
            <a:ext cx="2116910" cy="1017366"/>
          </a:xfrm>
          <a:prstGeom prst="roundRect">
            <a:avLst>
              <a:gd name="adj" fmla="val 50000"/>
            </a:avLst>
          </a:prstGeom>
          <a:solidFill>
            <a:srgbClr val="F5911B"/>
          </a:solidFill>
          <a:ln>
            <a:noFill/>
          </a:ln>
        </p:spPr>
        <p:txBody>
          <a:bodyPr spcFirstLastPara="1" wrap="square" lIns="91425" tIns="90000" rIns="91425" bIns="36000" anchor="ctr" anchorCtr="1">
            <a:noAutofit/>
          </a:bodyPr>
          <a:lstStyle/>
          <a:p>
            <a:pPr marL="0" marR="0" lvl="0" indent="0" rtl="0">
              <a:lnSpc>
                <a:spcPct val="90000"/>
              </a:lnSpc>
              <a:spcBef>
                <a:spcPts val="0"/>
              </a:spcBef>
              <a:spcAft>
                <a:spcPts val="0"/>
              </a:spcAft>
              <a:buNone/>
            </a:pPr>
            <a:r>
              <a:rPr lang="it-IT" sz="2000" b="1">
                <a:solidFill>
                  <a:schemeClr val="lt1"/>
                </a:solidFill>
                <a:latin typeface="Calibri"/>
                <a:ea typeface="Calibri"/>
                <a:cs typeface="Calibri"/>
                <a:sym typeface="Calibri"/>
              </a:rPr>
              <a:t>Unidad </a:t>
            </a:r>
            <a:r>
              <a:rPr lang="it-IT" sz="2000" b="1" dirty="0">
                <a:solidFill>
                  <a:schemeClr val="lt1"/>
                </a:solidFill>
                <a:latin typeface="Calibri"/>
                <a:ea typeface="Calibri"/>
                <a:cs typeface="Calibri"/>
                <a:sym typeface="Calibri"/>
              </a:rPr>
              <a:t>1</a:t>
            </a:r>
            <a:r>
              <a:rPr lang="it-IT" sz="2000" b="1">
                <a:solidFill>
                  <a:schemeClr val="lt1"/>
                </a:solidFill>
                <a:latin typeface="Calibri"/>
                <a:ea typeface="Calibri"/>
                <a:cs typeface="Calibri"/>
                <a:sym typeface="Calibri"/>
              </a:rPr>
              <a:t>. Mapas mentales</a:t>
            </a:r>
            <a:endParaRPr dirty="0"/>
          </a:p>
        </p:txBody>
      </p:sp>
      <p:sp>
        <p:nvSpPr>
          <p:cNvPr id="92" name="Google Shape;92;p4"/>
          <p:cNvSpPr/>
          <p:nvPr/>
        </p:nvSpPr>
        <p:spPr>
          <a:xfrm>
            <a:off x="3536903" y="2294023"/>
            <a:ext cx="3248908" cy="1017366"/>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lvl="0"/>
            <a:r>
              <a:rPr lang="es-ES" sz="2000" b="1">
                <a:solidFill>
                  <a:schemeClr val="lt1"/>
                </a:solidFill>
                <a:latin typeface="Calibri"/>
                <a:ea typeface="Calibri"/>
                <a:cs typeface="Calibri"/>
                <a:sym typeface="Calibri"/>
              </a:rPr>
              <a:t>Unidad 2. Mapas mentales vs mapas conceptuales</a:t>
            </a:r>
            <a:endParaRPr dirty="0"/>
          </a:p>
        </p:txBody>
      </p:sp>
      <p:sp>
        <p:nvSpPr>
          <p:cNvPr id="93" name="Google Shape;93;p4"/>
          <p:cNvSpPr txBox="1"/>
          <p:nvPr/>
        </p:nvSpPr>
        <p:spPr>
          <a:xfrm>
            <a:off x="3504785" y="3741203"/>
            <a:ext cx="1764000" cy="1381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2.1</a:t>
            </a:r>
            <a:r>
              <a:rPr lang="en-US" sz="1100">
                <a:solidFill>
                  <a:schemeClr val="dk1"/>
                </a:solidFill>
                <a:latin typeface="Calibri"/>
                <a:ea typeface="Calibri"/>
                <a:cs typeface="Calibri"/>
                <a:sym typeface="Calibri"/>
              </a:rPr>
              <a:t>. ¿Esto parece un mapa mental?</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2.2</a:t>
            </a:r>
            <a:r>
              <a:rPr lang="en-US" sz="1100">
                <a:solidFill>
                  <a:schemeClr val="dk1"/>
                </a:solidFill>
                <a:latin typeface="Calibri"/>
                <a:ea typeface="Calibri"/>
                <a:cs typeface="Calibri"/>
                <a:sym typeface="Calibri"/>
              </a:rPr>
              <a:t>. Comparación de mapas mentales y conceptuales</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2.3</a:t>
            </a:r>
            <a:r>
              <a:rPr lang="en-US" sz="1100">
                <a:solidFill>
                  <a:schemeClr val="dk1"/>
                </a:solidFill>
                <a:latin typeface="Calibri"/>
                <a:ea typeface="Calibri"/>
                <a:cs typeface="Calibri"/>
                <a:sym typeface="Calibri"/>
              </a:rPr>
              <a:t>. Diferencias en detalle</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2.4</a:t>
            </a:r>
            <a:r>
              <a:rPr lang="en-US" sz="1100">
                <a:solidFill>
                  <a:schemeClr val="dk1"/>
                </a:solidFill>
                <a:latin typeface="Calibri"/>
                <a:ea typeface="Calibri"/>
                <a:cs typeface="Calibri"/>
                <a:sym typeface="Calibri"/>
              </a:rPr>
              <a:t>. Mapas conceptuales en resumen</a:t>
            </a:r>
            <a:endParaRPr lang="en-US" sz="1100" dirty="0">
              <a:solidFill>
                <a:schemeClr val="dk1"/>
              </a:solidFill>
              <a:latin typeface="Calibri"/>
              <a:ea typeface="Calibri"/>
              <a:cs typeface="Calibri"/>
              <a:sym typeface="Calibri"/>
            </a:endParaRP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s-ES" sz="2000" b="1">
                <a:solidFill>
                  <a:schemeClr val="dk1"/>
                </a:solidFill>
                <a:latin typeface="Calibri"/>
                <a:ea typeface="Calibri"/>
                <a:cs typeface="Calibri"/>
                <a:sym typeface="Calibri"/>
              </a:rPr>
              <a:t>4. Acabas de leer un artículo muy interesante sobre el progreso en la fusión nuclear. Te gustaría arreglar las ideas ayudándote a ti mismo con un mapa. ¿Qué herramienta sería la mejor? </a:t>
            </a:r>
            <a:r>
              <a:rPr lang="es-ES" sz="1600">
                <a:solidFill>
                  <a:schemeClr val="dk1"/>
                </a:solidFill>
                <a:latin typeface="Calibri"/>
                <a:ea typeface="Calibri"/>
                <a:cs typeface="Calibri"/>
                <a:sym typeface="Calibri"/>
              </a:rPr>
              <a:t>(1 respuesta correcta)</a:t>
            </a:r>
            <a:endParaRPr lang="es-ES"/>
          </a:p>
          <a:p>
            <a:pPr marL="0" marR="0" lvl="0" indent="0" algn="l" rtl="0">
              <a:spcBef>
                <a:spcPts val="0"/>
              </a:spcBef>
              <a:spcAft>
                <a:spcPts val="0"/>
              </a:spcAft>
              <a:buNone/>
            </a:pPr>
            <a:endParaRPr lang="es-ES" sz="160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Un mapa mental.</a:t>
            </a: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Un mapa conceptual.</a:t>
            </a:r>
          </a:p>
          <a:p>
            <a:pPr marL="431999" lvl="2" indent="-143998">
              <a:buClr>
                <a:schemeClr val="dk1"/>
              </a:buClr>
              <a:buSzPts val="1600"/>
              <a:buFont typeface="Arial"/>
              <a:buChar char="•"/>
            </a:pPr>
            <a:r>
              <a:rPr lang="es-ES" sz="1600">
                <a:solidFill>
                  <a:schemeClr val="dk1"/>
                </a:solidFill>
                <a:latin typeface="Calibri"/>
                <a:ea typeface="Calibri"/>
                <a:cs typeface="Calibri"/>
                <a:sym typeface="Calibri"/>
              </a:rPr>
              <a:t>Indiferentemente cualquiera de los dos mapas.</a:t>
            </a:r>
          </a:p>
          <a:p>
            <a:pPr marL="431999" lvl="2" indent="-143998">
              <a:buClr>
                <a:schemeClr val="dk1"/>
              </a:buClr>
              <a:buSzPts val="1600"/>
              <a:buFont typeface="Arial"/>
              <a:buChar char="•"/>
            </a:pPr>
            <a:r>
              <a:rPr lang="es-ES" sz="1600">
                <a:solidFill>
                  <a:srgbClr val="F5911B"/>
                </a:solidFill>
                <a:latin typeface="Calibri"/>
                <a:ea typeface="Calibri"/>
                <a:cs typeface="Calibri"/>
                <a:sym typeface="Calibri"/>
              </a:rPr>
              <a:t>Un mapa mental o un mapa conceptual dependiendo de en qué quieres enfocarte.</a:t>
            </a:r>
          </a:p>
          <a:p>
            <a:pPr marL="431999" lvl="2" indent="-143998">
              <a:buClr>
                <a:srgbClr val="F5911B"/>
              </a:buClr>
              <a:buSzPts val="1600"/>
              <a:buFont typeface="Arial"/>
              <a:buChar char="•"/>
            </a:pPr>
            <a:endParaRPr lang="en-US" sz="1600" dirty="0">
              <a:solidFill>
                <a:srgbClr val="F5911B"/>
              </a:solidFill>
              <a:latin typeface="Calibri"/>
              <a:ea typeface="Calibri"/>
              <a:cs typeface="Calibri"/>
              <a:sym typeface="Calibri"/>
            </a:endParaRPr>
          </a:p>
        </p:txBody>
      </p:sp>
      <p:cxnSp>
        <p:nvCxnSpPr>
          <p:cNvPr id="680" name="Google Shape;680;p3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81" name="Google Shape;681;p3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Aquí están las respuestas:</a:t>
            </a:r>
            <a:endParaRPr lang="it-IT" sz="2000"/>
          </a:p>
        </p:txBody>
      </p:sp>
      <p:grpSp>
        <p:nvGrpSpPr>
          <p:cNvPr id="682" name="Google Shape;682;p36"/>
          <p:cNvGrpSpPr/>
          <p:nvPr/>
        </p:nvGrpSpPr>
        <p:grpSpPr>
          <a:xfrm>
            <a:off x="10207680" y="2917800"/>
            <a:ext cx="1440000" cy="1022400"/>
            <a:chOff x="6949036" y="2151000"/>
            <a:chExt cx="3600000" cy="2556000"/>
          </a:xfrm>
        </p:grpSpPr>
        <p:sp>
          <p:nvSpPr>
            <p:cNvPr id="683" name="Google Shape;683;p3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84" name="Google Shape;684;p3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3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3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3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3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3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3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3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3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3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 name="Google Shape;344;p16">
            <a:extLst>
              <a:ext uri="{FF2B5EF4-FFF2-40B4-BE49-F238E27FC236}">
                <a16:creationId xmlns:a16="http://schemas.microsoft.com/office/drawing/2014/main" id="{B7ECED51-65E2-CDC3-CC69-3805F0AA5E35}"/>
              </a:ext>
            </a:extLst>
          </p:cNvPr>
          <p:cNvSpPr/>
          <p:nvPr/>
        </p:nvSpPr>
        <p:spPr>
          <a:xfrm>
            <a:off x="451028" y="669816"/>
            <a:ext cx="34161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Soluciones de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a:solidFill>
                  <a:srgbClr val="F5911B"/>
                </a:solidFill>
                <a:ea typeface="Microsoft Sans Serif" panose="020B0604020202020204" pitchFamily="34" charset="0"/>
                <a:cs typeface="Poppins Medium" panose="00000600000000000000" pitchFamily="2" charset="0"/>
              </a:rPr>
              <a:t>¡Increíble!</a:t>
            </a:r>
            <a:endParaRPr lang="en-GB" sz="2400" b="1" dirty="0">
              <a:solidFill>
                <a:srgbClr val="F5911B"/>
              </a:solidFill>
              <a:ea typeface="Microsoft Sans Serif" panose="020B0604020202020204" pitchFamily="34" charset="0"/>
              <a:cs typeface="Poppins Medium" panose="00000600000000000000" pitchFamily="2" charset="0"/>
            </a:endParaRPr>
          </a:p>
          <a:p>
            <a:r>
              <a:rPr lang="en-GB" sz="2000">
                <a:latin typeface="+mj-lt"/>
                <a:ea typeface="Calibri" panose="020F0502020204030204" pitchFamily="34" charset="0"/>
                <a:cs typeface="Helvetica" panose="020B0604020202020204" pitchFamily="34" charset="0"/>
              </a:rPr>
              <a:t>Recuerda (ahora sabes):</a:t>
            </a:r>
            <a:endParaRPr lang="en-GB" sz="2000" dirty="0">
              <a:latin typeface="+mj-lt"/>
              <a:ea typeface="Calibri" panose="020F0502020204030204" pitchFamily="34" charset="0"/>
              <a:cs typeface="Helvetica" panose="020B0604020202020204" pitchFamily="34" charset="0"/>
            </a:endParaRPr>
          </a:p>
        </p:txBody>
      </p:sp>
      <p:cxnSp>
        <p:nvCxnSpPr>
          <p:cNvPr id="12" name="Google Shape;334;p29">
            <a:extLst>
              <a:ext uri="{FF2B5EF4-FFF2-40B4-BE49-F238E27FC236}">
                <a16:creationId xmlns:a16="http://schemas.microsoft.com/office/drawing/2014/main" id="{382200C6-79D1-44FE-A049-7231C96F4613}"/>
              </a:ext>
            </a:extLst>
          </p:cNvPr>
          <p:cNvCxnSpPr>
            <a:cxnSpLocks noChangeAspect="1"/>
          </p:cNvCxnSpPr>
          <p:nvPr/>
        </p:nvCxnSpPr>
        <p:spPr>
          <a:xfrm>
            <a:off x="528320" y="3631149"/>
            <a:ext cx="9469120" cy="0"/>
          </a:xfrm>
          <a:prstGeom prst="straightConnector1">
            <a:avLst/>
          </a:prstGeom>
          <a:noFill/>
          <a:ln w="9525" cap="flat" cmpd="sng">
            <a:solidFill>
              <a:srgbClr val="F5911B"/>
            </a:solidFill>
            <a:prstDash val="dash"/>
            <a:round/>
            <a:headEnd type="none" w="med" len="med"/>
            <a:tailEnd type="none" w="med" len="med"/>
          </a:ln>
        </p:spPr>
      </p:cxnSp>
      <p:grpSp>
        <p:nvGrpSpPr>
          <p:cNvPr id="9" name="Gruppo 8">
            <a:extLst>
              <a:ext uri="{FF2B5EF4-FFF2-40B4-BE49-F238E27FC236}">
                <a16:creationId xmlns:a16="http://schemas.microsoft.com/office/drawing/2014/main" id="{D73E523F-2DC3-485F-B494-EF0CCACC3B7D}"/>
              </a:ext>
            </a:extLst>
          </p:cNvPr>
          <p:cNvGrpSpPr>
            <a:grpSpLocks noChangeAspect="1"/>
          </p:cNvGrpSpPr>
          <p:nvPr/>
        </p:nvGrpSpPr>
        <p:grpSpPr>
          <a:xfrm>
            <a:off x="10207680" y="2917800"/>
            <a:ext cx="1440000" cy="1022400"/>
            <a:chOff x="6949036" y="2151000"/>
            <a:chExt cx="3600000" cy="2556000"/>
          </a:xfrm>
        </p:grpSpPr>
        <p:sp>
          <p:nvSpPr>
            <p:cNvPr id="11" name="Figura a mano libera: forma 10">
              <a:extLst>
                <a:ext uri="{FF2B5EF4-FFF2-40B4-BE49-F238E27FC236}">
                  <a16:creationId xmlns:a16="http://schemas.microsoft.com/office/drawing/2014/main" id="{4ADB0CDE-63BA-4468-9575-50E5E53CE73B}"/>
                </a:ext>
              </a:extLst>
            </p:cNvPr>
            <p:cNvSpPr/>
            <p:nvPr/>
          </p:nvSpPr>
          <p:spPr>
            <a:xfrm>
              <a:off x="9807925"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baseline="-25000" dirty="0"/>
            </a:p>
          </p:txBody>
        </p:sp>
        <p:sp>
          <p:nvSpPr>
            <p:cNvPr id="13" name="Figura a mano libera: forma 12">
              <a:extLst>
                <a:ext uri="{FF2B5EF4-FFF2-40B4-BE49-F238E27FC236}">
                  <a16:creationId xmlns:a16="http://schemas.microsoft.com/office/drawing/2014/main" id="{B5689215-EF9D-4F84-B33E-36715F4E09DB}"/>
                </a:ext>
              </a:extLst>
            </p:cNvPr>
            <p:cNvSpPr/>
            <p:nvPr/>
          </p:nvSpPr>
          <p:spPr>
            <a:xfrm>
              <a:off x="10093237" y="4059707"/>
              <a:ext cx="10521" cy="136735"/>
            </a:xfrm>
            <a:custGeom>
              <a:avLst/>
              <a:gdLst>
                <a:gd name="connsiteX0" fmla="*/ 5914 w 10813"/>
                <a:gd name="connsiteY0" fmla="*/ 5914 h 147789"/>
                <a:gd name="connsiteX1" fmla="*/ 5914 w 10813"/>
                <a:gd name="connsiteY1" fmla="*/ 143250 h 147789"/>
              </a:gdLst>
              <a:ahLst/>
              <a:cxnLst>
                <a:cxn ang="0">
                  <a:pos x="connsiteX0" y="connsiteY0"/>
                </a:cxn>
                <a:cxn ang="0">
                  <a:pos x="connsiteX1" y="connsiteY1"/>
                </a:cxn>
              </a:cxnLst>
              <a:rect l="l" t="t" r="r" b="b"/>
              <a:pathLst>
                <a:path w="10813" h="147789">
                  <a:moveTo>
                    <a:pt x="5914" y="5914"/>
                  </a:moveTo>
                  <a:lnTo>
                    <a:pt x="5914" y="143250"/>
                  </a:lnTo>
                </a:path>
              </a:pathLst>
            </a:custGeom>
            <a:ln w="12700" cap="flat">
              <a:solidFill>
                <a:srgbClr val="F5911B"/>
              </a:solidFill>
              <a:prstDash val="solid"/>
              <a:round/>
            </a:ln>
          </p:spPr>
          <p:txBody>
            <a:bodyPr rtlCol="0" anchor="ctr"/>
            <a:lstStyle/>
            <a:p>
              <a:endParaRPr lang="it-IT"/>
            </a:p>
          </p:txBody>
        </p:sp>
        <p:sp>
          <p:nvSpPr>
            <p:cNvPr id="14" name="Figura a mano libera: forma 13">
              <a:extLst>
                <a:ext uri="{FF2B5EF4-FFF2-40B4-BE49-F238E27FC236}">
                  <a16:creationId xmlns:a16="http://schemas.microsoft.com/office/drawing/2014/main" id="{FEE47F9E-2686-4632-A602-57145BDFEA5F}"/>
                </a:ext>
              </a:extLst>
            </p:cNvPr>
            <p:cNvSpPr/>
            <p:nvPr/>
          </p:nvSpPr>
          <p:spPr>
            <a:xfrm>
              <a:off x="9437351" y="4163399"/>
              <a:ext cx="1111685" cy="543601"/>
            </a:xfrm>
            <a:custGeom>
              <a:avLst/>
              <a:gdLst>
                <a:gd name="connsiteX0" fmla="*/ 5761 w 1142665"/>
                <a:gd name="connsiteY0" fmla="*/ 5761 h 587553"/>
                <a:gd name="connsiteX1" fmla="*/ 91839 w 1142665"/>
                <a:gd name="connsiteY1" fmla="*/ 5761 h 587553"/>
                <a:gd name="connsiteX2" fmla="*/ 91839 w 1142665"/>
                <a:gd name="connsiteY2" fmla="*/ 494007 h 587553"/>
                <a:gd name="connsiteX3" fmla="*/ 199509 w 1142665"/>
                <a:gd name="connsiteY3" fmla="*/ 494007 h 587553"/>
                <a:gd name="connsiteX4" fmla="*/ 1138261 w 1142665"/>
                <a:gd name="connsiteY4" fmla="*/ 494043 h 587553"/>
                <a:gd name="connsiteX5" fmla="*/ 576408 w 1142665"/>
                <a:gd name="connsiteY5" fmla="*/ 494007 h 587553"/>
                <a:gd name="connsiteX6" fmla="*/ 576408 w 1142665"/>
                <a:gd name="connsiteY6" fmla="*/ 585240 h 5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665" h="587553">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a:solidFill>
                <a:srgbClr val="F5911B"/>
              </a:solidFill>
              <a:prstDash val="solid"/>
              <a:round/>
            </a:ln>
          </p:spPr>
          <p:txBody>
            <a:bodyPr rtlCol="0" anchor="ctr"/>
            <a:lstStyle/>
            <a:p>
              <a:endParaRPr lang="it-IT"/>
            </a:p>
          </p:txBody>
        </p:sp>
        <p:sp>
          <p:nvSpPr>
            <p:cNvPr id="15" name="Figura a mano libera: forma 14">
              <a:extLst>
                <a:ext uri="{FF2B5EF4-FFF2-40B4-BE49-F238E27FC236}">
                  <a16:creationId xmlns:a16="http://schemas.microsoft.com/office/drawing/2014/main" id="{F8CB4EFC-AA09-49D8-B1DB-ED64877EF3A3}"/>
                </a:ext>
              </a:extLst>
            </p:cNvPr>
            <p:cNvSpPr/>
            <p:nvPr/>
          </p:nvSpPr>
          <p:spPr>
            <a:xfrm>
              <a:off x="8561119"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61" y="677027"/>
                    <a:pt x="33913" y="676919"/>
                    <a:pt x="5761" y="293423"/>
                  </a:cubicBezTo>
                  <a:cubicBezTo>
                    <a:pt x="33985" y="-90181"/>
                    <a:pt x="564333"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17" name="Figura a mano libera: forma 16">
              <a:extLst>
                <a:ext uri="{FF2B5EF4-FFF2-40B4-BE49-F238E27FC236}">
                  <a16:creationId xmlns:a16="http://schemas.microsoft.com/office/drawing/2014/main" id="{F85B7DCE-8AB5-4100-9A13-09A85B4D6EDE}"/>
                </a:ext>
              </a:extLst>
            </p:cNvPr>
            <p:cNvSpPr/>
            <p:nvPr/>
          </p:nvSpPr>
          <p:spPr>
            <a:xfrm>
              <a:off x="8846581" y="4059848"/>
              <a:ext cx="10521" cy="130064"/>
            </a:xfrm>
            <a:custGeom>
              <a:avLst/>
              <a:gdLst>
                <a:gd name="connsiteX0" fmla="*/ 5761 w 10813"/>
                <a:gd name="connsiteY0" fmla="*/ 5761 h 140580"/>
                <a:gd name="connsiteX1" fmla="*/ 5761 w 10813"/>
                <a:gd name="connsiteY1" fmla="*/ 136176 h 140580"/>
              </a:gdLst>
              <a:ahLst/>
              <a:cxnLst>
                <a:cxn ang="0">
                  <a:pos x="connsiteX0" y="connsiteY0"/>
                </a:cxn>
                <a:cxn ang="0">
                  <a:pos x="connsiteX1" y="connsiteY1"/>
                </a:cxn>
              </a:cxnLst>
              <a:rect l="l" t="t" r="r" b="b"/>
              <a:pathLst>
                <a:path w="10813" h="140580">
                  <a:moveTo>
                    <a:pt x="5761" y="5761"/>
                  </a:moveTo>
                  <a:lnTo>
                    <a:pt x="5761" y="136176"/>
                  </a:lnTo>
                </a:path>
              </a:pathLst>
            </a:custGeom>
            <a:ln w="12700" cap="flat">
              <a:solidFill>
                <a:srgbClr val="F5911B"/>
              </a:solidFill>
              <a:prstDash val="solid"/>
              <a:round/>
            </a:ln>
          </p:spPr>
          <p:txBody>
            <a:bodyPr rtlCol="0" anchor="ctr"/>
            <a:lstStyle/>
            <a:p>
              <a:endParaRPr lang="it-IT"/>
            </a:p>
          </p:txBody>
        </p:sp>
        <p:sp>
          <p:nvSpPr>
            <p:cNvPr id="18" name="Figura a mano libera: forma 17">
              <a:extLst>
                <a:ext uri="{FF2B5EF4-FFF2-40B4-BE49-F238E27FC236}">
                  <a16:creationId xmlns:a16="http://schemas.microsoft.com/office/drawing/2014/main" id="{0BD383D7-90A1-4161-A816-C8C895066409}"/>
                </a:ext>
              </a:extLst>
            </p:cNvPr>
            <p:cNvSpPr/>
            <p:nvPr/>
          </p:nvSpPr>
          <p:spPr>
            <a:xfrm>
              <a:off x="8260193" y="4187377"/>
              <a:ext cx="1041547" cy="436883"/>
            </a:xfrm>
            <a:custGeom>
              <a:avLst/>
              <a:gdLst>
                <a:gd name="connsiteX0" fmla="*/ 5761 w 1070572"/>
                <a:gd name="connsiteY0" fmla="*/ 468090 h 472205"/>
                <a:gd name="connsiteX1" fmla="*/ 126551 w 1070572"/>
                <a:gd name="connsiteY1" fmla="*/ 466684 h 472205"/>
                <a:gd name="connsiteX2" fmla="*/ 265365 w 1070572"/>
                <a:gd name="connsiteY2" fmla="*/ 135960 h 472205"/>
                <a:gd name="connsiteX3" fmla="*/ 1066673 w 1070572"/>
                <a:gd name="connsiteY3" fmla="*/ 468090 h 472205"/>
              </a:gdLst>
              <a:ahLst/>
              <a:cxnLst>
                <a:cxn ang="0">
                  <a:pos x="connsiteX0" y="connsiteY0"/>
                </a:cxn>
                <a:cxn ang="0">
                  <a:pos x="connsiteX1" y="connsiteY1"/>
                </a:cxn>
                <a:cxn ang="0">
                  <a:pos x="connsiteX2" y="connsiteY2"/>
                </a:cxn>
                <a:cxn ang="0">
                  <a:pos x="connsiteX3" y="connsiteY3"/>
                </a:cxn>
              </a:cxnLst>
              <a:rect l="l" t="t" r="r" b="b"/>
              <a:pathLst>
                <a:path w="1070572" h="472205">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a:solidFill>
                <a:srgbClr val="F5911B"/>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45A6D51-BF0B-4D98-B5BD-8416D7448A4B}"/>
                </a:ext>
              </a:extLst>
            </p:cNvPr>
            <p:cNvSpPr/>
            <p:nvPr/>
          </p:nvSpPr>
          <p:spPr>
            <a:xfrm>
              <a:off x="7319574"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90907B3E-96C4-4FDE-8017-9A204D3692D9}"/>
                </a:ext>
              </a:extLst>
            </p:cNvPr>
            <p:cNvSpPr/>
            <p:nvPr/>
          </p:nvSpPr>
          <p:spPr>
            <a:xfrm>
              <a:off x="7604598" y="4059433"/>
              <a:ext cx="10521" cy="150074"/>
            </a:xfrm>
            <a:custGeom>
              <a:avLst/>
              <a:gdLst>
                <a:gd name="connsiteX0" fmla="*/ 6210 w 10813"/>
                <a:gd name="connsiteY0" fmla="*/ 6210 h 162208"/>
                <a:gd name="connsiteX1" fmla="*/ 6210 w 10813"/>
                <a:gd name="connsiteY1" fmla="*/ 157964 h 162208"/>
              </a:gdLst>
              <a:ahLst/>
              <a:cxnLst>
                <a:cxn ang="0">
                  <a:pos x="connsiteX0" y="connsiteY0"/>
                </a:cxn>
                <a:cxn ang="0">
                  <a:pos x="connsiteX1" y="connsiteY1"/>
                </a:cxn>
              </a:cxnLst>
              <a:rect l="l" t="t" r="r" b="b"/>
              <a:pathLst>
                <a:path w="10813" h="162208">
                  <a:moveTo>
                    <a:pt x="6210" y="6210"/>
                  </a:moveTo>
                  <a:lnTo>
                    <a:pt x="6210" y="157964"/>
                  </a:lnTo>
                </a:path>
              </a:pathLst>
            </a:custGeom>
            <a:ln w="12700" cap="flat">
              <a:solidFill>
                <a:srgbClr val="F5911B"/>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960D864-662A-41EC-9385-10A0A3C4B904}"/>
                </a:ext>
              </a:extLst>
            </p:cNvPr>
            <p:cNvSpPr/>
            <p:nvPr/>
          </p:nvSpPr>
          <p:spPr>
            <a:xfrm>
              <a:off x="6949036" y="4163399"/>
              <a:ext cx="1111685" cy="460227"/>
            </a:xfrm>
            <a:custGeom>
              <a:avLst/>
              <a:gdLst>
                <a:gd name="connsiteX0" fmla="*/ 5761 w 1142665"/>
                <a:gd name="connsiteY0" fmla="*/ 5761 h 497437"/>
                <a:gd name="connsiteX1" fmla="*/ 91839 w 1142665"/>
                <a:gd name="connsiteY1" fmla="*/ 5761 h 497437"/>
                <a:gd name="connsiteX2" fmla="*/ 91839 w 1142665"/>
                <a:gd name="connsiteY2" fmla="*/ 494007 h 497437"/>
                <a:gd name="connsiteX3" fmla="*/ 199509 w 1142665"/>
                <a:gd name="connsiteY3" fmla="*/ 494007 h 497437"/>
                <a:gd name="connsiteX4" fmla="*/ 1138261 w 1142665"/>
                <a:gd name="connsiteY4" fmla="*/ 494007 h 49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65" h="497437">
                  <a:moveTo>
                    <a:pt x="5761" y="5761"/>
                  </a:moveTo>
                  <a:lnTo>
                    <a:pt x="91839" y="5761"/>
                  </a:lnTo>
                  <a:lnTo>
                    <a:pt x="91839" y="494007"/>
                  </a:lnTo>
                  <a:lnTo>
                    <a:pt x="199509" y="494007"/>
                  </a:lnTo>
                  <a:cubicBezTo>
                    <a:pt x="222434" y="-105694"/>
                    <a:pt x="1114254" y="-116256"/>
                    <a:pt x="1138261" y="494007"/>
                  </a:cubicBezTo>
                </a:path>
              </a:pathLst>
            </a:custGeom>
            <a:noFill/>
            <a:ln w="12700" cap="flat">
              <a:solidFill>
                <a:srgbClr val="F5911B"/>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539EFD0B-F42C-40D5-8718-7A68B6DAD04A}"/>
                </a:ext>
              </a:extLst>
            </p:cNvPr>
            <p:cNvSpPr/>
            <p:nvPr/>
          </p:nvSpPr>
          <p:spPr>
            <a:xfrm>
              <a:off x="7700311" y="2151000"/>
              <a:ext cx="1806049" cy="1097208"/>
            </a:xfrm>
            <a:custGeom>
              <a:avLst/>
              <a:gdLst>
                <a:gd name="connsiteX0" fmla="*/ 1843584 w 1856380"/>
                <a:gd name="connsiteY0" fmla="*/ 296372 h 1185920"/>
                <a:gd name="connsiteX1" fmla="*/ 1843584 w 1856380"/>
                <a:gd name="connsiteY1" fmla="*/ 15248 h 1185920"/>
                <a:gd name="connsiteX2" fmla="*/ 15248 w 1856380"/>
                <a:gd name="connsiteY2" fmla="*/ 15248 h 1185920"/>
                <a:gd name="connsiteX3" fmla="*/ 15248 w 1856380"/>
                <a:gd name="connsiteY3" fmla="*/ 889729 h 1185920"/>
                <a:gd name="connsiteX4" fmla="*/ 310358 w 1856380"/>
                <a:gd name="connsiteY4" fmla="*/ 889729 h 1185920"/>
                <a:gd name="connsiteX5" fmla="*/ 310358 w 1856380"/>
                <a:gd name="connsiteY5" fmla="*/ 1172692 h 1185920"/>
                <a:gd name="connsiteX6" fmla="*/ 593213 w 1856380"/>
                <a:gd name="connsiteY6" fmla="*/ 889729 h 1185920"/>
                <a:gd name="connsiteX7" fmla="*/ 843698 w 1856380"/>
                <a:gd name="connsiteY7" fmla="*/ 889729 h 1185920"/>
                <a:gd name="connsiteX8" fmla="*/ 843698 w 1856380"/>
                <a:gd name="connsiteY8" fmla="*/ 296372 h 1185920"/>
                <a:gd name="connsiteX9" fmla="*/ 1843584 w 1856380"/>
                <a:gd name="connsiteY9" fmla="*/ 296372 h 1185920"/>
                <a:gd name="connsiteX10" fmla="*/ 1843584 w 1856380"/>
                <a:gd name="connsiteY10" fmla="*/ 296372 h 1185920"/>
                <a:gd name="connsiteX11" fmla="*/ 1843584 w 1856380"/>
                <a:gd name="connsiteY11" fmla="*/ 296372 h 1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6380" h="118592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a:solidFill>
                <a:srgbClr val="F5911B"/>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61DC123C-757B-484B-944E-F93175855CDF}"/>
                </a:ext>
              </a:extLst>
            </p:cNvPr>
            <p:cNvSpPr/>
            <p:nvPr/>
          </p:nvSpPr>
          <p:spPr>
            <a:xfrm>
              <a:off x="8501951" y="2410229"/>
              <a:ext cx="1455360" cy="1000494"/>
            </a:xfrm>
            <a:custGeom>
              <a:avLst/>
              <a:gdLst>
                <a:gd name="connsiteX0" fmla="*/ 23214 w 1495918"/>
                <a:gd name="connsiteY0" fmla="*/ 790097 h 1081386"/>
                <a:gd name="connsiteX1" fmla="*/ 15248 w 1495918"/>
                <a:gd name="connsiteY1" fmla="*/ 15248 h 1081386"/>
                <a:gd name="connsiteX2" fmla="*/ 1482617 w 1495918"/>
                <a:gd name="connsiteY2" fmla="*/ 18131 h 1081386"/>
                <a:gd name="connsiteX3" fmla="*/ 1475408 w 1495918"/>
                <a:gd name="connsiteY3" fmla="*/ 790061 h 1081386"/>
                <a:gd name="connsiteX4" fmla="*/ 1113035 w 1495918"/>
                <a:gd name="connsiteY4" fmla="*/ 793269 h 1081386"/>
                <a:gd name="connsiteX5" fmla="*/ 1111413 w 1495918"/>
                <a:gd name="connsiteY5" fmla="*/ 1067040 h 1081386"/>
                <a:gd name="connsiteX6" fmla="*/ 807868 w 1495918"/>
                <a:gd name="connsiteY6" fmla="*/ 790025 h 1081386"/>
                <a:gd name="connsiteX7" fmla="*/ 23178 w 1495918"/>
                <a:gd name="connsiteY7" fmla="*/ 790025 h 10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918" h="1081386">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a:solidFill>
                <a:srgbClr val="F5911B"/>
              </a:solidFill>
              <a:prstDash val="solid"/>
              <a:round/>
            </a:ln>
          </p:spPr>
          <p:txBody>
            <a:bodyPr rtlCol="0" anchor="ctr"/>
            <a:lstStyle/>
            <a:p>
              <a:endParaRPr lang="it-IT"/>
            </a:p>
          </p:txBody>
        </p:sp>
      </p:grpSp>
      <p:sp>
        <p:nvSpPr>
          <p:cNvPr id="2" name="Google Shape;70;p3">
            <a:extLst>
              <a:ext uri="{FF2B5EF4-FFF2-40B4-BE49-F238E27FC236}">
                <a16:creationId xmlns:a16="http://schemas.microsoft.com/office/drawing/2014/main" id="{90D685B8-1B36-22D4-4D7B-CD5A77D8A6DB}"/>
              </a:ext>
            </a:extLst>
          </p:cNvPr>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marR="0" lvl="0" indent="-228600" algn="just" rtl="0">
              <a:lnSpc>
                <a:spcPct val="100000"/>
              </a:lnSpc>
              <a:spcBef>
                <a:spcPts val="0"/>
              </a:spcBef>
              <a:spcAft>
                <a:spcPts val="0"/>
              </a:spcAft>
              <a:buClr>
                <a:schemeClr val="dk1"/>
              </a:buClr>
              <a:buSzPts val="2000"/>
              <a:buFont typeface="Arial"/>
              <a:buChar char="•"/>
            </a:pPr>
            <a:r>
              <a:rPr lang="it-IT" sz="2000" b="1">
                <a:solidFill>
                  <a:schemeClr val="dk1"/>
                </a:solidFill>
                <a:latin typeface="Calibri"/>
                <a:ea typeface="Calibri"/>
                <a:cs typeface="Calibri"/>
                <a:sym typeface="Calibri"/>
              </a:rPr>
              <a:t>Resultado de aprendizaje 1</a:t>
            </a:r>
            <a:endParaRPr dirty="0"/>
          </a:p>
          <a:p>
            <a:pPr marL="230400" lvl="0">
              <a:buClr>
                <a:schemeClr val="dk1"/>
              </a:buClr>
              <a:buSzPts val="2000"/>
            </a:pPr>
            <a:r>
              <a:rPr lang="en-US" sz="2000">
                <a:solidFill>
                  <a:schemeClr val="dk1"/>
                </a:solidFill>
                <a:latin typeface="Calibri"/>
                <a:ea typeface="Calibri"/>
                <a:cs typeface="Calibri"/>
                <a:sym typeface="Calibri"/>
              </a:rPr>
              <a:t>Identificar las principales características y aplicaciones de los mapas mentales.</a:t>
            </a:r>
            <a:endParaRPr sz="2000" dirty="0">
              <a:solidFill>
                <a:schemeClr val="dk1"/>
              </a:solidFill>
              <a:latin typeface="Calibri"/>
              <a:ea typeface="Calibri"/>
              <a:cs typeface="Calibri"/>
              <a:sym typeface="Calibri"/>
            </a:endParaRPr>
          </a:p>
        </p:txBody>
      </p:sp>
      <p:sp>
        <p:nvSpPr>
          <p:cNvPr id="3" name="Google Shape;71;p3">
            <a:extLst>
              <a:ext uri="{FF2B5EF4-FFF2-40B4-BE49-F238E27FC236}">
                <a16:creationId xmlns:a16="http://schemas.microsoft.com/office/drawing/2014/main" id="{35A9AF3A-D3D7-D3AF-545E-ADBE94ED7EA3}"/>
              </a:ext>
            </a:extLst>
          </p:cNvPr>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a:solidFill>
                  <a:schemeClr val="dk1"/>
                </a:solidFill>
                <a:latin typeface="Calibri"/>
                <a:ea typeface="Calibri"/>
                <a:cs typeface="Calibri"/>
                <a:sym typeface="Calibri"/>
              </a:rPr>
              <a:t>Resultado de aprendizaje 2</a:t>
            </a:r>
            <a:endParaRPr dirty="0"/>
          </a:p>
          <a:p>
            <a:pPr marL="230400" lvl="0">
              <a:buClr>
                <a:schemeClr val="dk1"/>
              </a:buClr>
              <a:buSzPts val="2000"/>
            </a:pPr>
            <a:r>
              <a:rPr lang="en-US" sz="2000">
                <a:solidFill>
                  <a:schemeClr val="dk1"/>
                </a:solidFill>
                <a:latin typeface="Calibri"/>
                <a:ea typeface="Calibri"/>
                <a:cs typeface="Calibri"/>
                <a:sym typeface="Calibri"/>
              </a:rPr>
              <a:t>Reconocer diferencias en la estructura y el uso de los mapas mentales y conceptuales.</a:t>
            </a:r>
            <a:endParaRPr dirty="0"/>
          </a:p>
        </p:txBody>
      </p:sp>
    </p:spTree>
    <p:extLst>
      <p:ext uri="{BB962C8B-B14F-4D97-AF65-F5344CB8AC3E}">
        <p14:creationId xmlns:p14="http://schemas.microsoft.com/office/powerpoint/2010/main" val="3134451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3600" b="1">
                <a:ea typeface="Microsoft Sans Serif" panose="020B0604020202020204" pitchFamily="34" charset="0"/>
                <a:cs typeface="Poppins SemiBold" panose="00000700000000000000" pitchFamily="2" charset="0"/>
              </a:rPr>
              <a:t>¡Sigue adelante!</a:t>
            </a:r>
            <a:endParaRPr lang="en-AU" sz="3600" b="1" dirty="0">
              <a:ea typeface="Microsoft Sans Serif" panose="020B0604020202020204" pitchFamily="34" charset="0"/>
              <a:cs typeface="Poppins SemiBold" panose="00000700000000000000" pitchFamily="2" charset="0"/>
            </a:endParaRP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p:nvPr/>
        </p:nvSpPr>
        <p:spPr>
          <a:xfrm>
            <a:off x="9411420" y="2372257"/>
            <a:ext cx="1506265" cy="2128065"/>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3" name="Google Shape;113;p5"/>
          <p:cNvSpPr txBox="1"/>
          <p:nvPr/>
        </p:nvSpPr>
        <p:spPr>
          <a:xfrm>
            <a:off x="523240" y="1250839"/>
            <a:ext cx="4635356" cy="707846"/>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1.1 </a:t>
            </a:r>
            <a:r>
              <a:rPr lang="en-US" sz="2000">
                <a:solidFill>
                  <a:schemeClr val="dk1"/>
                </a:solidFill>
                <a:latin typeface="Calibri"/>
                <a:ea typeface="Calibri"/>
                <a:cs typeface="Calibri"/>
                <a:sym typeface="Calibri"/>
              </a:rPr>
              <a:t>¿Qué tan difícil es reunir ideas?</a:t>
            </a:r>
            <a:endParaRPr lang="en-US" sz="2000" dirty="0">
              <a:solidFill>
                <a:schemeClr val="dk1"/>
              </a:solidFill>
              <a:latin typeface="Calibri"/>
              <a:ea typeface="Calibri"/>
              <a:cs typeface="Calibri"/>
              <a:sym typeface="Calibri"/>
            </a:endParaRPr>
          </a:p>
          <a:p>
            <a:pPr marL="10800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114" name="Google Shape;114;p5"/>
          <p:cNvSpPr txBox="1"/>
          <p:nvPr/>
        </p:nvSpPr>
        <p:spPr>
          <a:xfrm>
            <a:off x="731838" y="2155889"/>
            <a:ext cx="5205167" cy="2898761"/>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600">
                <a:latin typeface="Calibri"/>
                <a:ea typeface="Calibri"/>
                <a:cs typeface="Calibri"/>
                <a:sym typeface="Calibri"/>
              </a:rPr>
              <a:t>Si no eres organizado, incluso una actividad aparentemente sencilla como presentar un tema que conoces bien puede resultar complicada.</a:t>
            </a:r>
          </a:p>
          <a:p>
            <a:pPr marL="284400" lvl="0" algn="just">
              <a:lnSpc>
                <a:spcPct val="120000"/>
              </a:lnSpc>
            </a:pPr>
            <a:endParaRPr lang="es-ES" sz="1600">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¿No te lo puedes creer?Coge papel y boli e intenta presentarte con un texto breve de unos 300 caracteres.</a:t>
            </a: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es-ES" sz="1600" i="1">
                <a:solidFill>
                  <a:srgbClr val="F5911B"/>
                </a:solidFill>
                <a:latin typeface="Calibri"/>
                <a:cs typeface="Calibri"/>
                <a:sym typeface="Calibri"/>
              </a:rPr>
              <a:t>¡Continúa sólo cuando hayas terminado!</a:t>
            </a:r>
            <a:endParaRPr sz="1600" i="1" dirty="0">
              <a:solidFill>
                <a:srgbClr val="F5911B"/>
              </a:solidFill>
              <a:latin typeface="Calibri"/>
              <a:cs typeface="Calibri"/>
              <a:sym typeface="Calibri"/>
            </a:endParaRPr>
          </a:p>
        </p:txBody>
      </p:sp>
      <p:sp>
        <p:nvSpPr>
          <p:cNvPr id="115" name="Google Shape;115;p5"/>
          <p:cNvSpPr/>
          <p:nvPr/>
        </p:nvSpPr>
        <p:spPr>
          <a:xfrm rot="10800000">
            <a:off x="8805084" y="3350590"/>
            <a:ext cx="276985" cy="1525669"/>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16" name="Google Shape;116;p5"/>
          <p:cNvCxnSpPr/>
          <p:nvPr/>
        </p:nvCxnSpPr>
        <p:spPr>
          <a:xfrm>
            <a:off x="6545438" y="3605270"/>
            <a:ext cx="2061797" cy="0"/>
          </a:xfrm>
          <a:prstGeom prst="straightConnector1">
            <a:avLst/>
          </a:prstGeom>
          <a:noFill/>
          <a:ln w="9525" cap="flat" cmpd="sng">
            <a:solidFill>
              <a:srgbClr val="F5911B"/>
            </a:solidFill>
            <a:prstDash val="dash"/>
            <a:round/>
            <a:headEnd type="none" w="sm" len="sm"/>
            <a:tailEnd type="none" w="sm" len="sm"/>
          </a:ln>
        </p:spPr>
      </p:cxnSp>
      <p:sp>
        <p:nvSpPr>
          <p:cNvPr id="8" name="Google Shape;144;p7">
            <a:extLst>
              <a:ext uri="{FF2B5EF4-FFF2-40B4-BE49-F238E27FC236}">
                <a16:creationId xmlns:a16="http://schemas.microsoft.com/office/drawing/2014/main" id="{7D65F9F5-D750-4116-9E99-63F428EEDB10}"/>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6"/>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1.2 Evalúa tu esfuerzo...</a:t>
            </a:r>
            <a:endParaRPr lang="it-IT" sz="2000" dirty="0">
              <a:solidFill>
                <a:schemeClr val="dk1"/>
              </a:solidFill>
              <a:latin typeface="Calibri"/>
              <a:ea typeface="Calibri"/>
              <a:cs typeface="Calibri"/>
              <a:sym typeface="Calibri"/>
            </a:endParaRPr>
          </a:p>
        </p:txBody>
      </p:sp>
      <p:sp>
        <p:nvSpPr>
          <p:cNvPr id="123" name="Google Shape;123;p6"/>
          <p:cNvSpPr txBox="1"/>
          <p:nvPr/>
        </p:nvSpPr>
        <p:spPr>
          <a:xfrm>
            <a:off x="658246" y="1825851"/>
            <a:ext cx="4365344" cy="1941225"/>
          </a:xfrm>
          <a:prstGeom prst="rect">
            <a:avLst/>
          </a:prstGeom>
          <a:noFill/>
          <a:ln>
            <a:noFill/>
          </a:ln>
        </p:spPr>
        <p:txBody>
          <a:bodyPr spcFirstLastPara="1" wrap="square" lIns="91425" tIns="45700" rIns="91425" bIns="45700" anchor="t" anchorCtr="0">
            <a:noAutofit/>
          </a:bodyPr>
          <a:lstStyle/>
          <a:p>
            <a:pPr lvl="0"/>
            <a:r>
              <a:rPr lang="en-GB" sz="2000" b="1">
                <a:solidFill>
                  <a:schemeClr val="dk1"/>
                </a:solidFill>
                <a:latin typeface="Calibri"/>
                <a:ea typeface="Calibri"/>
                <a:cs typeface="Calibri"/>
                <a:sym typeface="Calibri"/>
              </a:rPr>
              <a:t>¿Estabas perfectamente seguro?</a:t>
            </a:r>
          </a:p>
          <a:p>
            <a:pPr marL="284400" lvl="0" algn="just">
              <a:lnSpc>
                <a:spcPct val="120000"/>
              </a:lnSpc>
            </a:pPr>
            <a:r>
              <a:rPr lang="es-ES" sz="1600">
                <a:solidFill>
                  <a:schemeClr val="tx1"/>
                </a:solidFill>
                <a:latin typeface="Calibri"/>
                <a:ea typeface="Calibri"/>
                <a:cs typeface="Calibri"/>
                <a:sym typeface="Calibri"/>
              </a:rPr>
              <a:t>Entonces la hoja en blanco no te intimida, y tienes las ideas claras: tanto sobre las cosas más importantes que hay que decir como sobre el orden en que hay que decirlas</a:t>
            </a:r>
            <a:r>
              <a:rPr lang="en-GB" sz="1600">
                <a:solidFill>
                  <a:schemeClr val="tx1"/>
                </a:solidFill>
                <a:latin typeface="Calibri"/>
                <a:ea typeface="Calibri"/>
                <a:cs typeface="Calibri"/>
                <a:sym typeface="Calibri"/>
              </a:rPr>
              <a:t>. </a:t>
            </a:r>
            <a:r>
              <a:rPr lang="es-ES" sz="1600">
                <a:solidFill>
                  <a:schemeClr val="tx1"/>
                </a:solidFill>
                <a:latin typeface="Calibri"/>
                <a:ea typeface="Calibri"/>
                <a:cs typeface="Calibri"/>
                <a:sym typeface="Calibri"/>
              </a:rPr>
              <a:t>Pero, ¿puedes ser siempre tan eficiente, o hay temas que le dan más trabajo?</a:t>
            </a:r>
            <a:endParaRPr lang="en-GB" sz="1600" dirty="0">
              <a:solidFill>
                <a:schemeClr val="tx1"/>
              </a:solidFill>
              <a:latin typeface="Calibri"/>
              <a:ea typeface="Calibri"/>
              <a:cs typeface="Calibri"/>
              <a:sym typeface="Calibri"/>
            </a:endParaRPr>
          </a:p>
        </p:txBody>
      </p:sp>
      <p:sp>
        <p:nvSpPr>
          <p:cNvPr id="124" name="Google Shape;124;p6"/>
          <p:cNvSpPr txBox="1"/>
          <p:nvPr/>
        </p:nvSpPr>
        <p:spPr>
          <a:xfrm>
            <a:off x="658246" y="3941978"/>
            <a:ext cx="4365344" cy="1578928"/>
          </a:xfrm>
          <a:prstGeom prst="rect">
            <a:avLst/>
          </a:prstGeom>
          <a:noFill/>
          <a:ln>
            <a:noFill/>
          </a:ln>
        </p:spPr>
        <p:txBody>
          <a:bodyPr spcFirstLastPara="1" wrap="square" lIns="91425" tIns="45700" rIns="91425" bIns="45700" anchor="t" anchorCtr="0">
            <a:noAutofit/>
          </a:bodyPr>
          <a:lstStyle/>
          <a:p>
            <a:pPr lvl="0"/>
            <a:r>
              <a:rPr lang="es-ES" sz="2000" b="1">
                <a:solidFill>
                  <a:schemeClr val="dk1"/>
                </a:solidFill>
                <a:latin typeface="Calibri"/>
                <a:ea typeface="Calibri"/>
                <a:cs typeface="Calibri"/>
                <a:sym typeface="Calibri"/>
              </a:rPr>
              <a:t>¿Te costaba decidir con qué empezar?</a:t>
            </a:r>
            <a:endParaRPr lang="en-US" sz="2000" b="1" dirty="0">
              <a:solidFill>
                <a:schemeClr val="dk1"/>
              </a:solidFill>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Es normal: decidir a qué dar prioridad es uno de los principales problemas a la hora de exponer un tema, incluso uno conocido (¡y a veces por ello!).</a:t>
            </a:r>
            <a:endParaRPr lang="en-US" sz="1600" dirty="0">
              <a:solidFill>
                <a:srgbClr val="000000"/>
              </a:solidFill>
              <a:latin typeface="Calibri"/>
              <a:ea typeface="Calibri"/>
              <a:cs typeface="Calibri"/>
              <a:sym typeface="Calibri"/>
            </a:endParaRPr>
          </a:p>
        </p:txBody>
      </p:sp>
      <p:sp>
        <p:nvSpPr>
          <p:cNvPr id="125" name="Google Shape;125;p6"/>
          <p:cNvSpPr txBox="1"/>
          <p:nvPr/>
        </p:nvSpPr>
        <p:spPr>
          <a:xfrm>
            <a:off x="5201160" y="1336654"/>
            <a:ext cx="4589826" cy="1531479"/>
          </a:xfrm>
          <a:prstGeom prst="rect">
            <a:avLst/>
          </a:prstGeom>
          <a:noFill/>
          <a:ln>
            <a:noFill/>
          </a:ln>
        </p:spPr>
        <p:txBody>
          <a:bodyPr spcFirstLastPara="1" wrap="square" lIns="91425" tIns="45700" rIns="91425" bIns="45700" anchor="t" anchorCtr="0">
            <a:noAutofit/>
          </a:bodyPr>
          <a:lstStyle/>
          <a:p>
            <a:pPr lvl="0"/>
            <a:r>
              <a:rPr lang="en-US" sz="2000" b="1">
                <a:solidFill>
                  <a:schemeClr val="dk1"/>
                </a:solidFill>
                <a:latin typeface="Calibri"/>
                <a:ea typeface="Calibri"/>
                <a:cs typeface="Calibri"/>
                <a:sym typeface="Calibri"/>
              </a:rPr>
              <a:t>¿Te costó organizar tu argumento?</a:t>
            </a:r>
            <a:endParaRPr lang="en-US" sz="2000" b="1" dirty="0">
              <a:solidFill>
                <a:schemeClr val="dk1"/>
              </a:solidFill>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Es normal: cuando pensamos, nuestra mente tiende a "saltar" de un concepto a otro en un orden que no es tan lineal como el texto que has tenido que escribir en papel.</a:t>
            </a:r>
            <a:endParaRPr lang="en-US" sz="1600" dirty="0">
              <a:solidFill>
                <a:srgbClr val="000000"/>
              </a:solidFill>
              <a:latin typeface="Calibri"/>
              <a:ea typeface="Calibri"/>
              <a:cs typeface="Calibri"/>
              <a:sym typeface="Calibri"/>
            </a:endParaRPr>
          </a:p>
        </p:txBody>
      </p:sp>
      <p:sp>
        <p:nvSpPr>
          <p:cNvPr id="126" name="Google Shape;126;p6"/>
          <p:cNvSpPr txBox="1"/>
          <p:nvPr/>
        </p:nvSpPr>
        <p:spPr>
          <a:xfrm>
            <a:off x="5201160" y="3144750"/>
            <a:ext cx="4589826" cy="10728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000" b="1">
                <a:solidFill>
                  <a:schemeClr val="dk1"/>
                </a:solidFill>
                <a:latin typeface="Calibri"/>
                <a:ea typeface="Calibri"/>
                <a:cs typeface="Calibri"/>
                <a:sym typeface="Calibri"/>
              </a:rPr>
              <a:t>¿Te ha dejado helado el papel en blanco?</a:t>
            </a:r>
            <a:endParaRPr lang="en-US" sz="2000" b="1" dirty="0">
              <a:solidFill>
                <a:schemeClr val="dk1"/>
              </a:solidFill>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Es normal: no se trata sólo de determinar por dónde empezar, sino también cómo utilizar el espacio.</a:t>
            </a:r>
            <a:endParaRPr lang="en-US" sz="1600" dirty="0">
              <a:solidFill>
                <a:srgbClr val="000000"/>
              </a:solidFill>
              <a:latin typeface="Calibri"/>
              <a:ea typeface="Calibri"/>
              <a:cs typeface="Calibri"/>
              <a:sym typeface="Calibri"/>
            </a:endParaRPr>
          </a:p>
        </p:txBody>
      </p:sp>
      <p:sp>
        <p:nvSpPr>
          <p:cNvPr id="127" name="Google Shape;127;p6"/>
          <p:cNvSpPr txBox="1"/>
          <p:nvPr/>
        </p:nvSpPr>
        <p:spPr>
          <a:xfrm>
            <a:off x="5201161" y="4342939"/>
            <a:ext cx="4910506" cy="1072845"/>
          </a:xfrm>
          <a:prstGeom prst="rect">
            <a:avLst/>
          </a:prstGeom>
          <a:noFill/>
          <a:ln>
            <a:noFill/>
          </a:ln>
        </p:spPr>
        <p:txBody>
          <a:bodyPr spcFirstLastPara="1" wrap="square" lIns="91425" tIns="45700" rIns="91425" bIns="45700" anchor="t" anchorCtr="0">
            <a:noAutofit/>
          </a:bodyPr>
          <a:lstStyle/>
          <a:p>
            <a:pPr lvl="0"/>
            <a:r>
              <a:rPr lang="en-US" sz="2000" b="1">
                <a:solidFill>
                  <a:schemeClr val="dk1"/>
                </a:solidFill>
                <a:latin typeface="Calibri"/>
                <a:ea typeface="Calibri"/>
                <a:cs typeface="Calibri"/>
                <a:sym typeface="Calibri"/>
              </a:rPr>
              <a:t>¿No pudiste ceñirte a 300 caracteres?</a:t>
            </a:r>
            <a:endParaRPr sz="2000" b="1" dirty="0">
              <a:solidFill>
                <a:schemeClr val="dk1"/>
              </a:solidFill>
              <a:latin typeface="Calibri"/>
              <a:ea typeface="Calibri"/>
              <a:cs typeface="Calibri"/>
              <a:sym typeface="Calibri"/>
            </a:endParaRPr>
          </a:p>
          <a:p>
            <a:pPr marL="284400" lvl="0" algn="just">
              <a:lnSpc>
                <a:spcPct val="120000"/>
              </a:lnSpc>
            </a:pPr>
            <a:r>
              <a:rPr lang="es-ES" sz="1600">
                <a:latin typeface="Calibri"/>
                <a:ea typeface="Calibri"/>
                <a:cs typeface="Calibri"/>
                <a:sym typeface="Calibri"/>
              </a:rPr>
              <a:t>Es normal: hay que considerar cuidadosamente qué puntos priorizar y qué peso dar a cada uno.</a:t>
            </a:r>
            <a:endParaRPr sz="1600" dirty="0">
              <a:solidFill>
                <a:srgbClr val="000000"/>
              </a:solidFill>
              <a:latin typeface="Calibri"/>
              <a:ea typeface="Calibri"/>
              <a:cs typeface="Calibri"/>
              <a:sym typeface="Calibri"/>
            </a:endParaRPr>
          </a:p>
        </p:txBody>
      </p:sp>
      <p:grpSp>
        <p:nvGrpSpPr>
          <p:cNvPr id="128" name="Google Shape;128;p6"/>
          <p:cNvGrpSpPr/>
          <p:nvPr/>
        </p:nvGrpSpPr>
        <p:grpSpPr>
          <a:xfrm>
            <a:off x="10207680" y="2917800"/>
            <a:ext cx="1440000" cy="1022400"/>
            <a:chOff x="6949036" y="2151000"/>
            <a:chExt cx="3600000" cy="2556000"/>
          </a:xfrm>
        </p:grpSpPr>
        <p:sp>
          <p:nvSpPr>
            <p:cNvPr id="129" name="Google Shape;129;p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130" name="Google Shape;130;p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 name="Google Shape;144;p7">
            <a:extLst>
              <a:ext uri="{FF2B5EF4-FFF2-40B4-BE49-F238E27FC236}">
                <a16:creationId xmlns:a16="http://schemas.microsoft.com/office/drawing/2014/main" id="{1F58620F-9ECA-4161-8371-895B4B53261B}"/>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0CF6100F-56A3-3BB7-6AF7-C4E99D216448}"/>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145" name="Google Shape;145;p7"/>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1.3 </a:t>
            </a:r>
            <a:r>
              <a:rPr lang="en-US" sz="2000">
                <a:solidFill>
                  <a:schemeClr val="dk1"/>
                </a:solidFill>
                <a:latin typeface="Calibri"/>
                <a:ea typeface="Calibri"/>
                <a:cs typeface="Calibri"/>
                <a:sym typeface="Calibri"/>
              </a:rPr>
              <a:t>Presentarse con un "mapa"</a:t>
            </a:r>
            <a:endParaRPr lang="en-US" sz="2000" dirty="0">
              <a:solidFill>
                <a:schemeClr val="dk1"/>
              </a:solidFill>
              <a:latin typeface="Calibri"/>
              <a:ea typeface="Calibri"/>
              <a:cs typeface="Calibri"/>
              <a:sym typeface="Calibri"/>
            </a:endParaRPr>
          </a:p>
        </p:txBody>
      </p:sp>
      <p:pic>
        <p:nvPicPr>
          <p:cNvPr id="146" name="Google Shape;14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33750" y="1820525"/>
            <a:ext cx="5977901" cy="3973850"/>
          </a:xfrm>
          <a:prstGeom prst="rect">
            <a:avLst/>
          </a:prstGeom>
          <a:noFill/>
          <a:ln>
            <a:noFill/>
          </a:ln>
        </p:spPr>
      </p:pic>
      <p:sp>
        <p:nvSpPr>
          <p:cNvPr id="147" name="Google Shape;147;p7"/>
          <p:cNvSpPr txBox="1"/>
          <p:nvPr/>
        </p:nvSpPr>
        <p:spPr>
          <a:xfrm>
            <a:off x="451029" y="2148254"/>
            <a:ext cx="4731900" cy="26907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es-ES" sz="1600">
                <a:solidFill>
                  <a:schemeClr val="tx1"/>
                </a:solidFill>
                <a:latin typeface="Calibri"/>
                <a:ea typeface="Calibri"/>
                <a:cs typeface="Calibri"/>
                <a:sym typeface="Calibri"/>
              </a:rPr>
              <a:t>¿Has oído hablar de Tony Buzan?</a:t>
            </a:r>
          </a:p>
          <a:p>
            <a:pPr marL="284400" lvl="0" algn="just">
              <a:lnSpc>
                <a:spcPct val="120000"/>
              </a:lnSpc>
            </a:pPr>
            <a:endParaRPr lang="en-US" sz="1600" dirty="0">
              <a:solidFill>
                <a:schemeClr val="tx1"/>
              </a:solidFill>
              <a:latin typeface="Calibri"/>
              <a:ea typeface="Calibri"/>
              <a:cs typeface="Calibri"/>
              <a:sym typeface="Calibri"/>
            </a:endParaRPr>
          </a:p>
          <a:p>
            <a:pPr marL="284400" lvl="0" algn="just">
              <a:lnSpc>
                <a:spcPct val="120000"/>
              </a:lnSpc>
            </a:pPr>
            <a:r>
              <a:rPr lang="es-ES" sz="1600">
                <a:solidFill>
                  <a:schemeClr val="tx1"/>
                </a:solidFill>
                <a:latin typeface="Calibri"/>
                <a:ea typeface="Calibri"/>
                <a:cs typeface="Calibri"/>
                <a:sym typeface="Calibri"/>
              </a:rPr>
              <a:t>Fue un psicólogo británico que trabajó, en particular, con técnicas de aprendizaje y memorización.</a:t>
            </a:r>
          </a:p>
          <a:p>
            <a:pPr marL="284400" lvl="0" algn="just">
              <a:lnSpc>
                <a:spcPct val="120000"/>
              </a:lnSpc>
            </a:pPr>
            <a:endParaRPr lang="en-US" sz="1600" dirty="0">
              <a:solidFill>
                <a:schemeClr val="tx1"/>
              </a:solidFill>
              <a:latin typeface="Calibri"/>
              <a:ea typeface="Calibri"/>
              <a:cs typeface="Calibri"/>
              <a:sym typeface="Calibri"/>
            </a:endParaRPr>
          </a:p>
          <a:p>
            <a:pPr marL="284400" lvl="0" algn="just">
              <a:lnSpc>
                <a:spcPct val="120000"/>
              </a:lnSpc>
            </a:pPr>
            <a:r>
              <a:rPr lang="es-ES" sz="1600">
                <a:solidFill>
                  <a:schemeClr val="tx1"/>
                </a:solidFill>
                <a:latin typeface="Calibri"/>
                <a:ea typeface="Calibri"/>
                <a:cs typeface="Calibri"/>
                <a:sym typeface="Calibri"/>
              </a:rPr>
              <a:t>Se presentó como ves al lado, utilizando un "</a:t>
            </a:r>
            <a:r>
              <a:rPr lang="es-ES" sz="1600" b="1">
                <a:solidFill>
                  <a:srgbClr val="F5911B"/>
                </a:solidFill>
                <a:latin typeface="Calibri"/>
                <a:ea typeface="Calibri"/>
                <a:cs typeface="Calibri"/>
                <a:sym typeface="Calibri"/>
              </a:rPr>
              <a:t>mapa mental</a:t>
            </a:r>
            <a:r>
              <a:rPr lang="es-ES" sz="1600">
                <a:solidFill>
                  <a:schemeClr val="tx1"/>
                </a:solidFill>
                <a:latin typeface="Calibri"/>
                <a:ea typeface="Calibri"/>
                <a:cs typeface="Calibri"/>
                <a:sym typeface="Calibri"/>
              </a:rPr>
              <a:t>": una herramienta que ideó para representar gráficamente el pensamiento (¡y mucho más!).</a:t>
            </a:r>
          </a:p>
          <a:p>
            <a:pPr marL="284400" lvl="0" algn="just">
              <a:lnSpc>
                <a:spcPct val="120000"/>
              </a:lnSpc>
            </a:pPr>
            <a:endParaRPr lang="en-US" sz="1600" dirty="0">
              <a:solidFill>
                <a:schemeClr val="tx1"/>
              </a:solidFill>
              <a:latin typeface="Calibri"/>
              <a:ea typeface="Calibri"/>
              <a:cs typeface="Calibri"/>
              <a:sym typeface="Calibri"/>
            </a:endParaRPr>
          </a:p>
          <a:p>
            <a:pPr marL="284400" lvl="0" algn="just">
              <a:lnSpc>
                <a:spcPct val="120000"/>
              </a:lnSpc>
            </a:pPr>
            <a:r>
              <a:rPr lang="en-US" sz="1600">
                <a:solidFill>
                  <a:schemeClr val="tx1"/>
                </a:solidFill>
                <a:latin typeface="Calibri"/>
                <a:ea typeface="Calibri"/>
                <a:cs typeface="Calibri"/>
                <a:sym typeface="Calibri"/>
              </a:rPr>
              <a:t>Obsérvalo atentamente.</a:t>
            </a:r>
            <a:endParaRPr dirty="0"/>
          </a:p>
        </p:txBody>
      </p:sp>
      <p:sp>
        <p:nvSpPr>
          <p:cNvPr id="2" name="Google Shape;144;p7">
            <a:extLst>
              <a:ext uri="{FF2B5EF4-FFF2-40B4-BE49-F238E27FC236}">
                <a16:creationId xmlns:a16="http://schemas.microsoft.com/office/drawing/2014/main" id="{AEA4B134-B26C-991F-BA1F-06A230B92E21}"/>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8"/>
          <p:cNvSpPr txBox="1"/>
          <p:nvPr/>
        </p:nvSpPr>
        <p:spPr>
          <a:xfrm>
            <a:off x="523240" y="1250839"/>
            <a:ext cx="5463492" cy="400069"/>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1.4 </a:t>
            </a:r>
            <a:r>
              <a:rPr lang="es-ES" sz="2000">
                <a:solidFill>
                  <a:schemeClr val="dk1"/>
                </a:solidFill>
                <a:latin typeface="Calibri"/>
                <a:ea typeface="Calibri"/>
                <a:cs typeface="Calibri"/>
                <a:sym typeface="Calibri"/>
              </a:rPr>
              <a:t>Los elementos del mapa de Buzan</a:t>
            </a:r>
            <a:endParaRPr lang="en-US" sz="2000" dirty="0">
              <a:solidFill>
                <a:schemeClr val="dk1"/>
              </a:solidFill>
              <a:latin typeface="Calibri"/>
              <a:ea typeface="Calibri"/>
              <a:cs typeface="Calibri"/>
              <a:sym typeface="Calibri"/>
            </a:endParaRPr>
          </a:p>
        </p:txBody>
      </p:sp>
      <p:pic>
        <p:nvPicPr>
          <p:cNvPr id="154"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46138" y="2223766"/>
            <a:ext cx="3899724" cy="2592366"/>
          </a:xfrm>
          <a:prstGeom prst="rect">
            <a:avLst/>
          </a:prstGeom>
          <a:noFill/>
          <a:ln>
            <a:noFill/>
          </a:ln>
        </p:spPr>
      </p:pic>
      <p:sp>
        <p:nvSpPr>
          <p:cNvPr id="155" name="Google Shape;155;p8"/>
          <p:cNvSpPr txBox="1"/>
          <p:nvPr/>
        </p:nvSpPr>
        <p:spPr>
          <a:xfrm>
            <a:off x="451029" y="1783265"/>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1</a:t>
            </a:r>
            <a:r>
              <a:rPr lang="en-US" sz="1600" b="1">
                <a:latin typeface="Calibri"/>
                <a:ea typeface="Calibri"/>
                <a:cs typeface="Calibri"/>
                <a:sym typeface="Calibri"/>
              </a:rPr>
              <a:t>. Nodo central</a:t>
            </a:r>
            <a:endParaRPr lang="en-US" sz="1600" b="1"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El mapa tiene un </a:t>
            </a:r>
            <a:r>
              <a:rPr lang="es-ES" sz="1600">
                <a:solidFill>
                  <a:srgbClr val="F5911B"/>
                </a:solidFill>
                <a:latin typeface="Calibri"/>
                <a:ea typeface="Calibri"/>
                <a:cs typeface="Calibri"/>
                <a:sym typeface="Calibri"/>
              </a:rPr>
              <a:t>centro</a:t>
            </a:r>
            <a:r>
              <a:rPr lang="es-ES" sz="1600">
                <a:latin typeface="Calibri"/>
                <a:ea typeface="Calibri"/>
                <a:cs typeface="Calibri"/>
                <a:sym typeface="Calibri"/>
              </a:rPr>
              <a:t>, que es el tema de partida para la reflexión.</a:t>
            </a:r>
            <a:endParaRPr sz="1600" dirty="0">
              <a:solidFill>
                <a:srgbClr val="000000"/>
              </a:solidFill>
              <a:latin typeface="Calibri"/>
              <a:ea typeface="Calibri"/>
              <a:cs typeface="Calibri"/>
              <a:sym typeface="Calibri"/>
            </a:endParaRPr>
          </a:p>
        </p:txBody>
      </p:sp>
      <p:sp>
        <p:nvSpPr>
          <p:cNvPr id="156" name="Google Shape;156;p8"/>
          <p:cNvSpPr/>
          <p:nvPr/>
        </p:nvSpPr>
        <p:spPr>
          <a:xfrm>
            <a:off x="6012614" y="364897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157" name="Google Shape;157;p8"/>
          <p:cNvSpPr/>
          <p:nvPr/>
        </p:nvSpPr>
        <p:spPr>
          <a:xfrm>
            <a:off x="6346171" y="385313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158" name="Google Shape;158;p8"/>
          <p:cNvSpPr/>
          <p:nvPr/>
        </p:nvSpPr>
        <p:spPr>
          <a:xfrm>
            <a:off x="5181605" y="3490826"/>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a:p>
        </p:txBody>
      </p:sp>
      <p:sp>
        <p:nvSpPr>
          <p:cNvPr id="159" name="Google Shape;159;p8"/>
          <p:cNvSpPr/>
          <p:nvPr/>
        </p:nvSpPr>
        <p:spPr>
          <a:xfrm>
            <a:off x="4405233" y="3680609"/>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4</a:t>
            </a:r>
            <a:endParaRPr sz="1600">
              <a:solidFill>
                <a:schemeClr val="lt1"/>
              </a:solidFill>
              <a:latin typeface="Calibri"/>
              <a:ea typeface="Calibri"/>
              <a:cs typeface="Calibri"/>
              <a:sym typeface="Calibri"/>
            </a:endParaRPr>
          </a:p>
        </p:txBody>
      </p:sp>
      <p:sp>
        <p:nvSpPr>
          <p:cNvPr id="160" name="Google Shape;160;p8"/>
          <p:cNvSpPr/>
          <p:nvPr/>
        </p:nvSpPr>
        <p:spPr>
          <a:xfrm>
            <a:off x="7760899" y="313713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5</a:t>
            </a:r>
            <a:endParaRPr/>
          </a:p>
        </p:txBody>
      </p:sp>
      <p:sp>
        <p:nvSpPr>
          <p:cNvPr id="161" name="Google Shape;161;p8"/>
          <p:cNvSpPr/>
          <p:nvPr/>
        </p:nvSpPr>
        <p:spPr>
          <a:xfrm>
            <a:off x="6354801" y="2654065"/>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6</a:t>
            </a:r>
            <a:endParaRPr sz="1600">
              <a:solidFill>
                <a:schemeClr val="lt1"/>
              </a:solidFill>
              <a:latin typeface="Calibri"/>
              <a:ea typeface="Calibri"/>
              <a:cs typeface="Calibri"/>
              <a:sym typeface="Calibri"/>
            </a:endParaRPr>
          </a:p>
        </p:txBody>
      </p:sp>
      <p:sp>
        <p:nvSpPr>
          <p:cNvPr id="162" name="Google Shape;162;p8"/>
          <p:cNvSpPr txBox="1"/>
          <p:nvPr/>
        </p:nvSpPr>
        <p:spPr>
          <a:xfrm>
            <a:off x="451029" y="3102638"/>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2</a:t>
            </a:r>
            <a:r>
              <a:rPr lang="en-US" sz="1600" b="1">
                <a:latin typeface="Calibri"/>
                <a:ea typeface="Calibri"/>
                <a:cs typeface="Calibri"/>
                <a:sym typeface="Calibri"/>
              </a:rPr>
              <a:t>. Ramas</a:t>
            </a:r>
            <a:endParaRPr lang="en-US" sz="1600" b="1"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Las ramas irradian hacia fuera desde el centro, representando </a:t>
            </a:r>
            <a:r>
              <a:rPr lang="es-ES" sz="1600">
                <a:solidFill>
                  <a:srgbClr val="F5911B"/>
                </a:solidFill>
                <a:latin typeface="Calibri"/>
                <a:ea typeface="Calibri"/>
                <a:cs typeface="Calibri"/>
                <a:sym typeface="Calibri"/>
              </a:rPr>
              <a:t>asociaciones jerárquicas</a:t>
            </a:r>
            <a:r>
              <a:rPr lang="es-ES" sz="1600">
                <a:latin typeface="Calibri"/>
                <a:ea typeface="Calibri"/>
                <a:cs typeface="Calibri"/>
                <a:sym typeface="Calibri"/>
              </a:rPr>
              <a:t> entre conceptos.</a:t>
            </a:r>
            <a:endParaRPr sz="1600" dirty="0">
              <a:solidFill>
                <a:srgbClr val="000000"/>
              </a:solidFill>
              <a:latin typeface="Calibri"/>
              <a:ea typeface="Calibri"/>
              <a:cs typeface="Calibri"/>
              <a:sym typeface="Calibri"/>
            </a:endParaRPr>
          </a:p>
        </p:txBody>
      </p:sp>
      <p:sp>
        <p:nvSpPr>
          <p:cNvPr id="163" name="Google Shape;163;p8"/>
          <p:cNvSpPr txBox="1"/>
          <p:nvPr/>
        </p:nvSpPr>
        <p:spPr>
          <a:xfrm>
            <a:off x="455505" y="4473771"/>
            <a:ext cx="3690633"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3</a:t>
            </a:r>
            <a:r>
              <a:rPr lang="en-US" sz="1600" b="1">
                <a:latin typeface="Calibri"/>
                <a:ea typeface="Calibri"/>
                <a:cs typeface="Calibri"/>
                <a:sym typeface="Calibri"/>
              </a:rPr>
              <a:t>. Palabras</a:t>
            </a:r>
            <a:endParaRPr lang="en-US" sz="1600" b="1"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Cada </a:t>
            </a:r>
            <a:r>
              <a:rPr lang="es-ES" sz="1600">
                <a:solidFill>
                  <a:srgbClr val="F5911B"/>
                </a:solidFill>
                <a:latin typeface="Calibri"/>
                <a:ea typeface="Calibri"/>
                <a:cs typeface="Calibri"/>
                <a:sym typeface="Calibri"/>
              </a:rPr>
              <a:t>tema o concepto </a:t>
            </a:r>
            <a:r>
              <a:rPr lang="es-ES" sz="1600">
                <a:latin typeface="Calibri"/>
                <a:ea typeface="Calibri"/>
                <a:cs typeface="Calibri"/>
                <a:sym typeface="Calibri"/>
              </a:rPr>
              <a:t>está representado por una sola palabra.</a:t>
            </a:r>
            <a:endParaRPr sz="1600" dirty="0">
              <a:solidFill>
                <a:srgbClr val="000000"/>
              </a:solidFill>
              <a:latin typeface="Calibri"/>
              <a:ea typeface="Calibri"/>
              <a:cs typeface="Calibri"/>
              <a:sym typeface="Calibri"/>
            </a:endParaRPr>
          </a:p>
        </p:txBody>
      </p:sp>
      <p:sp>
        <p:nvSpPr>
          <p:cNvPr id="164" name="Google Shape;164;p8"/>
          <p:cNvSpPr txBox="1"/>
          <p:nvPr/>
        </p:nvSpPr>
        <p:spPr>
          <a:xfrm>
            <a:off x="8094620" y="1783265"/>
            <a:ext cx="3819213"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4</a:t>
            </a:r>
            <a:r>
              <a:rPr lang="en-US" sz="1600" b="1">
                <a:latin typeface="Calibri"/>
                <a:ea typeface="Calibri"/>
                <a:cs typeface="Calibri"/>
                <a:sym typeface="Calibri"/>
              </a:rPr>
              <a:t>. Nodos hoja</a:t>
            </a:r>
            <a:endParaRPr lang="en-US" sz="1600" b="1"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Los conceptos se distribuyen en </a:t>
            </a:r>
            <a:r>
              <a:rPr lang="es-ES" sz="1600">
                <a:solidFill>
                  <a:srgbClr val="F5911B"/>
                </a:solidFill>
                <a:latin typeface="Calibri"/>
                <a:ea typeface="Calibri"/>
                <a:cs typeface="Calibri"/>
                <a:sym typeface="Calibri"/>
              </a:rPr>
              <a:t>varios niveles</a:t>
            </a:r>
            <a:r>
              <a:rPr lang="es-ES" sz="1600">
                <a:latin typeface="Calibri"/>
                <a:ea typeface="Calibri"/>
                <a:cs typeface="Calibri"/>
                <a:sym typeface="Calibri"/>
              </a:rPr>
              <a:t>, sin límite teórico. Los nodos sin descendencia se llaman "hojas".</a:t>
            </a:r>
            <a:endParaRPr dirty="0"/>
          </a:p>
        </p:txBody>
      </p:sp>
      <p:sp>
        <p:nvSpPr>
          <p:cNvPr id="165" name="Google Shape;165;p8"/>
          <p:cNvSpPr txBox="1"/>
          <p:nvPr/>
        </p:nvSpPr>
        <p:spPr>
          <a:xfrm>
            <a:off x="8094620" y="3137137"/>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5</a:t>
            </a:r>
            <a:r>
              <a:rPr lang="en-US" sz="1600" b="1">
                <a:latin typeface="Calibri"/>
                <a:ea typeface="Calibri"/>
                <a:cs typeface="Calibri"/>
                <a:sym typeface="Calibri"/>
              </a:rPr>
              <a:t>. Gráficos</a:t>
            </a:r>
            <a:endParaRPr lang="en-US" sz="1600" b="1"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El mapa da margen a la </a:t>
            </a:r>
            <a:r>
              <a:rPr lang="es-ES" sz="1600">
                <a:solidFill>
                  <a:srgbClr val="F5911B"/>
                </a:solidFill>
                <a:latin typeface="Calibri"/>
                <a:ea typeface="Calibri"/>
                <a:cs typeface="Calibri"/>
                <a:sym typeface="Calibri"/>
              </a:rPr>
              <a:t>creatividad</a:t>
            </a:r>
            <a:r>
              <a:rPr lang="es-ES" sz="1600">
                <a:latin typeface="Calibri"/>
                <a:ea typeface="Calibri"/>
                <a:cs typeface="Calibri"/>
                <a:sym typeface="Calibri"/>
              </a:rPr>
              <a:t>: se utilizan colores, fotos y dibujos.</a:t>
            </a:r>
            <a:endParaRPr dirty="0"/>
          </a:p>
        </p:txBody>
      </p:sp>
      <p:sp>
        <p:nvSpPr>
          <p:cNvPr id="166" name="Google Shape;166;p8"/>
          <p:cNvSpPr txBox="1"/>
          <p:nvPr/>
        </p:nvSpPr>
        <p:spPr>
          <a:xfrm>
            <a:off x="8094620" y="4491023"/>
            <a:ext cx="3524997" cy="1034017"/>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6</a:t>
            </a:r>
            <a:r>
              <a:rPr lang="en-US" sz="1600" b="1">
                <a:latin typeface="Calibri"/>
                <a:ea typeface="Calibri"/>
                <a:cs typeface="Calibri"/>
                <a:sym typeface="Calibri"/>
              </a:rPr>
              <a:t>. Orden de lectura</a:t>
            </a:r>
            <a:endParaRPr lang="en-US" sz="1600" b="1"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El mapa debe leerse en el </a:t>
            </a:r>
            <a:r>
              <a:rPr lang="es-ES" sz="1600">
                <a:solidFill>
                  <a:srgbClr val="F5911B"/>
                </a:solidFill>
                <a:latin typeface="Calibri"/>
                <a:ea typeface="Calibri"/>
                <a:cs typeface="Calibri"/>
                <a:sym typeface="Calibri"/>
              </a:rPr>
              <a:t>sentido de las agujas del reloj </a:t>
            </a:r>
            <a:r>
              <a:rPr lang="es-ES" sz="1600">
                <a:latin typeface="Calibri"/>
                <a:ea typeface="Calibri"/>
                <a:cs typeface="Calibri"/>
                <a:sym typeface="Calibri"/>
              </a:rPr>
              <a:t>empezando por la rama superior derecha.</a:t>
            </a:r>
            <a:endParaRPr dirty="0"/>
          </a:p>
        </p:txBody>
      </p:sp>
      <p:sp>
        <p:nvSpPr>
          <p:cNvPr id="17" name="Google Shape;144;p7">
            <a:extLst>
              <a:ext uri="{FF2B5EF4-FFF2-40B4-BE49-F238E27FC236}">
                <a16:creationId xmlns:a16="http://schemas.microsoft.com/office/drawing/2014/main" id="{FAD908E5-2DE8-4D6F-B579-861AFF294600}"/>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98D19D4F-AE0D-874B-21F9-5CFC755B7F64}"/>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9217892" y="2668129"/>
            <a:ext cx="1111478" cy="1570306"/>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3" name="Google Shape;173;p9"/>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a:solidFill>
                  <a:schemeClr val="dk1"/>
                </a:solidFill>
                <a:latin typeface="Calibri"/>
                <a:ea typeface="Calibri"/>
                <a:cs typeface="Calibri"/>
                <a:sym typeface="Calibri"/>
              </a:rPr>
              <a:t>1.5 Pruébalo</a:t>
            </a:r>
            <a:endParaRPr lang="it-IT" sz="2000" dirty="0">
              <a:solidFill>
                <a:schemeClr val="dk1"/>
              </a:solidFill>
              <a:latin typeface="Calibri"/>
              <a:ea typeface="Calibri"/>
              <a:cs typeface="Calibri"/>
              <a:sym typeface="Calibri"/>
            </a:endParaRPr>
          </a:p>
        </p:txBody>
      </p:sp>
      <p:sp>
        <p:nvSpPr>
          <p:cNvPr id="174" name="Google Shape;174;p9"/>
          <p:cNvSpPr txBox="1"/>
          <p:nvPr/>
        </p:nvSpPr>
        <p:spPr>
          <a:xfrm>
            <a:off x="638938" y="2337044"/>
            <a:ext cx="5846063" cy="2536452"/>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s-ES" sz="1600">
                <a:latin typeface="Calibri"/>
                <a:ea typeface="Calibri"/>
                <a:cs typeface="Calibri"/>
                <a:sym typeface="Calibri"/>
              </a:rPr>
              <a:t>¿Qué te parece? ¿Te parece una técnica útil para organizar ideas?</a:t>
            </a:r>
          </a:p>
          <a:p>
            <a:pPr marL="284400" lvl="0">
              <a:lnSpc>
                <a:spcPct val="120000"/>
              </a:lnSpc>
            </a:pPr>
            <a:endParaRPr lang="en-US" sz="1600" dirty="0">
              <a:latin typeface="Calibri"/>
              <a:ea typeface="Calibri"/>
              <a:cs typeface="Calibri"/>
              <a:sym typeface="Calibri"/>
            </a:endParaRPr>
          </a:p>
          <a:p>
            <a:pPr marL="284400" lvl="0">
              <a:lnSpc>
                <a:spcPct val="120000"/>
              </a:lnSpc>
            </a:pPr>
            <a:r>
              <a:rPr lang="es-ES" sz="1600">
                <a:latin typeface="Calibri"/>
                <a:ea typeface="Calibri"/>
                <a:cs typeface="Calibri"/>
                <a:sym typeface="Calibri"/>
              </a:rPr>
              <a:t>Coge lápiz y papel, y esta vez si quieres también lápices de colores, fotografías, tijeras y revistas para obtener imágenes fácilmente.</a:t>
            </a:r>
          </a:p>
          <a:p>
            <a:pPr marL="284400" lvl="0">
              <a:lnSpc>
                <a:spcPct val="120000"/>
              </a:lnSpc>
            </a:pPr>
            <a:endParaRPr lang="en-US" sz="1600" dirty="0">
              <a:latin typeface="Calibri"/>
              <a:ea typeface="Calibri"/>
              <a:cs typeface="Calibri"/>
              <a:sym typeface="Calibri"/>
            </a:endParaRPr>
          </a:p>
          <a:p>
            <a:pPr marL="284400" lvl="0">
              <a:lnSpc>
                <a:spcPct val="120000"/>
              </a:lnSpc>
            </a:pPr>
            <a:r>
              <a:rPr lang="es-ES" sz="1600" i="1">
                <a:latin typeface="Calibri"/>
                <a:ea typeface="Calibri"/>
                <a:cs typeface="Calibri"/>
                <a:sym typeface="Calibri"/>
              </a:rPr>
              <a:t>A continuación, intenta elaborar un mapa mental, inspirándote en el que acabas de ver de Tony Buzan.</a:t>
            </a:r>
            <a:endParaRPr sz="1600" i="1" dirty="0">
              <a:solidFill>
                <a:schemeClr val="dk1"/>
              </a:solidFill>
              <a:latin typeface="Calibri"/>
              <a:ea typeface="Calibri"/>
              <a:cs typeface="Calibri"/>
              <a:sym typeface="Calibri"/>
            </a:endParaRPr>
          </a:p>
        </p:txBody>
      </p:sp>
      <p:sp>
        <p:nvSpPr>
          <p:cNvPr id="175" name="Google Shape;175;p9"/>
          <p:cNvSpPr/>
          <p:nvPr/>
        </p:nvSpPr>
        <p:spPr>
          <a:xfrm rot="10800000">
            <a:off x="10424310" y="3827375"/>
            <a:ext cx="159085" cy="876258"/>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6" name="Google Shape;176;p9"/>
          <p:cNvSpPr/>
          <p:nvPr/>
        </p:nvSpPr>
        <p:spPr>
          <a:xfrm>
            <a:off x="10693370" y="4314234"/>
            <a:ext cx="204288" cy="506620"/>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7" name="Google Shape;177;p9"/>
          <p:cNvSpPr/>
          <p:nvPr/>
        </p:nvSpPr>
        <p:spPr>
          <a:xfrm>
            <a:off x="10775536" y="3368647"/>
            <a:ext cx="953791" cy="876257"/>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8" name="Google Shape;178;p9"/>
          <p:cNvSpPr/>
          <p:nvPr/>
        </p:nvSpPr>
        <p:spPr>
          <a:xfrm>
            <a:off x="10424310" y="2406484"/>
            <a:ext cx="953791" cy="8928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79" name="Google Shape;179;p9"/>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11" name="Google Shape;144;p7">
            <a:extLst>
              <a:ext uri="{FF2B5EF4-FFF2-40B4-BE49-F238E27FC236}">
                <a16:creationId xmlns:a16="http://schemas.microsoft.com/office/drawing/2014/main" id="{48C6392F-ACF0-48FB-8D1C-D53A5DE91FF8}"/>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Mind </a:t>
            </a:r>
            <a:r>
              <a:rPr lang="it-IT" sz="2000" b="1" dirty="0" err="1">
                <a:solidFill>
                  <a:srgbClr val="FFFFFF"/>
                </a:solidFill>
                <a:latin typeface="Calibri"/>
                <a:ea typeface="Calibri"/>
                <a:cs typeface="Calibri"/>
                <a:sym typeface="Calibri"/>
              </a:rPr>
              <a:t>maps</a:t>
            </a:r>
            <a:endParaRPr dirty="0"/>
          </a:p>
        </p:txBody>
      </p:sp>
      <p:sp>
        <p:nvSpPr>
          <p:cNvPr id="2" name="Google Shape;144;p7">
            <a:extLst>
              <a:ext uri="{FF2B5EF4-FFF2-40B4-BE49-F238E27FC236}">
                <a16:creationId xmlns:a16="http://schemas.microsoft.com/office/drawing/2014/main" id="{2DF00F49-E986-A7D8-BCDD-068A9985AF75}"/>
              </a:ext>
            </a:extLst>
          </p:cNvPr>
          <p:cNvSpPr/>
          <p:nvPr/>
        </p:nvSpPr>
        <p:spPr>
          <a:xfrm>
            <a:off x="451029" y="669816"/>
            <a:ext cx="251124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a:t>
            </a:r>
            <a:r>
              <a:rPr lang="it-IT" sz="2000" b="1">
                <a:solidFill>
                  <a:srgbClr val="FFFFFF"/>
                </a:solidFill>
                <a:latin typeface="Calibri"/>
                <a:ea typeface="Calibri"/>
                <a:cs typeface="Calibri"/>
                <a:sym typeface="Calibri"/>
              </a:rPr>
              <a:t>. Mapas mentales</a:t>
            </a:r>
            <a:endParaRPr dirty="0"/>
          </a:p>
        </p:txBody>
      </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3425</Words>
  <Application>Microsoft Office PowerPoint</Application>
  <PresentationFormat>Panorámica</PresentationFormat>
  <Paragraphs>389</Paragraphs>
  <Slides>42</Slides>
  <Notes>40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42</vt:i4>
      </vt:variant>
    </vt:vector>
  </HeadingPairs>
  <TitlesOfParts>
    <vt:vector size="48" baseType="lpstr">
      <vt:lpstr>Helvetica Neue</vt:lpstr>
      <vt:lpstr>Calibri</vt:lpstr>
      <vt:lpstr>Arial</vt:lpstr>
      <vt:lpstr>Poppins Medium</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49</cp:revision>
  <dcterms:created xsi:type="dcterms:W3CDTF">2022-04-26T11:43:16Z</dcterms:created>
  <dcterms:modified xsi:type="dcterms:W3CDTF">2023-04-11T13:43:27Z</dcterms:modified>
</cp:coreProperties>
</file>