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slideLayouts/slideLayout11.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13" r:id="rId2"/>
    <p:sldMasterId id="2147483660" r:id="rId3"/>
    <p:sldMasterId id="2147483711" r:id="rId4"/>
    <p:sldMasterId id="2147483699" r:id="rId5"/>
    <p:sldMasterId id="2147483697" r:id="rId6"/>
    <p:sldMasterId id="2147483701" r:id="rId7"/>
    <p:sldMasterId id="2147483703" r:id="rId8"/>
    <p:sldMasterId id="2147483705" r:id="rId9"/>
    <p:sldMasterId id="2147483707" r:id="rId10"/>
    <p:sldMasterId id="2147483709" r:id="rId11"/>
  </p:sldMasterIdLst>
  <p:notesMasterIdLst>
    <p:notesMasterId r:id="rId31"/>
  </p:notesMasterIdLst>
  <p:sldIdLst>
    <p:sldId id="256" r:id="rId12"/>
    <p:sldId id="281" r:id="rId13"/>
    <p:sldId id="276" r:id="rId14"/>
    <p:sldId id="277" r:id="rId15"/>
    <p:sldId id="279" r:id="rId16"/>
    <p:sldId id="308" r:id="rId17"/>
    <p:sldId id="309" r:id="rId18"/>
    <p:sldId id="310" r:id="rId19"/>
    <p:sldId id="311" r:id="rId20"/>
    <p:sldId id="312" r:id="rId21"/>
    <p:sldId id="313" r:id="rId22"/>
    <p:sldId id="314" r:id="rId23"/>
    <p:sldId id="319" r:id="rId24"/>
    <p:sldId id="315" r:id="rId25"/>
    <p:sldId id="291" r:id="rId26"/>
    <p:sldId id="294" r:id="rId27"/>
    <p:sldId id="318" r:id="rId28"/>
    <p:sldId id="316" r:id="rId29"/>
    <p:sldId id="266" r:id="rId3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68" userDrawn="1">
          <p15:clr>
            <a:srgbClr val="A4A3A4"/>
          </p15:clr>
        </p15:guide>
        <p15:guide id="2" pos="4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911B"/>
    <a:srgbClr val="ED388A"/>
    <a:srgbClr val="9A2583"/>
    <a:srgbClr val="0AA14A"/>
    <a:srgbClr val="1CBECC"/>
    <a:srgbClr val="8CAB49"/>
    <a:srgbClr val="F14F25"/>
    <a:srgbClr val="FABF7A"/>
    <a:srgbClr val="FFFFFF"/>
    <a:srgbClr val="9B25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94660"/>
  </p:normalViewPr>
  <p:slideViewPr>
    <p:cSldViewPr snapToGrid="0">
      <p:cViewPr varScale="1">
        <p:scale>
          <a:sx n="91" d="100"/>
          <a:sy n="91" d="100"/>
        </p:scale>
        <p:origin x="523" y="67"/>
      </p:cViewPr>
      <p:guideLst>
        <p:guide orient="horz" pos="2568"/>
        <p:guide pos="461"/>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slide" Target="slides/slide10.xml"/><Relationship Id="rId34"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tableStyles" Target="tableStyles.xml"/><Relationship Id="rId8" Type="http://schemas.openxmlformats.org/officeDocument/2006/relationships/slideMaster" Target="slideMasters/slideMaster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4B6EBB-00F9-49B4-A19B-E940BDD457FE}" type="doc">
      <dgm:prSet loTypeId="urn:microsoft.com/office/officeart/2005/8/layout/vList3" loCatId="list" qsTypeId="urn:microsoft.com/office/officeart/2005/8/quickstyle/simple1" qsCatId="simple" csTypeId="urn:microsoft.com/office/officeart/2005/8/colors/accent1_2" csCatId="accent1" phldr="1"/>
      <dgm:spPr/>
    </dgm:pt>
    <dgm:pt modelId="{99B8B051-A57A-493D-AB59-4C124A9D294F}">
      <dgm:prSet phldrT="[Texto]"/>
      <dgm:spPr>
        <a:solidFill>
          <a:srgbClr val="F5911B"/>
        </a:solidFill>
      </dgm:spPr>
      <dgm:t>
        <a:bodyPr/>
        <a:lstStyle/>
        <a:p>
          <a:r>
            <a:rPr lang="en-GB" dirty="0" err="1">
              <a:latin typeface="+mj-lt"/>
            </a:rPr>
            <a:t>Descrizioni</a:t>
          </a:r>
          <a:endParaRPr lang="es-ES" dirty="0">
            <a:latin typeface="+mj-lt"/>
          </a:endParaRPr>
        </a:p>
      </dgm:t>
    </dgm:pt>
    <dgm:pt modelId="{D681A66B-6871-4113-A644-42AE1CE68729}" type="parTrans" cxnId="{5C2A81BA-25A0-4C0D-817C-934C76D0999A}">
      <dgm:prSet/>
      <dgm:spPr/>
      <dgm:t>
        <a:bodyPr/>
        <a:lstStyle/>
        <a:p>
          <a:endParaRPr lang="es-ES"/>
        </a:p>
      </dgm:t>
    </dgm:pt>
    <dgm:pt modelId="{4C6BAA78-1105-4E9F-9DCD-53FC16279539}" type="sibTrans" cxnId="{5C2A81BA-25A0-4C0D-817C-934C76D0999A}">
      <dgm:prSet/>
      <dgm:spPr/>
      <dgm:t>
        <a:bodyPr/>
        <a:lstStyle/>
        <a:p>
          <a:endParaRPr lang="es-ES"/>
        </a:p>
      </dgm:t>
    </dgm:pt>
    <dgm:pt modelId="{AC15599E-CF85-4637-8137-A23DF803AC22}">
      <dgm:prSet phldrT="[Texto]"/>
      <dgm:spPr>
        <a:solidFill>
          <a:srgbClr val="F5911B"/>
        </a:solidFill>
      </dgm:spPr>
      <dgm:t>
        <a:bodyPr/>
        <a:lstStyle/>
        <a:p>
          <a:r>
            <a:rPr lang="en-GB" dirty="0">
              <a:latin typeface="+mj-lt"/>
            </a:rPr>
            <a:t>Menu</a:t>
          </a:r>
          <a:endParaRPr lang="es-ES" dirty="0">
            <a:latin typeface="+mj-lt"/>
          </a:endParaRPr>
        </a:p>
      </dgm:t>
    </dgm:pt>
    <dgm:pt modelId="{209DA904-FDE6-45E0-AC6D-650FDCF13461}" type="parTrans" cxnId="{69654530-650F-490F-A7BC-4B1B874C310E}">
      <dgm:prSet/>
      <dgm:spPr/>
      <dgm:t>
        <a:bodyPr/>
        <a:lstStyle/>
        <a:p>
          <a:endParaRPr lang="es-ES"/>
        </a:p>
      </dgm:t>
    </dgm:pt>
    <dgm:pt modelId="{7629066E-4165-4A10-9732-4DEA8493A3E0}" type="sibTrans" cxnId="{69654530-650F-490F-A7BC-4B1B874C310E}">
      <dgm:prSet/>
      <dgm:spPr/>
      <dgm:t>
        <a:bodyPr/>
        <a:lstStyle/>
        <a:p>
          <a:endParaRPr lang="es-ES"/>
        </a:p>
      </dgm:t>
    </dgm:pt>
    <dgm:pt modelId="{E8581438-F01D-4AAA-B354-C9E59F54EE59}">
      <dgm:prSet phldrT="[Texto]"/>
      <dgm:spPr>
        <a:solidFill>
          <a:srgbClr val="F5911B"/>
        </a:solidFill>
      </dgm:spPr>
      <dgm:t>
        <a:bodyPr/>
        <a:lstStyle/>
        <a:p>
          <a:r>
            <a:rPr lang="en-GB" dirty="0" err="1">
              <a:latin typeface="+mj-lt"/>
            </a:rPr>
            <a:t>Informazioni</a:t>
          </a:r>
          <a:r>
            <a:rPr lang="en-GB" dirty="0">
              <a:latin typeface="+mj-lt"/>
            </a:rPr>
            <a:t> di </a:t>
          </a:r>
          <a:r>
            <a:rPr lang="en-GB" dirty="0" err="1">
              <a:latin typeface="+mj-lt"/>
            </a:rPr>
            <a:t>contatto</a:t>
          </a:r>
          <a:endParaRPr lang="es-ES" dirty="0">
            <a:latin typeface="+mj-lt"/>
          </a:endParaRPr>
        </a:p>
      </dgm:t>
    </dgm:pt>
    <dgm:pt modelId="{A589CD42-6C8C-4740-B57B-08F8E5AC566A}" type="parTrans" cxnId="{CF45A813-8895-45E2-BF99-8897A0B43FF8}">
      <dgm:prSet/>
      <dgm:spPr/>
      <dgm:t>
        <a:bodyPr/>
        <a:lstStyle/>
        <a:p>
          <a:endParaRPr lang="es-ES"/>
        </a:p>
      </dgm:t>
    </dgm:pt>
    <dgm:pt modelId="{6BDCD097-8AD7-4048-B2C4-FA4D2C5DCB59}" type="sibTrans" cxnId="{CF45A813-8895-45E2-BF99-8897A0B43FF8}">
      <dgm:prSet/>
      <dgm:spPr/>
      <dgm:t>
        <a:bodyPr/>
        <a:lstStyle/>
        <a:p>
          <a:endParaRPr lang="es-ES"/>
        </a:p>
      </dgm:t>
    </dgm:pt>
    <dgm:pt modelId="{13B4BD95-3386-4947-A45C-36D657B707FE}">
      <dgm:prSet phldrT="[Texto]"/>
      <dgm:spPr>
        <a:solidFill>
          <a:srgbClr val="F5911B"/>
        </a:solidFill>
      </dgm:spPr>
      <dgm:t>
        <a:bodyPr/>
        <a:lstStyle/>
        <a:p>
          <a:r>
            <a:rPr lang="en-GB" dirty="0">
              <a:latin typeface="+mj-lt"/>
            </a:rPr>
            <a:t>News e aggiornamenti</a:t>
          </a:r>
          <a:endParaRPr lang="es-ES" dirty="0">
            <a:latin typeface="+mj-lt"/>
          </a:endParaRPr>
        </a:p>
      </dgm:t>
    </dgm:pt>
    <dgm:pt modelId="{977CB464-180F-4D60-8F9E-26BC39ECC937}" type="parTrans" cxnId="{7AAB59B4-7F8D-4510-8FDB-C0CB269FA4BA}">
      <dgm:prSet/>
      <dgm:spPr/>
      <dgm:t>
        <a:bodyPr/>
        <a:lstStyle/>
        <a:p>
          <a:endParaRPr lang="es-ES"/>
        </a:p>
      </dgm:t>
    </dgm:pt>
    <dgm:pt modelId="{EA75854C-9F3C-4DE0-AEE8-B7516BE02DD9}" type="sibTrans" cxnId="{7AAB59B4-7F8D-4510-8FDB-C0CB269FA4BA}">
      <dgm:prSet/>
      <dgm:spPr/>
      <dgm:t>
        <a:bodyPr/>
        <a:lstStyle/>
        <a:p>
          <a:endParaRPr lang="es-ES"/>
        </a:p>
      </dgm:t>
    </dgm:pt>
    <dgm:pt modelId="{28475721-4DC2-4978-9E5E-702C162CB846}" type="pres">
      <dgm:prSet presAssocID="{B34B6EBB-00F9-49B4-A19B-E940BDD457FE}" presName="linearFlow" presStyleCnt="0">
        <dgm:presLayoutVars>
          <dgm:dir/>
          <dgm:resizeHandles val="exact"/>
        </dgm:presLayoutVars>
      </dgm:prSet>
      <dgm:spPr/>
    </dgm:pt>
    <dgm:pt modelId="{19D31B43-D6AC-4F2A-A6C3-933BE0A31C35}" type="pres">
      <dgm:prSet presAssocID="{99B8B051-A57A-493D-AB59-4C124A9D294F}" presName="composite" presStyleCnt="0"/>
      <dgm:spPr/>
    </dgm:pt>
    <dgm:pt modelId="{0DCD4D37-EAE0-43BA-B2B7-BA9FFF96F422}" type="pres">
      <dgm:prSet presAssocID="{99B8B051-A57A-493D-AB59-4C124A9D294F}" presName="imgShp" presStyleLbl="fgImgPlace1" presStyleIdx="0" presStyleCnt="4"/>
      <dgm:spPr>
        <a:solidFill>
          <a:srgbClr val="0AA14A"/>
        </a:solidFill>
      </dgm:spPr>
    </dgm:pt>
    <dgm:pt modelId="{A2713FC1-2732-46DB-81DC-DFCDD7E97005}" type="pres">
      <dgm:prSet presAssocID="{99B8B051-A57A-493D-AB59-4C124A9D294F}" presName="txShp" presStyleLbl="node1" presStyleIdx="0" presStyleCnt="4" custLinFactNeighborX="-584" custLinFactNeighborY="-4755">
        <dgm:presLayoutVars>
          <dgm:bulletEnabled val="1"/>
        </dgm:presLayoutVars>
      </dgm:prSet>
      <dgm:spPr/>
    </dgm:pt>
    <dgm:pt modelId="{89B4BF47-12C7-4935-9CB7-E343CCA11327}" type="pres">
      <dgm:prSet presAssocID="{4C6BAA78-1105-4E9F-9DCD-53FC16279539}" presName="spacing" presStyleCnt="0"/>
      <dgm:spPr/>
    </dgm:pt>
    <dgm:pt modelId="{3BF5730F-18E2-4BE0-8DF8-8E1076C0A76A}" type="pres">
      <dgm:prSet presAssocID="{AC15599E-CF85-4637-8137-A23DF803AC22}" presName="composite" presStyleCnt="0"/>
      <dgm:spPr/>
    </dgm:pt>
    <dgm:pt modelId="{58B723A2-DB03-43AF-8BD6-7BBA9DB25CF6}" type="pres">
      <dgm:prSet presAssocID="{AC15599E-CF85-4637-8137-A23DF803AC22}" presName="imgShp" presStyleLbl="fgImgPlace1" presStyleIdx="1" presStyleCnt="4"/>
      <dgm:spPr>
        <a:solidFill>
          <a:srgbClr val="1CBECC"/>
        </a:solidFill>
      </dgm:spPr>
    </dgm:pt>
    <dgm:pt modelId="{9BE82B8A-8FCB-472A-B297-8AABA7339DEA}" type="pres">
      <dgm:prSet presAssocID="{AC15599E-CF85-4637-8137-A23DF803AC22}" presName="txShp" presStyleLbl="node1" presStyleIdx="1" presStyleCnt="4">
        <dgm:presLayoutVars>
          <dgm:bulletEnabled val="1"/>
        </dgm:presLayoutVars>
      </dgm:prSet>
      <dgm:spPr/>
    </dgm:pt>
    <dgm:pt modelId="{215983D0-2145-4824-8D92-A3FAC17F715A}" type="pres">
      <dgm:prSet presAssocID="{7629066E-4165-4A10-9732-4DEA8493A3E0}" presName="spacing" presStyleCnt="0"/>
      <dgm:spPr/>
    </dgm:pt>
    <dgm:pt modelId="{2D0ECED3-D7DB-4B7C-8EFB-19C4F795896F}" type="pres">
      <dgm:prSet presAssocID="{E8581438-F01D-4AAA-B354-C9E59F54EE59}" presName="composite" presStyleCnt="0"/>
      <dgm:spPr/>
    </dgm:pt>
    <dgm:pt modelId="{AFFA0203-FF87-4B1D-94EE-7214D25A4EF5}" type="pres">
      <dgm:prSet presAssocID="{E8581438-F01D-4AAA-B354-C9E59F54EE59}" presName="imgShp" presStyleLbl="fgImgPlace1" presStyleIdx="2" presStyleCnt="4"/>
      <dgm:spPr>
        <a:solidFill>
          <a:srgbClr val="9A2583"/>
        </a:solidFill>
      </dgm:spPr>
    </dgm:pt>
    <dgm:pt modelId="{2D1CCF45-3B29-48DD-B508-09A6F9986038}" type="pres">
      <dgm:prSet presAssocID="{E8581438-F01D-4AAA-B354-C9E59F54EE59}" presName="txShp" presStyleLbl="node1" presStyleIdx="2" presStyleCnt="4">
        <dgm:presLayoutVars>
          <dgm:bulletEnabled val="1"/>
        </dgm:presLayoutVars>
      </dgm:prSet>
      <dgm:spPr/>
    </dgm:pt>
    <dgm:pt modelId="{6E7EDA96-AEB5-4CAD-B4E0-B2875F903EF2}" type="pres">
      <dgm:prSet presAssocID="{6BDCD097-8AD7-4048-B2C4-FA4D2C5DCB59}" presName="spacing" presStyleCnt="0"/>
      <dgm:spPr/>
    </dgm:pt>
    <dgm:pt modelId="{F4E22E87-DC84-4C14-818C-A49939247440}" type="pres">
      <dgm:prSet presAssocID="{13B4BD95-3386-4947-A45C-36D657B707FE}" presName="composite" presStyleCnt="0"/>
      <dgm:spPr/>
    </dgm:pt>
    <dgm:pt modelId="{02640B8A-5621-4851-9091-BDB09033491F}" type="pres">
      <dgm:prSet presAssocID="{13B4BD95-3386-4947-A45C-36D657B707FE}" presName="imgShp" presStyleLbl="fgImgPlace1" presStyleIdx="3" presStyleCnt="4" custLinFactNeighborX="-1426" custLinFactNeighborY="-12692"/>
      <dgm:spPr>
        <a:solidFill>
          <a:srgbClr val="F14F25"/>
        </a:solidFill>
      </dgm:spPr>
    </dgm:pt>
    <dgm:pt modelId="{E1BA1A9B-493F-4B6B-976D-A89B38FC88D7}" type="pres">
      <dgm:prSet presAssocID="{13B4BD95-3386-4947-A45C-36D657B707FE}" presName="txShp" presStyleLbl="node1" presStyleIdx="3" presStyleCnt="4">
        <dgm:presLayoutVars>
          <dgm:bulletEnabled val="1"/>
        </dgm:presLayoutVars>
      </dgm:prSet>
      <dgm:spPr/>
    </dgm:pt>
  </dgm:ptLst>
  <dgm:cxnLst>
    <dgm:cxn modelId="{99113A0A-7D58-4F29-846A-8DE5BFB0597F}" type="presOf" srcId="{13B4BD95-3386-4947-A45C-36D657B707FE}" destId="{E1BA1A9B-493F-4B6B-976D-A89B38FC88D7}" srcOrd="0" destOrd="0" presId="urn:microsoft.com/office/officeart/2005/8/layout/vList3"/>
    <dgm:cxn modelId="{CF45A813-8895-45E2-BF99-8897A0B43FF8}" srcId="{B34B6EBB-00F9-49B4-A19B-E940BDD457FE}" destId="{E8581438-F01D-4AAA-B354-C9E59F54EE59}" srcOrd="2" destOrd="0" parTransId="{A589CD42-6C8C-4740-B57B-08F8E5AC566A}" sibTransId="{6BDCD097-8AD7-4048-B2C4-FA4D2C5DCB59}"/>
    <dgm:cxn modelId="{69654530-650F-490F-A7BC-4B1B874C310E}" srcId="{B34B6EBB-00F9-49B4-A19B-E940BDD457FE}" destId="{AC15599E-CF85-4637-8137-A23DF803AC22}" srcOrd="1" destOrd="0" parTransId="{209DA904-FDE6-45E0-AC6D-650FDCF13461}" sibTransId="{7629066E-4165-4A10-9732-4DEA8493A3E0}"/>
    <dgm:cxn modelId="{C233D343-8AFA-4F5D-A1AF-96EF7A8EBBF0}" type="presOf" srcId="{AC15599E-CF85-4637-8137-A23DF803AC22}" destId="{9BE82B8A-8FCB-472A-B297-8AABA7339DEA}" srcOrd="0" destOrd="0" presId="urn:microsoft.com/office/officeart/2005/8/layout/vList3"/>
    <dgm:cxn modelId="{59F6CA4A-C1A8-4029-AA40-B813D2394C7A}" type="presOf" srcId="{99B8B051-A57A-493D-AB59-4C124A9D294F}" destId="{A2713FC1-2732-46DB-81DC-DFCDD7E97005}" srcOrd="0" destOrd="0" presId="urn:microsoft.com/office/officeart/2005/8/layout/vList3"/>
    <dgm:cxn modelId="{7AAB59B4-7F8D-4510-8FDB-C0CB269FA4BA}" srcId="{B34B6EBB-00F9-49B4-A19B-E940BDD457FE}" destId="{13B4BD95-3386-4947-A45C-36D657B707FE}" srcOrd="3" destOrd="0" parTransId="{977CB464-180F-4D60-8F9E-26BC39ECC937}" sibTransId="{EA75854C-9F3C-4DE0-AEE8-B7516BE02DD9}"/>
    <dgm:cxn modelId="{5C2A81BA-25A0-4C0D-817C-934C76D0999A}" srcId="{B34B6EBB-00F9-49B4-A19B-E940BDD457FE}" destId="{99B8B051-A57A-493D-AB59-4C124A9D294F}" srcOrd="0" destOrd="0" parTransId="{D681A66B-6871-4113-A644-42AE1CE68729}" sibTransId="{4C6BAA78-1105-4E9F-9DCD-53FC16279539}"/>
    <dgm:cxn modelId="{B4ACC6C1-3F19-487C-B337-9B76E32ADCC4}" type="presOf" srcId="{B34B6EBB-00F9-49B4-A19B-E940BDD457FE}" destId="{28475721-4DC2-4978-9E5E-702C162CB846}" srcOrd="0" destOrd="0" presId="urn:microsoft.com/office/officeart/2005/8/layout/vList3"/>
    <dgm:cxn modelId="{DCA831F0-DCE4-4655-9871-F7C8B38B87B9}" type="presOf" srcId="{E8581438-F01D-4AAA-B354-C9E59F54EE59}" destId="{2D1CCF45-3B29-48DD-B508-09A6F9986038}" srcOrd="0" destOrd="0" presId="urn:microsoft.com/office/officeart/2005/8/layout/vList3"/>
    <dgm:cxn modelId="{BF504D69-B12A-4B51-9DAB-443D3FD6BB7D}" type="presParOf" srcId="{28475721-4DC2-4978-9E5E-702C162CB846}" destId="{19D31B43-D6AC-4F2A-A6C3-933BE0A31C35}" srcOrd="0" destOrd="0" presId="urn:microsoft.com/office/officeart/2005/8/layout/vList3"/>
    <dgm:cxn modelId="{66BB4222-6C82-4AE4-B02B-170CAA577D3B}" type="presParOf" srcId="{19D31B43-D6AC-4F2A-A6C3-933BE0A31C35}" destId="{0DCD4D37-EAE0-43BA-B2B7-BA9FFF96F422}" srcOrd="0" destOrd="0" presId="urn:microsoft.com/office/officeart/2005/8/layout/vList3"/>
    <dgm:cxn modelId="{BF2DB02F-7B46-4160-9550-4C6FE2ED30ED}" type="presParOf" srcId="{19D31B43-D6AC-4F2A-A6C3-933BE0A31C35}" destId="{A2713FC1-2732-46DB-81DC-DFCDD7E97005}" srcOrd="1" destOrd="0" presId="urn:microsoft.com/office/officeart/2005/8/layout/vList3"/>
    <dgm:cxn modelId="{0FEDDAC7-1523-4F2F-AB69-71980CE088E8}" type="presParOf" srcId="{28475721-4DC2-4978-9E5E-702C162CB846}" destId="{89B4BF47-12C7-4935-9CB7-E343CCA11327}" srcOrd="1" destOrd="0" presId="urn:microsoft.com/office/officeart/2005/8/layout/vList3"/>
    <dgm:cxn modelId="{6963C3A1-DC02-4CB3-9F50-6C8454740C29}" type="presParOf" srcId="{28475721-4DC2-4978-9E5E-702C162CB846}" destId="{3BF5730F-18E2-4BE0-8DF8-8E1076C0A76A}" srcOrd="2" destOrd="0" presId="urn:microsoft.com/office/officeart/2005/8/layout/vList3"/>
    <dgm:cxn modelId="{4C4ACE51-2830-455C-A37E-B3719C19B48F}" type="presParOf" srcId="{3BF5730F-18E2-4BE0-8DF8-8E1076C0A76A}" destId="{58B723A2-DB03-43AF-8BD6-7BBA9DB25CF6}" srcOrd="0" destOrd="0" presId="urn:microsoft.com/office/officeart/2005/8/layout/vList3"/>
    <dgm:cxn modelId="{764213C5-47FA-4659-8CC9-38F921FD55AE}" type="presParOf" srcId="{3BF5730F-18E2-4BE0-8DF8-8E1076C0A76A}" destId="{9BE82B8A-8FCB-472A-B297-8AABA7339DEA}" srcOrd="1" destOrd="0" presId="urn:microsoft.com/office/officeart/2005/8/layout/vList3"/>
    <dgm:cxn modelId="{BAF19AAB-741A-441F-B413-869A9046B40C}" type="presParOf" srcId="{28475721-4DC2-4978-9E5E-702C162CB846}" destId="{215983D0-2145-4824-8D92-A3FAC17F715A}" srcOrd="3" destOrd="0" presId="urn:microsoft.com/office/officeart/2005/8/layout/vList3"/>
    <dgm:cxn modelId="{18A00608-3229-440F-A1A6-8483F1F6C807}" type="presParOf" srcId="{28475721-4DC2-4978-9E5E-702C162CB846}" destId="{2D0ECED3-D7DB-4B7C-8EFB-19C4F795896F}" srcOrd="4" destOrd="0" presId="urn:microsoft.com/office/officeart/2005/8/layout/vList3"/>
    <dgm:cxn modelId="{5A24E418-D6FE-40CB-BA9F-30D749AA1BBA}" type="presParOf" srcId="{2D0ECED3-D7DB-4B7C-8EFB-19C4F795896F}" destId="{AFFA0203-FF87-4B1D-94EE-7214D25A4EF5}" srcOrd="0" destOrd="0" presId="urn:microsoft.com/office/officeart/2005/8/layout/vList3"/>
    <dgm:cxn modelId="{0062A0B7-88FD-4E00-96B4-1C473D118B09}" type="presParOf" srcId="{2D0ECED3-D7DB-4B7C-8EFB-19C4F795896F}" destId="{2D1CCF45-3B29-48DD-B508-09A6F9986038}" srcOrd="1" destOrd="0" presId="urn:microsoft.com/office/officeart/2005/8/layout/vList3"/>
    <dgm:cxn modelId="{3D6B413F-7B58-4008-A334-758D4057B037}" type="presParOf" srcId="{28475721-4DC2-4978-9E5E-702C162CB846}" destId="{6E7EDA96-AEB5-4CAD-B4E0-B2875F903EF2}" srcOrd="5" destOrd="0" presId="urn:microsoft.com/office/officeart/2005/8/layout/vList3"/>
    <dgm:cxn modelId="{A782DEDF-F6AF-4059-A8BA-C914FF46CF18}" type="presParOf" srcId="{28475721-4DC2-4978-9E5E-702C162CB846}" destId="{F4E22E87-DC84-4C14-818C-A49939247440}" srcOrd="6" destOrd="0" presId="urn:microsoft.com/office/officeart/2005/8/layout/vList3"/>
    <dgm:cxn modelId="{01F06D18-CF92-411A-A1FC-5F043735A201}" type="presParOf" srcId="{F4E22E87-DC84-4C14-818C-A49939247440}" destId="{02640B8A-5621-4851-9091-BDB09033491F}" srcOrd="0" destOrd="0" presId="urn:microsoft.com/office/officeart/2005/8/layout/vList3"/>
    <dgm:cxn modelId="{B1E6AD60-9C10-46F8-9AB3-1290EA0632D1}" type="presParOf" srcId="{F4E22E87-DC84-4C14-818C-A49939247440}" destId="{E1BA1A9B-493F-4B6B-976D-A89B38FC88D7}"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713FC1-2732-46DB-81DC-DFCDD7E97005}">
      <dsp:nvSpPr>
        <dsp:cNvPr id="0" name=""/>
        <dsp:cNvSpPr/>
      </dsp:nvSpPr>
      <dsp:spPr>
        <a:xfrm rot="10800000">
          <a:off x="1001031" y="0"/>
          <a:ext cx="3302578" cy="753866"/>
        </a:xfrm>
        <a:prstGeom prst="homePlate">
          <a:avLst/>
        </a:prstGeom>
        <a:solidFill>
          <a:srgbClr val="F5911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2434" tIns="80010" rIns="149352" bIns="80010" numCol="1" spcCol="1270" anchor="ctr" anchorCtr="0">
          <a:noAutofit/>
        </a:bodyPr>
        <a:lstStyle/>
        <a:p>
          <a:pPr marL="0" lvl="0" indent="0" algn="ctr" defTabSz="933450">
            <a:lnSpc>
              <a:spcPct val="90000"/>
            </a:lnSpc>
            <a:spcBef>
              <a:spcPct val="0"/>
            </a:spcBef>
            <a:spcAft>
              <a:spcPct val="35000"/>
            </a:spcAft>
            <a:buNone/>
          </a:pPr>
          <a:r>
            <a:rPr lang="en-GB" sz="2100" kern="1200" dirty="0" err="1">
              <a:latin typeface="+mj-lt"/>
            </a:rPr>
            <a:t>Descrizioni</a:t>
          </a:r>
          <a:endParaRPr lang="es-ES" sz="2100" kern="1200" dirty="0">
            <a:latin typeface="+mj-lt"/>
          </a:endParaRPr>
        </a:p>
      </dsp:txBody>
      <dsp:txXfrm rot="10800000">
        <a:off x="1189497" y="0"/>
        <a:ext cx="3114112" cy="753866"/>
      </dsp:txXfrm>
    </dsp:sp>
    <dsp:sp modelId="{0DCD4D37-EAE0-43BA-B2B7-BA9FFF96F422}">
      <dsp:nvSpPr>
        <dsp:cNvPr id="0" name=""/>
        <dsp:cNvSpPr/>
      </dsp:nvSpPr>
      <dsp:spPr>
        <a:xfrm>
          <a:off x="643385" y="1374"/>
          <a:ext cx="753866" cy="753866"/>
        </a:xfrm>
        <a:prstGeom prst="ellipse">
          <a:avLst/>
        </a:prstGeom>
        <a:solidFill>
          <a:srgbClr val="0AA14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BE82B8A-8FCB-472A-B297-8AABA7339DEA}">
      <dsp:nvSpPr>
        <dsp:cNvPr id="0" name=""/>
        <dsp:cNvSpPr/>
      </dsp:nvSpPr>
      <dsp:spPr>
        <a:xfrm rot="10800000">
          <a:off x="1020318" y="980275"/>
          <a:ext cx="3302578" cy="753866"/>
        </a:xfrm>
        <a:prstGeom prst="homePlate">
          <a:avLst/>
        </a:prstGeom>
        <a:solidFill>
          <a:srgbClr val="F5911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2434" tIns="80010" rIns="149352" bIns="80010" numCol="1" spcCol="1270" anchor="ctr" anchorCtr="0">
          <a:noAutofit/>
        </a:bodyPr>
        <a:lstStyle/>
        <a:p>
          <a:pPr marL="0" lvl="0" indent="0" algn="ctr" defTabSz="933450">
            <a:lnSpc>
              <a:spcPct val="90000"/>
            </a:lnSpc>
            <a:spcBef>
              <a:spcPct val="0"/>
            </a:spcBef>
            <a:spcAft>
              <a:spcPct val="35000"/>
            </a:spcAft>
            <a:buNone/>
          </a:pPr>
          <a:r>
            <a:rPr lang="en-GB" sz="2100" kern="1200" dirty="0">
              <a:latin typeface="+mj-lt"/>
            </a:rPr>
            <a:t>Menu</a:t>
          </a:r>
          <a:endParaRPr lang="es-ES" sz="2100" kern="1200" dirty="0">
            <a:latin typeface="+mj-lt"/>
          </a:endParaRPr>
        </a:p>
      </dsp:txBody>
      <dsp:txXfrm rot="10800000">
        <a:off x="1208784" y="980275"/>
        <a:ext cx="3114112" cy="753866"/>
      </dsp:txXfrm>
    </dsp:sp>
    <dsp:sp modelId="{58B723A2-DB03-43AF-8BD6-7BBA9DB25CF6}">
      <dsp:nvSpPr>
        <dsp:cNvPr id="0" name=""/>
        <dsp:cNvSpPr/>
      </dsp:nvSpPr>
      <dsp:spPr>
        <a:xfrm>
          <a:off x="643385" y="980275"/>
          <a:ext cx="753866" cy="753866"/>
        </a:xfrm>
        <a:prstGeom prst="ellipse">
          <a:avLst/>
        </a:prstGeom>
        <a:solidFill>
          <a:srgbClr val="1CBEC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D1CCF45-3B29-48DD-B508-09A6F9986038}">
      <dsp:nvSpPr>
        <dsp:cNvPr id="0" name=""/>
        <dsp:cNvSpPr/>
      </dsp:nvSpPr>
      <dsp:spPr>
        <a:xfrm rot="10800000">
          <a:off x="1020318" y="1959176"/>
          <a:ext cx="3302578" cy="753866"/>
        </a:xfrm>
        <a:prstGeom prst="homePlate">
          <a:avLst/>
        </a:prstGeom>
        <a:solidFill>
          <a:srgbClr val="F5911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2434" tIns="80010" rIns="149352" bIns="80010" numCol="1" spcCol="1270" anchor="ctr" anchorCtr="0">
          <a:noAutofit/>
        </a:bodyPr>
        <a:lstStyle/>
        <a:p>
          <a:pPr marL="0" lvl="0" indent="0" algn="ctr" defTabSz="933450">
            <a:lnSpc>
              <a:spcPct val="90000"/>
            </a:lnSpc>
            <a:spcBef>
              <a:spcPct val="0"/>
            </a:spcBef>
            <a:spcAft>
              <a:spcPct val="35000"/>
            </a:spcAft>
            <a:buNone/>
          </a:pPr>
          <a:r>
            <a:rPr lang="en-GB" sz="2100" kern="1200" dirty="0" err="1">
              <a:latin typeface="+mj-lt"/>
            </a:rPr>
            <a:t>Informazioni</a:t>
          </a:r>
          <a:r>
            <a:rPr lang="en-GB" sz="2100" kern="1200" dirty="0">
              <a:latin typeface="+mj-lt"/>
            </a:rPr>
            <a:t> di </a:t>
          </a:r>
          <a:r>
            <a:rPr lang="en-GB" sz="2100" kern="1200" dirty="0" err="1">
              <a:latin typeface="+mj-lt"/>
            </a:rPr>
            <a:t>contatto</a:t>
          </a:r>
          <a:endParaRPr lang="es-ES" sz="2100" kern="1200" dirty="0">
            <a:latin typeface="+mj-lt"/>
          </a:endParaRPr>
        </a:p>
      </dsp:txBody>
      <dsp:txXfrm rot="10800000">
        <a:off x="1208784" y="1959176"/>
        <a:ext cx="3114112" cy="753866"/>
      </dsp:txXfrm>
    </dsp:sp>
    <dsp:sp modelId="{AFFA0203-FF87-4B1D-94EE-7214D25A4EF5}">
      <dsp:nvSpPr>
        <dsp:cNvPr id="0" name=""/>
        <dsp:cNvSpPr/>
      </dsp:nvSpPr>
      <dsp:spPr>
        <a:xfrm>
          <a:off x="643385" y="1959176"/>
          <a:ext cx="753866" cy="753866"/>
        </a:xfrm>
        <a:prstGeom prst="ellipse">
          <a:avLst/>
        </a:prstGeom>
        <a:solidFill>
          <a:srgbClr val="9A258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1BA1A9B-493F-4B6B-976D-A89B38FC88D7}">
      <dsp:nvSpPr>
        <dsp:cNvPr id="0" name=""/>
        <dsp:cNvSpPr/>
      </dsp:nvSpPr>
      <dsp:spPr>
        <a:xfrm rot="10800000">
          <a:off x="1020318" y="2938077"/>
          <a:ext cx="3302578" cy="753866"/>
        </a:xfrm>
        <a:prstGeom prst="homePlate">
          <a:avLst/>
        </a:prstGeom>
        <a:solidFill>
          <a:srgbClr val="F5911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2434" tIns="80010" rIns="149352" bIns="80010" numCol="1" spcCol="1270" anchor="ctr" anchorCtr="0">
          <a:noAutofit/>
        </a:bodyPr>
        <a:lstStyle/>
        <a:p>
          <a:pPr marL="0" lvl="0" indent="0" algn="ctr" defTabSz="933450">
            <a:lnSpc>
              <a:spcPct val="90000"/>
            </a:lnSpc>
            <a:spcBef>
              <a:spcPct val="0"/>
            </a:spcBef>
            <a:spcAft>
              <a:spcPct val="35000"/>
            </a:spcAft>
            <a:buNone/>
          </a:pPr>
          <a:r>
            <a:rPr lang="en-GB" sz="2100" kern="1200" dirty="0">
              <a:latin typeface="+mj-lt"/>
            </a:rPr>
            <a:t>News e aggiornamenti</a:t>
          </a:r>
          <a:endParaRPr lang="es-ES" sz="2100" kern="1200" dirty="0">
            <a:latin typeface="+mj-lt"/>
          </a:endParaRPr>
        </a:p>
      </dsp:txBody>
      <dsp:txXfrm rot="10800000">
        <a:off x="1208784" y="2938077"/>
        <a:ext cx="3114112" cy="753866"/>
      </dsp:txXfrm>
    </dsp:sp>
    <dsp:sp modelId="{02640B8A-5621-4851-9091-BDB09033491F}">
      <dsp:nvSpPr>
        <dsp:cNvPr id="0" name=""/>
        <dsp:cNvSpPr/>
      </dsp:nvSpPr>
      <dsp:spPr>
        <a:xfrm>
          <a:off x="632635" y="2842397"/>
          <a:ext cx="753866" cy="753866"/>
        </a:xfrm>
        <a:prstGeom prst="ellipse">
          <a:avLst/>
        </a:prstGeom>
        <a:solidFill>
          <a:srgbClr val="F14F2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397D53-4A8A-494B-BAB4-1DCCE438D291}" type="datetimeFigureOut">
              <a:rPr lang="es-ES" smtClean="0"/>
              <a:pPr/>
              <a:t>21/04/2023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E41577-C281-4386-895D-15B7A289BE96}" type="slidenum">
              <a:rPr lang="es-ES" smtClean="0"/>
              <a:pPr/>
              <a:t>‹Nº›</a:t>
            </a:fld>
            <a:endParaRPr lang="es-ES"/>
          </a:p>
        </p:txBody>
      </p:sp>
    </p:spTree>
    <p:extLst>
      <p:ext uri="{BB962C8B-B14F-4D97-AF65-F5344CB8AC3E}">
        <p14:creationId xmlns:p14="http://schemas.microsoft.com/office/powerpoint/2010/main" val="1798647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1417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6063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2297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911159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591557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1000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4628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6" name="Marcador de número de diapositiva 5">
            <a:extLst>
              <a:ext uri="{FF2B5EF4-FFF2-40B4-BE49-F238E27FC236}">
                <a16:creationId xmlns:a16="http://schemas.microsoft.com/office/drawing/2014/main" id="{FF904BC5-3785-99F0-4C3E-372CCA0ADACA}"/>
              </a:ext>
            </a:extLst>
          </p:cNvPr>
          <p:cNvSpPr>
            <a:spLocks noGrp="1"/>
          </p:cNvSpPr>
          <p:nvPr>
            <p:ph type="sldNum" sz="quarter" idx="12"/>
          </p:nvPr>
        </p:nvSpPr>
        <p:spPr>
          <a:xfrm>
            <a:off x="8610600" y="6356350"/>
            <a:ext cx="2743200" cy="365125"/>
          </a:xfrm>
          <a:prstGeom prst="rect">
            <a:avLst/>
          </a:prstGeom>
        </p:spPr>
        <p:txBody>
          <a:bodyPr/>
          <a:lstStyle/>
          <a:p>
            <a:fld id="{C0B24B87-E8BE-4934-B11D-A8C6E2CFA065}" type="slidenum">
              <a:rPr lang="es-ES" smtClean="0"/>
              <a:pPr/>
              <a:t>‹Nº›</a:t>
            </a:fld>
            <a:endParaRPr lang="es-ES"/>
          </a:p>
        </p:txBody>
      </p:sp>
    </p:spTree>
    <p:extLst>
      <p:ext uri="{BB962C8B-B14F-4D97-AF65-F5344CB8AC3E}">
        <p14:creationId xmlns:p14="http://schemas.microsoft.com/office/powerpoint/2010/main" val="55500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7067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5146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2013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10.xml"/><Relationship Id="rId1" Type="http://schemas.openxmlformats.org/officeDocument/2006/relationships/slideLayout" Target="../slideLayouts/slideLayout10.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11.xml"/><Relationship Id="rId1" Type="http://schemas.openxmlformats.org/officeDocument/2006/relationships/slideLayout" Target="../slideLayouts/slideLayout1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0.png"/><Relationship Id="rId7" Type="http://schemas.openxmlformats.org/officeDocument/2006/relationships/image" Target="../media/image5.png"/><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4.xml"/><Relationship Id="rId1" Type="http://schemas.openxmlformats.org/officeDocument/2006/relationships/slideLayout" Target="../slideLayouts/slideLayout4.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5.xml"/><Relationship Id="rId1" Type="http://schemas.openxmlformats.org/officeDocument/2006/relationships/slideLayout" Target="../slideLayouts/slideLayout5.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6.xml"/><Relationship Id="rId1" Type="http://schemas.openxmlformats.org/officeDocument/2006/relationships/slideLayout" Target="../slideLayouts/slideLayout6.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7.xml"/><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8.xml"/><Relationship Id="rId1" Type="http://schemas.openxmlformats.org/officeDocument/2006/relationships/slideLayout" Target="../slideLayouts/slideLayout8.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9.xml"/><Relationship Id="rId1" Type="http://schemas.openxmlformats.org/officeDocument/2006/relationships/slideLayout" Target="../slideLayouts/slideLayout9.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BD3A23B-EB75-355C-3D2A-573A6000CE6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811084" y="1690210"/>
            <a:ext cx="3913115" cy="2608743"/>
          </a:xfrm>
          <a:prstGeom prst="rect">
            <a:avLst/>
          </a:prstGeom>
        </p:spPr>
      </p:pic>
      <p:grpSp>
        <p:nvGrpSpPr>
          <p:cNvPr id="27" name="Gruppo 26">
            <a:extLst>
              <a:ext uri="{FF2B5EF4-FFF2-40B4-BE49-F238E27FC236}">
                <a16:creationId xmlns:a16="http://schemas.microsoft.com/office/drawing/2014/main" id="{137C2F75-71AB-42A9-9775-C733567CB7E6}"/>
              </a:ext>
            </a:extLst>
          </p:cNvPr>
          <p:cNvGrpSpPr/>
          <p:nvPr userDrawn="1"/>
        </p:nvGrpSpPr>
        <p:grpSpPr>
          <a:xfrm>
            <a:off x="607443" y="5784622"/>
            <a:ext cx="10977114" cy="874724"/>
            <a:chOff x="607443" y="5723662"/>
            <a:chExt cx="10977114" cy="874724"/>
          </a:xfrm>
        </p:grpSpPr>
        <p:pic>
          <p:nvPicPr>
            <p:cNvPr id="28" name="Imagen 7">
              <a:extLst>
                <a:ext uri="{FF2B5EF4-FFF2-40B4-BE49-F238E27FC236}">
                  <a16:creationId xmlns:a16="http://schemas.microsoft.com/office/drawing/2014/main" id="{FF897D87-92A4-4E27-B64D-E0AD6A548EA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29" name="CuadroTexto 51">
              <a:extLst>
                <a:ext uri="{FF2B5EF4-FFF2-40B4-BE49-F238E27FC236}">
                  <a16:creationId xmlns:a16="http://schemas.microsoft.com/office/drawing/2014/main" id="{001CEFBF-F1A1-484F-AF31-A08E7D54B4A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0" name="object 12">
              <a:extLst>
                <a:ext uri="{FF2B5EF4-FFF2-40B4-BE49-F238E27FC236}">
                  <a16:creationId xmlns:a16="http://schemas.microsoft.com/office/drawing/2014/main" id="{D104A72A-ED41-409D-A168-227DA93B549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1" name="object 13">
              <a:extLst>
                <a:ext uri="{FF2B5EF4-FFF2-40B4-BE49-F238E27FC236}">
                  <a16:creationId xmlns:a16="http://schemas.microsoft.com/office/drawing/2014/main" id="{151278A2-4869-451E-8031-FE4EAE30446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2" name="object 14">
              <a:extLst>
                <a:ext uri="{FF2B5EF4-FFF2-40B4-BE49-F238E27FC236}">
                  <a16:creationId xmlns:a16="http://schemas.microsoft.com/office/drawing/2014/main" id="{6505B6A2-FA9C-43AA-AC19-3E0C1D0C75DC}"/>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3" name="object 15">
              <a:extLst>
                <a:ext uri="{FF2B5EF4-FFF2-40B4-BE49-F238E27FC236}">
                  <a16:creationId xmlns:a16="http://schemas.microsoft.com/office/drawing/2014/main" id="{384A9780-663D-4F1B-B81E-A4161A7B7E31}"/>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4" name="object 16">
              <a:extLst>
                <a:ext uri="{FF2B5EF4-FFF2-40B4-BE49-F238E27FC236}">
                  <a16:creationId xmlns:a16="http://schemas.microsoft.com/office/drawing/2014/main" id="{85A1F843-18A1-4AC7-9DB0-57753147A430}"/>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5" name="object 17">
              <a:extLst>
                <a:ext uri="{FF2B5EF4-FFF2-40B4-BE49-F238E27FC236}">
                  <a16:creationId xmlns:a16="http://schemas.microsoft.com/office/drawing/2014/main" id="{EDBB0539-EE38-4AB0-A831-21B61EE3B61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6" name="object 18">
              <a:extLst>
                <a:ext uri="{FF2B5EF4-FFF2-40B4-BE49-F238E27FC236}">
                  <a16:creationId xmlns:a16="http://schemas.microsoft.com/office/drawing/2014/main" id="{E3A48300-18F6-4042-85B5-F9C0FAC899A6}"/>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7" name="object 19">
              <a:extLst>
                <a:ext uri="{FF2B5EF4-FFF2-40B4-BE49-F238E27FC236}">
                  <a16:creationId xmlns:a16="http://schemas.microsoft.com/office/drawing/2014/main" id="{288F4629-D8E2-45F2-BDC0-D2E5A5D186C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38" name="object 20">
              <a:extLst>
                <a:ext uri="{FF2B5EF4-FFF2-40B4-BE49-F238E27FC236}">
                  <a16:creationId xmlns:a16="http://schemas.microsoft.com/office/drawing/2014/main" id="{110D80BC-C46D-4F4F-A2B7-85282E506BA4}"/>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
        <p:nvSpPr>
          <p:cNvPr id="16" name="Rectángulo 16">
            <a:extLst>
              <a:ext uri="{FF2B5EF4-FFF2-40B4-BE49-F238E27FC236}">
                <a16:creationId xmlns:a16="http://schemas.microsoft.com/office/drawing/2014/main" id="{6C22A4A0-2128-487B-AE6F-49AE9BB609B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856113340"/>
      </p:ext>
    </p:extLst>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4DE796FA-BC0F-4F02-9B76-DCFBE04C4F2B}"/>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E36AD618-81CC-4B24-9BF1-964D4461942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1A60B7BF-557D-4184-8BFB-A32CF1323BE9}"/>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6309FB66-EE48-4BEC-B716-3066D4EE870C}"/>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8460579C-B3BC-4EA1-9039-970EC4702914}"/>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A1264C71-4DD3-469A-851B-0CEA7C98807E}"/>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3FF72DCD-613A-4EC7-BBB9-7BAB228CD1D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72BF8632-A83C-4AF6-8227-19145389298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3AEC38C-EC07-43BB-9467-FD329E5E8FAD}"/>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0EF6C728-A1C9-41E6-8402-00E1ADA19574}"/>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24F4C8E2-3E79-47D2-9E97-808007D8FB5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C964EE51-6384-46B6-9B8B-F7270720D7DF}"/>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A393D1E5-CB29-4941-9FD4-E21DBBF86D9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819538932"/>
      </p:ext>
    </p:extLst>
  </p:cSld>
  <p:clrMap bg1="lt1" tx1="dk1" bg2="lt2" tx2="dk2" accent1="accent1" accent2="accent2" accent3="accent3" accent4="accent4" accent5="accent5" accent6="accent6" hlink="hlink" folHlink="folHlink"/>
  <p:sldLayoutIdLst>
    <p:sldLayoutId id="2147483708"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F14F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3D9BAF6C-6E99-4F0A-A486-89D5E801C90A}"/>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540B02AA-EA79-44D0-8D5E-274D0BBDD359}"/>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70380837-ED4B-40B2-829F-2EDDDC102277}"/>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E5DC8FAC-2D05-45C1-91EB-209DFB48D49E}"/>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574B688D-9AA7-4693-A8AD-892918DC8243}"/>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C39D9488-CDD8-40C8-9849-E12FE1548E2F}"/>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B4453C07-4483-42FF-8C41-637DFFB149D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7CFD91A2-E03C-4FDE-98FB-C2B6C00FA01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C6D7F8AE-9A45-4730-955F-1F39542D5D56}"/>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8463D122-E53E-44A8-A700-3D0143617A5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05112D1D-6F35-406A-B3AD-4DFFE44F8118}"/>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283C8875-9080-44AB-B501-85634F2D8C00}"/>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C6F75AB0-7E96-4E73-9606-BFF52FB23768}"/>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1333461797"/>
      </p:ext>
    </p:extLst>
  </p:cSld>
  <p:clrMap bg1="lt1" tx1="dk1" bg2="lt2" tx2="dk2" accent1="accent1" accent2="accent2" accent3="accent3" accent4="accent4" accent5="accent5" accent6="accent6" hlink="hlink" folHlink="folHlink"/>
  <p:sldLayoutIdLst>
    <p:sldLayoutId id="214748371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BD3A23B-EB75-355C-3D2A-573A6000CE6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811084" y="1690210"/>
            <a:ext cx="3913115" cy="2608743"/>
          </a:xfrm>
          <a:prstGeom prst="rect">
            <a:avLst/>
          </a:prstGeom>
        </p:spPr>
      </p:pic>
      <p:grpSp>
        <p:nvGrpSpPr>
          <p:cNvPr id="27" name="Gruppo 26">
            <a:extLst>
              <a:ext uri="{FF2B5EF4-FFF2-40B4-BE49-F238E27FC236}">
                <a16:creationId xmlns:a16="http://schemas.microsoft.com/office/drawing/2014/main" id="{137C2F75-71AB-42A9-9775-C733567CB7E6}"/>
              </a:ext>
            </a:extLst>
          </p:cNvPr>
          <p:cNvGrpSpPr/>
          <p:nvPr userDrawn="1"/>
        </p:nvGrpSpPr>
        <p:grpSpPr>
          <a:xfrm>
            <a:off x="607443" y="5784622"/>
            <a:ext cx="10977114" cy="874724"/>
            <a:chOff x="607443" y="5723662"/>
            <a:chExt cx="10977114" cy="874724"/>
          </a:xfrm>
        </p:grpSpPr>
        <p:pic>
          <p:nvPicPr>
            <p:cNvPr id="28" name="Imagen 7">
              <a:extLst>
                <a:ext uri="{FF2B5EF4-FFF2-40B4-BE49-F238E27FC236}">
                  <a16:creationId xmlns:a16="http://schemas.microsoft.com/office/drawing/2014/main" id="{FF897D87-92A4-4E27-B64D-E0AD6A548EA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29" name="CuadroTexto 51">
              <a:extLst>
                <a:ext uri="{FF2B5EF4-FFF2-40B4-BE49-F238E27FC236}">
                  <a16:creationId xmlns:a16="http://schemas.microsoft.com/office/drawing/2014/main" id="{001CEFBF-F1A1-484F-AF31-A08E7D54B4A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0" name="object 12">
              <a:extLst>
                <a:ext uri="{FF2B5EF4-FFF2-40B4-BE49-F238E27FC236}">
                  <a16:creationId xmlns:a16="http://schemas.microsoft.com/office/drawing/2014/main" id="{D104A72A-ED41-409D-A168-227DA93B549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1" name="object 13">
              <a:extLst>
                <a:ext uri="{FF2B5EF4-FFF2-40B4-BE49-F238E27FC236}">
                  <a16:creationId xmlns:a16="http://schemas.microsoft.com/office/drawing/2014/main" id="{151278A2-4869-451E-8031-FE4EAE30446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2" name="object 14">
              <a:extLst>
                <a:ext uri="{FF2B5EF4-FFF2-40B4-BE49-F238E27FC236}">
                  <a16:creationId xmlns:a16="http://schemas.microsoft.com/office/drawing/2014/main" id="{6505B6A2-FA9C-43AA-AC19-3E0C1D0C75DC}"/>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3" name="object 15">
              <a:extLst>
                <a:ext uri="{FF2B5EF4-FFF2-40B4-BE49-F238E27FC236}">
                  <a16:creationId xmlns:a16="http://schemas.microsoft.com/office/drawing/2014/main" id="{384A9780-663D-4F1B-B81E-A4161A7B7E31}"/>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4" name="object 16">
              <a:extLst>
                <a:ext uri="{FF2B5EF4-FFF2-40B4-BE49-F238E27FC236}">
                  <a16:creationId xmlns:a16="http://schemas.microsoft.com/office/drawing/2014/main" id="{85A1F843-18A1-4AC7-9DB0-57753147A430}"/>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5" name="object 17">
              <a:extLst>
                <a:ext uri="{FF2B5EF4-FFF2-40B4-BE49-F238E27FC236}">
                  <a16:creationId xmlns:a16="http://schemas.microsoft.com/office/drawing/2014/main" id="{EDBB0539-EE38-4AB0-A831-21B61EE3B61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6" name="object 18">
              <a:extLst>
                <a:ext uri="{FF2B5EF4-FFF2-40B4-BE49-F238E27FC236}">
                  <a16:creationId xmlns:a16="http://schemas.microsoft.com/office/drawing/2014/main" id="{E3A48300-18F6-4042-85B5-F9C0FAC899A6}"/>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7" name="object 19">
              <a:extLst>
                <a:ext uri="{FF2B5EF4-FFF2-40B4-BE49-F238E27FC236}">
                  <a16:creationId xmlns:a16="http://schemas.microsoft.com/office/drawing/2014/main" id="{288F4629-D8E2-45F2-BDC0-D2E5A5D186C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38" name="object 20">
              <a:extLst>
                <a:ext uri="{FF2B5EF4-FFF2-40B4-BE49-F238E27FC236}">
                  <a16:creationId xmlns:a16="http://schemas.microsoft.com/office/drawing/2014/main" id="{110D80BC-C46D-4F4F-A2B7-85282E506BA4}"/>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
        <p:nvSpPr>
          <p:cNvPr id="15" name="Rectángulo 16">
            <a:extLst>
              <a:ext uri="{FF2B5EF4-FFF2-40B4-BE49-F238E27FC236}">
                <a16:creationId xmlns:a16="http://schemas.microsoft.com/office/drawing/2014/main" id="{0A8F3DF0-7904-4DC5-8393-7632AE69B978}"/>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081302843"/>
      </p:ext>
    </p:extLst>
  </p:cSld>
  <p:clrMap bg1="lt1" tx1="dk1" bg2="lt2" tx2="dk2" accent1="accent1" accent2="accent2" accent3="accent3" accent4="accent4" accent5="accent5" accent6="accent6" hlink="hlink" folHlink="folHlink"/>
  <p:sldLayoutIdLst>
    <p:sldLayoutId id="2147483714"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0" name="Imagen 59">
            <a:extLst>
              <a:ext uri="{FF2B5EF4-FFF2-40B4-BE49-F238E27FC236}">
                <a16:creationId xmlns:a16="http://schemas.microsoft.com/office/drawing/2014/main" id="{863C77A9-EEEC-AE3F-070C-50B72983E13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grpSp>
        <p:nvGrpSpPr>
          <p:cNvPr id="16" name="Gruppo 15">
            <a:extLst>
              <a:ext uri="{FF2B5EF4-FFF2-40B4-BE49-F238E27FC236}">
                <a16:creationId xmlns:a16="http://schemas.microsoft.com/office/drawing/2014/main" id="{9CA9D36E-3850-4DAD-A8DA-5D8584B5E4DD}"/>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D261A138-266C-440A-AF59-A4FF2489418F}"/>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780FA2B0-067D-487E-B524-B8ECB07547B2}"/>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F3A3C4EF-2F9D-40E0-9385-08C0AED0E26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2E707F0E-0C5F-4150-B49D-9C744106B1C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68040B76-8F94-4C8F-99E2-B5C6A6D70033}"/>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EB628708-6F9C-4763-88A8-74575585E24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DEED29A6-82CA-45E3-A9A4-DFDF02CBD5E9}"/>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2F7B7B73-31B9-40C0-9542-32A6676DAF93}"/>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B4C7F03D-8102-4B55-B244-1E385FB95B5A}"/>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091A6957-0E5B-40F6-BEDD-62212FA9E701}"/>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02D3E013-A114-4DAD-801D-913966CCD002}"/>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Tree>
    <p:extLst>
      <p:ext uri="{BB962C8B-B14F-4D97-AF65-F5344CB8AC3E}">
        <p14:creationId xmlns:p14="http://schemas.microsoft.com/office/powerpoint/2010/main" val="1763997974"/>
      </p:ext>
    </p:extLst>
  </p:cSld>
  <p:clrMap bg1="lt1" tx1="dk1" bg2="lt2" tx2="dk2" accent1="accent1" accent2="accent2" accent3="accent3" accent4="accent4" accent5="accent5" accent6="accent6" hlink="hlink" folHlink="folHlink"/>
  <p:sldLayoutIdLst>
    <p:sldLayoutId id="2147483661"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E48EAF66-EE38-47BE-A48E-04D162BD3A03}"/>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2E749461-51F0-4DA4-A581-DE805E2260B3}"/>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8AF0B90A-A598-4544-B61E-780279049433}"/>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C937BCC8-45C2-4025-8E78-C0B8ED06F0A4}"/>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61539BEC-8912-45AB-BAB7-6BA9E770AB64}"/>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38AEAA46-E9F3-4DBF-A47E-1C786E833D2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67F41002-72C8-46E1-8795-B9B2E9045198}"/>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1A83C164-E324-43C1-9E2A-392451D6DD4B}"/>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EB18EAD-3E4F-4472-854B-F1BF2CA062FB}"/>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82DFEC62-289B-4D04-989A-46620532FC9C}"/>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FF2152F1-83E9-4D33-AD98-2AB060AC0E2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1B537802-5CB7-43C7-9F1E-483391ACC2A7}"/>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30" name="Imagen 59">
            <a:extLst>
              <a:ext uri="{FF2B5EF4-FFF2-40B4-BE49-F238E27FC236}">
                <a16:creationId xmlns:a16="http://schemas.microsoft.com/office/drawing/2014/main" id="{0B03C92A-0268-4488-90D0-374BC7EC1EB3}"/>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359075006"/>
      </p:ext>
    </p:extLst>
  </p:cSld>
  <p:clrMap bg1="lt1" tx1="dk1" bg2="lt2" tx2="dk2" accent1="accent1" accent2="accent2" accent3="accent3" accent4="accent4" accent5="accent5" accent6="accent6" hlink="hlink" folHlink="folHlink"/>
  <p:sldLayoutIdLst>
    <p:sldLayoutId id="2147483712"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87AD46B3-942B-41B4-8B95-74EF7C8588B3}"/>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374A6EE1-99A0-4D38-9FAB-EC63F260FEE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8FA84969-1668-4149-834A-62C1EB6F1F7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D8B8B460-680F-41CB-81A1-C2C499C3A691}"/>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0AA8DBE1-14DB-4599-876C-F70485A75E7E}"/>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B96E6C5B-7202-4218-B18C-520A29A05403}"/>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FBDFDEDF-B46C-4163-943F-3581C78B444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120EEEBE-E846-4018-A207-77EFA7BF7CD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A9857793-1436-4677-A198-157578436F06}"/>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41664A95-DCF6-4620-AAC5-832B73459F57}"/>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FFBC017B-DEC9-48C5-9229-0299EE96ED75}"/>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F27796C7-6793-4860-B5BF-07F8ECB1BE4F}"/>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261C9D32-6130-4C31-88D6-2822FFA31796}"/>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508719893"/>
      </p:ext>
    </p:extLst>
  </p:cSld>
  <p:clrMap bg1="lt1" tx1="dk1" bg2="lt2" tx2="dk2" accent1="accent1" accent2="accent2" accent3="accent3" accent4="accent4" accent5="accent5" accent6="accent6" hlink="hlink" folHlink="folHlink"/>
  <p:sldLayoutIdLst>
    <p:sldLayoutId id="214748370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29" name="Gruppo 28">
            <a:extLst>
              <a:ext uri="{FF2B5EF4-FFF2-40B4-BE49-F238E27FC236}">
                <a16:creationId xmlns:a16="http://schemas.microsoft.com/office/drawing/2014/main" id="{91E02DDA-B2DD-45A3-8041-9C1690CD0031}"/>
              </a:ext>
            </a:extLst>
          </p:cNvPr>
          <p:cNvGrpSpPr/>
          <p:nvPr userDrawn="1"/>
        </p:nvGrpSpPr>
        <p:grpSpPr>
          <a:xfrm>
            <a:off x="607443" y="5784622"/>
            <a:ext cx="10977114" cy="874724"/>
            <a:chOff x="607443" y="5723662"/>
            <a:chExt cx="10977114" cy="874724"/>
          </a:xfrm>
        </p:grpSpPr>
        <p:pic>
          <p:nvPicPr>
            <p:cNvPr id="30" name="Imagen 7">
              <a:extLst>
                <a:ext uri="{FF2B5EF4-FFF2-40B4-BE49-F238E27FC236}">
                  <a16:creationId xmlns:a16="http://schemas.microsoft.com/office/drawing/2014/main" id="{FA4F568F-CDA0-40A2-9016-7E19F4CEFFA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31" name="CuadroTexto 51">
              <a:extLst>
                <a:ext uri="{FF2B5EF4-FFF2-40B4-BE49-F238E27FC236}">
                  <a16:creationId xmlns:a16="http://schemas.microsoft.com/office/drawing/2014/main" id="{9FBED022-ACDF-4272-9646-05986308A8A2}"/>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2" name="object 12">
              <a:extLst>
                <a:ext uri="{FF2B5EF4-FFF2-40B4-BE49-F238E27FC236}">
                  <a16:creationId xmlns:a16="http://schemas.microsoft.com/office/drawing/2014/main" id="{6A7277D8-79D0-4752-A058-0AD2EB4B9AF8}"/>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3" name="object 13">
              <a:extLst>
                <a:ext uri="{FF2B5EF4-FFF2-40B4-BE49-F238E27FC236}">
                  <a16:creationId xmlns:a16="http://schemas.microsoft.com/office/drawing/2014/main" id="{84181CDE-4EB9-4780-B159-81E7C7BEF023}"/>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4" name="object 14">
              <a:extLst>
                <a:ext uri="{FF2B5EF4-FFF2-40B4-BE49-F238E27FC236}">
                  <a16:creationId xmlns:a16="http://schemas.microsoft.com/office/drawing/2014/main" id="{D38CF739-24F6-468F-AEB5-E4A2EA04DB6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5" name="object 15">
              <a:extLst>
                <a:ext uri="{FF2B5EF4-FFF2-40B4-BE49-F238E27FC236}">
                  <a16:creationId xmlns:a16="http://schemas.microsoft.com/office/drawing/2014/main" id="{E03750E3-19E0-4B29-8F96-C17353B6E715}"/>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6" name="object 16">
              <a:extLst>
                <a:ext uri="{FF2B5EF4-FFF2-40B4-BE49-F238E27FC236}">
                  <a16:creationId xmlns:a16="http://schemas.microsoft.com/office/drawing/2014/main" id="{C501D482-DED1-4F00-ADCD-65E2AF096BD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7" name="object 17">
              <a:extLst>
                <a:ext uri="{FF2B5EF4-FFF2-40B4-BE49-F238E27FC236}">
                  <a16:creationId xmlns:a16="http://schemas.microsoft.com/office/drawing/2014/main" id="{758FB303-3389-4944-8050-99708B612A7E}"/>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8" name="object 18">
              <a:extLst>
                <a:ext uri="{FF2B5EF4-FFF2-40B4-BE49-F238E27FC236}">
                  <a16:creationId xmlns:a16="http://schemas.microsoft.com/office/drawing/2014/main" id="{FB791F6C-E4AD-48EC-9F26-C1889E03ACB4}"/>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9" name="object 19">
              <a:extLst>
                <a:ext uri="{FF2B5EF4-FFF2-40B4-BE49-F238E27FC236}">
                  <a16:creationId xmlns:a16="http://schemas.microsoft.com/office/drawing/2014/main" id="{7B444CFF-5184-4EAB-BFD9-F0E6C75FEA78}"/>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40" name="object 20">
              <a:extLst>
                <a:ext uri="{FF2B5EF4-FFF2-40B4-BE49-F238E27FC236}">
                  <a16:creationId xmlns:a16="http://schemas.microsoft.com/office/drawing/2014/main" id="{B94F877D-93D0-4A52-8A9B-16B7D3D5DE5E}"/>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41" name="Imagen 59">
            <a:extLst>
              <a:ext uri="{FF2B5EF4-FFF2-40B4-BE49-F238E27FC236}">
                <a16:creationId xmlns:a16="http://schemas.microsoft.com/office/drawing/2014/main" id="{D96D6E96-D60B-4200-8BF0-DA9ACDD56EB8}"/>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735933474"/>
      </p:ext>
    </p:extLst>
  </p:cSld>
  <p:clrMap bg1="lt1" tx1="dk1" bg2="lt2" tx2="dk2" accent1="accent1" accent2="accent2" accent3="accent3" accent4="accent4" accent5="accent5" accent6="accent6" hlink="hlink" folHlink="folHlink"/>
  <p:sldLayoutIdLst>
    <p:sldLayoutId id="2147483698"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1CBE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DDBD2C0F-2139-44A1-ABAF-980998601237}"/>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598AB1A8-B557-45F3-A10F-83462CA71E2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907FFA35-C9DB-42AB-BEC8-74862F39BA4C}"/>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01E28288-B260-49C6-B9B1-DD58AE9CD357}"/>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56F9E55A-B1D1-4520-8A95-3278B2268EC9}"/>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6221A13C-2E9B-4169-ABF8-52318C13349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C6FEC5F3-2758-4B97-A543-B54C5E9E1B37}"/>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51180959-2AA0-43B4-A8D7-42218B33C652}"/>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5AE9D380-4EBD-45EA-BC1A-AF5933C7887A}"/>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3B0C10C6-E835-4006-8EF7-DFF33559BCBC}"/>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1DB122AD-1032-411C-90E1-E46E3C04ABF9}"/>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A5761922-0185-4EF7-806E-BBDABA2929BD}"/>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39D740D0-477B-438A-84F0-38A6340B0ED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625745550"/>
      </p:ext>
    </p:extLst>
  </p:cSld>
  <p:clrMap bg1="lt1" tx1="dk1" bg2="lt2" tx2="dk2" accent1="accent1" accent2="accent2" accent3="accent3" accent4="accent4" accent5="accent5" accent6="accent6" hlink="hlink" folHlink="folHlink"/>
  <p:sldLayoutIdLst>
    <p:sldLayoutId id="2147483702"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F921BC62-72BC-4C8C-B69D-A2BECE75216A}"/>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08A31343-F44D-4D0E-BAB5-CCC48036243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0D719D4C-CAB3-4081-9723-459D6A84A89D}"/>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03CDB5D5-307B-442D-8707-FA7039AD6D43}"/>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D3A97253-C60D-4CFD-9611-35A743BB712D}"/>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0EB695BA-DA88-4C77-B670-8B4D70D32A06}"/>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BDD4FF38-AA43-46F4-B4EF-6C91B5D06BD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5F7A35B0-4E0B-43A9-A0F3-6925C2A3E99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943995B8-D1B9-45D0-ACDB-3CD2E668A742}"/>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9B4AD52B-1521-4773-AD9C-A6274C0704C3}"/>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A91B37F1-6163-40C3-869A-2C61FF38C53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AEBF52AB-4F6E-4327-AA18-687E12AF8C0B}"/>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4DE84C18-D586-4199-BEC1-9A76E14E7ACD}"/>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874514256"/>
      </p:ext>
    </p:extLst>
  </p:cSld>
  <p:clrMap bg1="lt1" tx1="dk1" bg2="lt2" tx2="dk2" accent1="accent1" accent2="accent2" accent3="accent3" accent4="accent4" accent5="accent5" accent6="accent6" hlink="hlink" folHlink="folHlink"/>
  <p:sldLayoutIdLst>
    <p:sldLayoutId id="2147483704"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6A63E240-6ECF-4B58-9F23-DC184974C47B}"/>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45ED3CCD-18CA-48BB-A1D4-CC1185F3B0E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DBF95C16-3F7B-4AE4-A6BD-E11DEFB7CC8E}"/>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C439E13D-8222-4D3D-9DF6-B7F534645844}"/>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A79EE4FC-0C50-4E06-9F6B-EC8935607330}"/>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7C49230D-EA61-4CEC-9AC8-3476502875E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F0C0C06E-7251-4371-A840-7D052B42E024}"/>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CD6A9270-1C7F-4F4F-8747-7BAA315071E4}"/>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054976A-4B5C-42DD-B06B-13BA02016B6F}"/>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ADA40DC4-8572-4B04-B34F-B2E033E7C74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E339673B-1344-4615-9652-1E62888A0E91}"/>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21AC1C6C-171A-4A32-A74A-28D0460B7672}"/>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48898634-CBA5-4BBE-8014-81CA01EFFEFD}"/>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715284609"/>
      </p:ext>
    </p:extLst>
  </p:cSld>
  <p:clrMap bg1="lt1" tx1="dk1" bg2="lt2" tx2="dk2" accent1="accent1" accent2="accent2" accent3="accent3" accent4="accent4" accent5="accent5" accent6="accent6" hlink="hlink" folHlink="folHlink"/>
  <p:sldLayoutIdLst>
    <p:sldLayoutId id="2147483706"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5.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jpeg"/><Relationship Id="rId1" Type="http://schemas.openxmlformats.org/officeDocument/2006/relationships/slideLayout" Target="../slideLayouts/slideLayout5.xml"/><Relationship Id="rId4" Type="http://schemas.openxmlformats.org/officeDocument/2006/relationships/image" Target="../media/image23.png"/></Relationships>
</file>

<file path=ppt/slides/_rels/slide13.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5.xml"/><Relationship Id="rId5" Type="http://schemas.openxmlformats.org/officeDocument/2006/relationships/image" Target="../media/image28.png"/><Relationship Id="rId4" Type="http://schemas.openxmlformats.org/officeDocument/2006/relationships/image" Target="../media/image2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5.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4648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376060"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dirty="0">
                <a:solidFill>
                  <a:prstClr val="white"/>
                </a:solidFill>
                <a:cs typeface="Poppins Medium" panose="00000600000000000000" pitchFamily="2" charset="0"/>
              </a:rPr>
              <a:t>Marketing online</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1" y="2104558"/>
            <a:ext cx="10900182" cy="3599956"/>
          </a:xfrm>
          <a:prstGeom prst="rect">
            <a:avLst/>
          </a:prstGeom>
          <a:noFill/>
        </p:spPr>
        <p:txBody>
          <a:bodyPr wrap="square" numCol="1" rtlCol="0">
            <a:noAutofit/>
          </a:bodyPr>
          <a:lstStyle/>
          <a:p>
            <a:pPr algn="just"/>
            <a:r>
              <a:rPr lang="it-IT" dirty="0">
                <a:latin typeface="+mj-lt"/>
                <a:ea typeface="Arial MT"/>
                <a:cs typeface="Arial MT"/>
              </a:rPr>
              <a:t>Una volta progettato e creato il nostro sito web, dobbiamo assicurarci che gli utenti possano accedervi effettuando una ricerca. Per raggiungere questo obiettivo, possiamo attuare </a:t>
            </a:r>
            <a:r>
              <a:rPr lang="it-IT" b="1" dirty="0">
                <a:latin typeface="+mj-lt"/>
                <a:ea typeface="Arial MT"/>
                <a:cs typeface="Arial MT"/>
              </a:rPr>
              <a:t>due strategie</a:t>
            </a:r>
            <a:r>
              <a:rPr lang="it-IT" dirty="0">
                <a:latin typeface="+mj-lt"/>
                <a:ea typeface="Arial MT"/>
                <a:cs typeface="Arial MT"/>
              </a:rPr>
              <a:t>: </a:t>
            </a:r>
          </a:p>
          <a:p>
            <a:pPr algn="just"/>
            <a:endParaRPr lang="it-IT" dirty="0">
              <a:latin typeface="+mj-lt"/>
              <a:ea typeface="Arial MT"/>
              <a:cs typeface="Arial MT"/>
            </a:endParaRPr>
          </a:p>
          <a:p>
            <a:pPr algn="just"/>
            <a:r>
              <a:rPr lang="it-IT" b="1" dirty="0">
                <a:solidFill>
                  <a:srgbClr val="F5911B"/>
                </a:solidFill>
                <a:latin typeface="+mj-lt"/>
                <a:ea typeface="Arial MT"/>
                <a:cs typeface="Arial MT"/>
              </a:rPr>
              <a:t>SEO</a:t>
            </a:r>
            <a:r>
              <a:rPr lang="it-IT" dirty="0">
                <a:latin typeface="+mj-lt"/>
                <a:ea typeface="Arial MT"/>
                <a:cs typeface="Arial MT"/>
              </a:rPr>
              <a:t>: "</a:t>
            </a:r>
            <a:r>
              <a:rPr lang="it-IT" b="1" dirty="0">
                <a:latin typeface="+mj-lt"/>
                <a:ea typeface="Arial MT"/>
                <a:cs typeface="Arial MT"/>
              </a:rPr>
              <a:t>Search Engine Optimization</a:t>
            </a:r>
            <a:r>
              <a:rPr lang="it-IT" dirty="0">
                <a:latin typeface="+mj-lt"/>
                <a:ea typeface="Arial MT"/>
                <a:cs typeface="Arial MT"/>
              </a:rPr>
              <a:t>". Consiste in una serie di strategie per migliorare la visibilità e il posizionamento di un sito web nell'elenco dei risultati del motore di ricerca. In questo modo, i risultati vengono posizionati </a:t>
            </a:r>
            <a:r>
              <a:rPr lang="it-IT" b="1" dirty="0">
                <a:latin typeface="+mj-lt"/>
                <a:ea typeface="Arial MT"/>
                <a:cs typeface="Arial MT"/>
              </a:rPr>
              <a:t>in base alla qualità del sito</a:t>
            </a:r>
            <a:r>
              <a:rPr lang="it-IT" dirty="0">
                <a:latin typeface="+mj-lt"/>
                <a:ea typeface="Arial MT"/>
                <a:cs typeface="Arial MT"/>
              </a:rPr>
              <a:t>, </a:t>
            </a:r>
            <a:r>
              <a:rPr lang="it-IT" b="1" dirty="0">
                <a:latin typeface="+mj-lt"/>
                <a:ea typeface="Arial MT"/>
                <a:cs typeface="Arial MT"/>
              </a:rPr>
              <a:t>alla sua rilevanza e alla relazione con le parole chiave inserite</a:t>
            </a:r>
            <a:r>
              <a:rPr lang="it-IT" dirty="0">
                <a:latin typeface="+mj-lt"/>
                <a:ea typeface="Arial MT"/>
                <a:cs typeface="Arial MT"/>
              </a:rPr>
              <a:t>. Esistono due tipi di SEO: </a:t>
            </a:r>
            <a:r>
              <a:rPr lang="it-IT" b="1" dirty="0">
                <a:latin typeface="+mj-lt"/>
                <a:ea typeface="Arial MT"/>
                <a:cs typeface="Arial MT"/>
              </a:rPr>
              <a:t>on-page e off-page</a:t>
            </a:r>
            <a:r>
              <a:rPr lang="it-IT" dirty="0">
                <a:latin typeface="+mj-lt"/>
                <a:ea typeface="Arial MT"/>
                <a:cs typeface="Arial MT"/>
              </a:rPr>
              <a:t>.</a:t>
            </a:r>
          </a:p>
          <a:p>
            <a:pPr algn="just"/>
            <a:endParaRPr lang="it-IT" dirty="0">
              <a:latin typeface="+mj-lt"/>
              <a:ea typeface="Arial MT"/>
              <a:cs typeface="Arial MT"/>
            </a:endParaRPr>
          </a:p>
          <a:p>
            <a:pPr algn="just"/>
            <a:r>
              <a:rPr lang="it-IT" b="1" dirty="0">
                <a:solidFill>
                  <a:srgbClr val="F5911B"/>
                </a:solidFill>
                <a:latin typeface="+mj-lt"/>
                <a:ea typeface="Arial MT"/>
                <a:cs typeface="Arial MT"/>
              </a:rPr>
              <a:t>SEM</a:t>
            </a:r>
            <a:r>
              <a:rPr lang="it-IT" dirty="0">
                <a:latin typeface="+mj-lt"/>
                <a:ea typeface="Arial MT"/>
                <a:cs typeface="Arial MT"/>
              </a:rPr>
              <a:t>: "Search Engine Marketing". Consiste in tecniche per migliorare la visibilità e il posizionamento di un sito web attraverso campagne di marketing a pagamento. </a:t>
            </a:r>
          </a:p>
          <a:p>
            <a:pPr algn="just"/>
            <a:r>
              <a:rPr lang="it-IT" b="1" dirty="0">
                <a:latin typeface="+mj-lt"/>
                <a:ea typeface="Arial MT"/>
                <a:cs typeface="Arial MT"/>
              </a:rPr>
              <a:t>Il SEM deve sempre essere complementare al SEO, non alternativo</a:t>
            </a:r>
            <a:r>
              <a:rPr lang="it-IT" dirty="0">
                <a:latin typeface="+mj-lt"/>
                <a:ea typeface="Arial MT"/>
                <a:cs typeface="Arial MT"/>
              </a:rPr>
              <a:t>.</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2.3 SEO e SEM</a:t>
            </a:r>
          </a:p>
        </p:txBody>
      </p:sp>
    </p:spTree>
    <p:extLst>
      <p:ext uri="{BB962C8B-B14F-4D97-AF65-F5344CB8AC3E}">
        <p14:creationId xmlns:p14="http://schemas.microsoft.com/office/powerpoint/2010/main" val="1421944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376060"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dirty="0">
                <a:solidFill>
                  <a:prstClr val="white"/>
                </a:solidFill>
                <a:cs typeface="Poppins Medium" panose="00000600000000000000" pitchFamily="2" charset="0"/>
              </a:rPr>
              <a:t>Marketing online</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1" y="2104558"/>
            <a:ext cx="3895375" cy="3599956"/>
          </a:xfrm>
          <a:prstGeom prst="rect">
            <a:avLst/>
          </a:prstGeom>
          <a:noFill/>
        </p:spPr>
        <p:txBody>
          <a:bodyPr wrap="square" numCol="1" rtlCol="0">
            <a:noAutofit/>
          </a:bodyPr>
          <a:lstStyle/>
          <a:p>
            <a:r>
              <a:rPr lang="it-IT" dirty="0">
                <a:latin typeface="Arial Nova" panose="020B0504020202020204" pitchFamily="34" charset="0"/>
                <a:ea typeface="Arial MT"/>
                <a:cs typeface="Arial MT"/>
              </a:rPr>
              <a:t>Ecco alcuni consigli per migliorare il vostro posizionamento organico </a:t>
            </a:r>
            <a:r>
              <a:rPr lang="en-GB" sz="1800" b="1" dirty="0">
                <a:effectLst/>
                <a:latin typeface="Arial Nova" panose="020B0504020202020204" pitchFamily="34" charset="0"/>
                <a:ea typeface="Arial MT"/>
                <a:cs typeface="Arial MT"/>
              </a:rPr>
              <a:t>(</a:t>
            </a:r>
            <a:r>
              <a:rPr lang="en-GB" sz="1800" dirty="0">
                <a:effectLst/>
                <a:latin typeface="Arial Nova" panose="020B0504020202020204" pitchFamily="34" charset="0"/>
                <a:ea typeface="Arial MT"/>
                <a:cs typeface="Arial MT"/>
              </a:rPr>
              <a:t>SEO):</a:t>
            </a:r>
            <a:endParaRPr lang="es-ES" b="1" dirty="0">
              <a:latin typeface="+mj-lt"/>
              <a:ea typeface="Arial MT"/>
              <a:cs typeface="Arial MT"/>
            </a:endParaRPr>
          </a:p>
          <a:p>
            <a:endParaRPr lang="es-ES" b="1" dirty="0">
              <a:effectLst/>
              <a:latin typeface="+mj-lt"/>
              <a:ea typeface="Arial MT"/>
              <a:cs typeface="Arial MT"/>
            </a:endParaRPr>
          </a:p>
          <a:p>
            <a:pPr marL="285750" indent="-285750">
              <a:buFont typeface="Calibri Light" panose="020F0302020204030204" pitchFamily="34" charset="0"/>
              <a:buChar char="₋"/>
            </a:pPr>
            <a:r>
              <a:rPr lang="it-IT" b="1" dirty="0">
                <a:solidFill>
                  <a:srgbClr val="F5911B"/>
                </a:solidFill>
                <a:latin typeface="+mj-lt"/>
                <a:ea typeface="Arial MT"/>
                <a:cs typeface="Arial MT"/>
              </a:rPr>
              <a:t>Utilizzate le parole chiave giuste.</a:t>
            </a:r>
          </a:p>
          <a:p>
            <a:pPr marL="285750" indent="-285750">
              <a:buFont typeface="Calibri Light" panose="020F0302020204030204" pitchFamily="34" charset="0"/>
              <a:buChar char="₋"/>
            </a:pPr>
            <a:r>
              <a:rPr lang="it-IT" b="1" dirty="0">
                <a:solidFill>
                  <a:srgbClr val="F5911B"/>
                </a:solidFill>
                <a:latin typeface="+mj-lt"/>
                <a:ea typeface="Arial MT"/>
                <a:cs typeface="Arial MT"/>
              </a:rPr>
              <a:t>Mantenete il vostro sito web pulito e ordinato.</a:t>
            </a:r>
          </a:p>
          <a:p>
            <a:pPr marL="285750" indent="-285750">
              <a:buFont typeface="Calibri Light" panose="020F0302020204030204" pitchFamily="34" charset="0"/>
              <a:buChar char="₋"/>
            </a:pPr>
            <a:r>
              <a:rPr lang="it-IT" b="1" dirty="0">
                <a:solidFill>
                  <a:srgbClr val="F5911B"/>
                </a:solidFill>
                <a:latin typeface="+mj-lt"/>
                <a:ea typeface="Arial MT"/>
                <a:cs typeface="Arial MT"/>
              </a:rPr>
              <a:t>Ottenete un certificato SSL.</a:t>
            </a:r>
          </a:p>
          <a:p>
            <a:pPr marL="285750" indent="-285750">
              <a:buFont typeface="Calibri Light" panose="020F0302020204030204" pitchFamily="34" charset="0"/>
              <a:buChar char="₋"/>
            </a:pPr>
            <a:r>
              <a:rPr lang="it-IT" b="1" dirty="0">
                <a:solidFill>
                  <a:srgbClr val="F5911B"/>
                </a:solidFill>
                <a:latin typeface="+mj-lt"/>
                <a:ea typeface="Arial MT"/>
                <a:cs typeface="Arial MT"/>
              </a:rPr>
              <a:t>Implementate un design reattivo.</a:t>
            </a:r>
            <a:endParaRPr lang="en-US" dirty="0">
              <a:latin typeface="+mj-lt"/>
              <a:ea typeface="Arial MT"/>
              <a:cs typeface="Arial MT"/>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2.3 SEO e SEM</a:t>
            </a:r>
          </a:p>
        </p:txBody>
      </p:sp>
      <p:pic>
        <p:nvPicPr>
          <p:cNvPr id="5" name="Picture 8" descr="Answerthepublic | Herramienta Análisis de keywords | Toolist.es">
            <a:extLst>
              <a:ext uri="{FF2B5EF4-FFF2-40B4-BE49-F238E27FC236}">
                <a16:creationId xmlns:a16="http://schemas.microsoft.com/office/drawing/2014/main" id="{02048942-7A8C-8F05-7F1E-35FE76CD65F6}"/>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l="16311" t="27938" r="15819" b="25319"/>
          <a:stretch/>
        </p:blipFill>
        <p:spPr bwMode="auto">
          <a:xfrm>
            <a:off x="4731540" y="3977197"/>
            <a:ext cx="4114801" cy="155257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SEOprofiler Reviews 2022: Details, Pricing, &amp; Features | G2">
            <a:extLst>
              <a:ext uri="{FF2B5EF4-FFF2-40B4-BE49-F238E27FC236}">
                <a16:creationId xmlns:a16="http://schemas.microsoft.com/office/drawing/2014/main" id="{CFAC274B-A86D-51CF-D14A-721227FA92CB}"/>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312566" y="1683259"/>
            <a:ext cx="2952750" cy="15525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Cómo Utilizar Google Search Console Para Generar un 28% Más de Tráfico de  Búsqueda">
            <a:extLst>
              <a:ext uri="{FF2B5EF4-FFF2-40B4-BE49-F238E27FC236}">
                <a16:creationId xmlns:a16="http://schemas.microsoft.com/office/drawing/2014/main" id="{561A2F14-8323-748E-2E0F-A4744A80FB4C}"/>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8739640" y="3924809"/>
            <a:ext cx="2762250" cy="165735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descr="Qué es Ahrefs? Descubre sus mejores funciones">
            <a:extLst>
              <a:ext uri="{FF2B5EF4-FFF2-40B4-BE49-F238E27FC236}">
                <a16:creationId xmlns:a16="http://schemas.microsoft.com/office/drawing/2014/main" id="{B548A703-EEDD-8149-E65D-AF973E3C6B48}"/>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287389" y="3184970"/>
            <a:ext cx="2977927" cy="54246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4" descr="▷ 【 SurveyMonkey 】Información, Reseñas y Precios | 2022 |">
            <a:extLst>
              <a:ext uri="{FF2B5EF4-FFF2-40B4-BE49-F238E27FC236}">
                <a16:creationId xmlns:a16="http://schemas.microsoft.com/office/drawing/2014/main" id="{B625D17E-3963-7D50-AE5A-926F483BC4EA}"/>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t="15171"/>
          <a:stretch/>
        </p:blipFill>
        <p:spPr bwMode="auto">
          <a:xfrm>
            <a:off x="8708706" y="1827722"/>
            <a:ext cx="2793184" cy="23431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7279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376060"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dirty="0">
                <a:solidFill>
                  <a:prstClr val="white"/>
                </a:solidFill>
                <a:cs typeface="Poppins Medium" panose="00000600000000000000" pitchFamily="2" charset="0"/>
              </a:rPr>
              <a:t>Marketing online</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0" y="1958786"/>
            <a:ext cx="7039430" cy="3214061"/>
          </a:xfrm>
          <a:prstGeom prst="rect">
            <a:avLst/>
          </a:prstGeom>
          <a:noFill/>
        </p:spPr>
        <p:txBody>
          <a:bodyPr wrap="square" numCol="1" rtlCol="0">
            <a:noAutofit/>
          </a:bodyPr>
          <a:lstStyle/>
          <a:p>
            <a:pPr algn="just"/>
            <a:r>
              <a:rPr lang="it-IT" dirty="0">
                <a:latin typeface="+mj-lt"/>
                <a:ea typeface="Arial MT"/>
                <a:cs typeface="Arial MT"/>
              </a:rPr>
              <a:t>Il marketing via email consiste in </a:t>
            </a:r>
            <a:r>
              <a:rPr lang="it-IT" b="1" dirty="0">
                <a:latin typeface="+mj-lt"/>
                <a:ea typeface="Arial MT"/>
                <a:cs typeface="Arial MT"/>
              </a:rPr>
              <a:t>campagne pubblicitarie via email </a:t>
            </a:r>
            <a:r>
              <a:rPr lang="it-IT" dirty="0">
                <a:latin typeface="+mj-lt"/>
                <a:ea typeface="Arial MT"/>
                <a:cs typeface="Arial MT"/>
              </a:rPr>
              <a:t>con l'obiettivo principale di promuovere un servizio, un'azienda, un prodotto, un marchio, un'offerta... </a:t>
            </a:r>
          </a:p>
          <a:p>
            <a:pPr algn="just"/>
            <a:endParaRPr lang="it-IT" dirty="0">
              <a:latin typeface="+mj-lt"/>
              <a:ea typeface="Arial MT"/>
              <a:cs typeface="Arial MT"/>
            </a:endParaRPr>
          </a:p>
          <a:p>
            <a:pPr algn="just"/>
            <a:r>
              <a:rPr lang="it-IT" dirty="0">
                <a:latin typeface="+mj-lt"/>
                <a:ea typeface="Arial MT"/>
                <a:cs typeface="Arial MT"/>
              </a:rPr>
              <a:t>È ancora rilevante, perché è diretto a un account o a un utente </a:t>
            </a:r>
            <a:r>
              <a:rPr lang="it-IT" b="1" dirty="0">
                <a:latin typeface="+mj-lt"/>
                <a:ea typeface="Arial MT"/>
                <a:cs typeface="Arial MT"/>
              </a:rPr>
              <a:t>in modo personale e privato</a:t>
            </a:r>
            <a:r>
              <a:rPr lang="it-IT" dirty="0">
                <a:latin typeface="+mj-lt"/>
                <a:ea typeface="Arial MT"/>
                <a:cs typeface="Arial MT"/>
              </a:rPr>
              <a:t>, a differenza dei banner o delle pubblicazioni nei social network. </a:t>
            </a:r>
            <a:r>
              <a:rPr lang="it-IT" b="1" dirty="0">
                <a:latin typeface="+mj-lt"/>
                <a:ea typeface="Arial MT"/>
                <a:cs typeface="Arial MT"/>
              </a:rPr>
              <a:t>L'utente deve aver precedentemente fornito i propri dati </a:t>
            </a:r>
            <a:r>
              <a:rPr lang="it-IT" dirty="0">
                <a:latin typeface="+mj-lt"/>
                <a:ea typeface="Arial MT"/>
                <a:cs typeface="Arial MT"/>
              </a:rPr>
              <a:t>e il proprio consenso per ricevere questi messaggi, quindi è un mezzo non invasivo e </a:t>
            </a:r>
            <a:r>
              <a:rPr lang="it-IT" b="1" dirty="0">
                <a:latin typeface="+mj-lt"/>
                <a:ea typeface="Arial MT"/>
                <a:cs typeface="Arial MT"/>
              </a:rPr>
              <a:t>in linea con i requisiti del GDPR</a:t>
            </a:r>
            <a:r>
              <a:rPr lang="it-IT" dirty="0">
                <a:latin typeface="+mj-lt"/>
                <a:ea typeface="Arial MT"/>
                <a:cs typeface="Arial MT"/>
              </a:rPr>
              <a:t>. Questo permette una comunicazione personalizzata con una maggiore possibilità di attenzione.</a:t>
            </a:r>
          </a:p>
          <a:p>
            <a:pPr algn="just"/>
            <a:endParaRPr lang="it-IT" dirty="0">
              <a:latin typeface="+mj-lt"/>
              <a:ea typeface="Arial MT"/>
              <a:cs typeface="Arial MT"/>
            </a:endParaRPr>
          </a:p>
          <a:p>
            <a:pPr algn="just"/>
            <a:r>
              <a:rPr lang="it-IT" dirty="0">
                <a:latin typeface="+mj-lt"/>
                <a:ea typeface="Arial MT"/>
                <a:cs typeface="Arial MT"/>
              </a:rPr>
              <a:t>Alcuni degli strumenti che possiamo utilizzare per aiutarci con la nostra campagna di email marketing sono:</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2.4 Marketing via email</a:t>
            </a:r>
          </a:p>
        </p:txBody>
      </p:sp>
      <p:pic>
        <p:nvPicPr>
          <p:cNvPr id="2" name="Picture 2" descr="Cambiarse de Mailjet con Mailpro">
            <a:extLst>
              <a:ext uri="{FF2B5EF4-FFF2-40B4-BE49-F238E27FC236}">
                <a16:creationId xmlns:a16="http://schemas.microsoft.com/office/drawing/2014/main" id="{52C7A0A4-E10F-D76A-8CBD-279F7775EE44}"/>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8423774" y="1683259"/>
            <a:ext cx="2733675" cy="166687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 Cómo funciona mailchimp【﻿TUTORIAL MAILCHIMP 2022 】">
            <a:extLst>
              <a:ext uri="{FF2B5EF4-FFF2-40B4-BE49-F238E27FC236}">
                <a16:creationId xmlns:a16="http://schemas.microsoft.com/office/drawing/2014/main" id="{99307801-A70D-312E-9FC6-3495C62231EE}"/>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423774" y="2951980"/>
            <a:ext cx="2847975" cy="16002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a:extLst>
              <a:ext uri="{FF2B5EF4-FFF2-40B4-BE49-F238E27FC236}">
                <a16:creationId xmlns:a16="http://schemas.microsoft.com/office/drawing/2014/main" id="{74432D01-08EE-E001-0873-D869D4DA012B}"/>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629358" y="4632564"/>
            <a:ext cx="2642391" cy="770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72185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376060"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dirty="0">
                <a:solidFill>
                  <a:prstClr val="white"/>
                </a:solidFill>
                <a:cs typeface="Poppins Medium" panose="00000600000000000000" pitchFamily="2" charset="0"/>
              </a:rPr>
              <a:t>Marketing online</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0" y="2104558"/>
            <a:ext cx="6001013" cy="3214061"/>
          </a:xfrm>
          <a:prstGeom prst="rect">
            <a:avLst/>
          </a:prstGeom>
          <a:noFill/>
        </p:spPr>
        <p:txBody>
          <a:bodyPr wrap="square" numCol="1" rtlCol="0">
            <a:noAutofit/>
          </a:bodyPr>
          <a:lstStyle/>
          <a:p>
            <a:pPr algn="just"/>
            <a:r>
              <a:rPr lang="it-IT" dirty="0">
                <a:latin typeface="+mj-lt"/>
                <a:ea typeface="Arial MT"/>
                <a:cs typeface="Arial MT"/>
              </a:rPr>
              <a:t>I </a:t>
            </a:r>
            <a:r>
              <a:rPr lang="it-IT" b="1" dirty="0">
                <a:latin typeface="+mj-lt"/>
                <a:ea typeface="Arial MT"/>
                <a:cs typeface="Arial MT"/>
              </a:rPr>
              <a:t>social network </a:t>
            </a:r>
            <a:r>
              <a:rPr lang="it-IT" dirty="0">
                <a:latin typeface="+mj-lt"/>
                <a:ea typeface="Arial MT"/>
                <a:cs typeface="Arial MT"/>
              </a:rPr>
              <a:t>sono piattaforme comunitarie in cui i diversi utenti condividono immagini, video, commenti e pubblicazioni varie. </a:t>
            </a:r>
          </a:p>
          <a:p>
            <a:pPr algn="just"/>
            <a:endParaRPr lang="it-IT" dirty="0">
              <a:latin typeface="+mj-lt"/>
              <a:ea typeface="Arial MT"/>
              <a:cs typeface="Arial MT"/>
            </a:endParaRPr>
          </a:p>
          <a:p>
            <a:pPr algn="just"/>
            <a:r>
              <a:rPr lang="it-IT" dirty="0">
                <a:latin typeface="+mj-lt"/>
                <a:ea typeface="Arial MT"/>
                <a:cs typeface="Arial MT"/>
              </a:rPr>
              <a:t>Diverse aziende stanno puntando sui social network come </a:t>
            </a:r>
            <a:r>
              <a:rPr lang="it-IT" b="1" dirty="0">
                <a:latin typeface="+mj-lt"/>
                <a:ea typeface="Arial MT"/>
                <a:cs typeface="Arial MT"/>
              </a:rPr>
              <a:t>mezzo di diffusione dei loro prodotti e servizi</a:t>
            </a:r>
            <a:r>
              <a:rPr lang="it-IT" dirty="0">
                <a:latin typeface="+mj-lt"/>
                <a:ea typeface="Arial MT"/>
                <a:cs typeface="Arial MT"/>
              </a:rPr>
              <a:t>, non solo per l'elevato numero di utenti, ma anche per la loro </a:t>
            </a:r>
            <a:r>
              <a:rPr lang="it-IT" b="1" dirty="0">
                <a:latin typeface="+mj-lt"/>
                <a:ea typeface="Arial MT"/>
                <a:cs typeface="Arial MT"/>
              </a:rPr>
              <a:t>varietà</a:t>
            </a:r>
            <a:r>
              <a:rPr lang="it-IT" dirty="0">
                <a:latin typeface="+mj-lt"/>
                <a:ea typeface="Arial MT"/>
                <a:cs typeface="Arial MT"/>
              </a:rPr>
              <a:t> e per il </a:t>
            </a:r>
            <a:r>
              <a:rPr lang="it-IT" b="1" dirty="0">
                <a:latin typeface="+mj-lt"/>
                <a:ea typeface="Arial MT"/>
                <a:cs typeface="Arial MT"/>
              </a:rPr>
              <a:t>tempo che gli utenti vi trascorrono</a:t>
            </a:r>
            <a:r>
              <a:rPr lang="it-IT" dirty="0">
                <a:latin typeface="+mj-lt"/>
                <a:ea typeface="Arial MT"/>
                <a:cs typeface="Arial MT"/>
              </a:rPr>
              <a:t>.  Tuttavia, non tutti i social network hanno le stesse </a:t>
            </a:r>
            <a:r>
              <a:rPr lang="it-IT" b="1" dirty="0">
                <a:latin typeface="+mj-lt"/>
                <a:ea typeface="Arial MT"/>
                <a:cs typeface="Arial MT"/>
              </a:rPr>
              <a:t>caratteristiche</a:t>
            </a:r>
            <a:r>
              <a:rPr lang="it-IT" dirty="0">
                <a:latin typeface="+mj-lt"/>
                <a:ea typeface="Arial MT"/>
                <a:cs typeface="Arial MT"/>
              </a:rPr>
              <a:t>, gli stessi </a:t>
            </a:r>
            <a:r>
              <a:rPr lang="it-IT" b="1" dirty="0">
                <a:latin typeface="+mj-lt"/>
                <a:ea typeface="Arial MT"/>
                <a:cs typeface="Arial MT"/>
              </a:rPr>
              <a:t>media </a:t>
            </a:r>
            <a:r>
              <a:rPr lang="it-IT" dirty="0">
                <a:latin typeface="+mj-lt"/>
                <a:ea typeface="Arial MT"/>
                <a:cs typeface="Arial MT"/>
              </a:rPr>
              <a:t>o lo stesso </a:t>
            </a:r>
            <a:r>
              <a:rPr lang="it-IT" b="1" dirty="0">
                <a:latin typeface="+mj-lt"/>
                <a:ea typeface="Arial MT"/>
                <a:cs typeface="Arial MT"/>
              </a:rPr>
              <a:t>target</a:t>
            </a:r>
            <a:r>
              <a:rPr lang="it-IT" dirty="0">
                <a:latin typeface="+mj-lt"/>
                <a:ea typeface="Arial MT"/>
                <a:cs typeface="Arial MT"/>
              </a:rPr>
              <a:t>. Ecco i social network più utilizzati e le loro caratteristiche. </a:t>
            </a:r>
            <a:endParaRPr lang="es-ES" dirty="0">
              <a:effectLst/>
              <a:latin typeface="+mj-lt"/>
              <a:ea typeface="Arial MT"/>
              <a:cs typeface="Arial MT"/>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2.5 I social media</a:t>
            </a:r>
          </a:p>
        </p:txBody>
      </p:sp>
      <p:pic>
        <p:nvPicPr>
          <p:cNvPr id="7" name="Imagen 6">
            <a:extLst>
              <a:ext uri="{FF2B5EF4-FFF2-40B4-BE49-F238E27FC236}">
                <a16:creationId xmlns:a16="http://schemas.microsoft.com/office/drawing/2014/main" id="{95993CD5-E7EB-E558-5FF7-E6B0232503D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215511" y="2043920"/>
            <a:ext cx="4165503" cy="3022251"/>
          </a:xfrm>
          <a:prstGeom prst="rect">
            <a:avLst/>
          </a:prstGeom>
        </p:spPr>
      </p:pic>
    </p:spTree>
    <p:extLst>
      <p:ext uri="{BB962C8B-B14F-4D97-AF65-F5344CB8AC3E}">
        <p14:creationId xmlns:p14="http://schemas.microsoft.com/office/powerpoint/2010/main" val="1153820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376060"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dirty="0">
                <a:solidFill>
                  <a:prstClr val="white"/>
                </a:solidFill>
                <a:cs typeface="Poppins Medium" panose="00000600000000000000" pitchFamily="2" charset="0"/>
              </a:rPr>
              <a:t>Marketing online</a:t>
            </a:r>
          </a:p>
        </p:txBody>
      </p:sp>
      <p:sp>
        <p:nvSpPr>
          <p:cNvPr id="26" name="TextBox 54">
            <a:extLst>
              <a:ext uri="{FF2B5EF4-FFF2-40B4-BE49-F238E27FC236}">
                <a16:creationId xmlns:a16="http://schemas.microsoft.com/office/drawing/2014/main" id="{2F17DC47-0BEE-4ED4-BA6B-A229EF47F4E7}"/>
              </a:ext>
            </a:extLst>
          </p:cNvPr>
          <p:cNvSpPr txBox="1"/>
          <p:nvPr/>
        </p:nvSpPr>
        <p:spPr>
          <a:xfrm>
            <a:off x="2097248" y="2393100"/>
            <a:ext cx="9409802" cy="3214061"/>
          </a:xfrm>
          <a:prstGeom prst="rect">
            <a:avLst/>
          </a:prstGeom>
          <a:noFill/>
        </p:spPr>
        <p:txBody>
          <a:bodyPr wrap="square" numCol="1" rtlCol="0">
            <a:noAutofit/>
          </a:bodyPr>
          <a:lstStyle/>
          <a:p>
            <a:pPr algn="just"/>
            <a:r>
              <a:rPr lang="en-GB" b="1" dirty="0">
                <a:solidFill>
                  <a:srgbClr val="F5911B"/>
                </a:solidFill>
                <a:effectLst/>
                <a:latin typeface="+mj-lt"/>
                <a:ea typeface="Arial MT"/>
                <a:cs typeface="Arial MT"/>
              </a:rPr>
              <a:t>Facebook</a:t>
            </a:r>
            <a:r>
              <a:rPr lang="en-GB" dirty="0">
                <a:effectLst/>
                <a:latin typeface="+mj-lt"/>
                <a:ea typeface="Arial MT"/>
                <a:cs typeface="Arial MT"/>
              </a:rPr>
              <a:t>: </a:t>
            </a:r>
            <a:r>
              <a:rPr lang="it-IT" dirty="0">
                <a:latin typeface="+mj-lt"/>
                <a:ea typeface="Arial MT"/>
                <a:cs typeface="Arial MT"/>
              </a:rPr>
              <a:t>Contattare persone, condividere video, fotografie, link... I suoi utenti sono per lo più adulti tra i 20 e i 50 anni. </a:t>
            </a:r>
            <a:endParaRPr lang="es-ES" b="1" dirty="0">
              <a:latin typeface="+mj-lt"/>
              <a:ea typeface="Arial MT"/>
              <a:cs typeface="Arial MT"/>
            </a:endParaRPr>
          </a:p>
          <a:p>
            <a:pPr algn="just"/>
            <a:endParaRPr lang="es-ES" b="1" dirty="0">
              <a:effectLst/>
              <a:latin typeface="+mj-lt"/>
              <a:ea typeface="Arial MT"/>
              <a:cs typeface="Arial MT"/>
            </a:endParaRPr>
          </a:p>
          <a:p>
            <a:pPr algn="just"/>
            <a:r>
              <a:rPr lang="en-GB" b="1" dirty="0">
                <a:solidFill>
                  <a:srgbClr val="F5911B"/>
                </a:solidFill>
                <a:effectLst/>
                <a:latin typeface="+mj-lt"/>
                <a:ea typeface="Arial MT"/>
                <a:cs typeface="Arial MT"/>
              </a:rPr>
              <a:t>LinkedIn</a:t>
            </a:r>
            <a:r>
              <a:rPr lang="en-GB" dirty="0">
                <a:effectLst/>
                <a:latin typeface="+mj-lt"/>
                <a:ea typeface="Arial MT"/>
                <a:cs typeface="Arial MT"/>
              </a:rPr>
              <a:t>: </a:t>
            </a:r>
            <a:r>
              <a:rPr lang="it-IT" dirty="0">
                <a:latin typeface="+mj-lt"/>
                <a:ea typeface="Arial MT"/>
                <a:cs typeface="Arial MT"/>
              </a:rPr>
              <a:t>È incentrato sull'ambiente di lavoro. I suoi utenti condividono le loro esperienze e informazioni aziendali. </a:t>
            </a:r>
            <a:endParaRPr lang="en-GB" b="1" dirty="0">
              <a:effectLst/>
              <a:latin typeface="+mj-lt"/>
              <a:ea typeface="Arial MT"/>
              <a:cs typeface="Arial MT"/>
            </a:endParaRPr>
          </a:p>
          <a:p>
            <a:pPr algn="just"/>
            <a:endParaRPr lang="en-GB" b="1" dirty="0">
              <a:effectLst/>
              <a:latin typeface="+mj-lt"/>
              <a:ea typeface="Arial MT"/>
              <a:cs typeface="Arial MT"/>
            </a:endParaRPr>
          </a:p>
          <a:p>
            <a:pPr algn="just"/>
            <a:r>
              <a:rPr lang="en-GB" b="1" dirty="0">
                <a:solidFill>
                  <a:srgbClr val="F5911B"/>
                </a:solidFill>
                <a:effectLst/>
                <a:latin typeface="+mj-lt"/>
                <a:ea typeface="Arial MT"/>
                <a:cs typeface="Arial MT"/>
              </a:rPr>
              <a:t>Instagram</a:t>
            </a:r>
            <a:r>
              <a:rPr lang="en-GB" dirty="0">
                <a:effectLst/>
                <a:latin typeface="+mj-lt"/>
                <a:ea typeface="Arial MT"/>
                <a:cs typeface="Arial MT"/>
              </a:rPr>
              <a:t>: </a:t>
            </a:r>
            <a:r>
              <a:rPr lang="it-IT" dirty="0">
                <a:latin typeface="+mj-lt"/>
                <a:ea typeface="Arial MT"/>
                <a:cs typeface="Arial MT"/>
              </a:rPr>
              <a:t>Questo social network è orientato principalmente alla pubblicazione di immagini e brevi video. È molto diffuso tra gli utenti giovani e di mezza età.</a:t>
            </a:r>
            <a:r>
              <a:rPr lang="en-GB" b="1" dirty="0">
                <a:effectLst/>
                <a:latin typeface="+mj-lt"/>
                <a:ea typeface="Arial MT"/>
                <a:cs typeface="Arial MT"/>
              </a:rPr>
              <a:t> </a:t>
            </a:r>
          </a:p>
          <a:p>
            <a:pPr algn="just"/>
            <a:endParaRPr lang="en-GB" b="1" dirty="0">
              <a:latin typeface="+mj-lt"/>
              <a:ea typeface="Arial MT"/>
              <a:cs typeface="Arial MT"/>
            </a:endParaRPr>
          </a:p>
          <a:p>
            <a:pPr algn="just"/>
            <a:r>
              <a:rPr lang="en-GB" b="1" dirty="0" err="1">
                <a:solidFill>
                  <a:srgbClr val="F5911B"/>
                </a:solidFill>
                <a:effectLst/>
                <a:latin typeface="+mj-lt"/>
                <a:ea typeface="Arial MT"/>
                <a:cs typeface="Arial MT"/>
              </a:rPr>
              <a:t>TikTok</a:t>
            </a:r>
            <a:r>
              <a:rPr lang="en-GB" dirty="0">
                <a:effectLst/>
                <a:latin typeface="+mj-lt"/>
                <a:ea typeface="Arial MT"/>
                <a:cs typeface="Arial MT"/>
              </a:rPr>
              <a:t>: </a:t>
            </a:r>
            <a:r>
              <a:rPr lang="it-IT" dirty="0">
                <a:latin typeface="+mj-lt"/>
                <a:ea typeface="Arial MT"/>
                <a:cs typeface="Arial MT"/>
              </a:rPr>
              <a:t>È una delle piattaforme più recenti, utilizzata per condividere video brevi, divertenti e dinamici. Il suo utilizzo è molto diffuso tra i giovani. </a:t>
            </a:r>
            <a:endParaRPr lang="es-ES" b="1" dirty="0">
              <a:effectLst/>
              <a:latin typeface="+mj-lt"/>
              <a:ea typeface="Arial MT"/>
              <a:cs typeface="Arial MT"/>
            </a:endParaRPr>
          </a:p>
          <a:p>
            <a:endParaRPr lang="es-ES" b="1" dirty="0">
              <a:effectLst/>
              <a:latin typeface="+mj-lt"/>
              <a:ea typeface="Arial MT"/>
              <a:cs typeface="Arial MT"/>
            </a:endParaRPr>
          </a:p>
          <a:p>
            <a:endParaRPr lang="es-ES" b="1" dirty="0">
              <a:effectLst/>
              <a:latin typeface="+mj-lt"/>
              <a:ea typeface="Arial MT"/>
              <a:cs typeface="Arial MT"/>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2.5 I social media</a:t>
            </a:r>
          </a:p>
        </p:txBody>
      </p:sp>
      <p:pic>
        <p:nvPicPr>
          <p:cNvPr id="6" name="Picture 2" descr="Facebook - Entrar o registrarse">
            <a:extLst>
              <a:ext uri="{FF2B5EF4-FFF2-40B4-BE49-F238E27FC236}">
                <a16:creationId xmlns:a16="http://schemas.microsoft.com/office/drawing/2014/main" id="{0E7FA0D8-D3DE-4A5C-DF2D-6ED69F0A14F6}"/>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216456" y="2232768"/>
            <a:ext cx="774685" cy="77468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Página de Linkedin de Lozprinter - El blog de Lozano Impresores">
            <a:extLst>
              <a:ext uri="{FF2B5EF4-FFF2-40B4-BE49-F238E27FC236}">
                <a16:creationId xmlns:a16="http://schemas.microsoft.com/office/drawing/2014/main" id="{1FCB99DE-813A-DFB8-F0D6-BD245133786A}"/>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5894" t="6882" r="6883" b="4270"/>
          <a:stretch/>
        </p:blipFill>
        <p:spPr bwMode="auto">
          <a:xfrm>
            <a:off x="1216456" y="3136137"/>
            <a:ext cx="760515" cy="77468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instagram-logo-circle | Cristonautas.com">
            <a:extLst>
              <a:ext uri="{FF2B5EF4-FFF2-40B4-BE49-F238E27FC236}">
                <a16:creationId xmlns:a16="http://schemas.microsoft.com/office/drawing/2014/main" id="{C337842D-3374-2FA9-0A51-9BEA81FE6CC8}"/>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216456" y="3976698"/>
            <a:ext cx="774685" cy="77468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Microsoft Apps">
            <a:extLst>
              <a:ext uri="{FF2B5EF4-FFF2-40B4-BE49-F238E27FC236}">
                <a16:creationId xmlns:a16="http://schemas.microsoft.com/office/drawing/2014/main" id="{FEBDEA93-DAC2-F2E3-2E27-E32201666132}"/>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t="6105" r="29186" b="7516"/>
          <a:stretch/>
        </p:blipFill>
        <p:spPr bwMode="auto">
          <a:xfrm>
            <a:off x="684950" y="4781120"/>
            <a:ext cx="1306191" cy="7695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9194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uppo 59"/>
          <p:cNvGrpSpPr/>
          <p:nvPr/>
        </p:nvGrpSpPr>
        <p:grpSpPr>
          <a:xfrm>
            <a:off x="-2500815" y="1535903"/>
            <a:ext cx="12389943" cy="4149683"/>
            <a:chOff x="-2868940" y="1571528"/>
            <a:chExt cx="10435105" cy="4149683"/>
          </a:xfrm>
        </p:grpSpPr>
        <p:sp>
          <p:nvSpPr>
            <p:cNvPr id="18" name="TextBox 7">
              <a:extLst>
                <a:ext uri="{FF2B5EF4-FFF2-40B4-BE49-F238E27FC236}">
                  <a16:creationId xmlns:a16="http://schemas.microsoft.com/office/drawing/2014/main" id="{CEC95C44-CF70-46D7-A306-29B9C9581E28}"/>
                </a:ext>
              </a:extLst>
            </p:cNvPr>
            <p:cNvSpPr txBox="1"/>
            <p:nvPr/>
          </p:nvSpPr>
          <p:spPr>
            <a:xfrm>
              <a:off x="1942979" y="1740008"/>
              <a:ext cx="5222460" cy="892552"/>
            </a:xfrm>
            <a:prstGeom prst="rect">
              <a:avLst/>
            </a:prstGeom>
            <a:noFill/>
          </p:spPr>
          <p:txBody>
            <a:bodyPr wrap="square" rtlCol="0">
              <a:spAutoFit/>
            </a:bodyPr>
            <a:lstStyle/>
            <a:p>
              <a:pPr indent="-285750"/>
              <a:r>
                <a:rPr lang="en-US" altLang="ko-KR" sz="2000" b="1" dirty="0">
                  <a:cs typeface="Poppins Medium" panose="00000600000000000000" pitchFamily="2" charset="0"/>
                </a:rPr>
                <a:t>Formazione online</a:t>
              </a:r>
            </a:p>
            <a:p>
              <a:pPr indent="-285750" algn="just"/>
              <a:r>
                <a:rPr lang="it-IT" altLang="ko-KR" sz="1600" dirty="0">
                  <a:latin typeface="+mj-lt"/>
                  <a:cs typeface="Poppins Medium" panose="00000600000000000000" pitchFamily="2" charset="0"/>
                </a:rPr>
                <a:t>La formazione online è facile e immediata da distribuire, versatile, personalizzata e conveniente.</a:t>
              </a:r>
            </a:p>
          </p:txBody>
        </p:sp>
        <p:sp>
          <p:nvSpPr>
            <p:cNvPr id="34" name="Oval 3">
              <a:extLst>
                <a:ext uri="{FF2B5EF4-FFF2-40B4-BE49-F238E27FC236}">
                  <a16:creationId xmlns:a16="http://schemas.microsoft.com/office/drawing/2014/main" id="{9719E5EB-F7ED-46CF-A432-A192A390397F}"/>
                </a:ext>
              </a:extLst>
            </p:cNvPr>
            <p:cNvSpPr/>
            <p:nvPr/>
          </p:nvSpPr>
          <p:spPr>
            <a:xfrm>
              <a:off x="551342" y="2174955"/>
              <a:ext cx="149456" cy="149456"/>
            </a:xfrm>
            <a:prstGeom prst="ellipse">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5" name="Oval 24">
              <a:extLst>
                <a:ext uri="{FF2B5EF4-FFF2-40B4-BE49-F238E27FC236}">
                  <a16:creationId xmlns:a16="http://schemas.microsoft.com/office/drawing/2014/main" id="{2331AF5D-185B-4C11-B6D5-62AE95283D33}"/>
                </a:ext>
              </a:extLst>
            </p:cNvPr>
            <p:cNvSpPr/>
            <p:nvPr/>
          </p:nvSpPr>
          <p:spPr>
            <a:xfrm>
              <a:off x="1048887" y="3116508"/>
              <a:ext cx="149456" cy="149456"/>
            </a:xfrm>
            <a:prstGeom prst="ellipse">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6" name="Oval 25">
              <a:extLst>
                <a:ext uri="{FF2B5EF4-FFF2-40B4-BE49-F238E27FC236}">
                  <a16:creationId xmlns:a16="http://schemas.microsoft.com/office/drawing/2014/main" id="{9EC60D4C-80A1-46AD-8739-A4832763C09C}"/>
                </a:ext>
              </a:extLst>
            </p:cNvPr>
            <p:cNvSpPr/>
            <p:nvPr/>
          </p:nvSpPr>
          <p:spPr>
            <a:xfrm>
              <a:off x="1069329" y="4058061"/>
              <a:ext cx="149456" cy="149456"/>
            </a:xfrm>
            <a:prstGeom prst="ellipse">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7" name="Oval 26">
              <a:extLst>
                <a:ext uri="{FF2B5EF4-FFF2-40B4-BE49-F238E27FC236}">
                  <a16:creationId xmlns:a16="http://schemas.microsoft.com/office/drawing/2014/main" id="{C16E2E28-3930-4062-833B-FCB266F16906}"/>
                </a:ext>
              </a:extLst>
            </p:cNvPr>
            <p:cNvSpPr/>
            <p:nvPr/>
          </p:nvSpPr>
          <p:spPr>
            <a:xfrm>
              <a:off x="551342" y="4999615"/>
              <a:ext cx="149456" cy="149456"/>
            </a:xfrm>
            <a:prstGeom prst="ellipse">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cxnSp>
          <p:nvCxnSpPr>
            <p:cNvPr id="39" name="Straight Connector 28">
              <a:extLst>
                <a:ext uri="{FF2B5EF4-FFF2-40B4-BE49-F238E27FC236}">
                  <a16:creationId xmlns:a16="http://schemas.microsoft.com/office/drawing/2014/main" id="{D9D88F3A-D7EB-4EA4-8314-5C716079DD5E}"/>
                </a:ext>
              </a:extLst>
            </p:cNvPr>
            <p:cNvCxnSpPr>
              <a:cxnSpLocks/>
            </p:cNvCxnSpPr>
            <p:nvPr/>
          </p:nvCxnSpPr>
          <p:spPr>
            <a:xfrm>
              <a:off x="757226" y="2227120"/>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29">
              <a:extLst>
                <a:ext uri="{FF2B5EF4-FFF2-40B4-BE49-F238E27FC236}">
                  <a16:creationId xmlns:a16="http://schemas.microsoft.com/office/drawing/2014/main" id="{47E1791C-5750-4189-BF78-126948F2482F}"/>
                </a:ext>
              </a:extLst>
            </p:cNvPr>
            <p:cNvCxnSpPr>
              <a:cxnSpLocks/>
            </p:cNvCxnSpPr>
            <p:nvPr/>
          </p:nvCxnSpPr>
          <p:spPr>
            <a:xfrm>
              <a:off x="1275111" y="3180608"/>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Straight Connector 30">
              <a:extLst>
                <a:ext uri="{FF2B5EF4-FFF2-40B4-BE49-F238E27FC236}">
                  <a16:creationId xmlns:a16="http://schemas.microsoft.com/office/drawing/2014/main" id="{43F31C3A-DA7D-4666-A178-14272DF67340}"/>
                </a:ext>
              </a:extLst>
            </p:cNvPr>
            <p:cNvCxnSpPr>
              <a:cxnSpLocks/>
            </p:cNvCxnSpPr>
            <p:nvPr/>
          </p:nvCxnSpPr>
          <p:spPr>
            <a:xfrm>
              <a:off x="1271385" y="4134096"/>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32">
              <a:extLst>
                <a:ext uri="{FF2B5EF4-FFF2-40B4-BE49-F238E27FC236}">
                  <a16:creationId xmlns:a16="http://schemas.microsoft.com/office/drawing/2014/main" id="{7F877226-4C8A-41E8-B9B9-3F51A714D04E}"/>
                </a:ext>
              </a:extLst>
            </p:cNvPr>
            <p:cNvCxnSpPr>
              <a:cxnSpLocks/>
            </p:cNvCxnSpPr>
            <p:nvPr/>
          </p:nvCxnSpPr>
          <p:spPr>
            <a:xfrm>
              <a:off x="767697" y="5087583"/>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2" name="Arco 51"/>
            <p:cNvSpPr/>
            <p:nvPr/>
          </p:nvSpPr>
          <p:spPr>
            <a:xfrm rot="2700000">
              <a:off x="-2923423" y="1626011"/>
              <a:ext cx="4149683" cy="4040717"/>
            </a:xfrm>
            <a:prstGeom prst="arc">
              <a:avLst/>
            </a:prstGeom>
            <a:ln w="12700">
              <a:solidFill>
                <a:srgbClr val="F5911B"/>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53" name="TextBox 7">
              <a:extLst>
                <a:ext uri="{FF2B5EF4-FFF2-40B4-BE49-F238E27FC236}">
                  <a16:creationId xmlns:a16="http://schemas.microsoft.com/office/drawing/2014/main" id="{CEC95C44-CF70-46D7-A306-29B9C9581E28}"/>
                </a:ext>
              </a:extLst>
            </p:cNvPr>
            <p:cNvSpPr txBox="1"/>
            <p:nvPr/>
          </p:nvSpPr>
          <p:spPr>
            <a:xfrm>
              <a:off x="2477695" y="2690556"/>
              <a:ext cx="4975233" cy="892552"/>
            </a:xfrm>
            <a:prstGeom prst="rect">
              <a:avLst/>
            </a:prstGeom>
            <a:noFill/>
          </p:spPr>
          <p:txBody>
            <a:bodyPr wrap="square" rtlCol="0">
              <a:spAutoFit/>
            </a:bodyPr>
            <a:lstStyle/>
            <a:p>
              <a:pPr indent="-285750"/>
              <a:r>
                <a:rPr lang="en-US" altLang="ko-KR" sz="2000" b="1" dirty="0">
                  <a:cs typeface="Poppins Medium" panose="00000600000000000000" pitchFamily="2" charset="0"/>
                </a:rPr>
                <a:t>Marketing online</a:t>
              </a:r>
            </a:p>
            <a:p>
              <a:pPr indent="-285750" algn="just"/>
              <a:r>
                <a:rPr lang="it-IT" altLang="ko-KR" sz="1600" dirty="0">
                  <a:latin typeface="+mj-lt"/>
                  <a:cs typeface="Poppins Medium" panose="00000600000000000000" pitchFamily="2" charset="0"/>
                </a:rPr>
                <a:t>È necessario un sito web ben progettato per raggiungere il pubblico e indurlo a richiedere i nostri servizi/prodotti.</a:t>
              </a:r>
              <a:endParaRPr lang="ko-KR" altLang="en-US" sz="1200" dirty="0">
                <a:solidFill>
                  <a:prstClr val="black"/>
                </a:solidFill>
                <a:latin typeface="+mj-lt"/>
                <a:cs typeface="Poppins ExtraLight" panose="00000300000000000000" pitchFamily="2" charset="0"/>
              </a:endParaRPr>
            </a:p>
          </p:txBody>
        </p:sp>
        <p:sp>
          <p:nvSpPr>
            <p:cNvPr id="54" name="TextBox 7">
              <a:extLst>
                <a:ext uri="{FF2B5EF4-FFF2-40B4-BE49-F238E27FC236}">
                  <a16:creationId xmlns:a16="http://schemas.microsoft.com/office/drawing/2014/main" id="{CEC95C44-CF70-46D7-A306-29B9C9581E28}"/>
                </a:ext>
              </a:extLst>
            </p:cNvPr>
            <p:cNvSpPr txBox="1"/>
            <p:nvPr/>
          </p:nvSpPr>
          <p:spPr>
            <a:xfrm>
              <a:off x="2515956" y="3641104"/>
              <a:ext cx="5050209" cy="892552"/>
            </a:xfrm>
            <a:prstGeom prst="rect">
              <a:avLst/>
            </a:prstGeom>
            <a:noFill/>
          </p:spPr>
          <p:txBody>
            <a:bodyPr wrap="square" rtlCol="0">
              <a:spAutoFit/>
            </a:bodyPr>
            <a:lstStyle/>
            <a:p>
              <a:pPr indent="-285750"/>
              <a:r>
                <a:rPr lang="en-US" altLang="ko-KR" sz="2000" b="1" dirty="0" err="1">
                  <a:cs typeface="Poppins Medium" panose="00000600000000000000" pitchFamily="2" charset="0"/>
                </a:rPr>
                <a:t>Sito</a:t>
              </a:r>
              <a:r>
                <a:rPr lang="en-US" altLang="ko-KR" sz="2000" b="1" dirty="0">
                  <a:cs typeface="Poppins Medium" panose="00000600000000000000" pitchFamily="2" charset="0"/>
                </a:rPr>
                <a:t> web</a:t>
              </a:r>
            </a:p>
            <a:p>
              <a:pPr indent="-285750" algn="just"/>
              <a:r>
                <a:rPr lang="it-IT" altLang="ko-KR" sz="1600" dirty="0">
                  <a:latin typeface="+mj-lt"/>
                  <a:cs typeface="Poppins Medium" panose="00000600000000000000" pitchFamily="2" charset="0"/>
                </a:rPr>
                <a:t>Deve essere strutturato in base a usabilità, accessibilità e facilità d'uso. Esistono opzioni semplici per crearlo da zero.</a:t>
              </a:r>
              <a:endParaRPr lang="ko-KR" altLang="en-US" sz="1600" dirty="0">
                <a:solidFill>
                  <a:prstClr val="black"/>
                </a:solidFill>
                <a:latin typeface="+mj-lt"/>
                <a:cs typeface="Poppins ExtraLight" panose="00000300000000000000" pitchFamily="2" charset="0"/>
              </a:endParaRPr>
            </a:p>
          </p:txBody>
        </p:sp>
        <p:sp>
          <p:nvSpPr>
            <p:cNvPr id="56" name="TextBox 7">
              <a:extLst>
                <a:ext uri="{FF2B5EF4-FFF2-40B4-BE49-F238E27FC236}">
                  <a16:creationId xmlns:a16="http://schemas.microsoft.com/office/drawing/2014/main" id="{CEC95C44-CF70-46D7-A306-29B9C9581E28}"/>
                </a:ext>
              </a:extLst>
            </p:cNvPr>
            <p:cNvSpPr txBox="1"/>
            <p:nvPr/>
          </p:nvSpPr>
          <p:spPr>
            <a:xfrm>
              <a:off x="1942979" y="4591652"/>
              <a:ext cx="5604803" cy="971292"/>
            </a:xfrm>
            <a:prstGeom prst="rect">
              <a:avLst/>
            </a:prstGeom>
            <a:noFill/>
          </p:spPr>
          <p:txBody>
            <a:bodyPr wrap="square" rtlCol="0">
              <a:spAutoFit/>
            </a:bodyPr>
            <a:lstStyle/>
            <a:p>
              <a:pPr indent="-285750"/>
              <a:r>
                <a:rPr lang="en-US" altLang="ko-KR" sz="2000" b="1" dirty="0">
                  <a:cs typeface="Poppins Medium" panose="00000600000000000000" pitchFamily="2" charset="0"/>
                </a:rPr>
                <a:t>SEO/SEM</a:t>
              </a:r>
              <a:r>
                <a:rPr lang="en-US" altLang="ko-KR" sz="1600" b="1" dirty="0">
                  <a:cs typeface="Poppins Medium" panose="00000600000000000000" pitchFamily="2" charset="0"/>
                </a:rPr>
                <a:t> </a:t>
              </a:r>
              <a:endParaRPr lang="es-ES" altLang="ko-KR" sz="1600" dirty="0">
                <a:solidFill>
                  <a:prstClr val="black"/>
                </a:solidFill>
                <a:latin typeface="Calibri Light" panose="020F0302020204030204"/>
                <a:cs typeface="Poppins ExtraLight" panose="00000300000000000000" pitchFamily="2" charset="0"/>
              </a:endParaRPr>
            </a:p>
            <a:p>
              <a:pPr indent="-285750" algn="just">
                <a:lnSpc>
                  <a:spcPct val="120000"/>
                </a:lnSpc>
              </a:pPr>
              <a:r>
                <a:rPr lang="it-IT" altLang="ko-KR" sz="1600" dirty="0">
                  <a:solidFill>
                    <a:prstClr val="black"/>
                  </a:solidFill>
                  <a:latin typeface="Calibri Light" panose="020F0302020204030204"/>
                  <a:cs typeface="Poppins ExtraLight" panose="00000300000000000000" pitchFamily="2" charset="0"/>
                </a:rPr>
                <a:t>Parte fondamentale della nostra strategia, devono essere complementari, senza mai rinunciare alla SEO anche se si utilizza la SEM.</a:t>
              </a:r>
              <a:endParaRPr lang="en-US" altLang="ko-KR" sz="1600" dirty="0">
                <a:solidFill>
                  <a:prstClr val="black"/>
                </a:solidFill>
                <a:latin typeface="Calibri Light" panose="020F0302020204030204"/>
                <a:cs typeface="Poppins ExtraLight" panose="00000300000000000000" pitchFamily="2" charset="0"/>
              </a:endParaRPr>
            </a:p>
          </p:txBody>
        </p:sp>
      </p:grpSp>
      <p:sp>
        <p:nvSpPr>
          <p:cNvPr id="20" name="Rettangolo con angoli arrotondati 19">
            <a:extLst>
              <a:ext uri="{FF2B5EF4-FFF2-40B4-BE49-F238E27FC236}">
                <a16:creationId xmlns:a16="http://schemas.microsoft.com/office/drawing/2014/main" id="{7A122277-F1EE-44AF-B366-58D8A03483E3}"/>
              </a:ext>
            </a:extLst>
          </p:cNvPr>
          <p:cNvSpPr/>
          <p:nvPr/>
        </p:nvSpPr>
        <p:spPr>
          <a:xfrm>
            <a:off x="451029" y="669816"/>
            <a:ext cx="2394791"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dirty="0">
                <a:solidFill>
                  <a:prstClr val="white"/>
                </a:solidFill>
                <a:cs typeface="Poppins Medium" panose="00000600000000000000" pitchFamily="2" charset="0"/>
              </a:rPr>
              <a:t>Marketing online</a:t>
            </a:r>
          </a:p>
        </p:txBody>
      </p:sp>
      <p:sp>
        <p:nvSpPr>
          <p:cNvPr id="21" name="CuadroTexto 4">
            <a:extLst>
              <a:ext uri="{FF2B5EF4-FFF2-40B4-BE49-F238E27FC236}">
                <a16:creationId xmlns:a16="http://schemas.microsoft.com/office/drawing/2014/main" id="{742560BA-E2B1-460C-AFEA-92711B5B1660}"/>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Riassumendo</a:t>
            </a:r>
            <a:r>
              <a:rPr lang="en-AU" sz="2000" dirty="0">
                <a:latin typeface="+mj-lt"/>
                <a:ea typeface="Microsoft Sans Serif" panose="020B0604020202020204" pitchFamily="34" charset="0"/>
                <a:cs typeface="Poppins ExtraLight" panose="00000300000000000000" pitchFamily="2" charset="0"/>
              </a:rPr>
              <a:t>:</a:t>
            </a:r>
          </a:p>
        </p:txBody>
      </p:sp>
      <p:grpSp>
        <p:nvGrpSpPr>
          <p:cNvPr id="38" name="Gruppo 37">
            <a:extLst>
              <a:ext uri="{FF2B5EF4-FFF2-40B4-BE49-F238E27FC236}">
                <a16:creationId xmlns:a16="http://schemas.microsoft.com/office/drawing/2014/main" id="{1822006B-38E3-41ED-A3B8-70722686800E}"/>
              </a:ext>
            </a:extLst>
          </p:cNvPr>
          <p:cNvGrpSpPr>
            <a:grpSpLocks noChangeAspect="1"/>
          </p:cNvGrpSpPr>
          <p:nvPr/>
        </p:nvGrpSpPr>
        <p:grpSpPr>
          <a:xfrm>
            <a:off x="10207680" y="2917800"/>
            <a:ext cx="1440000" cy="1022400"/>
            <a:chOff x="6949036" y="2151000"/>
            <a:chExt cx="3600000" cy="2556000"/>
          </a:xfrm>
        </p:grpSpPr>
        <p:sp>
          <p:nvSpPr>
            <p:cNvPr id="42" name="Figura a mano libera: forma 41">
              <a:extLst>
                <a:ext uri="{FF2B5EF4-FFF2-40B4-BE49-F238E27FC236}">
                  <a16:creationId xmlns:a16="http://schemas.microsoft.com/office/drawing/2014/main" id="{8E9E11A8-C9E7-4D7A-AB02-894581FF23D6}"/>
                </a:ext>
              </a:extLst>
            </p:cNvPr>
            <p:cNvSpPr/>
            <p:nvPr/>
          </p:nvSpPr>
          <p:spPr>
            <a:xfrm>
              <a:off x="9807925"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baseline="-25000" dirty="0"/>
            </a:p>
          </p:txBody>
        </p:sp>
        <p:sp>
          <p:nvSpPr>
            <p:cNvPr id="44" name="Figura a mano libera: forma 43">
              <a:extLst>
                <a:ext uri="{FF2B5EF4-FFF2-40B4-BE49-F238E27FC236}">
                  <a16:creationId xmlns:a16="http://schemas.microsoft.com/office/drawing/2014/main" id="{F0D10DDD-C403-4C67-9AD5-E3C5581048AC}"/>
                </a:ext>
              </a:extLst>
            </p:cNvPr>
            <p:cNvSpPr/>
            <p:nvPr/>
          </p:nvSpPr>
          <p:spPr>
            <a:xfrm>
              <a:off x="10093237" y="4059707"/>
              <a:ext cx="10521" cy="136735"/>
            </a:xfrm>
            <a:custGeom>
              <a:avLst/>
              <a:gdLst>
                <a:gd name="connsiteX0" fmla="*/ 5914 w 10813"/>
                <a:gd name="connsiteY0" fmla="*/ 5914 h 147789"/>
                <a:gd name="connsiteX1" fmla="*/ 5914 w 10813"/>
                <a:gd name="connsiteY1" fmla="*/ 143250 h 147789"/>
              </a:gdLst>
              <a:ahLst/>
              <a:cxnLst>
                <a:cxn ang="0">
                  <a:pos x="connsiteX0" y="connsiteY0"/>
                </a:cxn>
                <a:cxn ang="0">
                  <a:pos x="connsiteX1" y="connsiteY1"/>
                </a:cxn>
              </a:cxnLst>
              <a:rect l="l" t="t" r="r" b="b"/>
              <a:pathLst>
                <a:path w="10813" h="147789">
                  <a:moveTo>
                    <a:pt x="5914" y="5914"/>
                  </a:moveTo>
                  <a:lnTo>
                    <a:pt x="5914" y="143250"/>
                  </a:lnTo>
                </a:path>
              </a:pathLst>
            </a:custGeom>
            <a:ln w="12700" cap="flat">
              <a:solidFill>
                <a:srgbClr val="F5911B"/>
              </a:solidFill>
              <a:prstDash val="solid"/>
              <a:round/>
            </a:ln>
          </p:spPr>
          <p:txBody>
            <a:bodyPr rtlCol="0" anchor="ctr"/>
            <a:lstStyle/>
            <a:p>
              <a:endParaRPr lang="it-IT"/>
            </a:p>
          </p:txBody>
        </p:sp>
        <p:sp>
          <p:nvSpPr>
            <p:cNvPr id="45" name="Figura a mano libera: forma 44">
              <a:extLst>
                <a:ext uri="{FF2B5EF4-FFF2-40B4-BE49-F238E27FC236}">
                  <a16:creationId xmlns:a16="http://schemas.microsoft.com/office/drawing/2014/main" id="{5F6A77CE-DD22-4EC6-9B02-26358925475A}"/>
                </a:ext>
              </a:extLst>
            </p:cNvPr>
            <p:cNvSpPr/>
            <p:nvPr/>
          </p:nvSpPr>
          <p:spPr>
            <a:xfrm>
              <a:off x="9437351" y="4163399"/>
              <a:ext cx="1111685" cy="543601"/>
            </a:xfrm>
            <a:custGeom>
              <a:avLst/>
              <a:gdLst>
                <a:gd name="connsiteX0" fmla="*/ 5761 w 1142665"/>
                <a:gd name="connsiteY0" fmla="*/ 5761 h 587553"/>
                <a:gd name="connsiteX1" fmla="*/ 91839 w 1142665"/>
                <a:gd name="connsiteY1" fmla="*/ 5761 h 587553"/>
                <a:gd name="connsiteX2" fmla="*/ 91839 w 1142665"/>
                <a:gd name="connsiteY2" fmla="*/ 494007 h 587553"/>
                <a:gd name="connsiteX3" fmla="*/ 199509 w 1142665"/>
                <a:gd name="connsiteY3" fmla="*/ 494007 h 587553"/>
                <a:gd name="connsiteX4" fmla="*/ 1138261 w 1142665"/>
                <a:gd name="connsiteY4" fmla="*/ 494043 h 587553"/>
                <a:gd name="connsiteX5" fmla="*/ 576408 w 1142665"/>
                <a:gd name="connsiteY5" fmla="*/ 494007 h 587553"/>
                <a:gd name="connsiteX6" fmla="*/ 576408 w 1142665"/>
                <a:gd name="connsiteY6" fmla="*/ 585240 h 587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2665" h="587553">
                  <a:moveTo>
                    <a:pt x="5761" y="5761"/>
                  </a:moveTo>
                  <a:lnTo>
                    <a:pt x="91839" y="5761"/>
                  </a:lnTo>
                  <a:lnTo>
                    <a:pt x="91839" y="494007"/>
                  </a:lnTo>
                  <a:lnTo>
                    <a:pt x="199509" y="494007"/>
                  </a:lnTo>
                  <a:cubicBezTo>
                    <a:pt x="218181" y="-112796"/>
                    <a:pt x="1122328" y="-103892"/>
                    <a:pt x="1138261" y="494043"/>
                  </a:cubicBezTo>
                  <a:cubicBezTo>
                    <a:pt x="1138261" y="494007"/>
                    <a:pt x="576408" y="494007"/>
                    <a:pt x="576408" y="494007"/>
                  </a:cubicBezTo>
                  <a:lnTo>
                    <a:pt x="576408" y="585240"/>
                  </a:lnTo>
                </a:path>
              </a:pathLst>
            </a:custGeom>
            <a:noFill/>
            <a:ln w="12700" cap="flat">
              <a:solidFill>
                <a:srgbClr val="F5911B"/>
              </a:solidFill>
              <a:prstDash val="solid"/>
              <a:round/>
            </a:ln>
          </p:spPr>
          <p:txBody>
            <a:bodyPr rtlCol="0" anchor="ctr"/>
            <a:lstStyle/>
            <a:p>
              <a:endParaRPr lang="it-IT"/>
            </a:p>
          </p:txBody>
        </p:sp>
        <p:sp>
          <p:nvSpPr>
            <p:cNvPr id="46" name="Figura a mano libera: forma 45">
              <a:extLst>
                <a:ext uri="{FF2B5EF4-FFF2-40B4-BE49-F238E27FC236}">
                  <a16:creationId xmlns:a16="http://schemas.microsoft.com/office/drawing/2014/main" id="{EC800F32-260A-45FF-A482-B8C453B6C546}"/>
                </a:ext>
              </a:extLst>
            </p:cNvPr>
            <p:cNvSpPr/>
            <p:nvPr/>
          </p:nvSpPr>
          <p:spPr>
            <a:xfrm>
              <a:off x="8561119"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61" y="677027"/>
                    <a:pt x="33913" y="676919"/>
                    <a:pt x="5761" y="293423"/>
                  </a:cubicBezTo>
                  <a:cubicBezTo>
                    <a:pt x="33985" y="-90181"/>
                    <a:pt x="564333" y="-90073"/>
                    <a:pt x="592521" y="293423"/>
                  </a:cubicBezTo>
                  <a:close/>
                </a:path>
              </a:pathLst>
            </a:custGeom>
            <a:noFill/>
            <a:ln w="12700" cap="flat">
              <a:solidFill>
                <a:srgbClr val="F5911B"/>
              </a:solidFill>
              <a:prstDash val="solid"/>
              <a:round/>
            </a:ln>
          </p:spPr>
          <p:txBody>
            <a:bodyPr rtlCol="0" anchor="ctr"/>
            <a:lstStyle/>
            <a:p>
              <a:endParaRPr lang="it-IT"/>
            </a:p>
          </p:txBody>
        </p:sp>
        <p:sp>
          <p:nvSpPr>
            <p:cNvPr id="47" name="Figura a mano libera: forma 46">
              <a:extLst>
                <a:ext uri="{FF2B5EF4-FFF2-40B4-BE49-F238E27FC236}">
                  <a16:creationId xmlns:a16="http://schemas.microsoft.com/office/drawing/2014/main" id="{7B032AF3-2FBB-4DAA-B150-72FA43D543BC}"/>
                </a:ext>
              </a:extLst>
            </p:cNvPr>
            <p:cNvSpPr/>
            <p:nvPr/>
          </p:nvSpPr>
          <p:spPr>
            <a:xfrm>
              <a:off x="8846581" y="4059848"/>
              <a:ext cx="10521" cy="130064"/>
            </a:xfrm>
            <a:custGeom>
              <a:avLst/>
              <a:gdLst>
                <a:gd name="connsiteX0" fmla="*/ 5761 w 10813"/>
                <a:gd name="connsiteY0" fmla="*/ 5761 h 140580"/>
                <a:gd name="connsiteX1" fmla="*/ 5761 w 10813"/>
                <a:gd name="connsiteY1" fmla="*/ 136176 h 140580"/>
              </a:gdLst>
              <a:ahLst/>
              <a:cxnLst>
                <a:cxn ang="0">
                  <a:pos x="connsiteX0" y="connsiteY0"/>
                </a:cxn>
                <a:cxn ang="0">
                  <a:pos x="connsiteX1" y="connsiteY1"/>
                </a:cxn>
              </a:cxnLst>
              <a:rect l="l" t="t" r="r" b="b"/>
              <a:pathLst>
                <a:path w="10813" h="140580">
                  <a:moveTo>
                    <a:pt x="5761" y="5761"/>
                  </a:moveTo>
                  <a:lnTo>
                    <a:pt x="5761" y="136176"/>
                  </a:lnTo>
                </a:path>
              </a:pathLst>
            </a:custGeom>
            <a:ln w="12700" cap="flat">
              <a:solidFill>
                <a:srgbClr val="F5911B"/>
              </a:solidFill>
              <a:prstDash val="solid"/>
              <a:round/>
            </a:ln>
          </p:spPr>
          <p:txBody>
            <a:bodyPr rtlCol="0" anchor="ctr"/>
            <a:lstStyle/>
            <a:p>
              <a:endParaRPr lang="it-IT"/>
            </a:p>
          </p:txBody>
        </p:sp>
        <p:sp>
          <p:nvSpPr>
            <p:cNvPr id="48" name="Figura a mano libera: forma 47">
              <a:extLst>
                <a:ext uri="{FF2B5EF4-FFF2-40B4-BE49-F238E27FC236}">
                  <a16:creationId xmlns:a16="http://schemas.microsoft.com/office/drawing/2014/main" id="{0AA889B7-0A84-4701-A705-A55130CACFA2}"/>
                </a:ext>
              </a:extLst>
            </p:cNvPr>
            <p:cNvSpPr/>
            <p:nvPr/>
          </p:nvSpPr>
          <p:spPr>
            <a:xfrm>
              <a:off x="8260193" y="4187377"/>
              <a:ext cx="1041547" cy="436883"/>
            </a:xfrm>
            <a:custGeom>
              <a:avLst/>
              <a:gdLst>
                <a:gd name="connsiteX0" fmla="*/ 5761 w 1070572"/>
                <a:gd name="connsiteY0" fmla="*/ 468090 h 472205"/>
                <a:gd name="connsiteX1" fmla="*/ 126551 w 1070572"/>
                <a:gd name="connsiteY1" fmla="*/ 466684 h 472205"/>
                <a:gd name="connsiteX2" fmla="*/ 265365 w 1070572"/>
                <a:gd name="connsiteY2" fmla="*/ 135960 h 472205"/>
                <a:gd name="connsiteX3" fmla="*/ 1066673 w 1070572"/>
                <a:gd name="connsiteY3" fmla="*/ 468090 h 472205"/>
              </a:gdLst>
              <a:ahLst/>
              <a:cxnLst>
                <a:cxn ang="0">
                  <a:pos x="connsiteX0" y="connsiteY0"/>
                </a:cxn>
                <a:cxn ang="0">
                  <a:pos x="connsiteX1" y="connsiteY1"/>
                </a:cxn>
                <a:cxn ang="0">
                  <a:pos x="connsiteX2" y="connsiteY2"/>
                </a:cxn>
                <a:cxn ang="0">
                  <a:pos x="connsiteX3" y="connsiteY3"/>
                </a:cxn>
              </a:cxnLst>
              <a:rect l="l" t="t" r="r" b="b"/>
              <a:pathLst>
                <a:path w="1070572" h="472205">
                  <a:moveTo>
                    <a:pt x="5761" y="468090"/>
                  </a:moveTo>
                  <a:cubicBezTo>
                    <a:pt x="83296" y="466684"/>
                    <a:pt x="126551" y="466684"/>
                    <a:pt x="126551" y="466684"/>
                  </a:cubicBezTo>
                  <a:cubicBezTo>
                    <a:pt x="129687" y="459115"/>
                    <a:pt x="115449" y="312370"/>
                    <a:pt x="265365" y="135960"/>
                  </a:cubicBezTo>
                  <a:cubicBezTo>
                    <a:pt x="578355" y="-141524"/>
                    <a:pt x="1041585" y="50278"/>
                    <a:pt x="1066673" y="468090"/>
                  </a:cubicBezTo>
                </a:path>
              </a:pathLst>
            </a:custGeom>
            <a:noFill/>
            <a:ln w="12700" cap="flat">
              <a:solidFill>
                <a:srgbClr val="F5911B"/>
              </a:solidFill>
              <a:prstDash val="solid"/>
              <a:round/>
            </a:ln>
          </p:spPr>
          <p:txBody>
            <a:bodyPr rtlCol="0" anchor="ctr"/>
            <a:lstStyle/>
            <a:p>
              <a:endParaRPr lang="it-IT"/>
            </a:p>
          </p:txBody>
        </p:sp>
        <p:sp>
          <p:nvSpPr>
            <p:cNvPr id="49" name="Figura a mano libera: forma 48">
              <a:extLst>
                <a:ext uri="{FF2B5EF4-FFF2-40B4-BE49-F238E27FC236}">
                  <a16:creationId xmlns:a16="http://schemas.microsoft.com/office/drawing/2014/main" id="{5A264691-5862-4DF0-9F17-14BF084F4983}"/>
                </a:ext>
              </a:extLst>
            </p:cNvPr>
            <p:cNvSpPr/>
            <p:nvPr/>
          </p:nvSpPr>
          <p:spPr>
            <a:xfrm>
              <a:off x="7319574"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a:p>
          </p:txBody>
        </p:sp>
        <p:sp>
          <p:nvSpPr>
            <p:cNvPr id="50" name="Figura a mano libera: forma 49">
              <a:extLst>
                <a:ext uri="{FF2B5EF4-FFF2-40B4-BE49-F238E27FC236}">
                  <a16:creationId xmlns:a16="http://schemas.microsoft.com/office/drawing/2014/main" id="{773E0A4C-053D-491D-A1F0-3B94A836C292}"/>
                </a:ext>
              </a:extLst>
            </p:cNvPr>
            <p:cNvSpPr/>
            <p:nvPr/>
          </p:nvSpPr>
          <p:spPr>
            <a:xfrm>
              <a:off x="7604598" y="4059433"/>
              <a:ext cx="10521" cy="150074"/>
            </a:xfrm>
            <a:custGeom>
              <a:avLst/>
              <a:gdLst>
                <a:gd name="connsiteX0" fmla="*/ 6210 w 10813"/>
                <a:gd name="connsiteY0" fmla="*/ 6210 h 162208"/>
                <a:gd name="connsiteX1" fmla="*/ 6210 w 10813"/>
                <a:gd name="connsiteY1" fmla="*/ 157964 h 162208"/>
              </a:gdLst>
              <a:ahLst/>
              <a:cxnLst>
                <a:cxn ang="0">
                  <a:pos x="connsiteX0" y="connsiteY0"/>
                </a:cxn>
                <a:cxn ang="0">
                  <a:pos x="connsiteX1" y="connsiteY1"/>
                </a:cxn>
              </a:cxnLst>
              <a:rect l="l" t="t" r="r" b="b"/>
              <a:pathLst>
                <a:path w="10813" h="162208">
                  <a:moveTo>
                    <a:pt x="6210" y="6210"/>
                  </a:moveTo>
                  <a:lnTo>
                    <a:pt x="6210" y="157964"/>
                  </a:lnTo>
                </a:path>
              </a:pathLst>
            </a:custGeom>
            <a:ln w="12700" cap="flat">
              <a:solidFill>
                <a:srgbClr val="F5911B"/>
              </a:solidFill>
              <a:prstDash val="solid"/>
              <a:round/>
            </a:ln>
          </p:spPr>
          <p:txBody>
            <a:bodyPr rtlCol="0" anchor="ctr"/>
            <a:lstStyle/>
            <a:p>
              <a:endParaRPr lang="it-IT"/>
            </a:p>
          </p:txBody>
        </p:sp>
        <p:sp>
          <p:nvSpPr>
            <p:cNvPr id="51" name="Figura a mano libera: forma 50">
              <a:extLst>
                <a:ext uri="{FF2B5EF4-FFF2-40B4-BE49-F238E27FC236}">
                  <a16:creationId xmlns:a16="http://schemas.microsoft.com/office/drawing/2014/main" id="{70B4FD21-2F9D-4334-BFE9-B9380B93732F}"/>
                </a:ext>
              </a:extLst>
            </p:cNvPr>
            <p:cNvSpPr/>
            <p:nvPr/>
          </p:nvSpPr>
          <p:spPr>
            <a:xfrm>
              <a:off x="6949036" y="4163399"/>
              <a:ext cx="1111685" cy="460227"/>
            </a:xfrm>
            <a:custGeom>
              <a:avLst/>
              <a:gdLst>
                <a:gd name="connsiteX0" fmla="*/ 5761 w 1142665"/>
                <a:gd name="connsiteY0" fmla="*/ 5761 h 497437"/>
                <a:gd name="connsiteX1" fmla="*/ 91839 w 1142665"/>
                <a:gd name="connsiteY1" fmla="*/ 5761 h 497437"/>
                <a:gd name="connsiteX2" fmla="*/ 91839 w 1142665"/>
                <a:gd name="connsiteY2" fmla="*/ 494007 h 497437"/>
                <a:gd name="connsiteX3" fmla="*/ 199509 w 1142665"/>
                <a:gd name="connsiteY3" fmla="*/ 494007 h 497437"/>
                <a:gd name="connsiteX4" fmla="*/ 1138261 w 1142665"/>
                <a:gd name="connsiteY4" fmla="*/ 494007 h 4974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665" h="497437">
                  <a:moveTo>
                    <a:pt x="5761" y="5761"/>
                  </a:moveTo>
                  <a:lnTo>
                    <a:pt x="91839" y="5761"/>
                  </a:lnTo>
                  <a:lnTo>
                    <a:pt x="91839" y="494007"/>
                  </a:lnTo>
                  <a:lnTo>
                    <a:pt x="199509" y="494007"/>
                  </a:lnTo>
                  <a:cubicBezTo>
                    <a:pt x="222434" y="-105694"/>
                    <a:pt x="1114254" y="-116256"/>
                    <a:pt x="1138261" y="494007"/>
                  </a:cubicBezTo>
                </a:path>
              </a:pathLst>
            </a:custGeom>
            <a:noFill/>
            <a:ln w="12700" cap="flat">
              <a:solidFill>
                <a:srgbClr val="F5911B"/>
              </a:solidFill>
              <a:prstDash val="solid"/>
              <a:round/>
            </a:ln>
          </p:spPr>
          <p:txBody>
            <a:bodyPr rtlCol="0" anchor="ctr"/>
            <a:lstStyle/>
            <a:p>
              <a:endParaRPr lang="it-IT"/>
            </a:p>
          </p:txBody>
        </p:sp>
        <p:sp>
          <p:nvSpPr>
            <p:cNvPr id="55" name="Figura a mano libera: forma 54">
              <a:extLst>
                <a:ext uri="{FF2B5EF4-FFF2-40B4-BE49-F238E27FC236}">
                  <a16:creationId xmlns:a16="http://schemas.microsoft.com/office/drawing/2014/main" id="{5B3D2533-53CE-494E-BA4C-3B4E7BC238CF}"/>
                </a:ext>
              </a:extLst>
            </p:cNvPr>
            <p:cNvSpPr/>
            <p:nvPr/>
          </p:nvSpPr>
          <p:spPr>
            <a:xfrm>
              <a:off x="7700311" y="2151000"/>
              <a:ext cx="1806049" cy="1097208"/>
            </a:xfrm>
            <a:custGeom>
              <a:avLst/>
              <a:gdLst>
                <a:gd name="connsiteX0" fmla="*/ 1843584 w 1856380"/>
                <a:gd name="connsiteY0" fmla="*/ 296372 h 1185920"/>
                <a:gd name="connsiteX1" fmla="*/ 1843584 w 1856380"/>
                <a:gd name="connsiteY1" fmla="*/ 15248 h 1185920"/>
                <a:gd name="connsiteX2" fmla="*/ 15248 w 1856380"/>
                <a:gd name="connsiteY2" fmla="*/ 15248 h 1185920"/>
                <a:gd name="connsiteX3" fmla="*/ 15248 w 1856380"/>
                <a:gd name="connsiteY3" fmla="*/ 889729 h 1185920"/>
                <a:gd name="connsiteX4" fmla="*/ 310358 w 1856380"/>
                <a:gd name="connsiteY4" fmla="*/ 889729 h 1185920"/>
                <a:gd name="connsiteX5" fmla="*/ 310358 w 1856380"/>
                <a:gd name="connsiteY5" fmla="*/ 1172692 h 1185920"/>
                <a:gd name="connsiteX6" fmla="*/ 593213 w 1856380"/>
                <a:gd name="connsiteY6" fmla="*/ 889729 h 1185920"/>
                <a:gd name="connsiteX7" fmla="*/ 843698 w 1856380"/>
                <a:gd name="connsiteY7" fmla="*/ 889729 h 1185920"/>
                <a:gd name="connsiteX8" fmla="*/ 843698 w 1856380"/>
                <a:gd name="connsiteY8" fmla="*/ 296372 h 1185920"/>
                <a:gd name="connsiteX9" fmla="*/ 1843584 w 1856380"/>
                <a:gd name="connsiteY9" fmla="*/ 296372 h 1185920"/>
                <a:gd name="connsiteX10" fmla="*/ 1843584 w 1856380"/>
                <a:gd name="connsiteY10" fmla="*/ 296372 h 1185920"/>
                <a:gd name="connsiteX11" fmla="*/ 1843584 w 1856380"/>
                <a:gd name="connsiteY11" fmla="*/ 296372 h 11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56380" h="1185920">
                  <a:moveTo>
                    <a:pt x="1843584" y="296372"/>
                  </a:moveTo>
                  <a:lnTo>
                    <a:pt x="1843584" y="15248"/>
                  </a:lnTo>
                  <a:lnTo>
                    <a:pt x="15248" y="15248"/>
                  </a:lnTo>
                  <a:lnTo>
                    <a:pt x="15248" y="889729"/>
                  </a:lnTo>
                  <a:lnTo>
                    <a:pt x="310358" y="889729"/>
                  </a:lnTo>
                  <a:lnTo>
                    <a:pt x="310358" y="1172692"/>
                  </a:lnTo>
                  <a:lnTo>
                    <a:pt x="593213" y="889729"/>
                  </a:lnTo>
                  <a:lnTo>
                    <a:pt x="843698" y="889729"/>
                  </a:lnTo>
                  <a:lnTo>
                    <a:pt x="843698" y="296372"/>
                  </a:lnTo>
                  <a:lnTo>
                    <a:pt x="1843584" y="296372"/>
                  </a:lnTo>
                  <a:lnTo>
                    <a:pt x="1843584" y="296372"/>
                  </a:lnTo>
                  <a:lnTo>
                    <a:pt x="1843584" y="296372"/>
                  </a:lnTo>
                  <a:close/>
                </a:path>
              </a:pathLst>
            </a:custGeom>
            <a:noFill/>
            <a:ln w="12700" cap="flat">
              <a:solidFill>
                <a:srgbClr val="F5911B"/>
              </a:solidFill>
              <a:prstDash val="solid"/>
              <a:round/>
            </a:ln>
          </p:spPr>
          <p:txBody>
            <a:bodyPr rtlCol="0" anchor="ctr"/>
            <a:lstStyle/>
            <a:p>
              <a:endParaRPr lang="it-IT"/>
            </a:p>
          </p:txBody>
        </p:sp>
        <p:sp>
          <p:nvSpPr>
            <p:cNvPr id="57" name="Figura a mano libera: forma 56">
              <a:extLst>
                <a:ext uri="{FF2B5EF4-FFF2-40B4-BE49-F238E27FC236}">
                  <a16:creationId xmlns:a16="http://schemas.microsoft.com/office/drawing/2014/main" id="{8C4A13DD-7A99-49F5-B966-6A532C94AE34}"/>
                </a:ext>
              </a:extLst>
            </p:cNvPr>
            <p:cNvSpPr/>
            <p:nvPr/>
          </p:nvSpPr>
          <p:spPr>
            <a:xfrm>
              <a:off x="8501951" y="2410229"/>
              <a:ext cx="1455360" cy="1000494"/>
            </a:xfrm>
            <a:custGeom>
              <a:avLst/>
              <a:gdLst>
                <a:gd name="connsiteX0" fmla="*/ 23214 w 1495918"/>
                <a:gd name="connsiteY0" fmla="*/ 790097 h 1081386"/>
                <a:gd name="connsiteX1" fmla="*/ 15248 w 1495918"/>
                <a:gd name="connsiteY1" fmla="*/ 15248 h 1081386"/>
                <a:gd name="connsiteX2" fmla="*/ 1482617 w 1495918"/>
                <a:gd name="connsiteY2" fmla="*/ 18131 h 1081386"/>
                <a:gd name="connsiteX3" fmla="*/ 1475408 w 1495918"/>
                <a:gd name="connsiteY3" fmla="*/ 790061 h 1081386"/>
                <a:gd name="connsiteX4" fmla="*/ 1113035 w 1495918"/>
                <a:gd name="connsiteY4" fmla="*/ 793269 h 1081386"/>
                <a:gd name="connsiteX5" fmla="*/ 1111413 w 1495918"/>
                <a:gd name="connsiteY5" fmla="*/ 1067040 h 1081386"/>
                <a:gd name="connsiteX6" fmla="*/ 807868 w 1495918"/>
                <a:gd name="connsiteY6" fmla="*/ 790025 h 1081386"/>
                <a:gd name="connsiteX7" fmla="*/ 23178 w 1495918"/>
                <a:gd name="connsiteY7" fmla="*/ 790025 h 1081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95918" h="1081386">
                  <a:moveTo>
                    <a:pt x="23214" y="790097"/>
                  </a:moveTo>
                  <a:cubicBezTo>
                    <a:pt x="19068" y="524220"/>
                    <a:pt x="18636" y="267968"/>
                    <a:pt x="15248" y="15248"/>
                  </a:cubicBezTo>
                  <a:lnTo>
                    <a:pt x="1482617" y="18131"/>
                  </a:lnTo>
                  <a:lnTo>
                    <a:pt x="1475408" y="790061"/>
                  </a:lnTo>
                  <a:lnTo>
                    <a:pt x="1113035" y="793269"/>
                  </a:lnTo>
                  <a:cubicBezTo>
                    <a:pt x="1108746" y="884538"/>
                    <a:pt x="1115739" y="975771"/>
                    <a:pt x="1111413" y="1067040"/>
                  </a:cubicBezTo>
                  <a:lnTo>
                    <a:pt x="807868" y="790025"/>
                  </a:lnTo>
                  <a:lnTo>
                    <a:pt x="23178" y="790025"/>
                  </a:lnTo>
                  <a:close/>
                </a:path>
              </a:pathLst>
            </a:custGeom>
            <a:noFill/>
            <a:ln w="12700" cap="flat">
              <a:solidFill>
                <a:srgbClr val="F5911B"/>
              </a:solidFill>
              <a:prstDash val="solid"/>
              <a:round/>
            </a:ln>
          </p:spPr>
          <p:txBody>
            <a:bodyPr rtlCol="0" anchor="ctr"/>
            <a:lstStyle/>
            <a:p>
              <a:endParaRPr lang="it-IT"/>
            </a:p>
          </p:txBody>
        </p:sp>
      </p:grpSp>
    </p:spTree>
    <p:extLst>
      <p:ext uri="{BB962C8B-B14F-4D97-AF65-F5344CB8AC3E}">
        <p14:creationId xmlns:p14="http://schemas.microsoft.com/office/powerpoint/2010/main" val="1778432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1385042" y="1568041"/>
            <a:ext cx="8098260" cy="4334503"/>
          </a:xfrm>
          <a:prstGeom prst="rect">
            <a:avLst/>
          </a:prstGeom>
          <a:noFill/>
        </p:spPr>
        <p:txBody>
          <a:bodyPr wrap="square" numCol="2" rtlCol="0">
            <a:noAutofit/>
          </a:bodyPr>
          <a:lstStyle/>
          <a:p>
            <a:pPr indent="-285750">
              <a:buFont typeface="Arial" panose="020B0604020202020204" pitchFamily="34" charset="0"/>
              <a:buChar char="•"/>
            </a:pPr>
            <a:r>
              <a:rPr lang="it-IT" altLang="ko-KR" b="1" dirty="0">
                <a:cs typeface="Poppins Medium" panose="00000600000000000000" pitchFamily="2" charset="0"/>
              </a:rPr>
              <a:t>Quale di questi è un vantaggio di Internet?</a:t>
            </a:r>
          </a:p>
          <a:p>
            <a:pPr marL="57150" indent="-342900">
              <a:buFont typeface="+mj-lt"/>
              <a:buAutoNum type="alphaLcParenR"/>
            </a:pPr>
            <a:r>
              <a:rPr lang="it-IT" altLang="ko-KR" sz="1600" dirty="0">
                <a:cs typeface="Poppins Medium" panose="00000600000000000000" pitchFamily="2" charset="0"/>
              </a:rPr>
              <a:t>Immediatezza</a:t>
            </a:r>
          </a:p>
          <a:p>
            <a:pPr marL="57150" indent="-342900">
              <a:buFont typeface="+mj-lt"/>
              <a:buAutoNum type="alphaLcParenR"/>
            </a:pPr>
            <a:r>
              <a:rPr lang="it-IT" altLang="ko-KR" sz="1600" dirty="0">
                <a:cs typeface="Poppins Medium" panose="00000600000000000000" pitchFamily="2" charset="0"/>
              </a:rPr>
              <a:t>Versatilità</a:t>
            </a:r>
          </a:p>
          <a:p>
            <a:pPr marL="57150" indent="-342900">
              <a:buFont typeface="+mj-lt"/>
              <a:buAutoNum type="alphaLcParenR"/>
            </a:pPr>
            <a:r>
              <a:rPr lang="it-IT" altLang="ko-KR" sz="1600" dirty="0">
                <a:cs typeface="Poppins Medium" panose="00000600000000000000" pitchFamily="2" charset="0"/>
              </a:rPr>
              <a:t>Entrambi</a:t>
            </a:r>
          </a:p>
          <a:p>
            <a:pPr indent="-285750">
              <a:buFont typeface="Arial" panose="020B0604020202020204" pitchFamily="34" charset="0"/>
              <a:buChar char="•"/>
            </a:pPr>
            <a:endParaRPr lang="it-IT" altLang="ko-KR" dirty="0">
              <a:cs typeface="Poppins Medium" panose="00000600000000000000" pitchFamily="2" charset="0"/>
            </a:endParaRPr>
          </a:p>
          <a:p>
            <a:pPr indent="-285750">
              <a:buFont typeface="Arial" panose="020B0604020202020204" pitchFamily="34" charset="0"/>
              <a:buChar char="•"/>
            </a:pPr>
            <a:r>
              <a:rPr lang="it-IT" altLang="ko-KR" b="1" dirty="0">
                <a:cs typeface="Poppins Medium" panose="00000600000000000000" pitchFamily="2" charset="0"/>
              </a:rPr>
              <a:t>Cosa deve avere il nostro sito web?</a:t>
            </a:r>
          </a:p>
          <a:p>
            <a:pPr marL="57150" indent="-342900">
              <a:buFont typeface="+mj-lt"/>
              <a:buAutoNum type="alphaLcParenR"/>
            </a:pPr>
            <a:r>
              <a:rPr lang="it-IT" altLang="ko-KR" sz="1600" dirty="0">
                <a:cs typeface="Poppins Medium" panose="00000600000000000000" pitchFamily="2" charset="0"/>
              </a:rPr>
              <a:t>Pubblicità</a:t>
            </a:r>
          </a:p>
          <a:p>
            <a:pPr marL="57150" indent="-342900">
              <a:buFont typeface="+mj-lt"/>
              <a:buAutoNum type="alphaLcParenR"/>
            </a:pPr>
            <a:r>
              <a:rPr lang="it-IT" altLang="ko-KR" sz="1600" dirty="0">
                <a:cs typeface="Poppins Medium" panose="00000600000000000000" pitchFamily="2" charset="0"/>
              </a:rPr>
              <a:t>Informazioni di contatto</a:t>
            </a:r>
          </a:p>
          <a:p>
            <a:pPr marL="57150" indent="-342900">
              <a:buFont typeface="+mj-lt"/>
              <a:buAutoNum type="alphaLcParenR"/>
            </a:pPr>
            <a:r>
              <a:rPr lang="it-IT" altLang="ko-KR" sz="1600" dirty="0">
                <a:cs typeface="Poppins Medium" panose="00000600000000000000" pitchFamily="2" charset="0"/>
              </a:rPr>
              <a:t>Video</a:t>
            </a:r>
          </a:p>
          <a:p>
            <a:pPr indent="-285750">
              <a:buFont typeface="Arial" panose="020B0604020202020204" pitchFamily="34" charset="0"/>
              <a:buChar char="•"/>
            </a:pPr>
            <a:endParaRPr lang="it-IT" altLang="ko-KR" dirty="0">
              <a:cs typeface="Poppins Medium" panose="00000600000000000000" pitchFamily="2" charset="0"/>
            </a:endParaRPr>
          </a:p>
          <a:p>
            <a:pPr indent="-285750">
              <a:buFont typeface="Arial" panose="020B0604020202020204" pitchFamily="34" charset="0"/>
              <a:buChar char="•"/>
            </a:pPr>
            <a:r>
              <a:rPr lang="it-IT" altLang="ko-KR" b="1" dirty="0">
                <a:cs typeface="Poppins Medium" panose="00000600000000000000" pitchFamily="2" charset="0"/>
              </a:rPr>
              <a:t>Su cosa deve concentrarsi la nostra strategia di marketing digitale?</a:t>
            </a:r>
          </a:p>
          <a:p>
            <a:pPr marL="57150" indent="-342900">
              <a:buFont typeface="+mj-lt"/>
              <a:buAutoNum type="alphaLcParenR"/>
            </a:pPr>
            <a:r>
              <a:rPr lang="it-IT" altLang="ko-KR" sz="1600" dirty="0">
                <a:cs typeface="Poppins Medium" panose="00000600000000000000" pitchFamily="2" charset="0"/>
              </a:rPr>
              <a:t>I nostri social network</a:t>
            </a:r>
          </a:p>
          <a:p>
            <a:pPr marL="57150" indent="-342900">
              <a:buFont typeface="+mj-lt"/>
              <a:buAutoNum type="alphaLcParenR"/>
            </a:pPr>
            <a:r>
              <a:rPr lang="it-IT" altLang="ko-KR" sz="1600" dirty="0">
                <a:cs typeface="Poppins Medium" panose="00000600000000000000" pitchFamily="2" charset="0"/>
              </a:rPr>
              <a:t>Le nostre e-mail</a:t>
            </a:r>
          </a:p>
          <a:p>
            <a:pPr marL="57150" indent="-342900">
              <a:buFont typeface="+mj-lt"/>
              <a:buAutoNum type="alphaLcParenR"/>
            </a:pPr>
            <a:r>
              <a:rPr lang="it-IT" altLang="ko-KR" sz="1600" dirty="0">
                <a:cs typeface="Poppins Medium" panose="00000600000000000000" pitchFamily="2" charset="0"/>
              </a:rPr>
              <a:t>Il nostro sito web</a:t>
            </a:r>
          </a:p>
          <a:p>
            <a:pPr indent="-285750">
              <a:buFont typeface="Arial" panose="020B0604020202020204" pitchFamily="34" charset="0"/>
              <a:buChar char="•"/>
            </a:pPr>
            <a:endParaRPr lang="it-IT" altLang="ko-KR" dirty="0">
              <a:cs typeface="Poppins Medium" panose="00000600000000000000" pitchFamily="2" charset="0"/>
            </a:endParaRPr>
          </a:p>
          <a:p>
            <a:pPr indent="-285750">
              <a:buFont typeface="Arial" panose="020B0604020202020204" pitchFamily="34" charset="0"/>
              <a:buChar char="•"/>
            </a:pPr>
            <a:r>
              <a:rPr lang="it-IT" altLang="ko-KR" b="1" dirty="0">
                <a:cs typeface="Poppins Medium" panose="00000600000000000000" pitchFamily="2" charset="0"/>
              </a:rPr>
              <a:t>A cosa serve la SEO?</a:t>
            </a:r>
          </a:p>
          <a:p>
            <a:pPr marL="57150" indent="-342900">
              <a:buFont typeface="+mj-lt"/>
              <a:buAutoNum type="alphaLcParenR"/>
            </a:pPr>
            <a:r>
              <a:rPr lang="it-IT" altLang="ko-KR" sz="1600" dirty="0">
                <a:cs typeface="Poppins Medium" panose="00000600000000000000" pitchFamily="2" charset="0"/>
              </a:rPr>
              <a:t>A posizionare un sito web</a:t>
            </a:r>
          </a:p>
          <a:p>
            <a:pPr marL="57150" indent="-342900">
              <a:buFont typeface="+mj-lt"/>
              <a:buAutoNum type="alphaLcParenR"/>
            </a:pPr>
            <a:r>
              <a:rPr lang="it-IT" altLang="ko-KR" sz="1600" dirty="0">
                <a:cs typeface="Poppins Medium" panose="00000600000000000000" pitchFamily="2" charset="0"/>
              </a:rPr>
              <a:t>A creare un sito web</a:t>
            </a:r>
          </a:p>
          <a:p>
            <a:pPr marL="57150" indent="-342900">
              <a:buFont typeface="+mj-lt"/>
              <a:buAutoNum type="alphaLcParenR"/>
            </a:pPr>
            <a:r>
              <a:rPr lang="it-IT" altLang="ko-KR" sz="1600" dirty="0">
                <a:cs typeface="Poppins Medium" panose="00000600000000000000" pitchFamily="2" charset="0"/>
              </a:rPr>
              <a:t>A strutturare un sito web</a:t>
            </a:r>
          </a:p>
          <a:p>
            <a:pPr indent="-285750">
              <a:buFont typeface="Arial" panose="020B0604020202020204" pitchFamily="34" charset="0"/>
              <a:buChar char="•"/>
            </a:pPr>
            <a:endParaRPr lang="it-IT" altLang="ko-KR" dirty="0">
              <a:cs typeface="Poppins Medium" panose="00000600000000000000" pitchFamily="2" charset="0"/>
            </a:endParaRPr>
          </a:p>
          <a:p>
            <a:pPr indent="-285750">
              <a:buFont typeface="Arial" panose="020B0604020202020204" pitchFamily="34" charset="0"/>
              <a:buChar char="•"/>
            </a:pPr>
            <a:r>
              <a:rPr lang="it-IT" altLang="ko-KR" b="1" dirty="0">
                <a:cs typeface="Poppins Medium" panose="00000600000000000000" pitchFamily="2" charset="0"/>
              </a:rPr>
              <a:t>Quale di questi social network viene utilizzato per pubblicare immagini e brevi video?</a:t>
            </a:r>
          </a:p>
          <a:p>
            <a:pPr marL="57150" indent="-342900">
              <a:buFont typeface="+mj-lt"/>
              <a:buAutoNum type="alphaLcParenR"/>
            </a:pPr>
            <a:r>
              <a:rPr lang="it-IT" altLang="ko-KR" sz="1600" dirty="0">
                <a:cs typeface="Poppins Medium" panose="00000600000000000000" pitchFamily="2" charset="0"/>
              </a:rPr>
              <a:t>Facebook</a:t>
            </a:r>
          </a:p>
          <a:p>
            <a:pPr marL="57150" indent="-342900">
              <a:buFont typeface="+mj-lt"/>
              <a:buAutoNum type="alphaLcParenR"/>
            </a:pPr>
            <a:r>
              <a:rPr lang="it-IT" altLang="ko-KR" sz="1600" dirty="0">
                <a:cs typeface="Poppins Medium" panose="00000600000000000000" pitchFamily="2" charset="0"/>
              </a:rPr>
              <a:t>LinkedIn</a:t>
            </a:r>
          </a:p>
          <a:p>
            <a:pPr marL="57150" indent="-342900">
              <a:buFont typeface="+mj-lt"/>
              <a:buAutoNum type="alphaLcParenR"/>
            </a:pPr>
            <a:r>
              <a:rPr lang="it-IT" altLang="ko-KR" sz="1600" dirty="0">
                <a:cs typeface="Poppins Medium" panose="00000600000000000000" pitchFamily="2" charset="0"/>
              </a:rPr>
              <a:t>Instagram</a:t>
            </a:r>
            <a:endParaRPr lang="en-US" altLang="ko-KR" sz="1400" dirty="0">
              <a:latin typeface="+mj-lt"/>
              <a:cs typeface="Poppins ExtraLight" panose="00000300000000000000" pitchFamily="2" charset="0"/>
            </a:endParaRPr>
          </a:p>
        </p:txBody>
      </p: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dirty="0">
                <a:solidFill>
                  <a:srgbClr val="F5911B"/>
                </a:solidFill>
                <a:ea typeface="Microsoft Sans Serif" panose="020B0604020202020204" pitchFamily="34" charset="0"/>
                <a:cs typeface="Poppins Medium" panose="00000600000000000000" pitchFamily="2" charset="0"/>
              </a:rPr>
              <a:t>Test </a:t>
            </a:r>
            <a:r>
              <a:rPr lang="en-AU" sz="2400" b="1" dirty="0" err="1">
                <a:solidFill>
                  <a:srgbClr val="F5911B"/>
                </a:solidFill>
                <a:ea typeface="Microsoft Sans Serif" panose="020B0604020202020204" pitchFamily="34" charset="0"/>
                <a:cs typeface="Poppins Medium" panose="00000600000000000000" pitchFamily="2" charset="0"/>
              </a:rPr>
              <a:t>riassuntivo</a:t>
            </a:r>
            <a:r>
              <a:rPr lang="en-AU" sz="2400" b="1" dirty="0">
                <a:solidFill>
                  <a:srgbClr val="F5911B"/>
                </a:solidFill>
                <a:ea typeface="Microsoft Sans Serif" panose="020B0604020202020204" pitchFamily="34" charset="0"/>
                <a:cs typeface="Poppins Medium" panose="00000600000000000000" pitchFamily="2" charset="0"/>
              </a:rPr>
              <a:t> finale</a:t>
            </a:r>
          </a:p>
          <a:p>
            <a:pPr>
              <a:tabLst>
                <a:tab pos="1205230" algn="l"/>
                <a:tab pos="1926589" algn="l"/>
                <a:tab pos="2915920" algn="l"/>
                <a:tab pos="3444875" algn="l"/>
                <a:tab pos="4383405" algn="l"/>
                <a:tab pos="6796405" algn="l"/>
              </a:tabLst>
              <a:defRPr/>
            </a:pPr>
            <a:r>
              <a:rPr lang="it-IT" sz="2000" dirty="0">
                <a:latin typeface="+mj-lt"/>
                <a:ea typeface="Microsoft Sans Serif" panose="020B0604020202020204" pitchFamily="34" charset="0"/>
                <a:cs typeface="Poppins ExtraLight" panose="00000300000000000000" pitchFamily="2" charset="0"/>
              </a:rPr>
              <a:t>Consolidate le vostre conoscenze rispondendo alle seguenti domande</a:t>
            </a:r>
            <a:r>
              <a:rPr lang="en-GB" sz="2000" dirty="0">
                <a:latin typeface="+mj-lt"/>
                <a:ea typeface="Microsoft Sans Serif" panose="020B0604020202020204" pitchFamily="34" charset="0"/>
                <a:cs typeface="Poppins ExtraLight" panose="00000300000000000000" pitchFamily="2" charset="0"/>
              </a:rPr>
              <a:t>:</a:t>
            </a:r>
          </a:p>
        </p:txBody>
      </p:sp>
      <p:grpSp>
        <p:nvGrpSpPr>
          <p:cNvPr id="21" name="Gruppo 20">
            <a:extLst>
              <a:ext uri="{FF2B5EF4-FFF2-40B4-BE49-F238E27FC236}">
                <a16:creationId xmlns:a16="http://schemas.microsoft.com/office/drawing/2014/main" id="{F1F539A8-E3B9-458F-8635-FA874D4B06AC}"/>
              </a:ext>
            </a:extLst>
          </p:cNvPr>
          <p:cNvGrpSpPr>
            <a:grpSpLocks noChangeAspect="1"/>
          </p:cNvGrpSpPr>
          <p:nvPr/>
        </p:nvGrpSpPr>
        <p:grpSpPr>
          <a:xfrm>
            <a:off x="10207680" y="2917800"/>
            <a:ext cx="1440000" cy="1022400"/>
            <a:chOff x="6949036" y="2151000"/>
            <a:chExt cx="3600000" cy="2556000"/>
          </a:xfrm>
        </p:grpSpPr>
        <p:sp>
          <p:nvSpPr>
            <p:cNvPr id="22" name="Figura a mano libera: forma 21">
              <a:extLst>
                <a:ext uri="{FF2B5EF4-FFF2-40B4-BE49-F238E27FC236}">
                  <a16:creationId xmlns:a16="http://schemas.microsoft.com/office/drawing/2014/main" id="{055E80B0-C721-4916-A4A8-E0B6E7C3DE95}"/>
                </a:ext>
              </a:extLst>
            </p:cNvPr>
            <p:cNvSpPr/>
            <p:nvPr/>
          </p:nvSpPr>
          <p:spPr>
            <a:xfrm>
              <a:off x="9807925"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baseline="-25000" dirty="0"/>
            </a:p>
          </p:txBody>
        </p:sp>
        <p:sp>
          <p:nvSpPr>
            <p:cNvPr id="23" name="Figura a mano libera: forma 22">
              <a:extLst>
                <a:ext uri="{FF2B5EF4-FFF2-40B4-BE49-F238E27FC236}">
                  <a16:creationId xmlns:a16="http://schemas.microsoft.com/office/drawing/2014/main" id="{7B784245-7A95-49D0-91BE-105113C97E72}"/>
                </a:ext>
              </a:extLst>
            </p:cNvPr>
            <p:cNvSpPr/>
            <p:nvPr/>
          </p:nvSpPr>
          <p:spPr>
            <a:xfrm>
              <a:off x="10093237" y="4059707"/>
              <a:ext cx="10521" cy="136735"/>
            </a:xfrm>
            <a:custGeom>
              <a:avLst/>
              <a:gdLst>
                <a:gd name="connsiteX0" fmla="*/ 5914 w 10813"/>
                <a:gd name="connsiteY0" fmla="*/ 5914 h 147789"/>
                <a:gd name="connsiteX1" fmla="*/ 5914 w 10813"/>
                <a:gd name="connsiteY1" fmla="*/ 143250 h 147789"/>
              </a:gdLst>
              <a:ahLst/>
              <a:cxnLst>
                <a:cxn ang="0">
                  <a:pos x="connsiteX0" y="connsiteY0"/>
                </a:cxn>
                <a:cxn ang="0">
                  <a:pos x="connsiteX1" y="connsiteY1"/>
                </a:cxn>
              </a:cxnLst>
              <a:rect l="l" t="t" r="r" b="b"/>
              <a:pathLst>
                <a:path w="10813" h="147789">
                  <a:moveTo>
                    <a:pt x="5914" y="5914"/>
                  </a:moveTo>
                  <a:lnTo>
                    <a:pt x="5914" y="143250"/>
                  </a:lnTo>
                </a:path>
              </a:pathLst>
            </a:custGeom>
            <a:ln w="12700" cap="flat">
              <a:solidFill>
                <a:srgbClr val="F5911B"/>
              </a:solidFill>
              <a:prstDash val="solid"/>
              <a:round/>
            </a:ln>
          </p:spPr>
          <p:txBody>
            <a:bodyPr rtlCol="0" anchor="ctr"/>
            <a:lstStyle/>
            <a:p>
              <a:endParaRPr lang="it-IT"/>
            </a:p>
          </p:txBody>
        </p:sp>
        <p:sp>
          <p:nvSpPr>
            <p:cNvPr id="24" name="Figura a mano libera: forma 23">
              <a:extLst>
                <a:ext uri="{FF2B5EF4-FFF2-40B4-BE49-F238E27FC236}">
                  <a16:creationId xmlns:a16="http://schemas.microsoft.com/office/drawing/2014/main" id="{C377242C-99A8-4245-8780-5D8DFC3B5494}"/>
                </a:ext>
              </a:extLst>
            </p:cNvPr>
            <p:cNvSpPr/>
            <p:nvPr/>
          </p:nvSpPr>
          <p:spPr>
            <a:xfrm>
              <a:off x="9437351" y="4163399"/>
              <a:ext cx="1111685" cy="543601"/>
            </a:xfrm>
            <a:custGeom>
              <a:avLst/>
              <a:gdLst>
                <a:gd name="connsiteX0" fmla="*/ 5761 w 1142665"/>
                <a:gd name="connsiteY0" fmla="*/ 5761 h 587553"/>
                <a:gd name="connsiteX1" fmla="*/ 91839 w 1142665"/>
                <a:gd name="connsiteY1" fmla="*/ 5761 h 587553"/>
                <a:gd name="connsiteX2" fmla="*/ 91839 w 1142665"/>
                <a:gd name="connsiteY2" fmla="*/ 494007 h 587553"/>
                <a:gd name="connsiteX3" fmla="*/ 199509 w 1142665"/>
                <a:gd name="connsiteY3" fmla="*/ 494007 h 587553"/>
                <a:gd name="connsiteX4" fmla="*/ 1138261 w 1142665"/>
                <a:gd name="connsiteY4" fmla="*/ 494043 h 587553"/>
                <a:gd name="connsiteX5" fmla="*/ 576408 w 1142665"/>
                <a:gd name="connsiteY5" fmla="*/ 494007 h 587553"/>
                <a:gd name="connsiteX6" fmla="*/ 576408 w 1142665"/>
                <a:gd name="connsiteY6" fmla="*/ 585240 h 587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2665" h="587553">
                  <a:moveTo>
                    <a:pt x="5761" y="5761"/>
                  </a:moveTo>
                  <a:lnTo>
                    <a:pt x="91839" y="5761"/>
                  </a:lnTo>
                  <a:lnTo>
                    <a:pt x="91839" y="494007"/>
                  </a:lnTo>
                  <a:lnTo>
                    <a:pt x="199509" y="494007"/>
                  </a:lnTo>
                  <a:cubicBezTo>
                    <a:pt x="218181" y="-112796"/>
                    <a:pt x="1122328" y="-103892"/>
                    <a:pt x="1138261" y="494043"/>
                  </a:cubicBezTo>
                  <a:cubicBezTo>
                    <a:pt x="1138261" y="494007"/>
                    <a:pt x="576408" y="494007"/>
                    <a:pt x="576408" y="494007"/>
                  </a:cubicBezTo>
                  <a:lnTo>
                    <a:pt x="576408" y="585240"/>
                  </a:lnTo>
                </a:path>
              </a:pathLst>
            </a:custGeom>
            <a:noFill/>
            <a:ln w="12700" cap="flat">
              <a:solidFill>
                <a:srgbClr val="F5911B"/>
              </a:solidFill>
              <a:prstDash val="solid"/>
              <a:round/>
            </a:ln>
          </p:spPr>
          <p:txBody>
            <a:bodyPr rtlCol="0" anchor="ctr"/>
            <a:lstStyle/>
            <a:p>
              <a:endParaRPr lang="it-IT"/>
            </a:p>
          </p:txBody>
        </p:sp>
        <p:sp>
          <p:nvSpPr>
            <p:cNvPr id="25" name="Figura a mano libera: forma 24">
              <a:extLst>
                <a:ext uri="{FF2B5EF4-FFF2-40B4-BE49-F238E27FC236}">
                  <a16:creationId xmlns:a16="http://schemas.microsoft.com/office/drawing/2014/main" id="{4EE480ED-58B8-4D6E-90FE-6FBC26FA1F93}"/>
                </a:ext>
              </a:extLst>
            </p:cNvPr>
            <p:cNvSpPr/>
            <p:nvPr/>
          </p:nvSpPr>
          <p:spPr>
            <a:xfrm>
              <a:off x="8561119"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61" y="677027"/>
                    <a:pt x="33913" y="676919"/>
                    <a:pt x="5761" y="293423"/>
                  </a:cubicBezTo>
                  <a:cubicBezTo>
                    <a:pt x="33985" y="-90181"/>
                    <a:pt x="564333" y="-90073"/>
                    <a:pt x="592521" y="293423"/>
                  </a:cubicBezTo>
                  <a:close/>
                </a:path>
              </a:pathLst>
            </a:custGeom>
            <a:noFill/>
            <a:ln w="12700" cap="flat">
              <a:solidFill>
                <a:srgbClr val="F5911B"/>
              </a:solidFill>
              <a:prstDash val="solid"/>
              <a:round/>
            </a:ln>
          </p:spPr>
          <p:txBody>
            <a:bodyPr rtlCol="0" anchor="ctr"/>
            <a:lstStyle/>
            <a:p>
              <a:endParaRPr lang="it-IT"/>
            </a:p>
          </p:txBody>
        </p:sp>
        <p:sp>
          <p:nvSpPr>
            <p:cNvPr id="27" name="Figura a mano libera: forma 26">
              <a:extLst>
                <a:ext uri="{FF2B5EF4-FFF2-40B4-BE49-F238E27FC236}">
                  <a16:creationId xmlns:a16="http://schemas.microsoft.com/office/drawing/2014/main" id="{0E5FAC52-F145-4898-BDE4-DF68329F54B2}"/>
                </a:ext>
              </a:extLst>
            </p:cNvPr>
            <p:cNvSpPr/>
            <p:nvPr/>
          </p:nvSpPr>
          <p:spPr>
            <a:xfrm>
              <a:off x="8846581" y="4059848"/>
              <a:ext cx="10521" cy="130064"/>
            </a:xfrm>
            <a:custGeom>
              <a:avLst/>
              <a:gdLst>
                <a:gd name="connsiteX0" fmla="*/ 5761 w 10813"/>
                <a:gd name="connsiteY0" fmla="*/ 5761 h 140580"/>
                <a:gd name="connsiteX1" fmla="*/ 5761 w 10813"/>
                <a:gd name="connsiteY1" fmla="*/ 136176 h 140580"/>
              </a:gdLst>
              <a:ahLst/>
              <a:cxnLst>
                <a:cxn ang="0">
                  <a:pos x="connsiteX0" y="connsiteY0"/>
                </a:cxn>
                <a:cxn ang="0">
                  <a:pos x="connsiteX1" y="connsiteY1"/>
                </a:cxn>
              </a:cxnLst>
              <a:rect l="l" t="t" r="r" b="b"/>
              <a:pathLst>
                <a:path w="10813" h="140580">
                  <a:moveTo>
                    <a:pt x="5761" y="5761"/>
                  </a:moveTo>
                  <a:lnTo>
                    <a:pt x="5761" y="136176"/>
                  </a:lnTo>
                </a:path>
              </a:pathLst>
            </a:custGeom>
            <a:ln w="12700" cap="flat">
              <a:solidFill>
                <a:srgbClr val="F5911B"/>
              </a:solidFill>
              <a:prstDash val="solid"/>
              <a:round/>
            </a:ln>
          </p:spPr>
          <p:txBody>
            <a:bodyPr rtlCol="0" anchor="ctr"/>
            <a:lstStyle/>
            <a:p>
              <a:endParaRPr lang="it-IT"/>
            </a:p>
          </p:txBody>
        </p:sp>
        <p:sp>
          <p:nvSpPr>
            <p:cNvPr id="28" name="Figura a mano libera: forma 27">
              <a:extLst>
                <a:ext uri="{FF2B5EF4-FFF2-40B4-BE49-F238E27FC236}">
                  <a16:creationId xmlns:a16="http://schemas.microsoft.com/office/drawing/2014/main" id="{EABC0042-2CD7-4671-B60B-A343E2A5F06D}"/>
                </a:ext>
              </a:extLst>
            </p:cNvPr>
            <p:cNvSpPr/>
            <p:nvPr/>
          </p:nvSpPr>
          <p:spPr>
            <a:xfrm>
              <a:off x="8260193" y="4187377"/>
              <a:ext cx="1041547" cy="436883"/>
            </a:xfrm>
            <a:custGeom>
              <a:avLst/>
              <a:gdLst>
                <a:gd name="connsiteX0" fmla="*/ 5761 w 1070572"/>
                <a:gd name="connsiteY0" fmla="*/ 468090 h 472205"/>
                <a:gd name="connsiteX1" fmla="*/ 126551 w 1070572"/>
                <a:gd name="connsiteY1" fmla="*/ 466684 h 472205"/>
                <a:gd name="connsiteX2" fmla="*/ 265365 w 1070572"/>
                <a:gd name="connsiteY2" fmla="*/ 135960 h 472205"/>
                <a:gd name="connsiteX3" fmla="*/ 1066673 w 1070572"/>
                <a:gd name="connsiteY3" fmla="*/ 468090 h 472205"/>
              </a:gdLst>
              <a:ahLst/>
              <a:cxnLst>
                <a:cxn ang="0">
                  <a:pos x="connsiteX0" y="connsiteY0"/>
                </a:cxn>
                <a:cxn ang="0">
                  <a:pos x="connsiteX1" y="connsiteY1"/>
                </a:cxn>
                <a:cxn ang="0">
                  <a:pos x="connsiteX2" y="connsiteY2"/>
                </a:cxn>
                <a:cxn ang="0">
                  <a:pos x="connsiteX3" y="connsiteY3"/>
                </a:cxn>
              </a:cxnLst>
              <a:rect l="l" t="t" r="r" b="b"/>
              <a:pathLst>
                <a:path w="1070572" h="472205">
                  <a:moveTo>
                    <a:pt x="5761" y="468090"/>
                  </a:moveTo>
                  <a:cubicBezTo>
                    <a:pt x="83296" y="466684"/>
                    <a:pt x="126551" y="466684"/>
                    <a:pt x="126551" y="466684"/>
                  </a:cubicBezTo>
                  <a:cubicBezTo>
                    <a:pt x="129687" y="459115"/>
                    <a:pt x="115449" y="312370"/>
                    <a:pt x="265365" y="135960"/>
                  </a:cubicBezTo>
                  <a:cubicBezTo>
                    <a:pt x="578355" y="-141524"/>
                    <a:pt x="1041585" y="50278"/>
                    <a:pt x="1066673" y="468090"/>
                  </a:cubicBezTo>
                </a:path>
              </a:pathLst>
            </a:custGeom>
            <a:noFill/>
            <a:ln w="12700" cap="flat">
              <a:solidFill>
                <a:srgbClr val="F5911B"/>
              </a:solidFill>
              <a:prstDash val="solid"/>
              <a:round/>
            </a:ln>
          </p:spPr>
          <p:txBody>
            <a:bodyPr rtlCol="0" anchor="ctr"/>
            <a:lstStyle/>
            <a:p>
              <a:endParaRPr lang="it-IT"/>
            </a:p>
          </p:txBody>
        </p:sp>
        <p:sp>
          <p:nvSpPr>
            <p:cNvPr id="29" name="Figura a mano libera: forma 28">
              <a:extLst>
                <a:ext uri="{FF2B5EF4-FFF2-40B4-BE49-F238E27FC236}">
                  <a16:creationId xmlns:a16="http://schemas.microsoft.com/office/drawing/2014/main" id="{22CA729F-057B-4816-AD67-4404C5D72C7F}"/>
                </a:ext>
              </a:extLst>
            </p:cNvPr>
            <p:cNvSpPr/>
            <p:nvPr/>
          </p:nvSpPr>
          <p:spPr>
            <a:xfrm>
              <a:off x="7319574"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a:p>
          </p:txBody>
        </p:sp>
        <p:sp>
          <p:nvSpPr>
            <p:cNvPr id="30" name="Figura a mano libera: forma 29">
              <a:extLst>
                <a:ext uri="{FF2B5EF4-FFF2-40B4-BE49-F238E27FC236}">
                  <a16:creationId xmlns:a16="http://schemas.microsoft.com/office/drawing/2014/main" id="{DFACBCB0-EADB-4E8C-8BBB-821D3075178B}"/>
                </a:ext>
              </a:extLst>
            </p:cNvPr>
            <p:cNvSpPr/>
            <p:nvPr/>
          </p:nvSpPr>
          <p:spPr>
            <a:xfrm>
              <a:off x="7604598" y="4059433"/>
              <a:ext cx="10521" cy="150074"/>
            </a:xfrm>
            <a:custGeom>
              <a:avLst/>
              <a:gdLst>
                <a:gd name="connsiteX0" fmla="*/ 6210 w 10813"/>
                <a:gd name="connsiteY0" fmla="*/ 6210 h 162208"/>
                <a:gd name="connsiteX1" fmla="*/ 6210 w 10813"/>
                <a:gd name="connsiteY1" fmla="*/ 157964 h 162208"/>
              </a:gdLst>
              <a:ahLst/>
              <a:cxnLst>
                <a:cxn ang="0">
                  <a:pos x="connsiteX0" y="connsiteY0"/>
                </a:cxn>
                <a:cxn ang="0">
                  <a:pos x="connsiteX1" y="connsiteY1"/>
                </a:cxn>
              </a:cxnLst>
              <a:rect l="l" t="t" r="r" b="b"/>
              <a:pathLst>
                <a:path w="10813" h="162208">
                  <a:moveTo>
                    <a:pt x="6210" y="6210"/>
                  </a:moveTo>
                  <a:lnTo>
                    <a:pt x="6210" y="157964"/>
                  </a:lnTo>
                </a:path>
              </a:pathLst>
            </a:custGeom>
            <a:ln w="12700" cap="flat">
              <a:solidFill>
                <a:srgbClr val="F5911B"/>
              </a:solidFill>
              <a:prstDash val="solid"/>
              <a:round/>
            </a:ln>
          </p:spPr>
          <p:txBody>
            <a:bodyPr rtlCol="0" anchor="ctr"/>
            <a:lstStyle/>
            <a:p>
              <a:endParaRPr lang="it-IT"/>
            </a:p>
          </p:txBody>
        </p:sp>
        <p:sp>
          <p:nvSpPr>
            <p:cNvPr id="31" name="Figura a mano libera: forma 30">
              <a:extLst>
                <a:ext uri="{FF2B5EF4-FFF2-40B4-BE49-F238E27FC236}">
                  <a16:creationId xmlns:a16="http://schemas.microsoft.com/office/drawing/2014/main" id="{01E8745D-DA12-4709-8F4B-91964DB11A91}"/>
                </a:ext>
              </a:extLst>
            </p:cNvPr>
            <p:cNvSpPr/>
            <p:nvPr/>
          </p:nvSpPr>
          <p:spPr>
            <a:xfrm>
              <a:off x="6949036" y="4163399"/>
              <a:ext cx="1111685" cy="460227"/>
            </a:xfrm>
            <a:custGeom>
              <a:avLst/>
              <a:gdLst>
                <a:gd name="connsiteX0" fmla="*/ 5761 w 1142665"/>
                <a:gd name="connsiteY0" fmla="*/ 5761 h 497437"/>
                <a:gd name="connsiteX1" fmla="*/ 91839 w 1142665"/>
                <a:gd name="connsiteY1" fmla="*/ 5761 h 497437"/>
                <a:gd name="connsiteX2" fmla="*/ 91839 w 1142665"/>
                <a:gd name="connsiteY2" fmla="*/ 494007 h 497437"/>
                <a:gd name="connsiteX3" fmla="*/ 199509 w 1142665"/>
                <a:gd name="connsiteY3" fmla="*/ 494007 h 497437"/>
                <a:gd name="connsiteX4" fmla="*/ 1138261 w 1142665"/>
                <a:gd name="connsiteY4" fmla="*/ 494007 h 4974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665" h="497437">
                  <a:moveTo>
                    <a:pt x="5761" y="5761"/>
                  </a:moveTo>
                  <a:lnTo>
                    <a:pt x="91839" y="5761"/>
                  </a:lnTo>
                  <a:lnTo>
                    <a:pt x="91839" y="494007"/>
                  </a:lnTo>
                  <a:lnTo>
                    <a:pt x="199509" y="494007"/>
                  </a:lnTo>
                  <a:cubicBezTo>
                    <a:pt x="222434" y="-105694"/>
                    <a:pt x="1114254" y="-116256"/>
                    <a:pt x="1138261" y="494007"/>
                  </a:cubicBezTo>
                </a:path>
              </a:pathLst>
            </a:custGeom>
            <a:noFill/>
            <a:ln w="12700" cap="flat">
              <a:solidFill>
                <a:srgbClr val="F5911B"/>
              </a:solidFill>
              <a:prstDash val="solid"/>
              <a:round/>
            </a:ln>
          </p:spPr>
          <p:txBody>
            <a:bodyPr rtlCol="0" anchor="ctr"/>
            <a:lstStyle/>
            <a:p>
              <a:endParaRPr lang="it-IT"/>
            </a:p>
          </p:txBody>
        </p:sp>
        <p:sp>
          <p:nvSpPr>
            <p:cNvPr id="32" name="Figura a mano libera: forma 31">
              <a:extLst>
                <a:ext uri="{FF2B5EF4-FFF2-40B4-BE49-F238E27FC236}">
                  <a16:creationId xmlns:a16="http://schemas.microsoft.com/office/drawing/2014/main" id="{49FFE028-AC35-4348-AF5C-21B0717F5DEE}"/>
                </a:ext>
              </a:extLst>
            </p:cNvPr>
            <p:cNvSpPr/>
            <p:nvPr/>
          </p:nvSpPr>
          <p:spPr>
            <a:xfrm>
              <a:off x="7700311" y="2151000"/>
              <a:ext cx="1806049" cy="1097208"/>
            </a:xfrm>
            <a:custGeom>
              <a:avLst/>
              <a:gdLst>
                <a:gd name="connsiteX0" fmla="*/ 1843584 w 1856380"/>
                <a:gd name="connsiteY0" fmla="*/ 296372 h 1185920"/>
                <a:gd name="connsiteX1" fmla="*/ 1843584 w 1856380"/>
                <a:gd name="connsiteY1" fmla="*/ 15248 h 1185920"/>
                <a:gd name="connsiteX2" fmla="*/ 15248 w 1856380"/>
                <a:gd name="connsiteY2" fmla="*/ 15248 h 1185920"/>
                <a:gd name="connsiteX3" fmla="*/ 15248 w 1856380"/>
                <a:gd name="connsiteY3" fmla="*/ 889729 h 1185920"/>
                <a:gd name="connsiteX4" fmla="*/ 310358 w 1856380"/>
                <a:gd name="connsiteY4" fmla="*/ 889729 h 1185920"/>
                <a:gd name="connsiteX5" fmla="*/ 310358 w 1856380"/>
                <a:gd name="connsiteY5" fmla="*/ 1172692 h 1185920"/>
                <a:gd name="connsiteX6" fmla="*/ 593213 w 1856380"/>
                <a:gd name="connsiteY6" fmla="*/ 889729 h 1185920"/>
                <a:gd name="connsiteX7" fmla="*/ 843698 w 1856380"/>
                <a:gd name="connsiteY7" fmla="*/ 889729 h 1185920"/>
                <a:gd name="connsiteX8" fmla="*/ 843698 w 1856380"/>
                <a:gd name="connsiteY8" fmla="*/ 296372 h 1185920"/>
                <a:gd name="connsiteX9" fmla="*/ 1843584 w 1856380"/>
                <a:gd name="connsiteY9" fmla="*/ 296372 h 1185920"/>
                <a:gd name="connsiteX10" fmla="*/ 1843584 w 1856380"/>
                <a:gd name="connsiteY10" fmla="*/ 296372 h 1185920"/>
                <a:gd name="connsiteX11" fmla="*/ 1843584 w 1856380"/>
                <a:gd name="connsiteY11" fmla="*/ 296372 h 11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56380" h="1185920">
                  <a:moveTo>
                    <a:pt x="1843584" y="296372"/>
                  </a:moveTo>
                  <a:lnTo>
                    <a:pt x="1843584" y="15248"/>
                  </a:lnTo>
                  <a:lnTo>
                    <a:pt x="15248" y="15248"/>
                  </a:lnTo>
                  <a:lnTo>
                    <a:pt x="15248" y="889729"/>
                  </a:lnTo>
                  <a:lnTo>
                    <a:pt x="310358" y="889729"/>
                  </a:lnTo>
                  <a:lnTo>
                    <a:pt x="310358" y="1172692"/>
                  </a:lnTo>
                  <a:lnTo>
                    <a:pt x="593213" y="889729"/>
                  </a:lnTo>
                  <a:lnTo>
                    <a:pt x="843698" y="889729"/>
                  </a:lnTo>
                  <a:lnTo>
                    <a:pt x="843698" y="296372"/>
                  </a:lnTo>
                  <a:lnTo>
                    <a:pt x="1843584" y="296372"/>
                  </a:lnTo>
                  <a:lnTo>
                    <a:pt x="1843584" y="296372"/>
                  </a:lnTo>
                  <a:lnTo>
                    <a:pt x="1843584" y="296372"/>
                  </a:lnTo>
                  <a:close/>
                </a:path>
              </a:pathLst>
            </a:custGeom>
            <a:noFill/>
            <a:ln w="12700" cap="flat">
              <a:solidFill>
                <a:srgbClr val="F5911B"/>
              </a:solidFill>
              <a:prstDash val="solid"/>
              <a:round/>
            </a:ln>
          </p:spPr>
          <p:txBody>
            <a:bodyPr rtlCol="0" anchor="ctr"/>
            <a:lstStyle/>
            <a:p>
              <a:endParaRPr lang="it-IT"/>
            </a:p>
          </p:txBody>
        </p:sp>
        <p:sp>
          <p:nvSpPr>
            <p:cNvPr id="33" name="Figura a mano libera: forma 32">
              <a:extLst>
                <a:ext uri="{FF2B5EF4-FFF2-40B4-BE49-F238E27FC236}">
                  <a16:creationId xmlns:a16="http://schemas.microsoft.com/office/drawing/2014/main" id="{9095DA34-4DD4-4C0D-97EA-578BB374CEFF}"/>
                </a:ext>
              </a:extLst>
            </p:cNvPr>
            <p:cNvSpPr/>
            <p:nvPr/>
          </p:nvSpPr>
          <p:spPr>
            <a:xfrm>
              <a:off x="8501951" y="2410229"/>
              <a:ext cx="1455360" cy="1000494"/>
            </a:xfrm>
            <a:custGeom>
              <a:avLst/>
              <a:gdLst>
                <a:gd name="connsiteX0" fmla="*/ 23214 w 1495918"/>
                <a:gd name="connsiteY0" fmla="*/ 790097 h 1081386"/>
                <a:gd name="connsiteX1" fmla="*/ 15248 w 1495918"/>
                <a:gd name="connsiteY1" fmla="*/ 15248 h 1081386"/>
                <a:gd name="connsiteX2" fmla="*/ 1482617 w 1495918"/>
                <a:gd name="connsiteY2" fmla="*/ 18131 h 1081386"/>
                <a:gd name="connsiteX3" fmla="*/ 1475408 w 1495918"/>
                <a:gd name="connsiteY3" fmla="*/ 790061 h 1081386"/>
                <a:gd name="connsiteX4" fmla="*/ 1113035 w 1495918"/>
                <a:gd name="connsiteY4" fmla="*/ 793269 h 1081386"/>
                <a:gd name="connsiteX5" fmla="*/ 1111413 w 1495918"/>
                <a:gd name="connsiteY5" fmla="*/ 1067040 h 1081386"/>
                <a:gd name="connsiteX6" fmla="*/ 807868 w 1495918"/>
                <a:gd name="connsiteY6" fmla="*/ 790025 h 1081386"/>
                <a:gd name="connsiteX7" fmla="*/ 23178 w 1495918"/>
                <a:gd name="connsiteY7" fmla="*/ 790025 h 1081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95918" h="1081386">
                  <a:moveTo>
                    <a:pt x="23214" y="790097"/>
                  </a:moveTo>
                  <a:cubicBezTo>
                    <a:pt x="19068" y="524220"/>
                    <a:pt x="18636" y="267968"/>
                    <a:pt x="15248" y="15248"/>
                  </a:cubicBezTo>
                  <a:lnTo>
                    <a:pt x="1482617" y="18131"/>
                  </a:lnTo>
                  <a:lnTo>
                    <a:pt x="1475408" y="790061"/>
                  </a:lnTo>
                  <a:lnTo>
                    <a:pt x="1113035" y="793269"/>
                  </a:lnTo>
                  <a:cubicBezTo>
                    <a:pt x="1108746" y="884538"/>
                    <a:pt x="1115739" y="975771"/>
                    <a:pt x="1111413" y="1067040"/>
                  </a:cubicBezTo>
                  <a:lnTo>
                    <a:pt x="807868" y="790025"/>
                  </a:lnTo>
                  <a:lnTo>
                    <a:pt x="23178" y="790025"/>
                  </a:lnTo>
                  <a:close/>
                </a:path>
              </a:pathLst>
            </a:custGeom>
            <a:noFill/>
            <a:ln w="12700" cap="flat">
              <a:solidFill>
                <a:srgbClr val="F5911B"/>
              </a:solidFill>
              <a:prstDash val="solid"/>
              <a:round/>
            </a:ln>
          </p:spPr>
          <p:txBody>
            <a:bodyPr rtlCol="0" anchor="ctr"/>
            <a:lstStyle/>
            <a:p>
              <a:endParaRPr lang="it-IT"/>
            </a:p>
          </p:txBody>
        </p:sp>
      </p:grpSp>
    </p:spTree>
    <p:extLst>
      <p:ext uri="{BB962C8B-B14F-4D97-AF65-F5344CB8AC3E}">
        <p14:creationId xmlns:p14="http://schemas.microsoft.com/office/powerpoint/2010/main" val="15155537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dirty="0" err="1">
                <a:solidFill>
                  <a:srgbClr val="F5911B"/>
                </a:solidFill>
                <a:ea typeface="Microsoft Sans Serif" panose="020B0604020202020204" pitchFamily="34" charset="0"/>
                <a:cs typeface="Poppins Medium" panose="00000600000000000000" pitchFamily="2" charset="0"/>
              </a:rPr>
              <a:t>Soluzioni</a:t>
            </a:r>
            <a:endParaRPr lang="en-AU" sz="2400" b="1" dirty="0">
              <a:solidFill>
                <a:srgbClr val="F5911B"/>
              </a:solidFill>
              <a:ea typeface="Microsoft Sans Serif" panose="020B0604020202020204" pitchFamily="34" charset="0"/>
              <a:cs typeface="Poppins Medium" panose="00000600000000000000" pitchFamily="2" charset="0"/>
            </a:endParaRPr>
          </a:p>
          <a:p>
            <a:pPr>
              <a:tabLst>
                <a:tab pos="1205230" algn="l"/>
                <a:tab pos="1926589" algn="l"/>
                <a:tab pos="2915920" algn="l"/>
                <a:tab pos="3444875" algn="l"/>
                <a:tab pos="4383405" algn="l"/>
                <a:tab pos="6796405" algn="l"/>
              </a:tabLst>
              <a:defRPr/>
            </a:pPr>
            <a:r>
              <a:rPr lang="en-GB" sz="2000" dirty="0">
                <a:latin typeface="+mj-lt"/>
                <a:ea typeface="Microsoft Sans Serif" panose="020B0604020202020204" pitchFamily="34" charset="0"/>
                <a:cs typeface="Poppins ExtraLight" panose="00000300000000000000" pitchFamily="2" charset="0"/>
              </a:rPr>
              <a:t>Ecco le </a:t>
            </a:r>
            <a:r>
              <a:rPr lang="en-GB" sz="2000" dirty="0" err="1">
                <a:latin typeface="+mj-lt"/>
                <a:ea typeface="Microsoft Sans Serif" panose="020B0604020202020204" pitchFamily="34" charset="0"/>
                <a:cs typeface="Poppins ExtraLight" panose="00000300000000000000" pitchFamily="2" charset="0"/>
              </a:rPr>
              <a:t>risposte</a:t>
            </a:r>
            <a:r>
              <a:rPr lang="en-GB" sz="2000" dirty="0">
                <a:latin typeface="+mj-lt"/>
                <a:ea typeface="Microsoft Sans Serif" panose="020B0604020202020204" pitchFamily="34" charset="0"/>
                <a:cs typeface="Poppins ExtraLight" panose="00000300000000000000" pitchFamily="2" charset="0"/>
              </a:rPr>
              <a:t>:</a:t>
            </a:r>
          </a:p>
        </p:txBody>
      </p:sp>
      <p:grpSp>
        <p:nvGrpSpPr>
          <p:cNvPr id="21" name="Gruppo 20">
            <a:extLst>
              <a:ext uri="{FF2B5EF4-FFF2-40B4-BE49-F238E27FC236}">
                <a16:creationId xmlns:a16="http://schemas.microsoft.com/office/drawing/2014/main" id="{F1F539A8-E3B9-458F-8635-FA874D4B06AC}"/>
              </a:ext>
            </a:extLst>
          </p:cNvPr>
          <p:cNvGrpSpPr>
            <a:grpSpLocks noChangeAspect="1"/>
          </p:cNvGrpSpPr>
          <p:nvPr/>
        </p:nvGrpSpPr>
        <p:grpSpPr>
          <a:xfrm>
            <a:off x="10207680" y="2917800"/>
            <a:ext cx="1440000" cy="1022400"/>
            <a:chOff x="6949036" y="2151000"/>
            <a:chExt cx="3600000" cy="2556000"/>
          </a:xfrm>
        </p:grpSpPr>
        <p:sp>
          <p:nvSpPr>
            <p:cNvPr id="22" name="Figura a mano libera: forma 21">
              <a:extLst>
                <a:ext uri="{FF2B5EF4-FFF2-40B4-BE49-F238E27FC236}">
                  <a16:creationId xmlns:a16="http://schemas.microsoft.com/office/drawing/2014/main" id="{055E80B0-C721-4916-A4A8-E0B6E7C3DE95}"/>
                </a:ext>
              </a:extLst>
            </p:cNvPr>
            <p:cNvSpPr/>
            <p:nvPr/>
          </p:nvSpPr>
          <p:spPr>
            <a:xfrm>
              <a:off x="9807925"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baseline="-25000" dirty="0"/>
            </a:p>
          </p:txBody>
        </p:sp>
        <p:sp>
          <p:nvSpPr>
            <p:cNvPr id="23" name="Figura a mano libera: forma 22">
              <a:extLst>
                <a:ext uri="{FF2B5EF4-FFF2-40B4-BE49-F238E27FC236}">
                  <a16:creationId xmlns:a16="http://schemas.microsoft.com/office/drawing/2014/main" id="{7B784245-7A95-49D0-91BE-105113C97E72}"/>
                </a:ext>
              </a:extLst>
            </p:cNvPr>
            <p:cNvSpPr/>
            <p:nvPr/>
          </p:nvSpPr>
          <p:spPr>
            <a:xfrm>
              <a:off x="10093237" y="4059707"/>
              <a:ext cx="10521" cy="136735"/>
            </a:xfrm>
            <a:custGeom>
              <a:avLst/>
              <a:gdLst>
                <a:gd name="connsiteX0" fmla="*/ 5914 w 10813"/>
                <a:gd name="connsiteY0" fmla="*/ 5914 h 147789"/>
                <a:gd name="connsiteX1" fmla="*/ 5914 w 10813"/>
                <a:gd name="connsiteY1" fmla="*/ 143250 h 147789"/>
              </a:gdLst>
              <a:ahLst/>
              <a:cxnLst>
                <a:cxn ang="0">
                  <a:pos x="connsiteX0" y="connsiteY0"/>
                </a:cxn>
                <a:cxn ang="0">
                  <a:pos x="connsiteX1" y="connsiteY1"/>
                </a:cxn>
              </a:cxnLst>
              <a:rect l="l" t="t" r="r" b="b"/>
              <a:pathLst>
                <a:path w="10813" h="147789">
                  <a:moveTo>
                    <a:pt x="5914" y="5914"/>
                  </a:moveTo>
                  <a:lnTo>
                    <a:pt x="5914" y="143250"/>
                  </a:lnTo>
                </a:path>
              </a:pathLst>
            </a:custGeom>
            <a:ln w="12700" cap="flat">
              <a:solidFill>
                <a:srgbClr val="F5911B"/>
              </a:solidFill>
              <a:prstDash val="solid"/>
              <a:round/>
            </a:ln>
          </p:spPr>
          <p:txBody>
            <a:bodyPr rtlCol="0" anchor="ctr"/>
            <a:lstStyle/>
            <a:p>
              <a:endParaRPr lang="it-IT"/>
            </a:p>
          </p:txBody>
        </p:sp>
        <p:sp>
          <p:nvSpPr>
            <p:cNvPr id="24" name="Figura a mano libera: forma 23">
              <a:extLst>
                <a:ext uri="{FF2B5EF4-FFF2-40B4-BE49-F238E27FC236}">
                  <a16:creationId xmlns:a16="http://schemas.microsoft.com/office/drawing/2014/main" id="{C377242C-99A8-4245-8780-5D8DFC3B5494}"/>
                </a:ext>
              </a:extLst>
            </p:cNvPr>
            <p:cNvSpPr/>
            <p:nvPr/>
          </p:nvSpPr>
          <p:spPr>
            <a:xfrm>
              <a:off x="9437351" y="4163399"/>
              <a:ext cx="1111685" cy="543601"/>
            </a:xfrm>
            <a:custGeom>
              <a:avLst/>
              <a:gdLst>
                <a:gd name="connsiteX0" fmla="*/ 5761 w 1142665"/>
                <a:gd name="connsiteY0" fmla="*/ 5761 h 587553"/>
                <a:gd name="connsiteX1" fmla="*/ 91839 w 1142665"/>
                <a:gd name="connsiteY1" fmla="*/ 5761 h 587553"/>
                <a:gd name="connsiteX2" fmla="*/ 91839 w 1142665"/>
                <a:gd name="connsiteY2" fmla="*/ 494007 h 587553"/>
                <a:gd name="connsiteX3" fmla="*/ 199509 w 1142665"/>
                <a:gd name="connsiteY3" fmla="*/ 494007 h 587553"/>
                <a:gd name="connsiteX4" fmla="*/ 1138261 w 1142665"/>
                <a:gd name="connsiteY4" fmla="*/ 494043 h 587553"/>
                <a:gd name="connsiteX5" fmla="*/ 576408 w 1142665"/>
                <a:gd name="connsiteY5" fmla="*/ 494007 h 587553"/>
                <a:gd name="connsiteX6" fmla="*/ 576408 w 1142665"/>
                <a:gd name="connsiteY6" fmla="*/ 585240 h 587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2665" h="587553">
                  <a:moveTo>
                    <a:pt x="5761" y="5761"/>
                  </a:moveTo>
                  <a:lnTo>
                    <a:pt x="91839" y="5761"/>
                  </a:lnTo>
                  <a:lnTo>
                    <a:pt x="91839" y="494007"/>
                  </a:lnTo>
                  <a:lnTo>
                    <a:pt x="199509" y="494007"/>
                  </a:lnTo>
                  <a:cubicBezTo>
                    <a:pt x="218181" y="-112796"/>
                    <a:pt x="1122328" y="-103892"/>
                    <a:pt x="1138261" y="494043"/>
                  </a:cubicBezTo>
                  <a:cubicBezTo>
                    <a:pt x="1138261" y="494007"/>
                    <a:pt x="576408" y="494007"/>
                    <a:pt x="576408" y="494007"/>
                  </a:cubicBezTo>
                  <a:lnTo>
                    <a:pt x="576408" y="585240"/>
                  </a:lnTo>
                </a:path>
              </a:pathLst>
            </a:custGeom>
            <a:noFill/>
            <a:ln w="12700" cap="flat">
              <a:solidFill>
                <a:srgbClr val="F5911B"/>
              </a:solidFill>
              <a:prstDash val="solid"/>
              <a:round/>
            </a:ln>
          </p:spPr>
          <p:txBody>
            <a:bodyPr rtlCol="0" anchor="ctr"/>
            <a:lstStyle/>
            <a:p>
              <a:endParaRPr lang="it-IT"/>
            </a:p>
          </p:txBody>
        </p:sp>
        <p:sp>
          <p:nvSpPr>
            <p:cNvPr id="25" name="Figura a mano libera: forma 24">
              <a:extLst>
                <a:ext uri="{FF2B5EF4-FFF2-40B4-BE49-F238E27FC236}">
                  <a16:creationId xmlns:a16="http://schemas.microsoft.com/office/drawing/2014/main" id="{4EE480ED-58B8-4D6E-90FE-6FBC26FA1F93}"/>
                </a:ext>
              </a:extLst>
            </p:cNvPr>
            <p:cNvSpPr/>
            <p:nvPr/>
          </p:nvSpPr>
          <p:spPr>
            <a:xfrm>
              <a:off x="8561119"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61" y="677027"/>
                    <a:pt x="33913" y="676919"/>
                    <a:pt x="5761" y="293423"/>
                  </a:cubicBezTo>
                  <a:cubicBezTo>
                    <a:pt x="33985" y="-90181"/>
                    <a:pt x="564333" y="-90073"/>
                    <a:pt x="592521" y="293423"/>
                  </a:cubicBezTo>
                  <a:close/>
                </a:path>
              </a:pathLst>
            </a:custGeom>
            <a:noFill/>
            <a:ln w="12700" cap="flat">
              <a:solidFill>
                <a:srgbClr val="F5911B"/>
              </a:solidFill>
              <a:prstDash val="solid"/>
              <a:round/>
            </a:ln>
          </p:spPr>
          <p:txBody>
            <a:bodyPr rtlCol="0" anchor="ctr"/>
            <a:lstStyle/>
            <a:p>
              <a:endParaRPr lang="it-IT"/>
            </a:p>
          </p:txBody>
        </p:sp>
        <p:sp>
          <p:nvSpPr>
            <p:cNvPr id="27" name="Figura a mano libera: forma 26">
              <a:extLst>
                <a:ext uri="{FF2B5EF4-FFF2-40B4-BE49-F238E27FC236}">
                  <a16:creationId xmlns:a16="http://schemas.microsoft.com/office/drawing/2014/main" id="{0E5FAC52-F145-4898-BDE4-DF68329F54B2}"/>
                </a:ext>
              </a:extLst>
            </p:cNvPr>
            <p:cNvSpPr/>
            <p:nvPr/>
          </p:nvSpPr>
          <p:spPr>
            <a:xfrm>
              <a:off x="8846581" y="4059848"/>
              <a:ext cx="10521" cy="130064"/>
            </a:xfrm>
            <a:custGeom>
              <a:avLst/>
              <a:gdLst>
                <a:gd name="connsiteX0" fmla="*/ 5761 w 10813"/>
                <a:gd name="connsiteY0" fmla="*/ 5761 h 140580"/>
                <a:gd name="connsiteX1" fmla="*/ 5761 w 10813"/>
                <a:gd name="connsiteY1" fmla="*/ 136176 h 140580"/>
              </a:gdLst>
              <a:ahLst/>
              <a:cxnLst>
                <a:cxn ang="0">
                  <a:pos x="connsiteX0" y="connsiteY0"/>
                </a:cxn>
                <a:cxn ang="0">
                  <a:pos x="connsiteX1" y="connsiteY1"/>
                </a:cxn>
              </a:cxnLst>
              <a:rect l="l" t="t" r="r" b="b"/>
              <a:pathLst>
                <a:path w="10813" h="140580">
                  <a:moveTo>
                    <a:pt x="5761" y="5761"/>
                  </a:moveTo>
                  <a:lnTo>
                    <a:pt x="5761" y="136176"/>
                  </a:lnTo>
                </a:path>
              </a:pathLst>
            </a:custGeom>
            <a:ln w="12700" cap="flat">
              <a:solidFill>
                <a:srgbClr val="F5911B"/>
              </a:solidFill>
              <a:prstDash val="solid"/>
              <a:round/>
            </a:ln>
          </p:spPr>
          <p:txBody>
            <a:bodyPr rtlCol="0" anchor="ctr"/>
            <a:lstStyle/>
            <a:p>
              <a:endParaRPr lang="it-IT"/>
            </a:p>
          </p:txBody>
        </p:sp>
        <p:sp>
          <p:nvSpPr>
            <p:cNvPr id="28" name="Figura a mano libera: forma 27">
              <a:extLst>
                <a:ext uri="{FF2B5EF4-FFF2-40B4-BE49-F238E27FC236}">
                  <a16:creationId xmlns:a16="http://schemas.microsoft.com/office/drawing/2014/main" id="{EABC0042-2CD7-4671-B60B-A343E2A5F06D}"/>
                </a:ext>
              </a:extLst>
            </p:cNvPr>
            <p:cNvSpPr/>
            <p:nvPr/>
          </p:nvSpPr>
          <p:spPr>
            <a:xfrm>
              <a:off x="8260193" y="4187377"/>
              <a:ext cx="1041547" cy="436883"/>
            </a:xfrm>
            <a:custGeom>
              <a:avLst/>
              <a:gdLst>
                <a:gd name="connsiteX0" fmla="*/ 5761 w 1070572"/>
                <a:gd name="connsiteY0" fmla="*/ 468090 h 472205"/>
                <a:gd name="connsiteX1" fmla="*/ 126551 w 1070572"/>
                <a:gd name="connsiteY1" fmla="*/ 466684 h 472205"/>
                <a:gd name="connsiteX2" fmla="*/ 265365 w 1070572"/>
                <a:gd name="connsiteY2" fmla="*/ 135960 h 472205"/>
                <a:gd name="connsiteX3" fmla="*/ 1066673 w 1070572"/>
                <a:gd name="connsiteY3" fmla="*/ 468090 h 472205"/>
              </a:gdLst>
              <a:ahLst/>
              <a:cxnLst>
                <a:cxn ang="0">
                  <a:pos x="connsiteX0" y="connsiteY0"/>
                </a:cxn>
                <a:cxn ang="0">
                  <a:pos x="connsiteX1" y="connsiteY1"/>
                </a:cxn>
                <a:cxn ang="0">
                  <a:pos x="connsiteX2" y="connsiteY2"/>
                </a:cxn>
                <a:cxn ang="0">
                  <a:pos x="connsiteX3" y="connsiteY3"/>
                </a:cxn>
              </a:cxnLst>
              <a:rect l="l" t="t" r="r" b="b"/>
              <a:pathLst>
                <a:path w="1070572" h="472205">
                  <a:moveTo>
                    <a:pt x="5761" y="468090"/>
                  </a:moveTo>
                  <a:cubicBezTo>
                    <a:pt x="83296" y="466684"/>
                    <a:pt x="126551" y="466684"/>
                    <a:pt x="126551" y="466684"/>
                  </a:cubicBezTo>
                  <a:cubicBezTo>
                    <a:pt x="129687" y="459115"/>
                    <a:pt x="115449" y="312370"/>
                    <a:pt x="265365" y="135960"/>
                  </a:cubicBezTo>
                  <a:cubicBezTo>
                    <a:pt x="578355" y="-141524"/>
                    <a:pt x="1041585" y="50278"/>
                    <a:pt x="1066673" y="468090"/>
                  </a:cubicBezTo>
                </a:path>
              </a:pathLst>
            </a:custGeom>
            <a:noFill/>
            <a:ln w="12700" cap="flat">
              <a:solidFill>
                <a:srgbClr val="F5911B"/>
              </a:solidFill>
              <a:prstDash val="solid"/>
              <a:round/>
            </a:ln>
          </p:spPr>
          <p:txBody>
            <a:bodyPr rtlCol="0" anchor="ctr"/>
            <a:lstStyle/>
            <a:p>
              <a:endParaRPr lang="it-IT"/>
            </a:p>
          </p:txBody>
        </p:sp>
        <p:sp>
          <p:nvSpPr>
            <p:cNvPr id="29" name="Figura a mano libera: forma 28">
              <a:extLst>
                <a:ext uri="{FF2B5EF4-FFF2-40B4-BE49-F238E27FC236}">
                  <a16:creationId xmlns:a16="http://schemas.microsoft.com/office/drawing/2014/main" id="{22CA729F-057B-4816-AD67-4404C5D72C7F}"/>
                </a:ext>
              </a:extLst>
            </p:cNvPr>
            <p:cNvSpPr/>
            <p:nvPr/>
          </p:nvSpPr>
          <p:spPr>
            <a:xfrm>
              <a:off x="7319574"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a:p>
          </p:txBody>
        </p:sp>
        <p:sp>
          <p:nvSpPr>
            <p:cNvPr id="30" name="Figura a mano libera: forma 29">
              <a:extLst>
                <a:ext uri="{FF2B5EF4-FFF2-40B4-BE49-F238E27FC236}">
                  <a16:creationId xmlns:a16="http://schemas.microsoft.com/office/drawing/2014/main" id="{DFACBCB0-EADB-4E8C-8BBB-821D3075178B}"/>
                </a:ext>
              </a:extLst>
            </p:cNvPr>
            <p:cNvSpPr/>
            <p:nvPr/>
          </p:nvSpPr>
          <p:spPr>
            <a:xfrm>
              <a:off x="7604598" y="4059433"/>
              <a:ext cx="10521" cy="150074"/>
            </a:xfrm>
            <a:custGeom>
              <a:avLst/>
              <a:gdLst>
                <a:gd name="connsiteX0" fmla="*/ 6210 w 10813"/>
                <a:gd name="connsiteY0" fmla="*/ 6210 h 162208"/>
                <a:gd name="connsiteX1" fmla="*/ 6210 w 10813"/>
                <a:gd name="connsiteY1" fmla="*/ 157964 h 162208"/>
              </a:gdLst>
              <a:ahLst/>
              <a:cxnLst>
                <a:cxn ang="0">
                  <a:pos x="connsiteX0" y="connsiteY0"/>
                </a:cxn>
                <a:cxn ang="0">
                  <a:pos x="connsiteX1" y="connsiteY1"/>
                </a:cxn>
              </a:cxnLst>
              <a:rect l="l" t="t" r="r" b="b"/>
              <a:pathLst>
                <a:path w="10813" h="162208">
                  <a:moveTo>
                    <a:pt x="6210" y="6210"/>
                  </a:moveTo>
                  <a:lnTo>
                    <a:pt x="6210" y="157964"/>
                  </a:lnTo>
                </a:path>
              </a:pathLst>
            </a:custGeom>
            <a:ln w="12700" cap="flat">
              <a:solidFill>
                <a:srgbClr val="F5911B"/>
              </a:solidFill>
              <a:prstDash val="solid"/>
              <a:round/>
            </a:ln>
          </p:spPr>
          <p:txBody>
            <a:bodyPr rtlCol="0" anchor="ctr"/>
            <a:lstStyle/>
            <a:p>
              <a:endParaRPr lang="it-IT"/>
            </a:p>
          </p:txBody>
        </p:sp>
        <p:sp>
          <p:nvSpPr>
            <p:cNvPr id="31" name="Figura a mano libera: forma 30">
              <a:extLst>
                <a:ext uri="{FF2B5EF4-FFF2-40B4-BE49-F238E27FC236}">
                  <a16:creationId xmlns:a16="http://schemas.microsoft.com/office/drawing/2014/main" id="{01E8745D-DA12-4709-8F4B-91964DB11A91}"/>
                </a:ext>
              </a:extLst>
            </p:cNvPr>
            <p:cNvSpPr/>
            <p:nvPr/>
          </p:nvSpPr>
          <p:spPr>
            <a:xfrm>
              <a:off x="6949036" y="4163399"/>
              <a:ext cx="1111685" cy="460227"/>
            </a:xfrm>
            <a:custGeom>
              <a:avLst/>
              <a:gdLst>
                <a:gd name="connsiteX0" fmla="*/ 5761 w 1142665"/>
                <a:gd name="connsiteY0" fmla="*/ 5761 h 497437"/>
                <a:gd name="connsiteX1" fmla="*/ 91839 w 1142665"/>
                <a:gd name="connsiteY1" fmla="*/ 5761 h 497437"/>
                <a:gd name="connsiteX2" fmla="*/ 91839 w 1142665"/>
                <a:gd name="connsiteY2" fmla="*/ 494007 h 497437"/>
                <a:gd name="connsiteX3" fmla="*/ 199509 w 1142665"/>
                <a:gd name="connsiteY3" fmla="*/ 494007 h 497437"/>
                <a:gd name="connsiteX4" fmla="*/ 1138261 w 1142665"/>
                <a:gd name="connsiteY4" fmla="*/ 494007 h 4974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665" h="497437">
                  <a:moveTo>
                    <a:pt x="5761" y="5761"/>
                  </a:moveTo>
                  <a:lnTo>
                    <a:pt x="91839" y="5761"/>
                  </a:lnTo>
                  <a:lnTo>
                    <a:pt x="91839" y="494007"/>
                  </a:lnTo>
                  <a:lnTo>
                    <a:pt x="199509" y="494007"/>
                  </a:lnTo>
                  <a:cubicBezTo>
                    <a:pt x="222434" y="-105694"/>
                    <a:pt x="1114254" y="-116256"/>
                    <a:pt x="1138261" y="494007"/>
                  </a:cubicBezTo>
                </a:path>
              </a:pathLst>
            </a:custGeom>
            <a:noFill/>
            <a:ln w="12700" cap="flat">
              <a:solidFill>
                <a:srgbClr val="F5911B"/>
              </a:solidFill>
              <a:prstDash val="solid"/>
              <a:round/>
            </a:ln>
          </p:spPr>
          <p:txBody>
            <a:bodyPr rtlCol="0" anchor="ctr"/>
            <a:lstStyle/>
            <a:p>
              <a:endParaRPr lang="it-IT"/>
            </a:p>
          </p:txBody>
        </p:sp>
        <p:sp>
          <p:nvSpPr>
            <p:cNvPr id="32" name="Figura a mano libera: forma 31">
              <a:extLst>
                <a:ext uri="{FF2B5EF4-FFF2-40B4-BE49-F238E27FC236}">
                  <a16:creationId xmlns:a16="http://schemas.microsoft.com/office/drawing/2014/main" id="{49FFE028-AC35-4348-AF5C-21B0717F5DEE}"/>
                </a:ext>
              </a:extLst>
            </p:cNvPr>
            <p:cNvSpPr/>
            <p:nvPr/>
          </p:nvSpPr>
          <p:spPr>
            <a:xfrm>
              <a:off x="7700311" y="2151000"/>
              <a:ext cx="1806049" cy="1097208"/>
            </a:xfrm>
            <a:custGeom>
              <a:avLst/>
              <a:gdLst>
                <a:gd name="connsiteX0" fmla="*/ 1843584 w 1856380"/>
                <a:gd name="connsiteY0" fmla="*/ 296372 h 1185920"/>
                <a:gd name="connsiteX1" fmla="*/ 1843584 w 1856380"/>
                <a:gd name="connsiteY1" fmla="*/ 15248 h 1185920"/>
                <a:gd name="connsiteX2" fmla="*/ 15248 w 1856380"/>
                <a:gd name="connsiteY2" fmla="*/ 15248 h 1185920"/>
                <a:gd name="connsiteX3" fmla="*/ 15248 w 1856380"/>
                <a:gd name="connsiteY3" fmla="*/ 889729 h 1185920"/>
                <a:gd name="connsiteX4" fmla="*/ 310358 w 1856380"/>
                <a:gd name="connsiteY4" fmla="*/ 889729 h 1185920"/>
                <a:gd name="connsiteX5" fmla="*/ 310358 w 1856380"/>
                <a:gd name="connsiteY5" fmla="*/ 1172692 h 1185920"/>
                <a:gd name="connsiteX6" fmla="*/ 593213 w 1856380"/>
                <a:gd name="connsiteY6" fmla="*/ 889729 h 1185920"/>
                <a:gd name="connsiteX7" fmla="*/ 843698 w 1856380"/>
                <a:gd name="connsiteY7" fmla="*/ 889729 h 1185920"/>
                <a:gd name="connsiteX8" fmla="*/ 843698 w 1856380"/>
                <a:gd name="connsiteY8" fmla="*/ 296372 h 1185920"/>
                <a:gd name="connsiteX9" fmla="*/ 1843584 w 1856380"/>
                <a:gd name="connsiteY9" fmla="*/ 296372 h 1185920"/>
                <a:gd name="connsiteX10" fmla="*/ 1843584 w 1856380"/>
                <a:gd name="connsiteY10" fmla="*/ 296372 h 1185920"/>
                <a:gd name="connsiteX11" fmla="*/ 1843584 w 1856380"/>
                <a:gd name="connsiteY11" fmla="*/ 296372 h 11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56380" h="1185920">
                  <a:moveTo>
                    <a:pt x="1843584" y="296372"/>
                  </a:moveTo>
                  <a:lnTo>
                    <a:pt x="1843584" y="15248"/>
                  </a:lnTo>
                  <a:lnTo>
                    <a:pt x="15248" y="15248"/>
                  </a:lnTo>
                  <a:lnTo>
                    <a:pt x="15248" y="889729"/>
                  </a:lnTo>
                  <a:lnTo>
                    <a:pt x="310358" y="889729"/>
                  </a:lnTo>
                  <a:lnTo>
                    <a:pt x="310358" y="1172692"/>
                  </a:lnTo>
                  <a:lnTo>
                    <a:pt x="593213" y="889729"/>
                  </a:lnTo>
                  <a:lnTo>
                    <a:pt x="843698" y="889729"/>
                  </a:lnTo>
                  <a:lnTo>
                    <a:pt x="843698" y="296372"/>
                  </a:lnTo>
                  <a:lnTo>
                    <a:pt x="1843584" y="296372"/>
                  </a:lnTo>
                  <a:lnTo>
                    <a:pt x="1843584" y="296372"/>
                  </a:lnTo>
                  <a:lnTo>
                    <a:pt x="1843584" y="296372"/>
                  </a:lnTo>
                  <a:close/>
                </a:path>
              </a:pathLst>
            </a:custGeom>
            <a:noFill/>
            <a:ln w="12700" cap="flat">
              <a:solidFill>
                <a:srgbClr val="F5911B"/>
              </a:solidFill>
              <a:prstDash val="solid"/>
              <a:round/>
            </a:ln>
          </p:spPr>
          <p:txBody>
            <a:bodyPr rtlCol="0" anchor="ctr"/>
            <a:lstStyle/>
            <a:p>
              <a:endParaRPr lang="it-IT"/>
            </a:p>
          </p:txBody>
        </p:sp>
        <p:sp>
          <p:nvSpPr>
            <p:cNvPr id="33" name="Figura a mano libera: forma 32">
              <a:extLst>
                <a:ext uri="{FF2B5EF4-FFF2-40B4-BE49-F238E27FC236}">
                  <a16:creationId xmlns:a16="http://schemas.microsoft.com/office/drawing/2014/main" id="{9095DA34-4DD4-4C0D-97EA-578BB374CEFF}"/>
                </a:ext>
              </a:extLst>
            </p:cNvPr>
            <p:cNvSpPr/>
            <p:nvPr/>
          </p:nvSpPr>
          <p:spPr>
            <a:xfrm>
              <a:off x="8501951" y="2410229"/>
              <a:ext cx="1455360" cy="1000494"/>
            </a:xfrm>
            <a:custGeom>
              <a:avLst/>
              <a:gdLst>
                <a:gd name="connsiteX0" fmla="*/ 23214 w 1495918"/>
                <a:gd name="connsiteY0" fmla="*/ 790097 h 1081386"/>
                <a:gd name="connsiteX1" fmla="*/ 15248 w 1495918"/>
                <a:gd name="connsiteY1" fmla="*/ 15248 h 1081386"/>
                <a:gd name="connsiteX2" fmla="*/ 1482617 w 1495918"/>
                <a:gd name="connsiteY2" fmla="*/ 18131 h 1081386"/>
                <a:gd name="connsiteX3" fmla="*/ 1475408 w 1495918"/>
                <a:gd name="connsiteY3" fmla="*/ 790061 h 1081386"/>
                <a:gd name="connsiteX4" fmla="*/ 1113035 w 1495918"/>
                <a:gd name="connsiteY4" fmla="*/ 793269 h 1081386"/>
                <a:gd name="connsiteX5" fmla="*/ 1111413 w 1495918"/>
                <a:gd name="connsiteY5" fmla="*/ 1067040 h 1081386"/>
                <a:gd name="connsiteX6" fmla="*/ 807868 w 1495918"/>
                <a:gd name="connsiteY6" fmla="*/ 790025 h 1081386"/>
                <a:gd name="connsiteX7" fmla="*/ 23178 w 1495918"/>
                <a:gd name="connsiteY7" fmla="*/ 790025 h 1081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95918" h="1081386">
                  <a:moveTo>
                    <a:pt x="23214" y="790097"/>
                  </a:moveTo>
                  <a:cubicBezTo>
                    <a:pt x="19068" y="524220"/>
                    <a:pt x="18636" y="267968"/>
                    <a:pt x="15248" y="15248"/>
                  </a:cubicBezTo>
                  <a:lnTo>
                    <a:pt x="1482617" y="18131"/>
                  </a:lnTo>
                  <a:lnTo>
                    <a:pt x="1475408" y="790061"/>
                  </a:lnTo>
                  <a:lnTo>
                    <a:pt x="1113035" y="793269"/>
                  </a:lnTo>
                  <a:cubicBezTo>
                    <a:pt x="1108746" y="884538"/>
                    <a:pt x="1115739" y="975771"/>
                    <a:pt x="1111413" y="1067040"/>
                  </a:cubicBezTo>
                  <a:lnTo>
                    <a:pt x="807868" y="790025"/>
                  </a:lnTo>
                  <a:lnTo>
                    <a:pt x="23178" y="790025"/>
                  </a:lnTo>
                  <a:close/>
                </a:path>
              </a:pathLst>
            </a:custGeom>
            <a:noFill/>
            <a:ln w="12700" cap="flat">
              <a:solidFill>
                <a:srgbClr val="F5911B"/>
              </a:solidFill>
              <a:prstDash val="solid"/>
              <a:round/>
            </a:ln>
          </p:spPr>
          <p:txBody>
            <a:bodyPr rtlCol="0" anchor="ctr"/>
            <a:lstStyle/>
            <a:p>
              <a:endParaRPr lang="it-IT"/>
            </a:p>
          </p:txBody>
        </p:sp>
      </p:grpSp>
      <p:sp>
        <p:nvSpPr>
          <p:cNvPr id="17" name="TextBox 54">
            <a:extLst>
              <a:ext uri="{FF2B5EF4-FFF2-40B4-BE49-F238E27FC236}">
                <a16:creationId xmlns:a16="http://schemas.microsoft.com/office/drawing/2014/main" id="{C4A611C0-7772-45DA-868E-F562E1FB7E84}"/>
              </a:ext>
            </a:extLst>
          </p:cNvPr>
          <p:cNvSpPr txBox="1"/>
          <p:nvPr/>
        </p:nvSpPr>
        <p:spPr>
          <a:xfrm>
            <a:off x="1385042" y="1568041"/>
            <a:ext cx="8098260" cy="4334503"/>
          </a:xfrm>
          <a:prstGeom prst="rect">
            <a:avLst/>
          </a:prstGeom>
          <a:noFill/>
        </p:spPr>
        <p:txBody>
          <a:bodyPr wrap="square" numCol="2" rtlCol="0">
            <a:noAutofit/>
          </a:bodyPr>
          <a:lstStyle/>
          <a:p>
            <a:pPr indent="-285750">
              <a:buFont typeface="Arial" panose="020B0604020202020204" pitchFamily="34" charset="0"/>
              <a:buChar char="•"/>
            </a:pPr>
            <a:r>
              <a:rPr lang="it-IT" altLang="ko-KR" b="1" dirty="0">
                <a:cs typeface="Poppins Medium" panose="00000600000000000000" pitchFamily="2" charset="0"/>
              </a:rPr>
              <a:t>Quale di questi è un vantaggio di Internet?</a:t>
            </a:r>
          </a:p>
          <a:p>
            <a:pPr marL="57150" indent="-342900">
              <a:buFont typeface="+mj-lt"/>
              <a:buAutoNum type="alphaLcParenR"/>
            </a:pPr>
            <a:r>
              <a:rPr lang="it-IT" altLang="ko-KR" sz="1600" dirty="0">
                <a:cs typeface="Poppins Medium" panose="00000600000000000000" pitchFamily="2" charset="0"/>
              </a:rPr>
              <a:t>Immediatezza</a:t>
            </a:r>
          </a:p>
          <a:p>
            <a:pPr marL="57150" indent="-342900">
              <a:buFont typeface="+mj-lt"/>
              <a:buAutoNum type="alphaLcParenR"/>
            </a:pPr>
            <a:r>
              <a:rPr lang="it-IT" altLang="ko-KR" sz="1600" dirty="0">
                <a:cs typeface="Poppins Medium" panose="00000600000000000000" pitchFamily="2" charset="0"/>
              </a:rPr>
              <a:t>Versatilità</a:t>
            </a:r>
          </a:p>
          <a:p>
            <a:pPr marL="57150" indent="-342900">
              <a:buFont typeface="+mj-lt"/>
              <a:buAutoNum type="alphaLcParenR"/>
            </a:pPr>
            <a:r>
              <a:rPr lang="it-IT" altLang="ko-KR" sz="1600" b="1" dirty="0">
                <a:solidFill>
                  <a:srgbClr val="F5911B"/>
                </a:solidFill>
                <a:cs typeface="Poppins Medium" panose="00000600000000000000" pitchFamily="2" charset="0"/>
              </a:rPr>
              <a:t>Entrambi</a:t>
            </a:r>
          </a:p>
          <a:p>
            <a:pPr indent="-285750">
              <a:buFont typeface="Arial" panose="020B0604020202020204" pitchFamily="34" charset="0"/>
              <a:buChar char="•"/>
            </a:pPr>
            <a:endParaRPr lang="it-IT" altLang="ko-KR" dirty="0">
              <a:cs typeface="Poppins Medium" panose="00000600000000000000" pitchFamily="2" charset="0"/>
            </a:endParaRPr>
          </a:p>
          <a:p>
            <a:pPr indent="-285750">
              <a:buFont typeface="Arial" panose="020B0604020202020204" pitchFamily="34" charset="0"/>
              <a:buChar char="•"/>
            </a:pPr>
            <a:r>
              <a:rPr lang="it-IT" altLang="ko-KR" b="1" dirty="0">
                <a:cs typeface="Poppins Medium" panose="00000600000000000000" pitchFamily="2" charset="0"/>
              </a:rPr>
              <a:t>Cosa deve avere il nostro sito web?</a:t>
            </a:r>
          </a:p>
          <a:p>
            <a:pPr marL="57150" indent="-342900">
              <a:buFont typeface="+mj-lt"/>
              <a:buAutoNum type="alphaLcParenR"/>
            </a:pPr>
            <a:r>
              <a:rPr lang="it-IT" altLang="ko-KR" sz="1600" dirty="0">
                <a:cs typeface="Poppins Medium" panose="00000600000000000000" pitchFamily="2" charset="0"/>
              </a:rPr>
              <a:t>Pubblicità</a:t>
            </a:r>
          </a:p>
          <a:p>
            <a:pPr marL="57150" indent="-342900">
              <a:buFont typeface="+mj-lt"/>
              <a:buAutoNum type="alphaLcParenR"/>
            </a:pPr>
            <a:r>
              <a:rPr lang="it-IT" altLang="ko-KR" sz="1600" b="1" dirty="0">
                <a:solidFill>
                  <a:srgbClr val="F5911B"/>
                </a:solidFill>
                <a:cs typeface="Poppins Medium" panose="00000600000000000000" pitchFamily="2" charset="0"/>
              </a:rPr>
              <a:t>Informazioni di contatto</a:t>
            </a:r>
          </a:p>
          <a:p>
            <a:pPr marL="57150" indent="-342900">
              <a:buFont typeface="+mj-lt"/>
              <a:buAutoNum type="alphaLcParenR"/>
            </a:pPr>
            <a:r>
              <a:rPr lang="it-IT" altLang="ko-KR" sz="1600" dirty="0">
                <a:cs typeface="Poppins Medium" panose="00000600000000000000" pitchFamily="2" charset="0"/>
              </a:rPr>
              <a:t>Video</a:t>
            </a:r>
          </a:p>
          <a:p>
            <a:pPr indent="-285750">
              <a:buFont typeface="Arial" panose="020B0604020202020204" pitchFamily="34" charset="0"/>
              <a:buChar char="•"/>
            </a:pPr>
            <a:endParaRPr lang="it-IT" altLang="ko-KR" dirty="0">
              <a:cs typeface="Poppins Medium" panose="00000600000000000000" pitchFamily="2" charset="0"/>
            </a:endParaRPr>
          </a:p>
          <a:p>
            <a:pPr indent="-285750">
              <a:buFont typeface="Arial" panose="020B0604020202020204" pitchFamily="34" charset="0"/>
              <a:buChar char="•"/>
            </a:pPr>
            <a:r>
              <a:rPr lang="it-IT" altLang="ko-KR" b="1" dirty="0">
                <a:cs typeface="Poppins Medium" panose="00000600000000000000" pitchFamily="2" charset="0"/>
              </a:rPr>
              <a:t>Su cosa deve concentrarsi la nostra strategia di marketing digitale?</a:t>
            </a:r>
          </a:p>
          <a:p>
            <a:pPr marL="57150" indent="-342900">
              <a:buFont typeface="+mj-lt"/>
              <a:buAutoNum type="alphaLcParenR"/>
            </a:pPr>
            <a:r>
              <a:rPr lang="it-IT" altLang="ko-KR" sz="1600" dirty="0">
                <a:cs typeface="Poppins Medium" panose="00000600000000000000" pitchFamily="2" charset="0"/>
              </a:rPr>
              <a:t>I nostri social network</a:t>
            </a:r>
          </a:p>
          <a:p>
            <a:pPr marL="57150" indent="-342900">
              <a:buFont typeface="+mj-lt"/>
              <a:buAutoNum type="alphaLcParenR"/>
            </a:pPr>
            <a:r>
              <a:rPr lang="it-IT" altLang="ko-KR" sz="1600" dirty="0">
                <a:cs typeface="Poppins Medium" panose="00000600000000000000" pitchFamily="2" charset="0"/>
              </a:rPr>
              <a:t>Le nostre e-mail</a:t>
            </a:r>
          </a:p>
          <a:p>
            <a:pPr marL="57150" indent="-342900">
              <a:buFont typeface="+mj-lt"/>
              <a:buAutoNum type="alphaLcParenR"/>
            </a:pPr>
            <a:r>
              <a:rPr lang="it-IT" altLang="ko-KR" sz="1600" b="1" dirty="0">
                <a:solidFill>
                  <a:srgbClr val="F5911B"/>
                </a:solidFill>
                <a:cs typeface="Poppins Medium" panose="00000600000000000000" pitchFamily="2" charset="0"/>
              </a:rPr>
              <a:t>Il nostro sito web</a:t>
            </a:r>
          </a:p>
          <a:p>
            <a:pPr indent="-285750">
              <a:buFont typeface="Arial" panose="020B0604020202020204" pitchFamily="34" charset="0"/>
              <a:buChar char="•"/>
            </a:pPr>
            <a:endParaRPr lang="it-IT" altLang="ko-KR" dirty="0">
              <a:cs typeface="Poppins Medium" panose="00000600000000000000" pitchFamily="2" charset="0"/>
            </a:endParaRPr>
          </a:p>
          <a:p>
            <a:pPr indent="-285750">
              <a:buFont typeface="Arial" panose="020B0604020202020204" pitchFamily="34" charset="0"/>
              <a:buChar char="•"/>
            </a:pPr>
            <a:r>
              <a:rPr lang="it-IT" altLang="ko-KR" b="1" dirty="0">
                <a:cs typeface="Poppins Medium" panose="00000600000000000000" pitchFamily="2" charset="0"/>
              </a:rPr>
              <a:t>A cosa serve la SEO?</a:t>
            </a:r>
            <a:endParaRPr lang="it-IT" altLang="ko-KR" b="1" dirty="0">
              <a:solidFill>
                <a:srgbClr val="F5911B"/>
              </a:solidFill>
              <a:cs typeface="Poppins Medium" panose="00000600000000000000" pitchFamily="2" charset="0"/>
            </a:endParaRPr>
          </a:p>
          <a:p>
            <a:pPr marL="57150" indent="-342900">
              <a:buFont typeface="+mj-lt"/>
              <a:buAutoNum type="alphaLcParenR"/>
            </a:pPr>
            <a:r>
              <a:rPr lang="it-IT" altLang="ko-KR" sz="1600" b="1" dirty="0">
                <a:solidFill>
                  <a:srgbClr val="F5911B"/>
                </a:solidFill>
                <a:cs typeface="Poppins Medium" panose="00000600000000000000" pitchFamily="2" charset="0"/>
              </a:rPr>
              <a:t>A posizionare un sito web</a:t>
            </a:r>
          </a:p>
          <a:p>
            <a:pPr marL="57150" indent="-342900">
              <a:buFont typeface="+mj-lt"/>
              <a:buAutoNum type="alphaLcParenR"/>
            </a:pPr>
            <a:r>
              <a:rPr lang="it-IT" altLang="ko-KR" sz="1600" dirty="0">
                <a:cs typeface="Poppins Medium" panose="00000600000000000000" pitchFamily="2" charset="0"/>
              </a:rPr>
              <a:t>A creare un sito web</a:t>
            </a:r>
          </a:p>
          <a:p>
            <a:pPr marL="57150" indent="-342900">
              <a:buFont typeface="+mj-lt"/>
              <a:buAutoNum type="alphaLcParenR"/>
            </a:pPr>
            <a:r>
              <a:rPr lang="it-IT" altLang="ko-KR" sz="1600" dirty="0">
                <a:cs typeface="Poppins Medium" panose="00000600000000000000" pitchFamily="2" charset="0"/>
              </a:rPr>
              <a:t>A strutturare un sito web</a:t>
            </a:r>
          </a:p>
          <a:p>
            <a:pPr indent="-285750">
              <a:buFont typeface="Arial" panose="020B0604020202020204" pitchFamily="34" charset="0"/>
              <a:buChar char="•"/>
            </a:pPr>
            <a:endParaRPr lang="it-IT" altLang="ko-KR" dirty="0">
              <a:cs typeface="Poppins Medium" panose="00000600000000000000" pitchFamily="2" charset="0"/>
            </a:endParaRPr>
          </a:p>
          <a:p>
            <a:pPr indent="-285750">
              <a:buFont typeface="Arial" panose="020B0604020202020204" pitchFamily="34" charset="0"/>
              <a:buChar char="•"/>
            </a:pPr>
            <a:r>
              <a:rPr lang="it-IT" altLang="ko-KR" b="1" dirty="0">
                <a:cs typeface="Poppins Medium" panose="00000600000000000000" pitchFamily="2" charset="0"/>
              </a:rPr>
              <a:t>Quale di questi social network viene utilizzato per pubblicare immagini e brevi video?</a:t>
            </a:r>
          </a:p>
          <a:p>
            <a:pPr marL="57150" indent="-342900">
              <a:buFont typeface="+mj-lt"/>
              <a:buAutoNum type="alphaLcParenR"/>
            </a:pPr>
            <a:r>
              <a:rPr lang="it-IT" altLang="ko-KR" sz="1600" dirty="0">
                <a:cs typeface="Poppins Medium" panose="00000600000000000000" pitchFamily="2" charset="0"/>
              </a:rPr>
              <a:t>Facebook</a:t>
            </a:r>
          </a:p>
          <a:p>
            <a:pPr marL="57150" indent="-342900">
              <a:buFont typeface="+mj-lt"/>
              <a:buAutoNum type="alphaLcParenR"/>
            </a:pPr>
            <a:r>
              <a:rPr lang="it-IT" altLang="ko-KR" sz="1600" dirty="0">
                <a:cs typeface="Poppins Medium" panose="00000600000000000000" pitchFamily="2" charset="0"/>
              </a:rPr>
              <a:t>LinkedIn</a:t>
            </a:r>
          </a:p>
          <a:p>
            <a:pPr marL="57150" indent="-342900">
              <a:buFont typeface="+mj-lt"/>
              <a:buAutoNum type="alphaLcParenR"/>
            </a:pPr>
            <a:r>
              <a:rPr lang="it-IT" altLang="ko-KR" sz="1600" b="1" dirty="0">
                <a:solidFill>
                  <a:srgbClr val="F5911B"/>
                </a:solidFill>
                <a:cs typeface="Poppins Medium" panose="00000600000000000000" pitchFamily="2" charset="0"/>
              </a:rPr>
              <a:t>Instagram</a:t>
            </a:r>
            <a:endParaRPr lang="en-US" altLang="ko-KR" sz="1400" b="1" dirty="0">
              <a:solidFill>
                <a:srgbClr val="F5911B"/>
              </a:solidFill>
              <a:latin typeface="+mj-lt"/>
              <a:cs typeface="Poppins ExtraLight" panose="00000300000000000000" pitchFamily="2" charset="0"/>
            </a:endParaRPr>
          </a:p>
        </p:txBody>
      </p:sp>
    </p:spTree>
    <p:extLst>
      <p:ext uri="{BB962C8B-B14F-4D97-AF65-F5344CB8AC3E}">
        <p14:creationId xmlns:p14="http://schemas.microsoft.com/office/powerpoint/2010/main" val="3859289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Google Shape;334;p29">
            <a:extLst>
              <a:ext uri="{FF2B5EF4-FFF2-40B4-BE49-F238E27FC236}">
                <a16:creationId xmlns:a16="http://schemas.microsoft.com/office/drawing/2014/main" id="{0A191618-07F4-48F0-8F5D-BB84ACDEE6FE}"/>
              </a:ext>
            </a:extLst>
          </p:cNvPr>
          <p:cNvCxnSpPr>
            <a:cxnSpLocks noChangeAspect="1"/>
          </p:cNvCxnSpPr>
          <p:nvPr/>
        </p:nvCxnSpPr>
        <p:spPr>
          <a:xfrm>
            <a:off x="528320" y="3631149"/>
            <a:ext cx="9469120" cy="0"/>
          </a:xfrm>
          <a:prstGeom prst="straightConnector1">
            <a:avLst/>
          </a:prstGeom>
          <a:noFill/>
          <a:ln w="9525" cap="flat" cmpd="sng">
            <a:solidFill>
              <a:srgbClr val="F5911B"/>
            </a:solidFill>
            <a:prstDash val="dash"/>
            <a:round/>
            <a:headEnd type="none" w="med" len="med"/>
            <a:tailEnd type="none" w="med" len="med"/>
          </a:ln>
        </p:spPr>
      </p:cxnSp>
      <p:grpSp>
        <p:nvGrpSpPr>
          <p:cNvPr id="37" name="Gruppo 36">
            <a:extLst>
              <a:ext uri="{FF2B5EF4-FFF2-40B4-BE49-F238E27FC236}">
                <a16:creationId xmlns:a16="http://schemas.microsoft.com/office/drawing/2014/main" id="{50D12D44-71F6-4231-80B8-67EEF8B3DD0B}"/>
              </a:ext>
            </a:extLst>
          </p:cNvPr>
          <p:cNvGrpSpPr>
            <a:grpSpLocks noChangeAspect="1"/>
          </p:cNvGrpSpPr>
          <p:nvPr/>
        </p:nvGrpSpPr>
        <p:grpSpPr>
          <a:xfrm>
            <a:off x="10207680" y="2917800"/>
            <a:ext cx="1440000" cy="1022400"/>
            <a:chOff x="6949036" y="2151000"/>
            <a:chExt cx="3600000" cy="2556000"/>
          </a:xfrm>
        </p:grpSpPr>
        <p:sp>
          <p:nvSpPr>
            <p:cNvPr id="38" name="Figura a mano libera: forma 37">
              <a:extLst>
                <a:ext uri="{FF2B5EF4-FFF2-40B4-BE49-F238E27FC236}">
                  <a16:creationId xmlns:a16="http://schemas.microsoft.com/office/drawing/2014/main" id="{4379082C-528C-42AF-B8B7-3B5F01AA082D}"/>
                </a:ext>
              </a:extLst>
            </p:cNvPr>
            <p:cNvSpPr/>
            <p:nvPr/>
          </p:nvSpPr>
          <p:spPr>
            <a:xfrm>
              <a:off x="9807925"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u="sng" baseline="-25000" dirty="0"/>
            </a:p>
          </p:txBody>
        </p:sp>
        <p:sp>
          <p:nvSpPr>
            <p:cNvPr id="39" name="Figura a mano libera: forma 38">
              <a:extLst>
                <a:ext uri="{FF2B5EF4-FFF2-40B4-BE49-F238E27FC236}">
                  <a16:creationId xmlns:a16="http://schemas.microsoft.com/office/drawing/2014/main" id="{1581A0D5-BFBF-4B50-8AD7-2DAD61AEFC05}"/>
                </a:ext>
              </a:extLst>
            </p:cNvPr>
            <p:cNvSpPr/>
            <p:nvPr/>
          </p:nvSpPr>
          <p:spPr>
            <a:xfrm>
              <a:off x="10093237" y="4059707"/>
              <a:ext cx="10521" cy="136735"/>
            </a:xfrm>
            <a:custGeom>
              <a:avLst/>
              <a:gdLst>
                <a:gd name="connsiteX0" fmla="*/ 5914 w 10813"/>
                <a:gd name="connsiteY0" fmla="*/ 5914 h 147789"/>
                <a:gd name="connsiteX1" fmla="*/ 5914 w 10813"/>
                <a:gd name="connsiteY1" fmla="*/ 143250 h 147789"/>
              </a:gdLst>
              <a:ahLst/>
              <a:cxnLst>
                <a:cxn ang="0">
                  <a:pos x="connsiteX0" y="connsiteY0"/>
                </a:cxn>
                <a:cxn ang="0">
                  <a:pos x="connsiteX1" y="connsiteY1"/>
                </a:cxn>
              </a:cxnLst>
              <a:rect l="l" t="t" r="r" b="b"/>
              <a:pathLst>
                <a:path w="10813" h="147789">
                  <a:moveTo>
                    <a:pt x="5914" y="5914"/>
                  </a:moveTo>
                  <a:lnTo>
                    <a:pt x="5914" y="143250"/>
                  </a:lnTo>
                </a:path>
              </a:pathLst>
            </a:custGeom>
            <a:ln w="12700" cap="flat">
              <a:solidFill>
                <a:srgbClr val="F5911B"/>
              </a:solidFill>
              <a:prstDash val="solid"/>
              <a:round/>
            </a:ln>
          </p:spPr>
          <p:txBody>
            <a:bodyPr rtlCol="0" anchor="ctr"/>
            <a:lstStyle/>
            <a:p>
              <a:endParaRPr lang="it-IT" u="sng"/>
            </a:p>
          </p:txBody>
        </p:sp>
        <p:sp>
          <p:nvSpPr>
            <p:cNvPr id="40" name="Figura a mano libera: forma 39">
              <a:extLst>
                <a:ext uri="{FF2B5EF4-FFF2-40B4-BE49-F238E27FC236}">
                  <a16:creationId xmlns:a16="http://schemas.microsoft.com/office/drawing/2014/main" id="{BE1067E1-1D1E-40F0-A903-0EFEEF81A653}"/>
                </a:ext>
              </a:extLst>
            </p:cNvPr>
            <p:cNvSpPr/>
            <p:nvPr/>
          </p:nvSpPr>
          <p:spPr>
            <a:xfrm>
              <a:off x="9437351" y="4163399"/>
              <a:ext cx="1111685" cy="543601"/>
            </a:xfrm>
            <a:custGeom>
              <a:avLst/>
              <a:gdLst>
                <a:gd name="connsiteX0" fmla="*/ 5761 w 1142665"/>
                <a:gd name="connsiteY0" fmla="*/ 5761 h 587553"/>
                <a:gd name="connsiteX1" fmla="*/ 91839 w 1142665"/>
                <a:gd name="connsiteY1" fmla="*/ 5761 h 587553"/>
                <a:gd name="connsiteX2" fmla="*/ 91839 w 1142665"/>
                <a:gd name="connsiteY2" fmla="*/ 494007 h 587553"/>
                <a:gd name="connsiteX3" fmla="*/ 199509 w 1142665"/>
                <a:gd name="connsiteY3" fmla="*/ 494007 h 587553"/>
                <a:gd name="connsiteX4" fmla="*/ 1138261 w 1142665"/>
                <a:gd name="connsiteY4" fmla="*/ 494043 h 587553"/>
                <a:gd name="connsiteX5" fmla="*/ 576408 w 1142665"/>
                <a:gd name="connsiteY5" fmla="*/ 494007 h 587553"/>
                <a:gd name="connsiteX6" fmla="*/ 576408 w 1142665"/>
                <a:gd name="connsiteY6" fmla="*/ 585240 h 587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2665" h="587553">
                  <a:moveTo>
                    <a:pt x="5761" y="5761"/>
                  </a:moveTo>
                  <a:lnTo>
                    <a:pt x="91839" y="5761"/>
                  </a:lnTo>
                  <a:lnTo>
                    <a:pt x="91839" y="494007"/>
                  </a:lnTo>
                  <a:lnTo>
                    <a:pt x="199509" y="494007"/>
                  </a:lnTo>
                  <a:cubicBezTo>
                    <a:pt x="218181" y="-112796"/>
                    <a:pt x="1122328" y="-103892"/>
                    <a:pt x="1138261" y="494043"/>
                  </a:cubicBezTo>
                  <a:cubicBezTo>
                    <a:pt x="1138261" y="494007"/>
                    <a:pt x="576408" y="494007"/>
                    <a:pt x="576408" y="494007"/>
                  </a:cubicBezTo>
                  <a:lnTo>
                    <a:pt x="576408" y="585240"/>
                  </a:lnTo>
                </a:path>
              </a:pathLst>
            </a:custGeom>
            <a:noFill/>
            <a:ln w="12700" cap="flat">
              <a:solidFill>
                <a:srgbClr val="F5911B"/>
              </a:solidFill>
              <a:prstDash val="solid"/>
              <a:round/>
            </a:ln>
          </p:spPr>
          <p:txBody>
            <a:bodyPr rtlCol="0" anchor="ctr"/>
            <a:lstStyle/>
            <a:p>
              <a:endParaRPr lang="it-IT" u="sng"/>
            </a:p>
          </p:txBody>
        </p:sp>
        <p:sp>
          <p:nvSpPr>
            <p:cNvPr id="41" name="Figura a mano libera: forma 40">
              <a:extLst>
                <a:ext uri="{FF2B5EF4-FFF2-40B4-BE49-F238E27FC236}">
                  <a16:creationId xmlns:a16="http://schemas.microsoft.com/office/drawing/2014/main" id="{03E76ADC-FC20-4A6A-BBEF-AD90C779E0C2}"/>
                </a:ext>
              </a:extLst>
            </p:cNvPr>
            <p:cNvSpPr/>
            <p:nvPr/>
          </p:nvSpPr>
          <p:spPr>
            <a:xfrm>
              <a:off x="8561119"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61" y="677027"/>
                    <a:pt x="33913" y="676919"/>
                    <a:pt x="5761" y="293423"/>
                  </a:cubicBezTo>
                  <a:cubicBezTo>
                    <a:pt x="33985" y="-90181"/>
                    <a:pt x="564333" y="-90073"/>
                    <a:pt x="592521" y="293423"/>
                  </a:cubicBezTo>
                  <a:close/>
                </a:path>
              </a:pathLst>
            </a:custGeom>
            <a:noFill/>
            <a:ln w="12700" cap="flat">
              <a:solidFill>
                <a:srgbClr val="F5911B"/>
              </a:solidFill>
              <a:prstDash val="solid"/>
              <a:round/>
            </a:ln>
          </p:spPr>
          <p:txBody>
            <a:bodyPr rtlCol="0" anchor="ctr"/>
            <a:lstStyle/>
            <a:p>
              <a:endParaRPr lang="it-IT" u="sng"/>
            </a:p>
          </p:txBody>
        </p:sp>
        <p:sp>
          <p:nvSpPr>
            <p:cNvPr id="42" name="Figura a mano libera: forma 41">
              <a:extLst>
                <a:ext uri="{FF2B5EF4-FFF2-40B4-BE49-F238E27FC236}">
                  <a16:creationId xmlns:a16="http://schemas.microsoft.com/office/drawing/2014/main" id="{EE3636F3-CF94-452C-89C0-721EF0FB0EF6}"/>
                </a:ext>
              </a:extLst>
            </p:cNvPr>
            <p:cNvSpPr/>
            <p:nvPr/>
          </p:nvSpPr>
          <p:spPr>
            <a:xfrm>
              <a:off x="8846581" y="4059848"/>
              <a:ext cx="10521" cy="130064"/>
            </a:xfrm>
            <a:custGeom>
              <a:avLst/>
              <a:gdLst>
                <a:gd name="connsiteX0" fmla="*/ 5761 w 10813"/>
                <a:gd name="connsiteY0" fmla="*/ 5761 h 140580"/>
                <a:gd name="connsiteX1" fmla="*/ 5761 w 10813"/>
                <a:gd name="connsiteY1" fmla="*/ 136176 h 140580"/>
              </a:gdLst>
              <a:ahLst/>
              <a:cxnLst>
                <a:cxn ang="0">
                  <a:pos x="connsiteX0" y="connsiteY0"/>
                </a:cxn>
                <a:cxn ang="0">
                  <a:pos x="connsiteX1" y="connsiteY1"/>
                </a:cxn>
              </a:cxnLst>
              <a:rect l="l" t="t" r="r" b="b"/>
              <a:pathLst>
                <a:path w="10813" h="140580">
                  <a:moveTo>
                    <a:pt x="5761" y="5761"/>
                  </a:moveTo>
                  <a:lnTo>
                    <a:pt x="5761" y="136176"/>
                  </a:lnTo>
                </a:path>
              </a:pathLst>
            </a:custGeom>
            <a:ln w="12700" cap="flat">
              <a:solidFill>
                <a:srgbClr val="F5911B"/>
              </a:solidFill>
              <a:prstDash val="solid"/>
              <a:round/>
            </a:ln>
          </p:spPr>
          <p:txBody>
            <a:bodyPr rtlCol="0" anchor="ctr"/>
            <a:lstStyle/>
            <a:p>
              <a:endParaRPr lang="it-IT" u="sng"/>
            </a:p>
          </p:txBody>
        </p:sp>
        <p:sp>
          <p:nvSpPr>
            <p:cNvPr id="43" name="Figura a mano libera: forma 42">
              <a:extLst>
                <a:ext uri="{FF2B5EF4-FFF2-40B4-BE49-F238E27FC236}">
                  <a16:creationId xmlns:a16="http://schemas.microsoft.com/office/drawing/2014/main" id="{331A4FCF-0592-4C05-B534-4E8432A0B32E}"/>
                </a:ext>
              </a:extLst>
            </p:cNvPr>
            <p:cNvSpPr/>
            <p:nvPr/>
          </p:nvSpPr>
          <p:spPr>
            <a:xfrm>
              <a:off x="8260193" y="4187377"/>
              <a:ext cx="1041547" cy="436883"/>
            </a:xfrm>
            <a:custGeom>
              <a:avLst/>
              <a:gdLst>
                <a:gd name="connsiteX0" fmla="*/ 5761 w 1070572"/>
                <a:gd name="connsiteY0" fmla="*/ 468090 h 472205"/>
                <a:gd name="connsiteX1" fmla="*/ 126551 w 1070572"/>
                <a:gd name="connsiteY1" fmla="*/ 466684 h 472205"/>
                <a:gd name="connsiteX2" fmla="*/ 265365 w 1070572"/>
                <a:gd name="connsiteY2" fmla="*/ 135960 h 472205"/>
                <a:gd name="connsiteX3" fmla="*/ 1066673 w 1070572"/>
                <a:gd name="connsiteY3" fmla="*/ 468090 h 472205"/>
              </a:gdLst>
              <a:ahLst/>
              <a:cxnLst>
                <a:cxn ang="0">
                  <a:pos x="connsiteX0" y="connsiteY0"/>
                </a:cxn>
                <a:cxn ang="0">
                  <a:pos x="connsiteX1" y="connsiteY1"/>
                </a:cxn>
                <a:cxn ang="0">
                  <a:pos x="connsiteX2" y="connsiteY2"/>
                </a:cxn>
                <a:cxn ang="0">
                  <a:pos x="connsiteX3" y="connsiteY3"/>
                </a:cxn>
              </a:cxnLst>
              <a:rect l="l" t="t" r="r" b="b"/>
              <a:pathLst>
                <a:path w="1070572" h="472205">
                  <a:moveTo>
                    <a:pt x="5761" y="468090"/>
                  </a:moveTo>
                  <a:cubicBezTo>
                    <a:pt x="83296" y="466684"/>
                    <a:pt x="126551" y="466684"/>
                    <a:pt x="126551" y="466684"/>
                  </a:cubicBezTo>
                  <a:cubicBezTo>
                    <a:pt x="129687" y="459115"/>
                    <a:pt x="115449" y="312370"/>
                    <a:pt x="265365" y="135960"/>
                  </a:cubicBezTo>
                  <a:cubicBezTo>
                    <a:pt x="578355" y="-141524"/>
                    <a:pt x="1041585" y="50278"/>
                    <a:pt x="1066673" y="468090"/>
                  </a:cubicBezTo>
                </a:path>
              </a:pathLst>
            </a:custGeom>
            <a:noFill/>
            <a:ln w="12700" cap="flat">
              <a:solidFill>
                <a:srgbClr val="F5911B"/>
              </a:solidFill>
              <a:prstDash val="solid"/>
              <a:round/>
            </a:ln>
          </p:spPr>
          <p:txBody>
            <a:bodyPr rtlCol="0" anchor="ctr"/>
            <a:lstStyle/>
            <a:p>
              <a:endParaRPr lang="it-IT" u="sng"/>
            </a:p>
          </p:txBody>
        </p:sp>
        <p:sp>
          <p:nvSpPr>
            <p:cNvPr id="44" name="Figura a mano libera: forma 43">
              <a:extLst>
                <a:ext uri="{FF2B5EF4-FFF2-40B4-BE49-F238E27FC236}">
                  <a16:creationId xmlns:a16="http://schemas.microsoft.com/office/drawing/2014/main" id="{93417C45-4065-4142-A4FB-76E1224CF21B}"/>
                </a:ext>
              </a:extLst>
            </p:cNvPr>
            <p:cNvSpPr/>
            <p:nvPr/>
          </p:nvSpPr>
          <p:spPr>
            <a:xfrm>
              <a:off x="7319574"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u="sng"/>
            </a:p>
          </p:txBody>
        </p:sp>
        <p:sp>
          <p:nvSpPr>
            <p:cNvPr id="45" name="Figura a mano libera: forma 44">
              <a:extLst>
                <a:ext uri="{FF2B5EF4-FFF2-40B4-BE49-F238E27FC236}">
                  <a16:creationId xmlns:a16="http://schemas.microsoft.com/office/drawing/2014/main" id="{F764DE8C-C59E-480A-B0E3-0717D0029B99}"/>
                </a:ext>
              </a:extLst>
            </p:cNvPr>
            <p:cNvSpPr/>
            <p:nvPr/>
          </p:nvSpPr>
          <p:spPr>
            <a:xfrm>
              <a:off x="7604598" y="4059433"/>
              <a:ext cx="10521" cy="150074"/>
            </a:xfrm>
            <a:custGeom>
              <a:avLst/>
              <a:gdLst>
                <a:gd name="connsiteX0" fmla="*/ 6210 w 10813"/>
                <a:gd name="connsiteY0" fmla="*/ 6210 h 162208"/>
                <a:gd name="connsiteX1" fmla="*/ 6210 w 10813"/>
                <a:gd name="connsiteY1" fmla="*/ 157964 h 162208"/>
              </a:gdLst>
              <a:ahLst/>
              <a:cxnLst>
                <a:cxn ang="0">
                  <a:pos x="connsiteX0" y="connsiteY0"/>
                </a:cxn>
                <a:cxn ang="0">
                  <a:pos x="connsiteX1" y="connsiteY1"/>
                </a:cxn>
              </a:cxnLst>
              <a:rect l="l" t="t" r="r" b="b"/>
              <a:pathLst>
                <a:path w="10813" h="162208">
                  <a:moveTo>
                    <a:pt x="6210" y="6210"/>
                  </a:moveTo>
                  <a:lnTo>
                    <a:pt x="6210" y="157964"/>
                  </a:lnTo>
                </a:path>
              </a:pathLst>
            </a:custGeom>
            <a:ln w="12700" cap="flat">
              <a:solidFill>
                <a:srgbClr val="F5911B"/>
              </a:solidFill>
              <a:prstDash val="solid"/>
              <a:round/>
            </a:ln>
          </p:spPr>
          <p:txBody>
            <a:bodyPr rtlCol="0" anchor="ctr"/>
            <a:lstStyle/>
            <a:p>
              <a:endParaRPr lang="it-IT" u="sng"/>
            </a:p>
          </p:txBody>
        </p:sp>
        <p:sp>
          <p:nvSpPr>
            <p:cNvPr id="46" name="Figura a mano libera: forma 45">
              <a:extLst>
                <a:ext uri="{FF2B5EF4-FFF2-40B4-BE49-F238E27FC236}">
                  <a16:creationId xmlns:a16="http://schemas.microsoft.com/office/drawing/2014/main" id="{8972EC5A-2D8D-4DB8-83AC-C187BE81DA2A}"/>
                </a:ext>
              </a:extLst>
            </p:cNvPr>
            <p:cNvSpPr/>
            <p:nvPr/>
          </p:nvSpPr>
          <p:spPr>
            <a:xfrm>
              <a:off x="6949036" y="4163399"/>
              <a:ext cx="1111685" cy="460227"/>
            </a:xfrm>
            <a:custGeom>
              <a:avLst/>
              <a:gdLst>
                <a:gd name="connsiteX0" fmla="*/ 5761 w 1142665"/>
                <a:gd name="connsiteY0" fmla="*/ 5761 h 497437"/>
                <a:gd name="connsiteX1" fmla="*/ 91839 w 1142665"/>
                <a:gd name="connsiteY1" fmla="*/ 5761 h 497437"/>
                <a:gd name="connsiteX2" fmla="*/ 91839 w 1142665"/>
                <a:gd name="connsiteY2" fmla="*/ 494007 h 497437"/>
                <a:gd name="connsiteX3" fmla="*/ 199509 w 1142665"/>
                <a:gd name="connsiteY3" fmla="*/ 494007 h 497437"/>
                <a:gd name="connsiteX4" fmla="*/ 1138261 w 1142665"/>
                <a:gd name="connsiteY4" fmla="*/ 494007 h 4974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665" h="497437">
                  <a:moveTo>
                    <a:pt x="5761" y="5761"/>
                  </a:moveTo>
                  <a:lnTo>
                    <a:pt x="91839" y="5761"/>
                  </a:lnTo>
                  <a:lnTo>
                    <a:pt x="91839" y="494007"/>
                  </a:lnTo>
                  <a:lnTo>
                    <a:pt x="199509" y="494007"/>
                  </a:lnTo>
                  <a:cubicBezTo>
                    <a:pt x="222434" y="-105694"/>
                    <a:pt x="1114254" y="-116256"/>
                    <a:pt x="1138261" y="494007"/>
                  </a:cubicBezTo>
                </a:path>
              </a:pathLst>
            </a:custGeom>
            <a:noFill/>
            <a:ln w="12700" cap="flat">
              <a:solidFill>
                <a:srgbClr val="F5911B"/>
              </a:solidFill>
              <a:prstDash val="solid"/>
              <a:round/>
            </a:ln>
          </p:spPr>
          <p:txBody>
            <a:bodyPr rtlCol="0" anchor="ctr"/>
            <a:lstStyle/>
            <a:p>
              <a:endParaRPr lang="it-IT" u="sng"/>
            </a:p>
          </p:txBody>
        </p:sp>
        <p:sp>
          <p:nvSpPr>
            <p:cNvPr id="47" name="Figura a mano libera: forma 46">
              <a:extLst>
                <a:ext uri="{FF2B5EF4-FFF2-40B4-BE49-F238E27FC236}">
                  <a16:creationId xmlns:a16="http://schemas.microsoft.com/office/drawing/2014/main" id="{0E3E1DC7-A37F-4F87-BE35-4F8FD0DBFD00}"/>
                </a:ext>
              </a:extLst>
            </p:cNvPr>
            <p:cNvSpPr/>
            <p:nvPr/>
          </p:nvSpPr>
          <p:spPr>
            <a:xfrm>
              <a:off x="7700311" y="2151000"/>
              <a:ext cx="1806049" cy="1097208"/>
            </a:xfrm>
            <a:custGeom>
              <a:avLst/>
              <a:gdLst>
                <a:gd name="connsiteX0" fmla="*/ 1843584 w 1856380"/>
                <a:gd name="connsiteY0" fmla="*/ 296372 h 1185920"/>
                <a:gd name="connsiteX1" fmla="*/ 1843584 w 1856380"/>
                <a:gd name="connsiteY1" fmla="*/ 15248 h 1185920"/>
                <a:gd name="connsiteX2" fmla="*/ 15248 w 1856380"/>
                <a:gd name="connsiteY2" fmla="*/ 15248 h 1185920"/>
                <a:gd name="connsiteX3" fmla="*/ 15248 w 1856380"/>
                <a:gd name="connsiteY3" fmla="*/ 889729 h 1185920"/>
                <a:gd name="connsiteX4" fmla="*/ 310358 w 1856380"/>
                <a:gd name="connsiteY4" fmla="*/ 889729 h 1185920"/>
                <a:gd name="connsiteX5" fmla="*/ 310358 w 1856380"/>
                <a:gd name="connsiteY5" fmla="*/ 1172692 h 1185920"/>
                <a:gd name="connsiteX6" fmla="*/ 593213 w 1856380"/>
                <a:gd name="connsiteY6" fmla="*/ 889729 h 1185920"/>
                <a:gd name="connsiteX7" fmla="*/ 843698 w 1856380"/>
                <a:gd name="connsiteY7" fmla="*/ 889729 h 1185920"/>
                <a:gd name="connsiteX8" fmla="*/ 843698 w 1856380"/>
                <a:gd name="connsiteY8" fmla="*/ 296372 h 1185920"/>
                <a:gd name="connsiteX9" fmla="*/ 1843584 w 1856380"/>
                <a:gd name="connsiteY9" fmla="*/ 296372 h 1185920"/>
                <a:gd name="connsiteX10" fmla="*/ 1843584 w 1856380"/>
                <a:gd name="connsiteY10" fmla="*/ 296372 h 1185920"/>
                <a:gd name="connsiteX11" fmla="*/ 1843584 w 1856380"/>
                <a:gd name="connsiteY11" fmla="*/ 296372 h 11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56380" h="1185920">
                  <a:moveTo>
                    <a:pt x="1843584" y="296372"/>
                  </a:moveTo>
                  <a:lnTo>
                    <a:pt x="1843584" y="15248"/>
                  </a:lnTo>
                  <a:lnTo>
                    <a:pt x="15248" y="15248"/>
                  </a:lnTo>
                  <a:lnTo>
                    <a:pt x="15248" y="889729"/>
                  </a:lnTo>
                  <a:lnTo>
                    <a:pt x="310358" y="889729"/>
                  </a:lnTo>
                  <a:lnTo>
                    <a:pt x="310358" y="1172692"/>
                  </a:lnTo>
                  <a:lnTo>
                    <a:pt x="593213" y="889729"/>
                  </a:lnTo>
                  <a:lnTo>
                    <a:pt x="843698" y="889729"/>
                  </a:lnTo>
                  <a:lnTo>
                    <a:pt x="843698" y="296372"/>
                  </a:lnTo>
                  <a:lnTo>
                    <a:pt x="1843584" y="296372"/>
                  </a:lnTo>
                  <a:lnTo>
                    <a:pt x="1843584" y="296372"/>
                  </a:lnTo>
                  <a:lnTo>
                    <a:pt x="1843584" y="296372"/>
                  </a:lnTo>
                  <a:close/>
                </a:path>
              </a:pathLst>
            </a:custGeom>
            <a:noFill/>
            <a:ln w="12700" cap="flat">
              <a:solidFill>
                <a:srgbClr val="F5911B"/>
              </a:solidFill>
              <a:prstDash val="solid"/>
              <a:round/>
            </a:ln>
          </p:spPr>
          <p:txBody>
            <a:bodyPr rtlCol="0" anchor="ctr"/>
            <a:lstStyle/>
            <a:p>
              <a:endParaRPr lang="it-IT" u="sng"/>
            </a:p>
          </p:txBody>
        </p:sp>
        <p:sp>
          <p:nvSpPr>
            <p:cNvPr id="48" name="Figura a mano libera: forma 47">
              <a:extLst>
                <a:ext uri="{FF2B5EF4-FFF2-40B4-BE49-F238E27FC236}">
                  <a16:creationId xmlns:a16="http://schemas.microsoft.com/office/drawing/2014/main" id="{4325CC3D-9414-4197-94B3-3CD6590F5AD9}"/>
                </a:ext>
              </a:extLst>
            </p:cNvPr>
            <p:cNvSpPr/>
            <p:nvPr/>
          </p:nvSpPr>
          <p:spPr>
            <a:xfrm>
              <a:off x="8501951" y="2410229"/>
              <a:ext cx="1455360" cy="1000494"/>
            </a:xfrm>
            <a:custGeom>
              <a:avLst/>
              <a:gdLst>
                <a:gd name="connsiteX0" fmla="*/ 23214 w 1495918"/>
                <a:gd name="connsiteY0" fmla="*/ 790097 h 1081386"/>
                <a:gd name="connsiteX1" fmla="*/ 15248 w 1495918"/>
                <a:gd name="connsiteY1" fmla="*/ 15248 h 1081386"/>
                <a:gd name="connsiteX2" fmla="*/ 1482617 w 1495918"/>
                <a:gd name="connsiteY2" fmla="*/ 18131 h 1081386"/>
                <a:gd name="connsiteX3" fmla="*/ 1475408 w 1495918"/>
                <a:gd name="connsiteY3" fmla="*/ 790061 h 1081386"/>
                <a:gd name="connsiteX4" fmla="*/ 1113035 w 1495918"/>
                <a:gd name="connsiteY4" fmla="*/ 793269 h 1081386"/>
                <a:gd name="connsiteX5" fmla="*/ 1111413 w 1495918"/>
                <a:gd name="connsiteY5" fmla="*/ 1067040 h 1081386"/>
                <a:gd name="connsiteX6" fmla="*/ 807868 w 1495918"/>
                <a:gd name="connsiteY6" fmla="*/ 790025 h 1081386"/>
                <a:gd name="connsiteX7" fmla="*/ 23178 w 1495918"/>
                <a:gd name="connsiteY7" fmla="*/ 790025 h 1081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95918" h="1081386">
                  <a:moveTo>
                    <a:pt x="23214" y="790097"/>
                  </a:moveTo>
                  <a:cubicBezTo>
                    <a:pt x="19068" y="524220"/>
                    <a:pt x="18636" y="267968"/>
                    <a:pt x="15248" y="15248"/>
                  </a:cubicBezTo>
                  <a:lnTo>
                    <a:pt x="1482617" y="18131"/>
                  </a:lnTo>
                  <a:lnTo>
                    <a:pt x="1475408" y="790061"/>
                  </a:lnTo>
                  <a:lnTo>
                    <a:pt x="1113035" y="793269"/>
                  </a:lnTo>
                  <a:cubicBezTo>
                    <a:pt x="1108746" y="884538"/>
                    <a:pt x="1115739" y="975771"/>
                    <a:pt x="1111413" y="1067040"/>
                  </a:cubicBezTo>
                  <a:lnTo>
                    <a:pt x="807868" y="790025"/>
                  </a:lnTo>
                  <a:lnTo>
                    <a:pt x="23178" y="790025"/>
                  </a:lnTo>
                  <a:close/>
                </a:path>
              </a:pathLst>
            </a:custGeom>
            <a:noFill/>
            <a:ln w="12700" cap="flat">
              <a:solidFill>
                <a:srgbClr val="F5911B"/>
              </a:solidFill>
              <a:prstDash val="solid"/>
              <a:round/>
            </a:ln>
          </p:spPr>
          <p:txBody>
            <a:bodyPr rtlCol="0" anchor="ctr"/>
            <a:lstStyle/>
            <a:p>
              <a:endParaRPr lang="it-IT" u="sng"/>
            </a:p>
          </p:txBody>
        </p:sp>
      </p:grpSp>
      <p:sp>
        <p:nvSpPr>
          <p:cNvPr id="19" name="CuadroTexto 4">
            <a:extLst>
              <a:ext uri="{FF2B5EF4-FFF2-40B4-BE49-F238E27FC236}">
                <a16:creationId xmlns:a16="http://schemas.microsoft.com/office/drawing/2014/main" id="{5E872BC6-B4E8-E622-5C96-4F7202243420}"/>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GB" sz="2400" b="1" dirty="0" err="1">
                <a:solidFill>
                  <a:srgbClr val="F5911B"/>
                </a:solidFill>
                <a:ea typeface="Microsoft Sans Serif" panose="020B0604020202020204" pitchFamily="34" charset="0"/>
                <a:cs typeface="Poppins Medium" panose="00000600000000000000" pitchFamily="2" charset="0"/>
              </a:rPr>
              <a:t>Eccellente</a:t>
            </a:r>
            <a:r>
              <a:rPr lang="en-GB" sz="2400" b="1" dirty="0">
                <a:solidFill>
                  <a:srgbClr val="F5911B"/>
                </a:solidFill>
                <a:ea typeface="Microsoft Sans Serif" panose="020B0604020202020204" pitchFamily="34" charset="0"/>
                <a:cs typeface="Poppins Medium" panose="00000600000000000000" pitchFamily="2" charset="0"/>
              </a:rPr>
              <a:t>!</a:t>
            </a:r>
          </a:p>
          <a:p>
            <a:r>
              <a:rPr lang="en-GB" sz="2000" dirty="0" err="1">
                <a:latin typeface="+mj-lt"/>
                <a:ea typeface="Calibri" panose="020F0502020204030204" pitchFamily="34" charset="0"/>
                <a:cs typeface="Helvetica" panose="020B0604020202020204" pitchFamily="34" charset="0"/>
              </a:rPr>
              <a:t>Ricordate</a:t>
            </a:r>
            <a:r>
              <a:rPr lang="en-GB" sz="2000" dirty="0">
                <a:latin typeface="+mj-lt"/>
                <a:ea typeface="Calibri" panose="020F0502020204030204" pitchFamily="34" charset="0"/>
                <a:cs typeface="Helvetica" panose="020B0604020202020204" pitchFamily="34" charset="0"/>
              </a:rPr>
              <a:t> (</a:t>
            </a:r>
            <a:r>
              <a:rPr lang="en-GB" sz="2000" dirty="0" err="1">
                <a:latin typeface="+mj-lt"/>
                <a:ea typeface="Calibri" panose="020F0502020204030204" pitchFamily="34" charset="0"/>
                <a:cs typeface="Helvetica" panose="020B0604020202020204" pitchFamily="34" charset="0"/>
              </a:rPr>
              <a:t>ora</a:t>
            </a:r>
            <a:r>
              <a:rPr lang="en-GB" sz="2000" dirty="0">
                <a:latin typeface="+mj-lt"/>
                <a:ea typeface="Calibri" panose="020F0502020204030204" pitchFamily="34" charset="0"/>
                <a:cs typeface="Helvetica" panose="020B0604020202020204" pitchFamily="34" charset="0"/>
              </a:rPr>
              <a:t> </a:t>
            </a:r>
            <a:r>
              <a:rPr lang="en-GB" sz="2000" dirty="0" err="1">
                <a:latin typeface="+mj-lt"/>
                <a:ea typeface="Calibri" panose="020F0502020204030204" pitchFamily="34" charset="0"/>
                <a:cs typeface="Helvetica" panose="020B0604020202020204" pitchFamily="34" charset="0"/>
              </a:rPr>
              <a:t>che</a:t>
            </a:r>
            <a:r>
              <a:rPr lang="en-GB" sz="2000" dirty="0">
                <a:latin typeface="+mj-lt"/>
                <a:ea typeface="Calibri" panose="020F0502020204030204" pitchFamily="34" charset="0"/>
                <a:cs typeface="Helvetica" panose="020B0604020202020204" pitchFamily="34" charset="0"/>
              </a:rPr>
              <a:t> </a:t>
            </a:r>
            <a:r>
              <a:rPr lang="en-GB" sz="2000" dirty="0" err="1">
                <a:latin typeface="+mj-lt"/>
                <a:ea typeface="Calibri" panose="020F0502020204030204" pitchFamily="34" charset="0"/>
                <a:cs typeface="Helvetica" panose="020B0604020202020204" pitchFamily="34" charset="0"/>
              </a:rPr>
              <a:t>sapete</a:t>
            </a:r>
            <a:r>
              <a:rPr lang="en-GB" sz="2000" dirty="0">
                <a:latin typeface="+mj-lt"/>
                <a:ea typeface="Calibri" panose="020F0502020204030204" pitchFamily="34" charset="0"/>
                <a:cs typeface="Helvetica" panose="020B0604020202020204" pitchFamily="34" charset="0"/>
              </a:rPr>
              <a:t>):</a:t>
            </a:r>
          </a:p>
        </p:txBody>
      </p:sp>
      <p:sp>
        <p:nvSpPr>
          <p:cNvPr id="20" name="Google Shape;351;p30">
            <a:extLst>
              <a:ext uri="{FF2B5EF4-FFF2-40B4-BE49-F238E27FC236}">
                <a16:creationId xmlns:a16="http://schemas.microsoft.com/office/drawing/2014/main" id="{6E064BB0-B239-4DCB-96E7-83BA56CB587F}"/>
              </a:ext>
            </a:extLst>
          </p:cNvPr>
          <p:cNvSpPr txBox="1">
            <a:spLocks/>
          </p:cNvSpPr>
          <p:nvPr/>
        </p:nvSpPr>
        <p:spPr>
          <a:xfrm>
            <a:off x="626290" y="2187184"/>
            <a:ext cx="4239325"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buSzPct val="60000"/>
              <a:buFont typeface="Poppins Medium" panose="00000600000000000000" pitchFamily="2" charset="0"/>
              <a:buChar char="॰"/>
            </a:pPr>
            <a:r>
              <a:rPr lang="en-US" sz="2000" b="1" dirty="0" err="1">
                <a:cs typeface="Poppins Medium" panose="00000600000000000000" pitchFamily="2" charset="0"/>
                <a:sym typeface="Varela Round"/>
              </a:rPr>
              <a:t>Risultato</a:t>
            </a:r>
            <a:r>
              <a:rPr lang="en-US" sz="2000" b="1" dirty="0">
                <a:cs typeface="Poppins Medium" panose="00000600000000000000" pitchFamily="2" charset="0"/>
                <a:sym typeface="Varela Round"/>
              </a:rPr>
              <a:t> di </a:t>
            </a:r>
            <a:r>
              <a:rPr lang="en-US" sz="2000" b="1" dirty="0" err="1">
                <a:cs typeface="Poppins Medium" panose="00000600000000000000" pitchFamily="2" charset="0"/>
                <a:sym typeface="Varela Round"/>
              </a:rPr>
              <a:t>apprendimento</a:t>
            </a:r>
            <a:r>
              <a:rPr lang="en-US" sz="2000" b="1" dirty="0">
                <a:cs typeface="Poppins Medium" panose="00000600000000000000" pitchFamily="2" charset="0"/>
                <a:sym typeface="Varela Round"/>
              </a:rPr>
              <a:t> 1</a:t>
            </a:r>
          </a:p>
          <a:p>
            <a:pPr marL="230400" indent="0">
              <a:lnSpc>
                <a:spcPct val="100000"/>
              </a:lnSpc>
              <a:spcBef>
                <a:spcPts val="0"/>
              </a:spcBef>
              <a:buNone/>
            </a:pPr>
            <a:r>
              <a:rPr lang="it-IT" sz="2000" dirty="0">
                <a:latin typeface="+mj-lt"/>
                <a:cs typeface="Poppins ExtraLight" panose="00000300000000000000" pitchFamily="2" charset="0"/>
                <a:sym typeface="Varela Round"/>
              </a:rPr>
              <a:t>Migliorare la comunicazione online per promuovere l'offerta formativa dell'IFP.</a:t>
            </a:r>
          </a:p>
        </p:txBody>
      </p:sp>
      <p:sp>
        <p:nvSpPr>
          <p:cNvPr id="21" name="Google Shape;351;p30">
            <a:extLst>
              <a:ext uri="{FF2B5EF4-FFF2-40B4-BE49-F238E27FC236}">
                <a16:creationId xmlns:a16="http://schemas.microsoft.com/office/drawing/2014/main" id="{C1EE5B6A-B469-41CD-841C-880DD38B8B52}"/>
              </a:ext>
            </a:extLst>
          </p:cNvPr>
          <p:cNvSpPr txBox="1">
            <a:spLocks/>
          </p:cNvSpPr>
          <p:nvPr/>
        </p:nvSpPr>
        <p:spPr>
          <a:xfrm>
            <a:off x="5025614" y="2178026"/>
            <a:ext cx="3989875"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buSzPct val="60000"/>
              <a:buFont typeface="Poppins Medium" panose="00000600000000000000" pitchFamily="2" charset="0"/>
              <a:buChar char="॰"/>
            </a:pPr>
            <a:r>
              <a:rPr lang="en-US" sz="2000" b="1" dirty="0" err="1">
                <a:cs typeface="Poppins Medium" panose="00000600000000000000" pitchFamily="2" charset="0"/>
                <a:sym typeface="Varela Round"/>
              </a:rPr>
              <a:t>Risultato</a:t>
            </a:r>
            <a:r>
              <a:rPr lang="en-US" sz="2000" b="1" dirty="0">
                <a:cs typeface="Poppins Medium" panose="00000600000000000000" pitchFamily="2" charset="0"/>
                <a:sym typeface="Varela Round"/>
              </a:rPr>
              <a:t> di </a:t>
            </a:r>
            <a:r>
              <a:rPr lang="en-US" sz="2000" b="1" dirty="0" err="1">
                <a:cs typeface="Poppins Medium" panose="00000600000000000000" pitchFamily="2" charset="0"/>
                <a:sym typeface="Varela Round"/>
              </a:rPr>
              <a:t>apprendimento</a:t>
            </a:r>
            <a:r>
              <a:rPr lang="en-US" sz="2000" b="1" dirty="0">
                <a:cs typeface="Poppins Medium" panose="00000600000000000000" pitchFamily="2" charset="0"/>
                <a:sym typeface="Varela Round"/>
              </a:rPr>
              <a:t> 2</a:t>
            </a:r>
          </a:p>
          <a:p>
            <a:pPr marL="230400" lvl="0" indent="0">
              <a:lnSpc>
                <a:spcPct val="100000"/>
              </a:lnSpc>
              <a:spcBef>
                <a:spcPts val="0"/>
              </a:spcBef>
              <a:buNone/>
            </a:pPr>
            <a:r>
              <a:rPr lang="it-IT" sz="2000" dirty="0">
                <a:latin typeface="+mj-lt"/>
                <a:cs typeface="Poppins ExtraLight" panose="00000300000000000000" pitchFamily="2" charset="0"/>
                <a:sym typeface="Varela Round"/>
              </a:rPr>
              <a:t>Conoscere le possibilità del marketing e le sue tipologie.</a:t>
            </a:r>
            <a:endParaRPr lang="en-US" sz="2000" dirty="0">
              <a:latin typeface="+mj-lt"/>
              <a:cs typeface="Poppins ExtraLight" panose="00000300000000000000" pitchFamily="2" charset="0"/>
              <a:sym typeface="Varela Round"/>
            </a:endParaRPr>
          </a:p>
        </p:txBody>
      </p:sp>
      <p:sp>
        <p:nvSpPr>
          <p:cNvPr id="22" name="Google Shape;351;p30">
            <a:extLst>
              <a:ext uri="{FF2B5EF4-FFF2-40B4-BE49-F238E27FC236}">
                <a16:creationId xmlns:a16="http://schemas.microsoft.com/office/drawing/2014/main" id="{195DC6C0-FC88-4D08-B8B6-9FE84A4077F5}"/>
              </a:ext>
            </a:extLst>
          </p:cNvPr>
          <p:cNvSpPr txBox="1">
            <a:spLocks/>
          </p:cNvSpPr>
          <p:nvPr/>
        </p:nvSpPr>
        <p:spPr>
          <a:xfrm>
            <a:off x="626290" y="3709700"/>
            <a:ext cx="470592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spcBef>
                <a:spcPts val="0"/>
              </a:spcBef>
              <a:buSzPct val="60000"/>
              <a:buFont typeface="Poppins Medium" panose="00000600000000000000" pitchFamily="2" charset="0"/>
              <a:buChar char="॰"/>
            </a:pPr>
            <a:r>
              <a:rPr lang="en-US" sz="2000" b="1" dirty="0" err="1">
                <a:cs typeface="Poppins Medium" panose="00000600000000000000" pitchFamily="2" charset="0"/>
                <a:sym typeface="Varela Round"/>
              </a:rPr>
              <a:t>Risultato</a:t>
            </a:r>
            <a:r>
              <a:rPr lang="en-US" sz="2000" b="1" dirty="0">
                <a:cs typeface="Poppins Medium" panose="00000600000000000000" pitchFamily="2" charset="0"/>
                <a:sym typeface="Varela Round"/>
              </a:rPr>
              <a:t> di </a:t>
            </a:r>
            <a:r>
              <a:rPr lang="en-US" sz="2000" b="1" dirty="0" err="1">
                <a:cs typeface="Poppins Medium" panose="00000600000000000000" pitchFamily="2" charset="0"/>
                <a:sym typeface="Varela Round"/>
              </a:rPr>
              <a:t>apprendimento</a:t>
            </a:r>
            <a:r>
              <a:rPr lang="en-US" sz="2000" b="1" dirty="0">
                <a:cs typeface="Poppins Medium" panose="00000600000000000000" pitchFamily="2" charset="0"/>
                <a:sym typeface="Varela Round"/>
              </a:rPr>
              <a:t> 3</a:t>
            </a:r>
          </a:p>
          <a:p>
            <a:pPr marL="230400" lvl="0" indent="0">
              <a:lnSpc>
                <a:spcPct val="100000"/>
              </a:lnSpc>
              <a:spcBef>
                <a:spcPts val="0"/>
              </a:spcBef>
              <a:buNone/>
            </a:pPr>
            <a:r>
              <a:rPr lang="it-IT" sz="2000" dirty="0">
                <a:latin typeface="+mj-lt"/>
                <a:cs typeface="Poppins ExtraLight" panose="00000300000000000000" pitchFamily="2" charset="0"/>
                <a:sym typeface="Varela Round"/>
              </a:rPr>
              <a:t>Saper creare, progettare e posizionare un sito web per promuovere i propri servizi.</a:t>
            </a:r>
            <a:endParaRPr lang="en-US" sz="2000" dirty="0">
              <a:latin typeface="+mj-lt"/>
              <a:cs typeface="Poppins ExtraLight" panose="00000300000000000000" pitchFamily="2" charset="0"/>
              <a:sym typeface="Varela Round"/>
            </a:endParaRPr>
          </a:p>
        </p:txBody>
      </p:sp>
    </p:spTree>
    <p:extLst>
      <p:ext uri="{BB962C8B-B14F-4D97-AF65-F5344CB8AC3E}">
        <p14:creationId xmlns:p14="http://schemas.microsoft.com/office/powerpoint/2010/main" val="24232473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BE0999D-9921-E8AD-131A-26EE1CAEB36C}"/>
              </a:ext>
            </a:extLst>
          </p:cNvPr>
          <p:cNvSpPr txBox="1"/>
          <p:nvPr/>
        </p:nvSpPr>
        <p:spPr>
          <a:xfrm>
            <a:off x="3455837" y="3812538"/>
            <a:ext cx="2179757" cy="369332"/>
          </a:xfrm>
          <a:prstGeom prst="rect">
            <a:avLst/>
          </a:prstGeom>
          <a:noFill/>
        </p:spPr>
        <p:txBody>
          <a:bodyPr wrap="square">
            <a:spAutoFit/>
          </a:bodyPr>
          <a:lstStyle/>
          <a:p>
            <a:pPr algn="ctr"/>
            <a:r>
              <a:rPr lang="es-ES" dirty="0">
                <a:cs typeface="Poppins ExtraLight" panose="00000300000000000000" pitchFamily="2" charset="0"/>
              </a:rPr>
              <a:t>project-reset.eu</a:t>
            </a:r>
          </a:p>
        </p:txBody>
      </p:sp>
      <p:sp>
        <p:nvSpPr>
          <p:cNvPr id="6" name="CuadroTexto 79">
            <a:extLst>
              <a:ext uri="{FF2B5EF4-FFF2-40B4-BE49-F238E27FC236}">
                <a16:creationId xmlns:a16="http://schemas.microsoft.com/office/drawing/2014/main" id="{850774CE-D267-4DB4-B2D5-E2F3C9539815}"/>
              </a:ext>
            </a:extLst>
          </p:cNvPr>
          <p:cNvSpPr txBox="1"/>
          <p:nvPr/>
        </p:nvSpPr>
        <p:spPr>
          <a:xfrm>
            <a:off x="1163786" y="2856652"/>
            <a:ext cx="699698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AU" sz="3600" b="1" dirty="0">
                <a:ea typeface="Microsoft Sans Serif" panose="020B0604020202020204" pitchFamily="34" charset="0"/>
                <a:cs typeface="Poppins SemiBold" panose="00000700000000000000" pitchFamily="2" charset="0"/>
              </a:rPr>
              <a:t>Continuate </a:t>
            </a:r>
            <a:r>
              <a:rPr lang="en-AU" sz="3600" b="1" dirty="0" err="1">
                <a:ea typeface="Microsoft Sans Serif" panose="020B0604020202020204" pitchFamily="34" charset="0"/>
                <a:cs typeface="Poppins SemiBold" panose="00000700000000000000" pitchFamily="2" charset="0"/>
              </a:rPr>
              <a:t>così</a:t>
            </a:r>
            <a:r>
              <a:rPr lang="en-AU" sz="3600" b="1" dirty="0">
                <a:ea typeface="Microsoft Sans Serif" panose="020B0604020202020204" pitchFamily="34" charset="0"/>
                <a:cs typeface="Poppins SemiBold" panose="00000700000000000000" pitchFamily="2" charset="0"/>
              </a:rPr>
              <a:t>!</a:t>
            </a:r>
          </a:p>
        </p:txBody>
      </p:sp>
      <p:sp>
        <p:nvSpPr>
          <p:cNvPr id="4" name="Freeform 55">
            <a:extLst>
              <a:ext uri="{FF2B5EF4-FFF2-40B4-BE49-F238E27FC236}">
                <a16:creationId xmlns:a16="http://schemas.microsoft.com/office/drawing/2014/main" id="{2918ABC7-7CF3-4643-82D3-7D9FD11CB385}"/>
              </a:ext>
            </a:extLst>
          </p:cNvPr>
          <p:cNvSpPr/>
          <p:nvPr/>
        </p:nvSpPr>
        <p:spPr>
          <a:xfrm rot="2216014">
            <a:off x="9034113" y="1868630"/>
            <a:ext cx="1194769" cy="2934667"/>
          </a:xfrm>
          <a:custGeom>
            <a:avLst/>
            <a:gdLst/>
            <a:ahLst/>
            <a:cxnLst/>
            <a:rect l="l" t="t" r="r" b="b"/>
            <a:pathLst>
              <a:path w="1060423" h="2598393">
                <a:moveTo>
                  <a:pt x="511607" y="1989888"/>
                </a:moveTo>
                <a:cubicBezTo>
                  <a:pt x="421916" y="2038892"/>
                  <a:pt x="392123" y="2248491"/>
                  <a:pt x="577615" y="2379095"/>
                </a:cubicBezTo>
                <a:cubicBezTo>
                  <a:pt x="531205" y="2257454"/>
                  <a:pt x="562054" y="2197447"/>
                  <a:pt x="592034" y="2136572"/>
                </a:cubicBezTo>
                <a:cubicBezTo>
                  <a:pt x="592534" y="2167519"/>
                  <a:pt x="560915" y="2234057"/>
                  <a:pt x="638675" y="2272816"/>
                </a:cubicBezTo>
                <a:cubicBezTo>
                  <a:pt x="602283" y="2156226"/>
                  <a:pt x="756001" y="2119500"/>
                  <a:pt x="594605" y="1990756"/>
                </a:cubicBezTo>
                <a:cubicBezTo>
                  <a:pt x="828052" y="2024484"/>
                  <a:pt x="759407" y="2143283"/>
                  <a:pt x="814896" y="2262952"/>
                </a:cubicBezTo>
                <a:cubicBezTo>
                  <a:pt x="774295" y="2270013"/>
                  <a:pt x="715464" y="2161619"/>
                  <a:pt x="728685" y="2212952"/>
                </a:cubicBezTo>
                <a:cubicBezTo>
                  <a:pt x="798068" y="2415798"/>
                  <a:pt x="590532" y="2421590"/>
                  <a:pt x="656442" y="2598393"/>
                </a:cubicBezTo>
                <a:cubicBezTo>
                  <a:pt x="451592" y="2586815"/>
                  <a:pt x="511509" y="2396411"/>
                  <a:pt x="415171" y="2350110"/>
                </a:cubicBezTo>
                <a:cubicBezTo>
                  <a:pt x="389023" y="2345435"/>
                  <a:pt x="357666" y="2366802"/>
                  <a:pt x="415723" y="2461957"/>
                </a:cubicBezTo>
                <a:cubicBezTo>
                  <a:pt x="77590" y="2209980"/>
                  <a:pt x="314998" y="2004011"/>
                  <a:pt x="511607" y="1989888"/>
                </a:cubicBezTo>
                <a:close/>
                <a:moveTo>
                  <a:pt x="344786" y="1884983"/>
                </a:moveTo>
                <a:lnTo>
                  <a:pt x="722598" y="1884983"/>
                </a:lnTo>
                <a:cubicBezTo>
                  <a:pt x="716460" y="1906965"/>
                  <a:pt x="711917" y="1928321"/>
                  <a:pt x="707988" y="1948728"/>
                </a:cubicBezTo>
                <a:lnTo>
                  <a:pt x="357819" y="1948059"/>
                </a:lnTo>
                <a:close/>
                <a:moveTo>
                  <a:pt x="530212" y="651224"/>
                </a:moveTo>
                <a:cubicBezTo>
                  <a:pt x="585486" y="651224"/>
                  <a:pt x="630294" y="696033"/>
                  <a:pt x="630294" y="751307"/>
                </a:cubicBezTo>
                <a:cubicBezTo>
                  <a:pt x="630294" y="806581"/>
                  <a:pt x="585486" y="851389"/>
                  <a:pt x="530212" y="851389"/>
                </a:cubicBezTo>
                <a:cubicBezTo>
                  <a:pt x="474938" y="851389"/>
                  <a:pt x="430129" y="806581"/>
                  <a:pt x="430129" y="751307"/>
                </a:cubicBezTo>
                <a:cubicBezTo>
                  <a:pt x="430129" y="696033"/>
                  <a:pt x="474938" y="651224"/>
                  <a:pt x="530212" y="651224"/>
                </a:cubicBezTo>
                <a:close/>
                <a:moveTo>
                  <a:pt x="530212" y="551141"/>
                </a:moveTo>
                <a:cubicBezTo>
                  <a:pt x="419664" y="551141"/>
                  <a:pt x="330046" y="640759"/>
                  <a:pt x="330046" y="751307"/>
                </a:cubicBezTo>
                <a:cubicBezTo>
                  <a:pt x="330046" y="861855"/>
                  <a:pt x="419664" y="951472"/>
                  <a:pt x="530212" y="951472"/>
                </a:cubicBezTo>
                <a:cubicBezTo>
                  <a:pt x="640760" y="951472"/>
                  <a:pt x="730377" y="861855"/>
                  <a:pt x="730377" y="751307"/>
                </a:cubicBezTo>
                <a:cubicBezTo>
                  <a:pt x="730377" y="640759"/>
                  <a:pt x="640760" y="551141"/>
                  <a:pt x="530212" y="551141"/>
                </a:cubicBezTo>
                <a:close/>
                <a:moveTo>
                  <a:pt x="286245" y="353827"/>
                </a:moveTo>
                <a:cubicBezTo>
                  <a:pt x="438132" y="439406"/>
                  <a:pt x="623290" y="440561"/>
                  <a:pt x="776100" y="356932"/>
                </a:cubicBezTo>
                <a:cubicBezTo>
                  <a:pt x="941305" y="720175"/>
                  <a:pt x="898096" y="1115325"/>
                  <a:pt x="825241" y="1447764"/>
                </a:cubicBezTo>
                <a:lnTo>
                  <a:pt x="1060423" y="1673413"/>
                </a:lnTo>
                <a:lnTo>
                  <a:pt x="1021935" y="1978110"/>
                </a:lnTo>
                <a:lnTo>
                  <a:pt x="745125" y="1786699"/>
                </a:lnTo>
                <a:lnTo>
                  <a:pt x="734250" y="1834148"/>
                </a:lnTo>
                <a:lnTo>
                  <a:pt x="332991" y="1834148"/>
                </a:lnTo>
                <a:cubicBezTo>
                  <a:pt x="330005" y="1820736"/>
                  <a:pt x="326662" y="1807037"/>
                  <a:pt x="323192" y="1793020"/>
                </a:cubicBezTo>
                <a:lnTo>
                  <a:pt x="38489" y="1989888"/>
                </a:lnTo>
                <a:lnTo>
                  <a:pt x="0" y="1685191"/>
                </a:lnTo>
                <a:lnTo>
                  <a:pt x="237343" y="1457469"/>
                </a:lnTo>
                <a:lnTo>
                  <a:pt x="238009" y="1459571"/>
                </a:lnTo>
                <a:lnTo>
                  <a:pt x="242012" y="1446515"/>
                </a:lnTo>
                <a:cubicBezTo>
                  <a:pt x="171205" y="1115067"/>
                  <a:pt x="127758" y="714059"/>
                  <a:pt x="286245" y="353827"/>
                </a:cubicBezTo>
                <a:close/>
                <a:moveTo>
                  <a:pt x="527942" y="0"/>
                </a:moveTo>
                <a:cubicBezTo>
                  <a:pt x="622760" y="95693"/>
                  <a:pt x="695048" y="196745"/>
                  <a:pt x="748164" y="301374"/>
                </a:cubicBezTo>
                <a:cubicBezTo>
                  <a:pt x="612692" y="376844"/>
                  <a:pt x="447588" y="375495"/>
                  <a:pt x="312997" y="298024"/>
                </a:cubicBezTo>
                <a:cubicBezTo>
                  <a:pt x="364591" y="193505"/>
                  <a:pt x="435080" y="93397"/>
                  <a:pt x="527942"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algn="ctr"/>
            <a:endParaRPr lang="ko-KR" altLang="en-US" sz="2700"/>
          </a:p>
        </p:txBody>
      </p:sp>
      <p:cxnSp>
        <p:nvCxnSpPr>
          <p:cNvPr id="33" name="Google Shape;334;p29">
            <a:extLst>
              <a:ext uri="{FF2B5EF4-FFF2-40B4-BE49-F238E27FC236}">
                <a16:creationId xmlns:a16="http://schemas.microsoft.com/office/drawing/2014/main" id="{7161FECA-633C-4291-B162-4C9C53A9D964}"/>
              </a:ext>
            </a:extLst>
          </p:cNvPr>
          <p:cNvCxnSpPr>
            <a:cxnSpLocks noChangeAspect="1"/>
          </p:cNvCxnSpPr>
          <p:nvPr/>
        </p:nvCxnSpPr>
        <p:spPr>
          <a:xfrm>
            <a:off x="528320" y="3631149"/>
            <a:ext cx="7743964" cy="0"/>
          </a:xfrm>
          <a:prstGeom prst="straightConnector1">
            <a:avLst/>
          </a:prstGeom>
          <a:noFill/>
          <a:ln w="9525" cap="flat" cmpd="sng">
            <a:solidFill>
              <a:schemeClr val="tx1"/>
            </a:solidFill>
            <a:prstDash val="dash"/>
            <a:round/>
            <a:headEnd type="none" w="med" len="med"/>
            <a:tailEnd type="none" w="med" len="med"/>
          </a:ln>
        </p:spPr>
      </p:cxnSp>
    </p:spTree>
    <p:extLst>
      <p:ext uri="{BB962C8B-B14F-4D97-AF65-F5344CB8AC3E}">
        <p14:creationId xmlns:p14="http://schemas.microsoft.com/office/powerpoint/2010/main" val="1485754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655320" y="2513056"/>
            <a:ext cx="5779036"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a:r>
              <a:rPr lang="en-GB" sz="2800" b="1" dirty="0">
                <a:solidFill>
                  <a:schemeClr val="bg1"/>
                </a:solidFill>
                <a:cs typeface="Poppins Medium" panose="00000600000000000000" pitchFamily="2" charset="0"/>
              </a:rPr>
              <a:t>Marketing </a:t>
            </a:r>
            <a:r>
              <a:rPr lang="en-GB" sz="2800" b="1" dirty="0" err="1">
                <a:solidFill>
                  <a:schemeClr val="bg1"/>
                </a:solidFill>
                <a:cs typeface="Poppins Medium" panose="00000600000000000000" pitchFamily="2" charset="0"/>
              </a:rPr>
              <a:t>digitale</a:t>
            </a:r>
            <a:r>
              <a:rPr lang="en-GB" sz="2800" b="1" dirty="0">
                <a:solidFill>
                  <a:schemeClr val="bg1"/>
                </a:solidFill>
                <a:cs typeface="Poppins Medium" panose="00000600000000000000" pitchFamily="2" charset="0"/>
              </a:rPr>
              <a:t> per </a:t>
            </a:r>
            <a:r>
              <a:rPr lang="en-GB" sz="2800" b="1" dirty="0" err="1">
                <a:solidFill>
                  <a:schemeClr val="bg1"/>
                </a:solidFill>
                <a:cs typeface="Poppins Medium" panose="00000600000000000000" pitchFamily="2" charset="0"/>
              </a:rPr>
              <a:t>l'offerta</a:t>
            </a:r>
            <a:r>
              <a:rPr lang="en-GB" sz="2800" b="1" dirty="0">
                <a:solidFill>
                  <a:schemeClr val="bg1"/>
                </a:solidFill>
                <a:cs typeface="Poppins Medium" panose="00000600000000000000" pitchFamily="2" charset="0"/>
              </a:rPr>
              <a:t> IFP</a:t>
            </a:r>
          </a:p>
        </p:txBody>
      </p:sp>
      <p:cxnSp>
        <p:nvCxnSpPr>
          <p:cNvPr id="38" name="Google Shape;334;p29">
            <a:extLst>
              <a:ext uri="{FF2B5EF4-FFF2-40B4-BE49-F238E27FC236}">
                <a16:creationId xmlns:a16="http://schemas.microsoft.com/office/drawing/2014/main" id="{97990306-F7B1-48C5-861D-268E5BF98AEA}"/>
              </a:ext>
            </a:extLst>
          </p:cNvPr>
          <p:cNvCxnSpPr>
            <a:cxnSpLocks noChangeAspect="1"/>
          </p:cNvCxnSpPr>
          <p:nvPr/>
        </p:nvCxnSpPr>
        <p:spPr>
          <a:xfrm>
            <a:off x="528320" y="3631149"/>
            <a:ext cx="6047970" cy="0"/>
          </a:xfrm>
          <a:prstGeom prst="straightConnector1">
            <a:avLst/>
          </a:prstGeom>
          <a:noFill/>
          <a:ln w="9525" cap="flat" cmpd="sng">
            <a:solidFill>
              <a:srgbClr val="F5911B"/>
            </a:solidFill>
            <a:prstDash val="dash"/>
            <a:round/>
            <a:headEnd type="none" w="med" len="med"/>
            <a:tailEnd type="none" w="med" len="med"/>
          </a:ln>
        </p:spPr>
      </p:cxnSp>
      <p:sp>
        <p:nvSpPr>
          <p:cNvPr id="33" name="CuadroTexto 4">
            <a:extLst>
              <a:ext uri="{FF2B5EF4-FFF2-40B4-BE49-F238E27FC236}">
                <a16:creationId xmlns:a16="http://schemas.microsoft.com/office/drawing/2014/main" id="{274C03EF-8371-4406-BE52-4421870D359F}"/>
              </a:ext>
            </a:extLst>
          </p:cNvPr>
          <p:cNvSpPr txBox="1"/>
          <p:nvPr/>
        </p:nvSpPr>
        <p:spPr>
          <a:xfrm>
            <a:off x="675242" y="3067289"/>
            <a:ext cx="6301150" cy="338554"/>
          </a:xfrm>
          <a:prstGeom prst="rect">
            <a:avLst/>
          </a:prstGeom>
          <a:noFill/>
        </p:spPr>
        <p:txBody>
          <a:bodyPr wrap="square" rtlCol="0">
            <a:spAutoFit/>
          </a:bodyPr>
          <a:lstStyle/>
          <a:p>
            <a:pPr marL="216000">
              <a:spcBef>
                <a:spcPts val="5"/>
              </a:spcBef>
              <a:tabLst>
                <a:tab pos="1205230" algn="l"/>
                <a:tab pos="1926589" algn="l"/>
                <a:tab pos="2915920" algn="l"/>
                <a:tab pos="3444875" algn="l"/>
                <a:tab pos="4383405" algn="l"/>
                <a:tab pos="6796405" algn="l"/>
              </a:tabLst>
              <a:defRPr/>
            </a:pPr>
            <a:r>
              <a:rPr lang="en-GB" sz="1600" dirty="0" err="1">
                <a:latin typeface="+mj-lt"/>
                <a:cs typeface="Poppins Medium" panose="00000600000000000000" pitchFamily="2" charset="0"/>
              </a:rPr>
              <a:t>rif</a:t>
            </a:r>
            <a:r>
              <a:rPr lang="en-GB" sz="1600" dirty="0">
                <a:latin typeface="+mj-lt"/>
                <a:cs typeface="Poppins Medium" panose="00000600000000000000" pitchFamily="2" charset="0"/>
              </a:rPr>
              <a:t>. </a:t>
            </a:r>
            <a:r>
              <a:rPr lang="en-GB" sz="1600" dirty="0" err="1">
                <a:latin typeface="+mj-lt"/>
                <a:cs typeface="Poppins Medium" panose="00000600000000000000" pitchFamily="2" charset="0"/>
              </a:rPr>
              <a:t>DigCompEdu</a:t>
            </a:r>
            <a:r>
              <a:rPr lang="en-GB" sz="1600" dirty="0">
                <a:latin typeface="+mj-lt"/>
                <a:cs typeface="Poppins Medium" panose="00000600000000000000" pitchFamily="2" charset="0"/>
              </a:rPr>
              <a:t> Area 1: </a:t>
            </a:r>
            <a:r>
              <a:rPr lang="en-GB" sz="1600" dirty="0" err="1">
                <a:latin typeface="+mj-lt"/>
                <a:cs typeface="Poppins Medium" panose="00000600000000000000" pitchFamily="2" charset="0"/>
              </a:rPr>
              <a:t>Impegno</a:t>
            </a:r>
            <a:r>
              <a:rPr lang="en-GB" sz="1600" dirty="0">
                <a:latin typeface="+mj-lt"/>
                <a:cs typeface="Poppins Medium" panose="00000600000000000000" pitchFamily="2" charset="0"/>
              </a:rPr>
              <a:t> </a:t>
            </a:r>
            <a:r>
              <a:rPr lang="en-GB" sz="1600" dirty="0" err="1">
                <a:latin typeface="+mj-lt"/>
                <a:cs typeface="Poppins Medium" panose="00000600000000000000" pitchFamily="2" charset="0"/>
              </a:rPr>
              <a:t>professionale</a:t>
            </a:r>
            <a:endParaRPr lang="en-GB" sz="1600" dirty="0">
              <a:latin typeface="+mj-lt"/>
              <a:cs typeface="Poppins Medium" panose="00000600000000000000" pitchFamily="2" charset="0"/>
            </a:endParaRPr>
          </a:p>
        </p:txBody>
      </p:sp>
      <p:sp>
        <p:nvSpPr>
          <p:cNvPr id="11" name="CuadroTexto 4">
            <a:extLst>
              <a:ext uri="{FF2B5EF4-FFF2-40B4-BE49-F238E27FC236}">
                <a16:creationId xmlns:a16="http://schemas.microsoft.com/office/drawing/2014/main" id="{39BA6DD8-D9B4-4EE7-99D6-32CFB0371C53}"/>
              </a:ext>
            </a:extLst>
          </p:cNvPr>
          <p:cNvSpPr txBox="1"/>
          <p:nvPr/>
        </p:nvSpPr>
        <p:spPr>
          <a:xfrm>
            <a:off x="675241" y="3740993"/>
            <a:ext cx="4448299" cy="461665"/>
          </a:xfrm>
          <a:prstGeom prst="rect">
            <a:avLst/>
          </a:prstGeom>
          <a:noFill/>
        </p:spPr>
        <p:txBody>
          <a:bodyPr wrap="square" rtlCol="0">
            <a:spAutoFit/>
          </a:bodyPr>
          <a:lstStyle/>
          <a:p>
            <a:pPr marL="216000" lvl="0">
              <a:spcBef>
                <a:spcPts val="5"/>
              </a:spcBef>
              <a:tabLst>
                <a:tab pos="1205230" algn="l"/>
                <a:tab pos="1926589" algn="l"/>
                <a:tab pos="2915920" algn="l"/>
                <a:tab pos="3444875" algn="l"/>
                <a:tab pos="4383405" algn="l"/>
                <a:tab pos="6796405" algn="l"/>
              </a:tabLst>
              <a:defRPr/>
            </a:pPr>
            <a:r>
              <a:rPr lang="en-GB" sz="2400">
                <a:latin typeface="+mj-lt"/>
                <a:ea typeface="Microsoft Sans Serif" panose="020B0604020202020204" pitchFamily="34" charset="0"/>
                <a:cs typeface="Poppins ExtraLight" panose="00000300000000000000" pitchFamily="2" charset="0"/>
              </a:rPr>
              <a:t>Partner: </a:t>
            </a:r>
            <a:r>
              <a:rPr lang="en-GB" sz="2400">
                <a:solidFill>
                  <a:srgbClr val="F5911B"/>
                </a:solidFill>
                <a:ea typeface="Microsoft Sans Serif" panose="020B0604020202020204" pitchFamily="34" charset="0"/>
                <a:cs typeface="Poppins Medium" panose="00000600000000000000" pitchFamily="2" charset="0"/>
              </a:rPr>
              <a:t>Internet Web Solutions</a:t>
            </a:r>
          </a:p>
        </p:txBody>
      </p:sp>
      <p:grpSp>
        <p:nvGrpSpPr>
          <p:cNvPr id="32" name="Gruppo 31">
            <a:extLst>
              <a:ext uri="{FF2B5EF4-FFF2-40B4-BE49-F238E27FC236}">
                <a16:creationId xmlns:a16="http://schemas.microsoft.com/office/drawing/2014/main" id="{8A598108-9943-40CE-AEC1-6756D36FDB5B}"/>
              </a:ext>
            </a:extLst>
          </p:cNvPr>
          <p:cNvGrpSpPr/>
          <p:nvPr/>
        </p:nvGrpSpPr>
        <p:grpSpPr>
          <a:xfrm>
            <a:off x="6949036" y="2151000"/>
            <a:ext cx="3600000" cy="2556000"/>
            <a:chOff x="6949036" y="2151000"/>
            <a:chExt cx="3600000" cy="2556000"/>
          </a:xfrm>
        </p:grpSpPr>
        <p:sp>
          <p:nvSpPr>
            <p:cNvPr id="4" name="Figura a mano libera: forma 3">
              <a:extLst>
                <a:ext uri="{FF2B5EF4-FFF2-40B4-BE49-F238E27FC236}">
                  <a16:creationId xmlns:a16="http://schemas.microsoft.com/office/drawing/2014/main" id="{D2051E62-A5B3-4A1E-AFCB-73D0A310ACFE}"/>
                </a:ext>
              </a:extLst>
            </p:cNvPr>
            <p:cNvSpPr/>
            <p:nvPr/>
          </p:nvSpPr>
          <p:spPr>
            <a:xfrm>
              <a:off x="9807925"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9050" cap="flat">
              <a:solidFill>
                <a:srgbClr val="F5911B"/>
              </a:solidFill>
              <a:prstDash val="solid"/>
              <a:round/>
            </a:ln>
          </p:spPr>
          <p:txBody>
            <a:bodyPr rtlCol="0" anchor="ctr"/>
            <a:lstStyle/>
            <a:p>
              <a:endParaRPr lang="en-GB" baseline="-25000"/>
            </a:p>
          </p:txBody>
        </p:sp>
        <p:sp>
          <p:nvSpPr>
            <p:cNvPr id="5" name="Figura a mano libera: forma 4">
              <a:extLst>
                <a:ext uri="{FF2B5EF4-FFF2-40B4-BE49-F238E27FC236}">
                  <a16:creationId xmlns:a16="http://schemas.microsoft.com/office/drawing/2014/main" id="{802CC251-4CC6-4AFA-BC3D-27C3C3F7AB36}"/>
                </a:ext>
              </a:extLst>
            </p:cNvPr>
            <p:cNvSpPr/>
            <p:nvPr/>
          </p:nvSpPr>
          <p:spPr>
            <a:xfrm>
              <a:off x="10093237" y="4059707"/>
              <a:ext cx="10521" cy="136735"/>
            </a:xfrm>
            <a:custGeom>
              <a:avLst/>
              <a:gdLst>
                <a:gd name="connsiteX0" fmla="*/ 5914 w 10813"/>
                <a:gd name="connsiteY0" fmla="*/ 5914 h 147789"/>
                <a:gd name="connsiteX1" fmla="*/ 5914 w 10813"/>
                <a:gd name="connsiteY1" fmla="*/ 143250 h 147789"/>
              </a:gdLst>
              <a:ahLst/>
              <a:cxnLst>
                <a:cxn ang="0">
                  <a:pos x="connsiteX0" y="connsiteY0"/>
                </a:cxn>
                <a:cxn ang="0">
                  <a:pos x="connsiteX1" y="connsiteY1"/>
                </a:cxn>
              </a:cxnLst>
              <a:rect l="l" t="t" r="r" b="b"/>
              <a:pathLst>
                <a:path w="10813" h="147789">
                  <a:moveTo>
                    <a:pt x="5914" y="5914"/>
                  </a:moveTo>
                  <a:lnTo>
                    <a:pt x="5914" y="143250"/>
                  </a:lnTo>
                </a:path>
              </a:pathLst>
            </a:custGeom>
            <a:ln w="19050" cap="flat">
              <a:solidFill>
                <a:srgbClr val="F5911B"/>
              </a:solidFill>
              <a:prstDash val="solid"/>
              <a:round/>
            </a:ln>
          </p:spPr>
          <p:txBody>
            <a:bodyPr rtlCol="0" anchor="ctr"/>
            <a:lstStyle/>
            <a:p>
              <a:endParaRPr lang="en-GB"/>
            </a:p>
          </p:txBody>
        </p:sp>
        <p:sp>
          <p:nvSpPr>
            <p:cNvPr id="6" name="Figura a mano libera: forma 5">
              <a:extLst>
                <a:ext uri="{FF2B5EF4-FFF2-40B4-BE49-F238E27FC236}">
                  <a16:creationId xmlns:a16="http://schemas.microsoft.com/office/drawing/2014/main" id="{348EAB16-0213-4422-BA3B-F63470CB0717}"/>
                </a:ext>
              </a:extLst>
            </p:cNvPr>
            <p:cNvSpPr/>
            <p:nvPr/>
          </p:nvSpPr>
          <p:spPr>
            <a:xfrm>
              <a:off x="9437351" y="4163399"/>
              <a:ext cx="1111685" cy="543601"/>
            </a:xfrm>
            <a:custGeom>
              <a:avLst/>
              <a:gdLst>
                <a:gd name="connsiteX0" fmla="*/ 5761 w 1142665"/>
                <a:gd name="connsiteY0" fmla="*/ 5761 h 587553"/>
                <a:gd name="connsiteX1" fmla="*/ 91839 w 1142665"/>
                <a:gd name="connsiteY1" fmla="*/ 5761 h 587553"/>
                <a:gd name="connsiteX2" fmla="*/ 91839 w 1142665"/>
                <a:gd name="connsiteY2" fmla="*/ 494007 h 587553"/>
                <a:gd name="connsiteX3" fmla="*/ 199509 w 1142665"/>
                <a:gd name="connsiteY3" fmla="*/ 494007 h 587553"/>
                <a:gd name="connsiteX4" fmla="*/ 1138261 w 1142665"/>
                <a:gd name="connsiteY4" fmla="*/ 494043 h 587553"/>
                <a:gd name="connsiteX5" fmla="*/ 576408 w 1142665"/>
                <a:gd name="connsiteY5" fmla="*/ 494007 h 587553"/>
                <a:gd name="connsiteX6" fmla="*/ 576408 w 1142665"/>
                <a:gd name="connsiteY6" fmla="*/ 585240 h 587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2665" h="587553">
                  <a:moveTo>
                    <a:pt x="5761" y="5761"/>
                  </a:moveTo>
                  <a:lnTo>
                    <a:pt x="91839" y="5761"/>
                  </a:lnTo>
                  <a:lnTo>
                    <a:pt x="91839" y="494007"/>
                  </a:lnTo>
                  <a:lnTo>
                    <a:pt x="199509" y="494007"/>
                  </a:lnTo>
                  <a:cubicBezTo>
                    <a:pt x="218181" y="-112796"/>
                    <a:pt x="1122328" y="-103892"/>
                    <a:pt x="1138261" y="494043"/>
                  </a:cubicBezTo>
                  <a:cubicBezTo>
                    <a:pt x="1138261" y="494007"/>
                    <a:pt x="576408" y="494007"/>
                    <a:pt x="576408" y="494007"/>
                  </a:cubicBezTo>
                  <a:lnTo>
                    <a:pt x="576408" y="585240"/>
                  </a:lnTo>
                </a:path>
              </a:pathLst>
            </a:custGeom>
            <a:noFill/>
            <a:ln w="19050" cap="flat">
              <a:solidFill>
                <a:srgbClr val="F5911B"/>
              </a:solidFill>
              <a:prstDash val="solid"/>
              <a:round/>
            </a:ln>
          </p:spPr>
          <p:txBody>
            <a:bodyPr rtlCol="0" anchor="ctr"/>
            <a:lstStyle/>
            <a:p>
              <a:endParaRPr lang="en-GB"/>
            </a:p>
          </p:txBody>
        </p:sp>
        <p:sp>
          <p:nvSpPr>
            <p:cNvPr id="7" name="Figura a mano libera: forma 6">
              <a:extLst>
                <a:ext uri="{FF2B5EF4-FFF2-40B4-BE49-F238E27FC236}">
                  <a16:creationId xmlns:a16="http://schemas.microsoft.com/office/drawing/2014/main" id="{ABEB5FC4-7D19-43EA-AD60-B20E827FAFEB}"/>
                </a:ext>
              </a:extLst>
            </p:cNvPr>
            <p:cNvSpPr/>
            <p:nvPr/>
          </p:nvSpPr>
          <p:spPr>
            <a:xfrm>
              <a:off x="8561119"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61" y="677027"/>
                    <a:pt x="33913" y="676919"/>
                    <a:pt x="5761" y="293423"/>
                  </a:cubicBezTo>
                  <a:cubicBezTo>
                    <a:pt x="33985" y="-90181"/>
                    <a:pt x="564333" y="-90073"/>
                    <a:pt x="592521" y="293423"/>
                  </a:cubicBezTo>
                  <a:close/>
                </a:path>
              </a:pathLst>
            </a:custGeom>
            <a:noFill/>
            <a:ln w="19050" cap="flat">
              <a:solidFill>
                <a:srgbClr val="F5911B"/>
              </a:solidFill>
              <a:prstDash val="solid"/>
              <a:round/>
            </a:ln>
          </p:spPr>
          <p:txBody>
            <a:bodyPr rtlCol="0" anchor="ctr"/>
            <a:lstStyle/>
            <a:p>
              <a:endParaRPr lang="en-GB"/>
            </a:p>
          </p:txBody>
        </p:sp>
        <p:sp>
          <p:nvSpPr>
            <p:cNvPr id="8" name="Figura a mano libera: forma 7">
              <a:extLst>
                <a:ext uri="{FF2B5EF4-FFF2-40B4-BE49-F238E27FC236}">
                  <a16:creationId xmlns:a16="http://schemas.microsoft.com/office/drawing/2014/main" id="{F040CF65-8EF2-4FD5-BA0A-61E54E710B50}"/>
                </a:ext>
              </a:extLst>
            </p:cNvPr>
            <p:cNvSpPr/>
            <p:nvPr/>
          </p:nvSpPr>
          <p:spPr>
            <a:xfrm>
              <a:off x="8846581" y="4059848"/>
              <a:ext cx="10521" cy="130064"/>
            </a:xfrm>
            <a:custGeom>
              <a:avLst/>
              <a:gdLst>
                <a:gd name="connsiteX0" fmla="*/ 5761 w 10813"/>
                <a:gd name="connsiteY0" fmla="*/ 5761 h 140580"/>
                <a:gd name="connsiteX1" fmla="*/ 5761 w 10813"/>
                <a:gd name="connsiteY1" fmla="*/ 136176 h 140580"/>
              </a:gdLst>
              <a:ahLst/>
              <a:cxnLst>
                <a:cxn ang="0">
                  <a:pos x="connsiteX0" y="connsiteY0"/>
                </a:cxn>
                <a:cxn ang="0">
                  <a:pos x="connsiteX1" y="connsiteY1"/>
                </a:cxn>
              </a:cxnLst>
              <a:rect l="l" t="t" r="r" b="b"/>
              <a:pathLst>
                <a:path w="10813" h="140580">
                  <a:moveTo>
                    <a:pt x="5761" y="5761"/>
                  </a:moveTo>
                  <a:lnTo>
                    <a:pt x="5761" y="136176"/>
                  </a:lnTo>
                </a:path>
              </a:pathLst>
            </a:custGeom>
            <a:ln w="19050" cap="flat">
              <a:solidFill>
                <a:srgbClr val="F5911B"/>
              </a:solidFill>
              <a:prstDash val="solid"/>
              <a:round/>
            </a:ln>
          </p:spPr>
          <p:txBody>
            <a:bodyPr rtlCol="0" anchor="ctr"/>
            <a:lstStyle/>
            <a:p>
              <a:endParaRPr lang="en-GB"/>
            </a:p>
          </p:txBody>
        </p:sp>
        <p:sp>
          <p:nvSpPr>
            <p:cNvPr id="10" name="Figura a mano libera: forma 9">
              <a:extLst>
                <a:ext uri="{FF2B5EF4-FFF2-40B4-BE49-F238E27FC236}">
                  <a16:creationId xmlns:a16="http://schemas.microsoft.com/office/drawing/2014/main" id="{FA7BFFDC-4762-4F92-9BB3-F86DFCF3448F}"/>
                </a:ext>
              </a:extLst>
            </p:cNvPr>
            <p:cNvSpPr/>
            <p:nvPr/>
          </p:nvSpPr>
          <p:spPr>
            <a:xfrm>
              <a:off x="8260193" y="4187377"/>
              <a:ext cx="1041547" cy="436883"/>
            </a:xfrm>
            <a:custGeom>
              <a:avLst/>
              <a:gdLst>
                <a:gd name="connsiteX0" fmla="*/ 5761 w 1070572"/>
                <a:gd name="connsiteY0" fmla="*/ 468090 h 472205"/>
                <a:gd name="connsiteX1" fmla="*/ 126551 w 1070572"/>
                <a:gd name="connsiteY1" fmla="*/ 466684 h 472205"/>
                <a:gd name="connsiteX2" fmla="*/ 265365 w 1070572"/>
                <a:gd name="connsiteY2" fmla="*/ 135960 h 472205"/>
                <a:gd name="connsiteX3" fmla="*/ 1066673 w 1070572"/>
                <a:gd name="connsiteY3" fmla="*/ 468090 h 472205"/>
              </a:gdLst>
              <a:ahLst/>
              <a:cxnLst>
                <a:cxn ang="0">
                  <a:pos x="connsiteX0" y="connsiteY0"/>
                </a:cxn>
                <a:cxn ang="0">
                  <a:pos x="connsiteX1" y="connsiteY1"/>
                </a:cxn>
                <a:cxn ang="0">
                  <a:pos x="connsiteX2" y="connsiteY2"/>
                </a:cxn>
                <a:cxn ang="0">
                  <a:pos x="connsiteX3" y="connsiteY3"/>
                </a:cxn>
              </a:cxnLst>
              <a:rect l="l" t="t" r="r" b="b"/>
              <a:pathLst>
                <a:path w="1070572" h="472205">
                  <a:moveTo>
                    <a:pt x="5761" y="468090"/>
                  </a:moveTo>
                  <a:cubicBezTo>
                    <a:pt x="83296" y="466684"/>
                    <a:pt x="126551" y="466684"/>
                    <a:pt x="126551" y="466684"/>
                  </a:cubicBezTo>
                  <a:cubicBezTo>
                    <a:pt x="129687" y="459115"/>
                    <a:pt x="115449" y="312370"/>
                    <a:pt x="265365" y="135960"/>
                  </a:cubicBezTo>
                  <a:cubicBezTo>
                    <a:pt x="578355" y="-141524"/>
                    <a:pt x="1041585" y="50278"/>
                    <a:pt x="1066673" y="468090"/>
                  </a:cubicBezTo>
                </a:path>
              </a:pathLst>
            </a:custGeom>
            <a:noFill/>
            <a:ln w="19050" cap="flat">
              <a:solidFill>
                <a:srgbClr val="F5911B"/>
              </a:solidFill>
              <a:prstDash val="solid"/>
              <a:round/>
            </a:ln>
          </p:spPr>
          <p:txBody>
            <a:bodyPr rtlCol="0" anchor="ctr"/>
            <a:lstStyle/>
            <a:p>
              <a:endParaRPr lang="en-GB"/>
            </a:p>
          </p:txBody>
        </p:sp>
        <p:sp>
          <p:nvSpPr>
            <p:cNvPr id="12" name="Figura a mano libera: forma 11">
              <a:extLst>
                <a:ext uri="{FF2B5EF4-FFF2-40B4-BE49-F238E27FC236}">
                  <a16:creationId xmlns:a16="http://schemas.microsoft.com/office/drawing/2014/main" id="{9F013DF8-F590-4A66-A770-963C32A33A75}"/>
                </a:ext>
              </a:extLst>
            </p:cNvPr>
            <p:cNvSpPr/>
            <p:nvPr/>
          </p:nvSpPr>
          <p:spPr>
            <a:xfrm>
              <a:off x="7319574"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9050" cap="flat">
              <a:solidFill>
                <a:srgbClr val="F5911B"/>
              </a:solidFill>
              <a:prstDash val="solid"/>
              <a:round/>
            </a:ln>
          </p:spPr>
          <p:txBody>
            <a:bodyPr rtlCol="0" anchor="ctr"/>
            <a:lstStyle/>
            <a:p>
              <a:endParaRPr lang="en-GB"/>
            </a:p>
          </p:txBody>
        </p:sp>
        <p:sp>
          <p:nvSpPr>
            <p:cNvPr id="14" name="Figura a mano libera: forma 13">
              <a:extLst>
                <a:ext uri="{FF2B5EF4-FFF2-40B4-BE49-F238E27FC236}">
                  <a16:creationId xmlns:a16="http://schemas.microsoft.com/office/drawing/2014/main" id="{D0F0D63A-06BA-4F64-A30E-F88F0D8B4CB1}"/>
                </a:ext>
              </a:extLst>
            </p:cNvPr>
            <p:cNvSpPr/>
            <p:nvPr/>
          </p:nvSpPr>
          <p:spPr>
            <a:xfrm>
              <a:off x="7604598" y="4059433"/>
              <a:ext cx="10521" cy="150074"/>
            </a:xfrm>
            <a:custGeom>
              <a:avLst/>
              <a:gdLst>
                <a:gd name="connsiteX0" fmla="*/ 6210 w 10813"/>
                <a:gd name="connsiteY0" fmla="*/ 6210 h 162208"/>
                <a:gd name="connsiteX1" fmla="*/ 6210 w 10813"/>
                <a:gd name="connsiteY1" fmla="*/ 157964 h 162208"/>
              </a:gdLst>
              <a:ahLst/>
              <a:cxnLst>
                <a:cxn ang="0">
                  <a:pos x="connsiteX0" y="connsiteY0"/>
                </a:cxn>
                <a:cxn ang="0">
                  <a:pos x="connsiteX1" y="connsiteY1"/>
                </a:cxn>
              </a:cxnLst>
              <a:rect l="l" t="t" r="r" b="b"/>
              <a:pathLst>
                <a:path w="10813" h="162208">
                  <a:moveTo>
                    <a:pt x="6210" y="6210"/>
                  </a:moveTo>
                  <a:lnTo>
                    <a:pt x="6210" y="157964"/>
                  </a:lnTo>
                </a:path>
              </a:pathLst>
            </a:custGeom>
            <a:ln w="19050" cap="flat">
              <a:solidFill>
                <a:srgbClr val="F5911B"/>
              </a:solidFill>
              <a:prstDash val="solid"/>
              <a:round/>
            </a:ln>
          </p:spPr>
          <p:txBody>
            <a:bodyPr rtlCol="0" anchor="ctr"/>
            <a:lstStyle/>
            <a:p>
              <a:endParaRPr lang="en-GB"/>
            </a:p>
          </p:txBody>
        </p:sp>
        <p:sp>
          <p:nvSpPr>
            <p:cNvPr id="15" name="Figura a mano libera: forma 14">
              <a:extLst>
                <a:ext uri="{FF2B5EF4-FFF2-40B4-BE49-F238E27FC236}">
                  <a16:creationId xmlns:a16="http://schemas.microsoft.com/office/drawing/2014/main" id="{F5B75FBC-C6F7-460F-8B4F-D328F060C38F}"/>
                </a:ext>
              </a:extLst>
            </p:cNvPr>
            <p:cNvSpPr/>
            <p:nvPr/>
          </p:nvSpPr>
          <p:spPr>
            <a:xfrm>
              <a:off x="6949036" y="4163399"/>
              <a:ext cx="1111685" cy="460227"/>
            </a:xfrm>
            <a:custGeom>
              <a:avLst/>
              <a:gdLst>
                <a:gd name="connsiteX0" fmla="*/ 5761 w 1142665"/>
                <a:gd name="connsiteY0" fmla="*/ 5761 h 497437"/>
                <a:gd name="connsiteX1" fmla="*/ 91839 w 1142665"/>
                <a:gd name="connsiteY1" fmla="*/ 5761 h 497437"/>
                <a:gd name="connsiteX2" fmla="*/ 91839 w 1142665"/>
                <a:gd name="connsiteY2" fmla="*/ 494007 h 497437"/>
                <a:gd name="connsiteX3" fmla="*/ 199509 w 1142665"/>
                <a:gd name="connsiteY3" fmla="*/ 494007 h 497437"/>
                <a:gd name="connsiteX4" fmla="*/ 1138261 w 1142665"/>
                <a:gd name="connsiteY4" fmla="*/ 494007 h 4974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665" h="497437">
                  <a:moveTo>
                    <a:pt x="5761" y="5761"/>
                  </a:moveTo>
                  <a:lnTo>
                    <a:pt x="91839" y="5761"/>
                  </a:lnTo>
                  <a:lnTo>
                    <a:pt x="91839" y="494007"/>
                  </a:lnTo>
                  <a:lnTo>
                    <a:pt x="199509" y="494007"/>
                  </a:lnTo>
                  <a:cubicBezTo>
                    <a:pt x="222434" y="-105694"/>
                    <a:pt x="1114254" y="-116256"/>
                    <a:pt x="1138261" y="494007"/>
                  </a:cubicBezTo>
                </a:path>
              </a:pathLst>
            </a:custGeom>
            <a:noFill/>
            <a:ln w="19050" cap="flat">
              <a:solidFill>
                <a:srgbClr val="F5911B"/>
              </a:solidFill>
              <a:prstDash val="solid"/>
              <a:round/>
            </a:ln>
          </p:spPr>
          <p:txBody>
            <a:bodyPr rtlCol="0" anchor="ctr"/>
            <a:lstStyle/>
            <a:p>
              <a:endParaRPr lang="en-GB"/>
            </a:p>
          </p:txBody>
        </p:sp>
        <p:sp>
          <p:nvSpPr>
            <p:cNvPr id="16" name="Figura a mano libera: forma 15">
              <a:extLst>
                <a:ext uri="{FF2B5EF4-FFF2-40B4-BE49-F238E27FC236}">
                  <a16:creationId xmlns:a16="http://schemas.microsoft.com/office/drawing/2014/main" id="{3E33B1BC-BF89-4977-9705-7C40FFCE7EA6}"/>
                </a:ext>
              </a:extLst>
            </p:cNvPr>
            <p:cNvSpPr/>
            <p:nvPr/>
          </p:nvSpPr>
          <p:spPr>
            <a:xfrm>
              <a:off x="7700311" y="2151000"/>
              <a:ext cx="1806049" cy="1097208"/>
            </a:xfrm>
            <a:custGeom>
              <a:avLst/>
              <a:gdLst>
                <a:gd name="connsiteX0" fmla="*/ 1843584 w 1856380"/>
                <a:gd name="connsiteY0" fmla="*/ 296372 h 1185920"/>
                <a:gd name="connsiteX1" fmla="*/ 1843584 w 1856380"/>
                <a:gd name="connsiteY1" fmla="*/ 15248 h 1185920"/>
                <a:gd name="connsiteX2" fmla="*/ 15248 w 1856380"/>
                <a:gd name="connsiteY2" fmla="*/ 15248 h 1185920"/>
                <a:gd name="connsiteX3" fmla="*/ 15248 w 1856380"/>
                <a:gd name="connsiteY3" fmla="*/ 889729 h 1185920"/>
                <a:gd name="connsiteX4" fmla="*/ 310358 w 1856380"/>
                <a:gd name="connsiteY4" fmla="*/ 889729 h 1185920"/>
                <a:gd name="connsiteX5" fmla="*/ 310358 w 1856380"/>
                <a:gd name="connsiteY5" fmla="*/ 1172692 h 1185920"/>
                <a:gd name="connsiteX6" fmla="*/ 593213 w 1856380"/>
                <a:gd name="connsiteY6" fmla="*/ 889729 h 1185920"/>
                <a:gd name="connsiteX7" fmla="*/ 843698 w 1856380"/>
                <a:gd name="connsiteY7" fmla="*/ 889729 h 1185920"/>
                <a:gd name="connsiteX8" fmla="*/ 843698 w 1856380"/>
                <a:gd name="connsiteY8" fmla="*/ 296372 h 1185920"/>
                <a:gd name="connsiteX9" fmla="*/ 1843584 w 1856380"/>
                <a:gd name="connsiteY9" fmla="*/ 296372 h 1185920"/>
                <a:gd name="connsiteX10" fmla="*/ 1843584 w 1856380"/>
                <a:gd name="connsiteY10" fmla="*/ 296372 h 1185920"/>
                <a:gd name="connsiteX11" fmla="*/ 1843584 w 1856380"/>
                <a:gd name="connsiteY11" fmla="*/ 296372 h 11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56380" h="1185920">
                  <a:moveTo>
                    <a:pt x="1843584" y="296372"/>
                  </a:moveTo>
                  <a:lnTo>
                    <a:pt x="1843584" y="15248"/>
                  </a:lnTo>
                  <a:lnTo>
                    <a:pt x="15248" y="15248"/>
                  </a:lnTo>
                  <a:lnTo>
                    <a:pt x="15248" y="889729"/>
                  </a:lnTo>
                  <a:lnTo>
                    <a:pt x="310358" y="889729"/>
                  </a:lnTo>
                  <a:lnTo>
                    <a:pt x="310358" y="1172692"/>
                  </a:lnTo>
                  <a:lnTo>
                    <a:pt x="593213" y="889729"/>
                  </a:lnTo>
                  <a:lnTo>
                    <a:pt x="843698" y="889729"/>
                  </a:lnTo>
                  <a:lnTo>
                    <a:pt x="843698" y="296372"/>
                  </a:lnTo>
                  <a:lnTo>
                    <a:pt x="1843584" y="296372"/>
                  </a:lnTo>
                  <a:lnTo>
                    <a:pt x="1843584" y="296372"/>
                  </a:lnTo>
                  <a:lnTo>
                    <a:pt x="1843584" y="296372"/>
                  </a:lnTo>
                  <a:close/>
                </a:path>
              </a:pathLst>
            </a:custGeom>
            <a:noFill/>
            <a:ln w="19050" cap="flat">
              <a:solidFill>
                <a:srgbClr val="F5911B"/>
              </a:solidFill>
              <a:prstDash val="solid"/>
              <a:round/>
            </a:ln>
          </p:spPr>
          <p:txBody>
            <a:bodyPr rtlCol="0" anchor="ctr"/>
            <a:lstStyle/>
            <a:p>
              <a:endParaRPr lang="en-GB"/>
            </a:p>
          </p:txBody>
        </p:sp>
        <p:sp>
          <p:nvSpPr>
            <p:cNvPr id="17" name="Figura a mano libera: forma 16">
              <a:extLst>
                <a:ext uri="{FF2B5EF4-FFF2-40B4-BE49-F238E27FC236}">
                  <a16:creationId xmlns:a16="http://schemas.microsoft.com/office/drawing/2014/main" id="{1BBD5772-B1D1-4A84-8695-2BD9B2AC0CC4}"/>
                </a:ext>
              </a:extLst>
            </p:cNvPr>
            <p:cNvSpPr/>
            <p:nvPr/>
          </p:nvSpPr>
          <p:spPr>
            <a:xfrm>
              <a:off x="8501951" y="2410229"/>
              <a:ext cx="1455360" cy="1000494"/>
            </a:xfrm>
            <a:custGeom>
              <a:avLst/>
              <a:gdLst>
                <a:gd name="connsiteX0" fmla="*/ 23214 w 1495918"/>
                <a:gd name="connsiteY0" fmla="*/ 790097 h 1081386"/>
                <a:gd name="connsiteX1" fmla="*/ 15248 w 1495918"/>
                <a:gd name="connsiteY1" fmla="*/ 15248 h 1081386"/>
                <a:gd name="connsiteX2" fmla="*/ 1482617 w 1495918"/>
                <a:gd name="connsiteY2" fmla="*/ 18131 h 1081386"/>
                <a:gd name="connsiteX3" fmla="*/ 1475408 w 1495918"/>
                <a:gd name="connsiteY3" fmla="*/ 790061 h 1081386"/>
                <a:gd name="connsiteX4" fmla="*/ 1113035 w 1495918"/>
                <a:gd name="connsiteY4" fmla="*/ 793269 h 1081386"/>
                <a:gd name="connsiteX5" fmla="*/ 1111413 w 1495918"/>
                <a:gd name="connsiteY5" fmla="*/ 1067040 h 1081386"/>
                <a:gd name="connsiteX6" fmla="*/ 807868 w 1495918"/>
                <a:gd name="connsiteY6" fmla="*/ 790025 h 1081386"/>
                <a:gd name="connsiteX7" fmla="*/ 23178 w 1495918"/>
                <a:gd name="connsiteY7" fmla="*/ 790025 h 1081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95918" h="1081386">
                  <a:moveTo>
                    <a:pt x="23214" y="790097"/>
                  </a:moveTo>
                  <a:cubicBezTo>
                    <a:pt x="19068" y="524220"/>
                    <a:pt x="18636" y="267968"/>
                    <a:pt x="15248" y="15248"/>
                  </a:cubicBezTo>
                  <a:lnTo>
                    <a:pt x="1482617" y="18131"/>
                  </a:lnTo>
                  <a:lnTo>
                    <a:pt x="1475408" y="790061"/>
                  </a:lnTo>
                  <a:lnTo>
                    <a:pt x="1113035" y="793269"/>
                  </a:lnTo>
                  <a:cubicBezTo>
                    <a:pt x="1108746" y="884538"/>
                    <a:pt x="1115739" y="975771"/>
                    <a:pt x="1111413" y="1067040"/>
                  </a:cubicBezTo>
                  <a:lnTo>
                    <a:pt x="807868" y="790025"/>
                  </a:lnTo>
                  <a:lnTo>
                    <a:pt x="23178" y="790025"/>
                  </a:lnTo>
                  <a:close/>
                </a:path>
              </a:pathLst>
            </a:custGeom>
            <a:noFill/>
            <a:ln w="19050" cap="flat">
              <a:solidFill>
                <a:srgbClr val="F5911B"/>
              </a:solidFill>
              <a:prstDash val="solid"/>
              <a:round/>
            </a:ln>
          </p:spPr>
          <p:txBody>
            <a:bodyPr rtlCol="0" anchor="ctr"/>
            <a:lstStyle/>
            <a:p>
              <a:endParaRPr lang="en-GB"/>
            </a:p>
          </p:txBody>
        </p:sp>
      </p:grpSp>
    </p:spTree>
    <p:extLst>
      <p:ext uri="{BB962C8B-B14F-4D97-AF65-F5344CB8AC3E}">
        <p14:creationId xmlns:p14="http://schemas.microsoft.com/office/powerpoint/2010/main" val="2342328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AU" sz="2400" b="1" dirty="0" err="1">
                <a:solidFill>
                  <a:srgbClr val="F5911B"/>
                </a:solidFill>
                <a:ea typeface="Microsoft Sans Serif" panose="020B0604020202020204" pitchFamily="34" charset="0"/>
                <a:cs typeface="Poppins Medium" panose="00000600000000000000" pitchFamily="2" charset="0"/>
              </a:rPr>
              <a:t>Obiettivi</a:t>
            </a:r>
            <a:endParaRPr lang="en-AU" sz="2400" b="1" dirty="0">
              <a:solidFill>
                <a:srgbClr val="F5911B"/>
              </a:solidFill>
              <a:ea typeface="Microsoft Sans Serif" panose="020B0604020202020204" pitchFamily="34" charset="0"/>
              <a:cs typeface="Poppins Medium" panose="00000600000000000000" pitchFamily="2" charset="0"/>
            </a:endParaRPr>
          </a:p>
          <a:p>
            <a:pPr>
              <a:tabLst>
                <a:tab pos="1205230" algn="l"/>
                <a:tab pos="1926589" algn="l"/>
                <a:tab pos="2915920" algn="l"/>
                <a:tab pos="3444875" algn="l"/>
                <a:tab pos="4383405" algn="l"/>
                <a:tab pos="6796405" algn="l"/>
              </a:tabLst>
              <a:defRPr/>
            </a:pPr>
            <a:r>
              <a:rPr lang="en-GB" sz="2000" dirty="0" err="1">
                <a:latin typeface="+mj-lt"/>
                <a:ea typeface="Microsoft Sans Serif" panose="020B0604020202020204" pitchFamily="34" charset="0"/>
                <a:cs typeface="Poppins ExtraLight" panose="00000300000000000000" pitchFamily="2" charset="0"/>
              </a:rPr>
              <a:t>Alla</a:t>
            </a:r>
            <a:r>
              <a:rPr lang="en-GB" sz="2000" dirty="0">
                <a:latin typeface="+mj-lt"/>
                <a:ea typeface="Microsoft Sans Serif" panose="020B0604020202020204" pitchFamily="34" charset="0"/>
                <a:cs typeface="Poppins ExtraLight" panose="00000300000000000000" pitchFamily="2" charset="0"/>
              </a:rPr>
              <a:t> fine di </a:t>
            </a:r>
            <a:r>
              <a:rPr lang="en-GB" sz="2000" dirty="0" err="1">
                <a:latin typeface="+mj-lt"/>
                <a:ea typeface="Microsoft Sans Serif" panose="020B0604020202020204" pitchFamily="34" charset="0"/>
                <a:cs typeface="Poppins ExtraLight" panose="00000300000000000000" pitchFamily="2" charset="0"/>
              </a:rPr>
              <a:t>questo</a:t>
            </a:r>
            <a:r>
              <a:rPr lang="en-GB" sz="2000" dirty="0">
                <a:latin typeface="+mj-lt"/>
                <a:ea typeface="Microsoft Sans Serif" panose="020B0604020202020204" pitchFamily="34" charset="0"/>
                <a:cs typeface="Poppins ExtraLight" panose="00000300000000000000" pitchFamily="2" charset="0"/>
              </a:rPr>
              <a:t> modulo </a:t>
            </a:r>
            <a:r>
              <a:rPr lang="en-GB" sz="2000" dirty="0" err="1">
                <a:latin typeface="+mj-lt"/>
                <a:ea typeface="Microsoft Sans Serif" panose="020B0604020202020204" pitchFamily="34" charset="0"/>
                <a:cs typeface="Poppins ExtraLight" panose="00000300000000000000" pitchFamily="2" charset="0"/>
              </a:rPr>
              <a:t>sarete</a:t>
            </a:r>
            <a:r>
              <a:rPr lang="en-GB" sz="2000" dirty="0">
                <a:latin typeface="+mj-lt"/>
                <a:ea typeface="Microsoft Sans Serif" panose="020B0604020202020204" pitchFamily="34" charset="0"/>
                <a:cs typeface="Poppins ExtraLight" panose="00000300000000000000" pitchFamily="2" charset="0"/>
              </a:rPr>
              <a:t> in </a:t>
            </a:r>
            <a:r>
              <a:rPr lang="en-GB" sz="2000" dirty="0" err="1">
                <a:latin typeface="+mj-lt"/>
                <a:ea typeface="Microsoft Sans Serif" panose="020B0604020202020204" pitchFamily="34" charset="0"/>
                <a:cs typeface="Poppins ExtraLight" panose="00000300000000000000" pitchFamily="2" charset="0"/>
              </a:rPr>
              <a:t>grado</a:t>
            </a:r>
            <a:r>
              <a:rPr lang="en-GB" sz="2000" dirty="0">
                <a:latin typeface="+mj-lt"/>
                <a:ea typeface="Microsoft Sans Serif" panose="020B0604020202020204" pitchFamily="34" charset="0"/>
                <a:cs typeface="Poppins ExtraLight" panose="00000300000000000000" pitchFamily="2" charset="0"/>
              </a:rPr>
              <a:t> di:</a:t>
            </a:r>
          </a:p>
        </p:txBody>
      </p:sp>
      <p:sp>
        <p:nvSpPr>
          <p:cNvPr id="16" name="Google Shape;351;p30">
            <a:extLst>
              <a:ext uri="{FF2B5EF4-FFF2-40B4-BE49-F238E27FC236}">
                <a16:creationId xmlns:a16="http://schemas.microsoft.com/office/drawing/2014/main" id="{ED86E724-3288-434C-B43F-43F373EAB77F}"/>
              </a:ext>
            </a:extLst>
          </p:cNvPr>
          <p:cNvSpPr txBox="1">
            <a:spLocks/>
          </p:cNvSpPr>
          <p:nvPr/>
        </p:nvSpPr>
        <p:spPr>
          <a:xfrm>
            <a:off x="626290" y="2187184"/>
            <a:ext cx="4239325"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buSzPct val="60000"/>
              <a:buFont typeface="Poppins Medium" panose="00000600000000000000" pitchFamily="2" charset="0"/>
              <a:buChar char="॰"/>
            </a:pPr>
            <a:r>
              <a:rPr lang="en-US" sz="2000" b="1" dirty="0" err="1">
                <a:cs typeface="Poppins Medium" panose="00000600000000000000" pitchFamily="2" charset="0"/>
                <a:sym typeface="Varela Round"/>
              </a:rPr>
              <a:t>Risultato</a:t>
            </a:r>
            <a:r>
              <a:rPr lang="en-US" sz="2000" b="1" dirty="0">
                <a:cs typeface="Poppins Medium" panose="00000600000000000000" pitchFamily="2" charset="0"/>
                <a:sym typeface="Varela Round"/>
              </a:rPr>
              <a:t> di </a:t>
            </a:r>
            <a:r>
              <a:rPr lang="en-US" sz="2000" b="1" dirty="0" err="1">
                <a:cs typeface="Poppins Medium" panose="00000600000000000000" pitchFamily="2" charset="0"/>
                <a:sym typeface="Varela Round"/>
              </a:rPr>
              <a:t>apprendimento</a:t>
            </a:r>
            <a:r>
              <a:rPr lang="en-US" sz="2000" b="1" dirty="0">
                <a:cs typeface="Poppins Medium" panose="00000600000000000000" pitchFamily="2" charset="0"/>
                <a:sym typeface="Varela Round"/>
              </a:rPr>
              <a:t> 1</a:t>
            </a:r>
          </a:p>
          <a:p>
            <a:pPr marL="230400" indent="0">
              <a:lnSpc>
                <a:spcPct val="100000"/>
              </a:lnSpc>
              <a:spcBef>
                <a:spcPts val="0"/>
              </a:spcBef>
              <a:buNone/>
            </a:pPr>
            <a:r>
              <a:rPr lang="it-IT" sz="2000" dirty="0">
                <a:latin typeface="+mj-lt"/>
                <a:cs typeface="Poppins ExtraLight" panose="00000300000000000000" pitchFamily="2" charset="0"/>
                <a:sym typeface="Varela Round"/>
              </a:rPr>
              <a:t>Migliorare la comunicazione online per promuovere l'offerta formativa dell'IFP.</a:t>
            </a:r>
          </a:p>
        </p:txBody>
      </p:sp>
      <p:sp>
        <p:nvSpPr>
          <p:cNvPr id="23" name="Google Shape;351;p30">
            <a:extLst>
              <a:ext uri="{FF2B5EF4-FFF2-40B4-BE49-F238E27FC236}">
                <a16:creationId xmlns:a16="http://schemas.microsoft.com/office/drawing/2014/main" id="{8403023C-61C3-4BC3-A136-65ACC0BE34D4}"/>
              </a:ext>
            </a:extLst>
          </p:cNvPr>
          <p:cNvSpPr txBox="1">
            <a:spLocks/>
          </p:cNvSpPr>
          <p:nvPr/>
        </p:nvSpPr>
        <p:spPr>
          <a:xfrm>
            <a:off x="5025614" y="2178026"/>
            <a:ext cx="3989875"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buSzPct val="60000"/>
              <a:buFont typeface="Poppins Medium" panose="00000600000000000000" pitchFamily="2" charset="0"/>
              <a:buChar char="॰"/>
            </a:pPr>
            <a:r>
              <a:rPr lang="en-US" sz="2000" b="1" dirty="0" err="1">
                <a:cs typeface="Poppins Medium" panose="00000600000000000000" pitchFamily="2" charset="0"/>
                <a:sym typeface="Varela Round"/>
              </a:rPr>
              <a:t>Risultato</a:t>
            </a:r>
            <a:r>
              <a:rPr lang="en-US" sz="2000" b="1" dirty="0">
                <a:cs typeface="Poppins Medium" panose="00000600000000000000" pitchFamily="2" charset="0"/>
                <a:sym typeface="Varela Round"/>
              </a:rPr>
              <a:t> di </a:t>
            </a:r>
            <a:r>
              <a:rPr lang="en-US" sz="2000" b="1" dirty="0" err="1">
                <a:cs typeface="Poppins Medium" panose="00000600000000000000" pitchFamily="2" charset="0"/>
                <a:sym typeface="Varela Round"/>
              </a:rPr>
              <a:t>apprendimento</a:t>
            </a:r>
            <a:r>
              <a:rPr lang="en-US" sz="2000" b="1" dirty="0">
                <a:cs typeface="Poppins Medium" panose="00000600000000000000" pitchFamily="2" charset="0"/>
                <a:sym typeface="Varela Round"/>
              </a:rPr>
              <a:t> 2</a:t>
            </a:r>
          </a:p>
          <a:p>
            <a:pPr marL="230400" lvl="0" indent="0">
              <a:lnSpc>
                <a:spcPct val="100000"/>
              </a:lnSpc>
              <a:spcBef>
                <a:spcPts val="0"/>
              </a:spcBef>
              <a:buNone/>
            </a:pPr>
            <a:r>
              <a:rPr lang="it-IT" sz="2000" dirty="0">
                <a:latin typeface="+mj-lt"/>
                <a:cs typeface="Poppins ExtraLight" panose="00000300000000000000" pitchFamily="2" charset="0"/>
                <a:sym typeface="Varela Round"/>
              </a:rPr>
              <a:t>Conoscere le possibilità del marketing e le sue tipologie.</a:t>
            </a:r>
            <a:endParaRPr lang="en-US" sz="2000" dirty="0">
              <a:latin typeface="+mj-lt"/>
              <a:cs typeface="Poppins ExtraLight" panose="00000300000000000000" pitchFamily="2" charset="0"/>
              <a:sym typeface="Varela Round"/>
            </a:endParaRPr>
          </a:p>
        </p:txBody>
      </p:sp>
      <p:sp>
        <p:nvSpPr>
          <p:cNvPr id="25" name="Google Shape;351;p30">
            <a:extLst>
              <a:ext uri="{FF2B5EF4-FFF2-40B4-BE49-F238E27FC236}">
                <a16:creationId xmlns:a16="http://schemas.microsoft.com/office/drawing/2014/main" id="{15A892E0-6DDF-44C6-86FF-D7CF39FE1E1A}"/>
              </a:ext>
            </a:extLst>
          </p:cNvPr>
          <p:cNvSpPr txBox="1">
            <a:spLocks/>
          </p:cNvSpPr>
          <p:nvPr/>
        </p:nvSpPr>
        <p:spPr>
          <a:xfrm>
            <a:off x="626290" y="3709700"/>
            <a:ext cx="470592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spcBef>
                <a:spcPts val="0"/>
              </a:spcBef>
              <a:buSzPct val="60000"/>
              <a:buFont typeface="Poppins Medium" panose="00000600000000000000" pitchFamily="2" charset="0"/>
              <a:buChar char="॰"/>
            </a:pPr>
            <a:r>
              <a:rPr lang="en-US" sz="2000" b="1" dirty="0" err="1">
                <a:cs typeface="Poppins Medium" panose="00000600000000000000" pitchFamily="2" charset="0"/>
                <a:sym typeface="Varela Round"/>
              </a:rPr>
              <a:t>Risultato</a:t>
            </a:r>
            <a:r>
              <a:rPr lang="en-US" sz="2000" b="1" dirty="0">
                <a:cs typeface="Poppins Medium" panose="00000600000000000000" pitchFamily="2" charset="0"/>
                <a:sym typeface="Varela Round"/>
              </a:rPr>
              <a:t> di </a:t>
            </a:r>
            <a:r>
              <a:rPr lang="en-US" sz="2000" b="1" dirty="0" err="1">
                <a:cs typeface="Poppins Medium" panose="00000600000000000000" pitchFamily="2" charset="0"/>
                <a:sym typeface="Varela Round"/>
              </a:rPr>
              <a:t>apprendimento</a:t>
            </a:r>
            <a:r>
              <a:rPr lang="en-US" sz="2000" b="1" dirty="0">
                <a:cs typeface="Poppins Medium" panose="00000600000000000000" pitchFamily="2" charset="0"/>
                <a:sym typeface="Varela Round"/>
              </a:rPr>
              <a:t> 3</a:t>
            </a:r>
          </a:p>
          <a:p>
            <a:pPr marL="230400" lvl="0" indent="0">
              <a:lnSpc>
                <a:spcPct val="100000"/>
              </a:lnSpc>
              <a:spcBef>
                <a:spcPts val="0"/>
              </a:spcBef>
              <a:buNone/>
            </a:pPr>
            <a:r>
              <a:rPr lang="it-IT" sz="2000" dirty="0">
                <a:latin typeface="+mj-lt"/>
                <a:cs typeface="Poppins ExtraLight" panose="00000300000000000000" pitchFamily="2" charset="0"/>
                <a:sym typeface="Varela Round"/>
              </a:rPr>
              <a:t>Saper creare, progettare e posizionare un sito web per promuovere i propri servizi.</a:t>
            </a:r>
            <a:endParaRPr lang="en-US" sz="2000" dirty="0">
              <a:latin typeface="+mj-lt"/>
              <a:cs typeface="Poppins ExtraLight" panose="00000300000000000000" pitchFamily="2" charset="0"/>
              <a:sym typeface="Varela Round"/>
            </a:endParaRPr>
          </a:p>
        </p:txBody>
      </p:sp>
      <p:cxnSp>
        <p:nvCxnSpPr>
          <p:cNvPr id="36" name="Google Shape;334;p29">
            <a:extLst>
              <a:ext uri="{FF2B5EF4-FFF2-40B4-BE49-F238E27FC236}">
                <a16:creationId xmlns:a16="http://schemas.microsoft.com/office/drawing/2014/main" id="{0A191618-07F4-48F0-8F5D-BB84ACDEE6FE}"/>
              </a:ext>
            </a:extLst>
          </p:cNvPr>
          <p:cNvCxnSpPr>
            <a:cxnSpLocks noChangeAspect="1"/>
          </p:cNvCxnSpPr>
          <p:nvPr/>
        </p:nvCxnSpPr>
        <p:spPr>
          <a:xfrm>
            <a:off x="528320" y="3631149"/>
            <a:ext cx="9469120" cy="0"/>
          </a:xfrm>
          <a:prstGeom prst="straightConnector1">
            <a:avLst/>
          </a:prstGeom>
          <a:noFill/>
          <a:ln w="9525" cap="flat" cmpd="sng">
            <a:solidFill>
              <a:srgbClr val="F5911B"/>
            </a:solidFill>
            <a:prstDash val="dash"/>
            <a:round/>
            <a:headEnd type="none" w="med" len="med"/>
            <a:tailEnd type="none" w="med" len="med"/>
          </a:ln>
        </p:spPr>
      </p:cxnSp>
      <p:grpSp>
        <p:nvGrpSpPr>
          <p:cNvPr id="37" name="Gruppo 36">
            <a:extLst>
              <a:ext uri="{FF2B5EF4-FFF2-40B4-BE49-F238E27FC236}">
                <a16:creationId xmlns:a16="http://schemas.microsoft.com/office/drawing/2014/main" id="{50D12D44-71F6-4231-80B8-67EEF8B3DD0B}"/>
              </a:ext>
            </a:extLst>
          </p:cNvPr>
          <p:cNvGrpSpPr>
            <a:grpSpLocks noChangeAspect="1"/>
          </p:cNvGrpSpPr>
          <p:nvPr/>
        </p:nvGrpSpPr>
        <p:grpSpPr>
          <a:xfrm>
            <a:off x="10207680" y="2917800"/>
            <a:ext cx="1440000" cy="1022400"/>
            <a:chOff x="6949036" y="2151000"/>
            <a:chExt cx="3600000" cy="2556000"/>
          </a:xfrm>
        </p:grpSpPr>
        <p:sp>
          <p:nvSpPr>
            <p:cNvPr id="38" name="Figura a mano libera: forma 37">
              <a:extLst>
                <a:ext uri="{FF2B5EF4-FFF2-40B4-BE49-F238E27FC236}">
                  <a16:creationId xmlns:a16="http://schemas.microsoft.com/office/drawing/2014/main" id="{4379082C-528C-42AF-B8B7-3B5F01AA082D}"/>
                </a:ext>
              </a:extLst>
            </p:cNvPr>
            <p:cNvSpPr/>
            <p:nvPr/>
          </p:nvSpPr>
          <p:spPr>
            <a:xfrm>
              <a:off x="9807925"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u="sng" baseline="-25000" dirty="0"/>
            </a:p>
          </p:txBody>
        </p:sp>
        <p:sp>
          <p:nvSpPr>
            <p:cNvPr id="39" name="Figura a mano libera: forma 38">
              <a:extLst>
                <a:ext uri="{FF2B5EF4-FFF2-40B4-BE49-F238E27FC236}">
                  <a16:creationId xmlns:a16="http://schemas.microsoft.com/office/drawing/2014/main" id="{1581A0D5-BFBF-4B50-8AD7-2DAD61AEFC05}"/>
                </a:ext>
              </a:extLst>
            </p:cNvPr>
            <p:cNvSpPr/>
            <p:nvPr/>
          </p:nvSpPr>
          <p:spPr>
            <a:xfrm>
              <a:off x="10093237" y="4059707"/>
              <a:ext cx="10521" cy="136735"/>
            </a:xfrm>
            <a:custGeom>
              <a:avLst/>
              <a:gdLst>
                <a:gd name="connsiteX0" fmla="*/ 5914 w 10813"/>
                <a:gd name="connsiteY0" fmla="*/ 5914 h 147789"/>
                <a:gd name="connsiteX1" fmla="*/ 5914 w 10813"/>
                <a:gd name="connsiteY1" fmla="*/ 143250 h 147789"/>
              </a:gdLst>
              <a:ahLst/>
              <a:cxnLst>
                <a:cxn ang="0">
                  <a:pos x="connsiteX0" y="connsiteY0"/>
                </a:cxn>
                <a:cxn ang="0">
                  <a:pos x="connsiteX1" y="connsiteY1"/>
                </a:cxn>
              </a:cxnLst>
              <a:rect l="l" t="t" r="r" b="b"/>
              <a:pathLst>
                <a:path w="10813" h="147789">
                  <a:moveTo>
                    <a:pt x="5914" y="5914"/>
                  </a:moveTo>
                  <a:lnTo>
                    <a:pt x="5914" y="143250"/>
                  </a:lnTo>
                </a:path>
              </a:pathLst>
            </a:custGeom>
            <a:ln w="12700" cap="flat">
              <a:solidFill>
                <a:srgbClr val="F5911B"/>
              </a:solidFill>
              <a:prstDash val="solid"/>
              <a:round/>
            </a:ln>
          </p:spPr>
          <p:txBody>
            <a:bodyPr rtlCol="0" anchor="ctr"/>
            <a:lstStyle/>
            <a:p>
              <a:endParaRPr lang="it-IT" u="sng"/>
            </a:p>
          </p:txBody>
        </p:sp>
        <p:sp>
          <p:nvSpPr>
            <p:cNvPr id="40" name="Figura a mano libera: forma 39">
              <a:extLst>
                <a:ext uri="{FF2B5EF4-FFF2-40B4-BE49-F238E27FC236}">
                  <a16:creationId xmlns:a16="http://schemas.microsoft.com/office/drawing/2014/main" id="{BE1067E1-1D1E-40F0-A903-0EFEEF81A653}"/>
                </a:ext>
              </a:extLst>
            </p:cNvPr>
            <p:cNvSpPr/>
            <p:nvPr/>
          </p:nvSpPr>
          <p:spPr>
            <a:xfrm>
              <a:off x="9437351" y="4163399"/>
              <a:ext cx="1111685" cy="543601"/>
            </a:xfrm>
            <a:custGeom>
              <a:avLst/>
              <a:gdLst>
                <a:gd name="connsiteX0" fmla="*/ 5761 w 1142665"/>
                <a:gd name="connsiteY0" fmla="*/ 5761 h 587553"/>
                <a:gd name="connsiteX1" fmla="*/ 91839 w 1142665"/>
                <a:gd name="connsiteY1" fmla="*/ 5761 h 587553"/>
                <a:gd name="connsiteX2" fmla="*/ 91839 w 1142665"/>
                <a:gd name="connsiteY2" fmla="*/ 494007 h 587553"/>
                <a:gd name="connsiteX3" fmla="*/ 199509 w 1142665"/>
                <a:gd name="connsiteY3" fmla="*/ 494007 h 587553"/>
                <a:gd name="connsiteX4" fmla="*/ 1138261 w 1142665"/>
                <a:gd name="connsiteY4" fmla="*/ 494043 h 587553"/>
                <a:gd name="connsiteX5" fmla="*/ 576408 w 1142665"/>
                <a:gd name="connsiteY5" fmla="*/ 494007 h 587553"/>
                <a:gd name="connsiteX6" fmla="*/ 576408 w 1142665"/>
                <a:gd name="connsiteY6" fmla="*/ 585240 h 587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2665" h="587553">
                  <a:moveTo>
                    <a:pt x="5761" y="5761"/>
                  </a:moveTo>
                  <a:lnTo>
                    <a:pt x="91839" y="5761"/>
                  </a:lnTo>
                  <a:lnTo>
                    <a:pt x="91839" y="494007"/>
                  </a:lnTo>
                  <a:lnTo>
                    <a:pt x="199509" y="494007"/>
                  </a:lnTo>
                  <a:cubicBezTo>
                    <a:pt x="218181" y="-112796"/>
                    <a:pt x="1122328" y="-103892"/>
                    <a:pt x="1138261" y="494043"/>
                  </a:cubicBezTo>
                  <a:cubicBezTo>
                    <a:pt x="1138261" y="494007"/>
                    <a:pt x="576408" y="494007"/>
                    <a:pt x="576408" y="494007"/>
                  </a:cubicBezTo>
                  <a:lnTo>
                    <a:pt x="576408" y="585240"/>
                  </a:lnTo>
                </a:path>
              </a:pathLst>
            </a:custGeom>
            <a:noFill/>
            <a:ln w="12700" cap="flat">
              <a:solidFill>
                <a:srgbClr val="F5911B"/>
              </a:solidFill>
              <a:prstDash val="solid"/>
              <a:round/>
            </a:ln>
          </p:spPr>
          <p:txBody>
            <a:bodyPr rtlCol="0" anchor="ctr"/>
            <a:lstStyle/>
            <a:p>
              <a:endParaRPr lang="it-IT" u="sng"/>
            </a:p>
          </p:txBody>
        </p:sp>
        <p:sp>
          <p:nvSpPr>
            <p:cNvPr id="41" name="Figura a mano libera: forma 40">
              <a:extLst>
                <a:ext uri="{FF2B5EF4-FFF2-40B4-BE49-F238E27FC236}">
                  <a16:creationId xmlns:a16="http://schemas.microsoft.com/office/drawing/2014/main" id="{03E76ADC-FC20-4A6A-BBEF-AD90C779E0C2}"/>
                </a:ext>
              </a:extLst>
            </p:cNvPr>
            <p:cNvSpPr/>
            <p:nvPr/>
          </p:nvSpPr>
          <p:spPr>
            <a:xfrm>
              <a:off x="8561119"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61" y="677027"/>
                    <a:pt x="33913" y="676919"/>
                    <a:pt x="5761" y="293423"/>
                  </a:cubicBezTo>
                  <a:cubicBezTo>
                    <a:pt x="33985" y="-90181"/>
                    <a:pt x="564333" y="-90073"/>
                    <a:pt x="592521" y="293423"/>
                  </a:cubicBezTo>
                  <a:close/>
                </a:path>
              </a:pathLst>
            </a:custGeom>
            <a:noFill/>
            <a:ln w="12700" cap="flat">
              <a:solidFill>
                <a:srgbClr val="F5911B"/>
              </a:solidFill>
              <a:prstDash val="solid"/>
              <a:round/>
            </a:ln>
          </p:spPr>
          <p:txBody>
            <a:bodyPr rtlCol="0" anchor="ctr"/>
            <a:lstStyle/>
            <a:p>
              <a:endParaRPr lang="it-IT" u="sng"/>
            </a:p>
          </p:txBody>
        </p:sp>
        <p:sp>
          <p:nvSpPr>
            <p:cNvPr id="42" name="Figura a mano libera: forma 41">
              <a:extLst>
                <a:ext uri="{FF2B5EF4-FFF2-40B4-BE49-F238E27FC236}">
                  <a16:creationId xmlns:a16="http://schemas.microsoft.com/office/drawing/2014/main" id="{EE3636F3-CF94-452C-89C0-721EF0FB0EF6}"/>
                </a:ext>
              </a:extLst>
            </p:cNvPr>
            <p:cNvSpPr/>
            <p:nvPr/>
          </p:nvSpPr>
          <p:spPr>
            <a:xfrm>
              <a:off x="8846581" y="4059848"/>
              <a:ext cx="10521" cy="130064"/>
            </a:xfrm>
            <a:custGeom>
              <a:avLst/>
              <a:gdLst>
                <a:gd name="connsiteX0" fmla="*/ 5761 w 10813"/>
                <a:gd name="connsiteY0" fmla="*/ 5761 h 140580"/>
                <a:gd name="connsiteX1" fmla="*/ 5761 w 10813"/>
                <a:gd name="connsiteY1" fmla="*/ 136176 h 140580"/>
              </a:gdLst>
              <a:ahLst/>
              <a:cxnLst>
                <a:cxn ang="0">
                  <a:pos x="connsiteX0" y="connsiteY0"/>
                </a:cxn>
                <a:cxn ang="0">
                  <a:pos x="connsiteX1" y="connsiteY1"/>
                </a:cxn>
              </a:cxnLst>
              <a:rect l="l" t="t" r="r" b="b"/>
              <a:pathLst>
                <a:path w="10813" h="140580">
                  <a:moveTo>
                    <a:pt x="5761" y="5761"/>
                  </a:moveTo>
                  <a:lnTo>
                    <a:pt x="5761" y="136176"/>
                  </a:lnTo>
                </a:path>
              </a:pathLst>
            </a:custGeom>
            <a:ln w="12700" cap="flat">
              <a:solidFill>
                <a:srgbClr val="F5911B"/>
              </a:solidFill>
              <a:prstDash val="solid"/>
              <a:round/>
            </a:ln>
          </p:spPr>
          <p:txBody>
            <a:bodyPr rtlCol="0" anchor="ctr"/>
            <a:lstStyle/>
            <a:p>
              <a:endParaRPr lang="it-IT" u="sng"/>
            </a:p>
          </p:txBody>
        </p:sp>
        <p:sp>
          <p:nvSpPr>
            <p:cNvPr id="43" name="Figura a mano libera: forma 42">
              <a:extLst>
                <a:ext uri="{FF2B5EF4-FFF2-40B4-BE49-F238E27FC236}">
                  <a16:creationId xmlns:a16="http://schemas.microsoft.com/office/drawing/2014/main" id="{331A4FCF-0592-4C05-B534-4E8432A0B32E}"/>
                </a:ext>
              </a:extLst>
            </p:cNvPr>
            <p:cNvSpPr/>
            <p:nvPr/>
          </p:nvSpPr>
          <p:spPr>
            <a:xfrm>
              <a:off x="8260193" y="4187377"/>
              <a:ext cx="1041547" cy="436883"/>
            </a:xfrm>
            <a:custGeom>
              <a:avLst/>
              <a:gdLst>
                <a:gd name="connsiteX0" fmla="*/ 5761 w 1070572"/>
                <a:gd name="connsiteY0" fmla="*/ 468090 h 472205"/>
                <a:gd name="connsiteX1" fmla="*/ 126551 w 1070572"/>
                <a:gd name="connsiteY1" fmla="*/ 466684 h 472205"/>
                <a:gd name="connsiteX2" fmla="*/ 265365 w 1070572"/>
                <a:gd name="connsiteY2" fmla="*/ 135960 h 472205"/>
                <a:gd name="connsiteX3" fmla="*/ 1066673 w 1070572"/>
                <a:gd name="connsiteY3" fmla="*/ 468090 h 472205"/>
              </a:gdLst>
              <a:ahLst/>
              <a:cxnLst>
                <a:cxn ang="0">
                  <a:pos x="connsiteX0" y="connsiteY0"/>
                </a:cxn>
                <a:cxn ang="0">
                  <a:pos x="connsiteX1" y="connsiteY1"/>
                </a:cxn>
                <a:cxn ang="0">
                  <a:pos x="connsiteX2" y="connsiteY2"/>
                </a:cxn>
                <a:cxn ang="0">
                  <a:pos x="connsiteX3" y="connsiteY3"/>
                </a:cxn>
              </a:cxnLst>
              <a:rect l="l" t="t" r="r" b="b"/>
              <a:pathLst>
                <a:path w="1070572" h="472205">
                  <a:moveTo>
                    <a:pt x="5761" y="468090"/>
                  </a:moveTo>
                  <a:cubicBezTo>
                    <a:pt x="83296" y="466684"/>
                    <a:pt x="126551" y="466684"/>
                    <a:pt x="126551" y="466684"/>
                  </a:cubicBezTo>
                  <a:cubicBezTo>
                    <a:pt x="129687" y="459115"/>
                    <a:pt x="115449" y="312370"/>
                    <a:pt x="265365" y="135960"/>
                  </a:cubicBezTo>
                  <a:cubicBezTo>
                    <a:pt x="578355" y="-141524"/>
                    <a:pt x="1041585" y="50278"/>
                    <a:pt x="1066673" y="468090"/>
                  </a:cubicBezTo>
                </a:path>
              </a:pathLst>
            </a:custGeom>
            <a:noFill/>
            <a:ln w="12700" cap="flat">
              <a:solidFill>
                <a:srgbClr val="F5911B"/>
              </a:solidFill>
              <a:prstDash val="solid"/>
              <a:round/>
            </a:ln>
          </p:spPr>
          <p:txBody>
            <a:bodyPr rtlCol="0" anchor="ctr"/>
            <a:lstStyle/>
            <a:p>
              <a:endParaRPr lang="it-IT" u="sng"/>
            </a:p>
          </p:txBody>
        </p:sp>
        <p:sp>
          <p:nvSpPr>
            <p:cNvPr id="44" name="Figura a mano libera: forma 43">
              <a:extLst>
                <a:ext uri="{FF2B5EF4-FFF2-40B4-BE49-F238E27FC236}">
                  <a16:creationId xmlns:a16="http://schemas.microsoft.com/office/drawing/2014/main" id="{93417C45-4065-4142-A4FB-76E1224CF21B}"/>
                </a:ext>
              </a:extLst>
            </p:cNvPr>
            <p:cNvSpPr/>
            <p:nvPr/>
          </p:nvSpPr>
          <p:spPr>
            <a:xfrm>
              <a:off x="7319574"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u="sng"/>
            </a:p>
          </p:txBody>
        </p:sp>
        <p:sp>
          <p:nvSpPr>
            <p:cNvPr id="45" name="Figura a mano libera: forma 44">
              <a:extLst>
                <a:ext uri="{FF2B5EF4-FFF2-40B4-BE49-F238E27FC236}">
                  <a16:creationId xmlns:a16="http://schemas.microsoft.com/office/drawing/2014/main" id="{F764DE8C-C59E-480A-B0E3-0717D0029B99}"/>
                </a:ext>
              </a:extLst>
            </p:cNvPr>
            <p:cNvSpPr/>
            <p:nvPr/>
          </p:nvSpPr>
          <p:spPr>
            <a:xfrm>
              <a:off x="7604598" y="4059433"/>
              <a:ext cx="10521" cy="150074"/>
            </a:xfrm>
            <a:custGeom>
              <a:avLst/>
              <a:gdLst>
                <a:gd name="connsiteX0" fmla="*/ 6210 w 10813"/>
                <a:gd name="connsiteY0" fmla="*/ 6210 h 162208"/>
                <a:gd name="connsiteX1" fmla="*/ 6210 w 10813"/>
                <a:gd name="connsiteY1" fmla="*/ 157964 h 162208"/>
              </a:gdLst>
              <a:ahLst/>
              <a:cxnLst>
                <a:cxn ang="0">
                  <a:pos x="connsiteX0" y="connsiteY0"/>
                </a:cxn>
                <a:cxn ang="0">
                  <a:pos x="connsiteX1" y="connsiteY1"/>
                </a:cxn>
              </a:cxnLst>
              <a:rect l="l" t="t" r="r" b="b"/>
              <a:pathLst>
                <a:path w="10813" h="162208">
                  <a:moveTo>
                    <a:pt x="6210" y="6210"/>
                  </a:moveTo>
                  <a:lnTo>
                    <a:pt x="6210" y="157964"/>
                  </a:lnTo>
                </a:path>
              </a:pathLst>
            </a:custGeom>
            <a:ln w="12700" cap="flat">
              <a:solidFill>
                <a:srgbClr val="F5911B"/>
              </a:solidFill>
              <a:prstDash val="solid"/>
              <a:round/>
            </a:ln>
          </p:spPr>
          <p:txBody>
            <a:bodyPr rtlCol="0" anchor="ctr"/>
            <a:lstStyle/>
            <a:p>
              <a:endParaRPr lang="it-IT" u="sng"/>
            </a:p>
          </p:txBody>
        </p:sp>
        <p:sp>
          <p:nvSpPr>
            <p:cNvPr id="46" name="Figura a mano libera: forma 45">
              <a:extLst>
                <a:ext uri="{FF2B5EF4-FFF2-40B4-BE49-F238E27FC236}">
                  <a16:creationId xmlns:a16="http://schemas.microsoft.com/office/drawing/2014/main" id="{8972EC5A-2D8D-4DB8-83AC-C187BE81DA2A}"/>
                </a:ext>
              </a:extLst>
            </p:cNvPr>
            <p:cNvSpPr/>
            <p:nvPr/>
          </p:nvSpPr>
          <p:spPr>
            <a:xfrm>
              <a:off x="6949036" y="4163399"/>
              <a:ext cx="1111685" cy="460227"/>
            </a:xfrm>
            <a:custGeom>
              <a:avLst/>
              <a:gdLst>
                <a:gd name="connsiteX0" fmla="*/ 5761 w 1142665"/>
                <a:gd name="connsiteY0" fmla="*/ 5761 h 497437"/>
                <a:gd name="connsiteX1" fmla="*/ 91839 w 1142665"/>
                <a:gd name="connsiteY1" fmla="*/ 5761 h 497437"/>
                <a:gd name="connsiteX2" fmla="*/ 91839 w 1142665"/>
                <a:gd name="connsiteY2" fmla="*/ 494007 h 497437"/>
                <a:gd name="connsiteX3" fmla="*/ 199509 w 1142665"/>
                <a:gd name="connsiteY3" fmla="*/ 494007 h 497437"/>
                <a:gd name="connsiteX4" fmla="*/ 1138261 w 1142665"/>
                <a:gd name="connsiteY4" fmla="*/ 494007 h 4974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665" h="497437">
                  <a:moveTo>
                    <a:pt x="5761" y="5761"/>
                  </a:moveTo>
                  <a:lnTo>
                    <a:pt x="91839" y="5761"/>
                  </a:lnTo>
                  <a:lnTo>
                    <a:pt x="91839" y="494007"/>
                  </a:lnTo>
                  <a:lnTo>
                    <a:pt x="199509" y="494007"/>
                  </a:lnTo>
                  <a:cubicBezTo>
                    <a:pt x="222434" y="-105694"/>
                    <a:pt x="1114254" y="-116256"/>
                    <a:pt x="1138261" y="494007"/>
                  </a:cubicBezTo>
                </a:path>
              </a:pathLst>
            </a:custGeom>
            <a:noFill/>
            <a:ln w="12700" cap="flat">
              <a:solidFill>
                <a:srgbClr val="F5911B"/>
              </a:solidFill>
              <a:prstDash val="solid"/>
              <a:round/>
            </a:ln>
          </p:spPr>
          <p:txBody>
            <a:bodyPr rtlCol="0" anchor="ctr"/>
            <a:lstStyle/>
            <a:p>
              <a:endParaRPr lang="it-IT" u="sng"/>
            </a:p>
          </p:txBody>
        </p:sp>
        <p:sp>
          <p:nvSpPr>
            <p:cNvPr id="47" name="Figura a mano libera: forma 46">
              <a:extLst>
                <a:ext uri="{FF2B5EF4-FFF2-40B4-BE49-F238E27FC236}">
                  <a16:creationId xmlns:a16="http://schemas.microsoft.com/office/drawing/2014/main" id="{0E3E1DC7-A37F-4F87-BE35-4F8FD0DBFD00}"/>
                </a:ext>
              </a:extLst>
            </p:cNvPr>
            <p:cNvSpPr/>
            <p:nvPr/>
          </p:nvSpPr>
          <p:spPr>
            <a:xfrm>
              <a:off x="7700311" y="2151000"/>
              <a:ext cx="1806049" cy="1097208"/>
            </a:xfrm>
            <a:custGeom>
              <a:avLst/>
              <a:gdLst>
                <a:gd name="connsiteX0" fmla="*/ 1843584 w 1856380"/>
                <a:gd name="connsiteY0" fmla="*/ 296372 h 1185920"/>
                <a:gd name="connsiteX1" fmla="*/ 1843584 w 1856380"/>
                <a:gd name="connsiteY1" fmla="*/ 15248 h 1185920"/>
                <a:gd name="connsiteX2" fmla="*/ 15248 w 1856380"/>
                <a:gd name="connsiteY2" fmla="*/ 15248 h 1185920"/>
                <a:gd name="connsiteX3" fmla="*/ 15248 w 1856380"/>
                <a:gd name="connsiteY3" fmla="*/ 889729 h 1185920"/>
                <a:gd name="connsiteX4" fmla="*/ 310358 w 1856380"/>
                <a:gd name="connsiteY4" fmla="*/ 889729 h 1185920"/>
                <a:gd name="connsiteX5" fmla="*/ 310358 w 1856380"/>
                <a:gd name="connsiteY5" fmla="*/ 1172692 h 1185920"/>
                <a:gd name="connsiteX6" fmla="*/ 593213 w 1856380"/>
                <a:gd name="connsiteY6" fmla="*/ 889729 h 1185920"/>
                <a:gd name="connsiteX7" fmla="*/ 843698 w 1856380"/>
                <a:gd name="connsiteY7" fmla="*/ 889729 h 1185920"/>
                <a:gd name="connsiteX8" fmla="*/ 843698 w 1856380"/>
                <a:gd name="connsiteY8" fmla="*/ 296372 h 1185920"/>
                <a:gd name="connsiteX9" fmla="*/ 1843584 w 1856380"/>
                <a:gd name="connsiteY9" fmla="*/ 296372 h 1185920"/>
                <a:gd name="connsiteX10" fmla="*/ 1843584 w 1856380"/>
                <a:gd name="connsiteY10" fmla="*/ 296372 h 1185920"/>
                <a:gd name="connsiteX11" fmla="*/ 1843584 w 1856380"/>
                <a:gd name="connsiteY11" fmla="*/ 296372 h 11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56380" h="1185920">
                  <a:moveTo>
                    <a:pt x="1843584" y="296372"/>
                  </a:moveTo>
                  <a:lnTo>
                    <a:pt x="1843584" y="15248"/>
                  </a:lnTo>
                  <a:lnTo>
                    <a:pt x="15248" y="15248"/>
                  </a:lnTo>
                  <a:lnTo>
                    <a:pt x="15248" y="889729"/>
                  </a:lnTo>
                  <a:lnTo>
                    <a:pt x="310358" y="889729"/>
                  </a:lnTo>
                  <a:lnTo>
                    <a:pt x="310358" y="1172692"/>
                  </a:lnTo>
                  <a:lnTo>
                    <a:pt x="593213" y="889729"/>
                  </a:lnTo>
                  <a:lnTo>
                    <a:pt x="843698" y="889729"/>
                  </a:lnTo>
                  <a:lnTo>
                    <a:pt x="843698" y="296372"/>
                  </a:lnTo>
                  <a:lnTo>
                    <a:pt x="1843584" y="296372"/>
                  </a:lnTo>
                  <a:lnTo>
                    <a:pt x="1843584" y="296372"/>
                  </a:lnTo>
                  <a:lnTo>
                    <a:pt x="1843584" y="296372"/>
                  </a:lnTo>
                  <a:close/>
                </a:path>
              </a:pathLst>
            </a:custGeom>
            <a:noFill/>
            <a:ln w="12700" cap="flat">
              <a:solidFill>
                <a:srgbClr val="F5911B"/>
              </a:solidFill>
              <a:prstDash val="solid"/>
              <a:round/>
            </a:ln>
          </p:spPr>
          <p:txBody>
            <a:bodyPr rtlCol="0" anchor="ctr"/>
            <a:lstStyle/>
            <a:p>
              <a:endParaRPr lang="it-IT" u="sng"/>
            </a:p>
          </p:txBody>
        </p:sp>
        <p:sp>
          <p:nvSpPr>
            <p:cNvPr id="48" name="Figura a mano libera: forma 47">
              <a:extLst>
                <a:ext uri="{FF2B5EF4-FFF2-40B4-BE49-F238E27FC236}">
                  <a16:creationId xmlns:a16="http://schemas.microsoft.com/office/drawing/2014/main" id="{4325CC3D-9414-4197-94B3-3CD6590F5AD9}"/>
                </a:ext>
              </a:extLst>
            </p:cNvPr>
            <p:cNvSpPr/>
            <p:nvPr/>
          </p:nvSpPr>
          <p:spPr>
            <a:xfrm>
              <a:off x="8501951" y="2410229"/>
              <a:ext cx="1455360" cy="1000494"/>
            </a:xfrm>
            <a:custGeom>
              <a:avLst/>
              <a:gdLst>
                <a:gd name="connsiteX0" fmla="*/ 23214 w 1495918"/>
                <a:gd name="connsiteY0" fmla="*/ 790097 h 1081386"/>
                <a:gd name="connsiteX1" fmla="*/ 15248 w 1495918"/>
                <a:gd name="connsiteY1" fmla="*/ 15248 h 1081386"/>
                <a:gd name="connsiteX2" fmla="*/ 1482617 w 1495918"/>
                <a:gd name="connsiteY2" fmla="*/ 18131 h 1081386"/>
                <a:gd name="connsiteX3" fmla="*/ 1475408 w 1495918"/>
                <a:gd name="connsiteY3" fmla="*/ 790061 h 1081386"/>
                <a:gd name="connsiteX4" fmla="*/ 1113035 w 1495918"/>
                <a:gd name="connsiteY4" fmla="*/ 793269 h 1081386"/>
                <a:gd name="connsiteX5" fmla="*/ 1111413 w 1495918"/>
                <a:gd name="connsiteY5" fmla="*/ 1067040 h 1081386"/>
                <a:gd name="connsiteX6" fmla="*/ 807868 w 1495918"/>
                <a:gd name="connsiteY6" fmla="*/ 790025 h 1081386"/>
                <a:gd name="connsiteX7" fmla="*/ 23178 w 1495918"/>
                <a:gd name="connsiteY7" fmla="*/ 790025 h 1081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95918" h="1081386">
                  <a:moveTo>
                    <a:pt x="23214" y="790097"/>
                  </a:moveTo>
                  <a:cubicBezTo>
                    <a:pt x="19068" y="524220"/>
                    <a:pt x="18636" y="267968"/>
                    <a:pt x="15248" y="15248"/>
                  </a:cubicBezTo>
                  <a:lnTo>
                    <a:pt x="1482617" y="18131"/>
                  </a:lnTo>
                  <a:lnTo>
                    <a:pt x="1475408" y="790061"/>
                  </a:lnTo>
                  <a:lnTo>
                    <a:pt x="1113035" y="793269"/>
                  </a:lnTo>
                  <a:cubicBezTo>
                    <a:pt x="1108746" y="884538"/>
                    <a:pt x="1115739" y="975771"/>
                    <a:pt x="1111413" y="1067040"/>
                  </a:cubicBezTo>
                  <a:lnTo>
                    <a:pt x="807868" y="790025"/>
                  </a:lnTo>
                  <a:lnTo>
                    <a:pt x="23178" y="790025"/>
                  </a:lnTo>
                  <a:close/>
                </a:path>
              </a:pathLst>
            </a:custGeom>
            <a:noFill/>
            <a:ln w="12700" cap="flat">
              <a:solidFill>
                <a:srgbClr val="F5911B"/>
              </a:solidFill>
              <a:prstDash val="solid"/>
              <a:round/>
            </a:ln>
          </p:spPr>
          <p:txBody>
            <a:bodyPr rtlCol="0" anchor="ctr"/>
            <a:lstStyle/>
            <a:p>
              <a:endParaRPr lang="it-IT" u="sng"/>
            </a:p>
          </p:txBody>
        </p:sp>
      </p:grpSp>
    </p:spTree>
    <p:extLst>
      <p:ext uri="{BB962C8B-B14F-4D97-AF65-F5344CB8AC3E}">
        <p14:creationId xmlns:p14="http://schemas.microsoft.com/office/powerpoint/2010/main" val="3134451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dirty="0">
                <a:solidFill>
                  <a:srgbClr val="F5911B"/>
                </a:solidFill>
                <a:ea typeface="Microsoft Sans Serif" panose="020B0604020202020204" pitchFamily="34" charset="0"/>
                <a:cs typeface="Poppins Medium" panose="00000600000000000000" pitchFamily="2" charset="0"/>
              </a:rPr>
              <a:t>Index of contents</a:t>
            </a:r>
          </a:p>
          <a:p>
            <a:pPr>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Digital Marketing for VET provision</a:t>
            </a:r>
            <a:endParaRPr lang="en-AU" sz="2000" dirty="0">
              <a:latin typeface="+mj-lt"/>
              <a:ea typeface="Microsoft Sans Serif" panose="020B0604020202020204" pitchFamily="34" charset="0"/>
              <a:cs typeface="Poppins ExtraLight" panose="00000300000000000000" pitchFamily="2" charset="0"/>
            </a:endParaRPr>
          </a:p>
        </p:txBody>
      </p:sp>
      <p:sp>
        <p:nvSpPr>
          <p:cNvPr id="23" name="Google Shape;351;p30">
            <a:extLst>
              <a:ext uri="{FF2B5EF4-FFF2-40B4-BE49-F238E27FC236}">
                <a16:creationId xmlns:a16="http://schemas.microsoft.com/office/drawing/2014/main" id="{8403023C-61C3-4BC3-A136-65ACC0BE34D4}"/>
              </a:ext>
            </a:extLst>
          </p:cNvPr>
          <p:cNvSpPr txBox="1">
            <a:spLocks/>
          </p:cNvSpPr>
          <p:nvPr/>
        </p:nvSpPr>
        <p:spPr>
          <a:xfrm>
            <a:off x="626290" y="3742695"/>
            <a:ext cx="3685650"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it-IT" sz="2000" dirty="0">
                <a:latin typeface="+mj-lt"/>
                <a:ea typeface="Varela Round"/>
                <a:cs typeface="Poppins ExtraLight" panose="00000300000000000000" pitchFamily="2" charset="0"/>
                <a:sym typeface="Varela Round"/>
              </a:rPr>
              <a:t>1.1 L'offerta di IFP</a:t>
            </a:r>
          </a:p>
          <a:p>
            <a:pPr marL="0" lvl="0" indent="0">
              <a:lnSpc>
                <a:spcPct val="100000"/>
              </a:lnSpc>
              <a:spcBef>
                <a:spcPts val="0"/>
              </a:spcBef>
              <a:buNone/>
            </a:pPr>
            <a:r>
              <a:rPr lang="it-IT" sz="2000" dirty="0">
                <a:latin typeface="+mj-lt"/>
                <a:ea typeface="Varela Round"/>
                <a:cs typeface="Poppins ExtraLight" panose="00000300000000000000" pitchFamily="2" charset="0"/>
                <a:sym typeface="Varela Round"/>
              </a:rPr>
              <a:t>1.2 La comunicazione online</a:t>
            </a:r>
          </a:p>
        </p:txBody>
      </p:sp>
      <p:sp>
        <p:nvSpPr>
          <p:cNvPr id="9" name="Rettangolo con angoli arrotondati 8">
            <a:extLst>
              <a:ext uri="{FF2B5EF4-FFF2-40B4-BE49-F238E27FC236}">
                <a16:creationId xmlns:a16="http://schemas.microsoft.com/office/drawing/2014/main" id="{E67834CF-0CDD-477F-8490-ED932D0F7E02}"/>
              </a:ext>
            </a:extLst>
          </p:cNvPr>
          <p:cNvSpPr/>
          <p:nvPr/>
        </p:nvSpPr>
        <p:spPr>
          <a:xfrm>
            <a:off x="626289" y="2771389"/>
            <a:ext cx="3685651"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36000" rtlCol="0" anchor="ctr" anchorCtr="1"/>
          <a:lstStyle/>
          <a:p>
            <a:pPr algn="ctr">
              <a:lnSpc>
                <a:spcPts val="1800"/>
              </a:lnSpc>
            </a:pPr>
            <a:r>
              <a:rPr lang="it-IT" sz="2000" b="1" dirty="0">
                <a:solidFill>
                  <a:schemeClr val="bg1"/>
                </a:solidFill>
                <a:cs typeface="Poppins Medium" panose="00000600000000000000" pitchFamily="2" charset="0"/>
              </a:rPr>
              <a:t>Unità 1: </a:t>
            </a:r>
            <a:r>
              <a:rPr lang="en-GB" b="1" dirty="0" err="1"/>
              <a:t>Comunicazione</a:t>
            </a:r>
            <a:r>
              <a:rPr lang="en-GB" b="1" dirty="0"/>
              <a:t> online per </a:t>
            </a:r>
            <a:r>
              <a:rPr lang="en-GB" b="1" dirty="0" err="1"/>
              <a:t>l'IFP</a:t>
            </a:r>
            <a:endParaRPr lang="it-IT" sz="2000" b="1" dirty="0">
              <a:solidFill>
                <a:schemeClr val="bg1"/>
              </a:solidFill>
              <a:cs typeface="Poppins Medium" panose="00000600000000000000" pitchFamily="2" charset="0"/>
            </a:endParaRPr>
          </a:p>
        </p:txBody>
      </p:sp>
      <p:sp>
        <p:nvSpPr>
          <p:cNvPr id="10" name="Rettangolo con angoli arrotondati 9">
            <a:extLst>
              <a:ext uri="{FF2B5EF4-FFF2-40B4-BE49-F238E27FC236}">
                <a16:creationId xmlns:a16="http://schemas.microsoft.com/office/drawing/2014/main" id="{F481D093-E164-42FC-A6F3-BF34D5C28839}"/>
              </a:ext>
            </a:extLst>
          </p:cNvPr>
          <p:cNvSpPr/>
          <p:nvPr/>
        </p:nvSpPr>
        <p:spPr>
          <a:xfrm>
            <a:off x="4844190" y="2771389"/>
            <a:ext cx="3685651"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bg1"/>
                </a:solidFill>
                <a:cs typeface="Poppins Medium" panose="00000600000000000000" pitchFamily="2" charset="0"/>
              </a:rPr>
              <a:t>Unità 2: Marketing online</a:t>
            </a:r>
          </a:p>
        </p:txBody>
      </p:sp>
      <p:sp>
        <p:nvSpPr>
          <p:cNvPr id="19" name="Google Shape;351;p30">
            <a:extLst>
              <a:ext uri="{FF2B5EF4-FFF2-40B4-BE49-F238E27FC236}">
                <a16:creationId xmlns:a16="http://schemas.microsoft.com/office/drawing/2014/main" id="{8510FC69-D8DD-447A-8283-34F338F11634}"/>
              </a:ext>
            </a:extLst>
          </p:cNvPr>
          <p:cNvSpPr txBox="1">
            <a:spLocks/>
          </p:cNvSpPr>
          <p:nvPr/>
        </p:nvSpPr>
        <p:spPr>
          <a:xfrm>
            <a:off x="4838892" y="3722760"/>
            <a:ext cx="4388998" cy="2032723"/>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it-IT" sz="2000" dirty="0">
                <a:latin typeface="+mj-lt"/>
                <a:ea typeface="Varela Round"/>
                <a:cs typeface="Poppins ExtraLight" panose="00000300000000000000" pitchFamily="2" charset="0"/>
                <a:sym typeface="Varela Round"/>
              </a:rPr>
              <a:t>2.1 Cos'è il marketing online?</a:t>
            </a:r>
          </a:p>
          <a:p>
            <a:pPr marL="0" lvl="0" indent="0">
              <a:lnSpc>
                <a:spcPct val="100000"/>
              </a:lnSpc>
              <a:spcBef>
                <a:spcPts val="0"/>
              </a:spcBef>
              <a:buNone/>
            </a:pPr>
            <a:r>
              <a:rPr lang="it-IT" sz="2000" dirty="0">
                <a:latin typeface="+mj-lt"/>
                <a:ea typeface="Varela Round"/>
                <a:cs typeface="Poppins ExtraLight" panose="00000300000000000000" pitchFamily="2" charset="0"/>
                <a:sym typeface="Varela Round"/>
              </a:rPr>
              <a:t>2.2 Il sito web </a:t>
            </a:r>
          </a:p>
          <a:p>
            <a:pPr marL="0" lvl="0" indent="0">
              <a:lnSpc>
                <a:spcPct val="100000"/>
              </a:lnSpc>
              <a:spcBef>
                <a:spcPts val="0"/>
              </a:spcBef>
              <a:buNone/>
            </a:pPr>
            <a:r>
              <a:rPr lang="it-IT" sz="2000" dirty="0">
                <a:latin typeface="+mj-lt"/>
                <a:ea typeface="Varela Round"/>
                <a:cs typeface="Poppins ExtraLight" panose="00000300000000000000" pitchFamily="2" charset="0"/>
                <a:sym typeface="Varela Round"/>
              </a:rPr>
              <a:t>2.3 SEO e SEM</a:t>
            </a:r>
          </a:p>
          <a:p>
            <a:pPr marL="0" lvl="0" indent="0">
              <a:lnSpc>
                <a:spcPct val="100000"/>
              </a:lnSpc>
              <a:spcBef>
                <a:spcPts val="0"/>
              </a:spcBef>
              <a:buNone/>
            </a:pPr>
            <a:r>
              <a:rPr lang="it-IT" sz="2000" dirty="0">
                <a:latin typeface="+mj-lt"/>
                <a:ea typeface="Varela Round"/>
                <a:cs typeface="Poppins ExtraLight" panose="00000300000000000000" pitchFamily="2" charset="0"/>
                <a:sym typeface="Varela Round"/>
              </a:rPr>
              <a:t>2.4 Marketing via e-mail</a:t>
            </a:r>
          </a:p>
          <a:p>
            <a:pPr marL="0" lvl="0" indent="0">
              <a:lnSpc>
                <a:spcPct val="100000"/>
              </a:lnSpc>
              <a:spcBef>
                <a:spcPts val="0"/>
              </a:spcBef>
              <a:buNone/>
            </a:pPr>
            <a:r>
              <a:rPr lang="it-IT" sz="2000" dirty="0">
                <a:latin typeface="+mj-lt"/>
                <a:ea typeface="Varela Round"/>
                <a:cs typeface="Poppins ExtraLight" panose="00000300000000000000" pitchFamily="2" charset="0"/>
                <a:sym typeface="Varela Round"/>
              </a:rPr>
              <a:t>2.5 I social media</a:t>
            </a:r>
          </a:p>
          <a:p>
            <a:pPr marL="0" lvl="0" indent="0">
              <a:lnSpc>
                <a:spcPct val="100000"/>
              </a:lnSpc>
              <a:spcBef>
                <a:spcPts val="0"/>
              </a:spcBef>
              <a:buNone/>
            </a:pPr>
            <a:endParaRPr lang="en-US" sz="2000" dirty="0">
              <a:latin typeface="+mj-lt"/>
              <a:ea typeface="Varela Round"/>
              <a:cs typeface="Poppins ExtraLight" panose="00000300000000000000" pitchFamily="2" charset="0"/>
              <a:sym typeface="Varela Round"/>
            </a:endParaRPr>
          </a:p>
        </p:txBody>
      </p:sp>
      <p:cxnSp>
        <p:nvCxnSpPr>
          <p:cNvPr id="38" name="Google Shape;334;p29">
            <a:extLst>
              <a:ext uri="{FF2B5EF4-FFF2-40B4-BE49-F238E27FC236}">
                <a16:creationId xmlns:a16="http://schemas.microsoft.com/office/drawing/2014/main" id="{97990306-F7B1-48C5-861D-268E5BF98AEA}"/>
              </a:ext>
            </a:extLst>
          </p:cNvPr>
          <p:cNvCxnSpPr>
            <a:cxnSpLocks noChangeAspect="1"/>
          </p:cNvCxnSpPr>
          <p:nvPr/>
        </p:nvCxnSpPr>
        <p:spPr>
          <a:xfrm>
            <a:off x="528320" y="3631149"/>
            <a:ext cx="9469120" cy="0"/>
          </a:xfrm>
          <a:prstGeom prst="straightConnector1">
            <a:avLst/>
          </a:prstGeom>
          <a:noFill/>
          <a:ln w="9525" cap="flat" cmpd="sng">
            <a:solidFill>
              <a:srgbClr val="F5911B"/>
            </a:solidFill>
            <a:prstDash val="dash"/>
            <a:round/>
            <a:headEnd type="none" w="med" len="med"/>
            <a:tailEnd type="none" w="med" len="med"/>
          </a:ln>
        </p:spPr>
      </p:cxnSp>
      <p:grpSp>
        <p:nvGrpSpPr>
          <p:cNvPr id="46" name="Gruppo 45">
            <a:extLst>
              <a:ext uri="{FF2B5EF4-FFF2-40B4-BE49-F238E27FC236}">
                <a16:creationId xmlns:a16="http://schemas.microsoft.com/office/drawing/2014/main" id="{A07F54CF-9722-4FDA-AB5E-3DEA68E28B1B}"/>
              </a:ext>
            </a:extLst>
          </p:cNvPr>
          <p:cNvGrpSpPr>
            <a:grpSpLocks noChangeAspect="1"/>
          </p:cNvGrpSpPr>
          <p:nvPr/>
        </p:nvGrpSpPr>
        <p:grpSpPr>
          <a:xfrm>
            <a:off x="10207680" y="2917800"/>
            <a:ext cx="1440000" cy="1022400"/>
            <a:chOff x="6949036" y="2151000"/>
            <a:chExt cx="3600000" cy="2556000"/>
          </a:xfrm>
        </p:grpSpPr>
        <p:sp>
          <p:nvSpPr>
            <p:cNvPr id="47" name="Figura a mano libera: forma 46">
              <a:extLst>
                <a:ext uri="{FF2B5EF4-FFF2-40B4-BE49-F238E27FC236}">
                  <a16:creationId xmlns:a16="http://schemas.microsoft.com/office/drawing/2014/main" id="{BEFB21E5-8AD8-42A7-98C5-279EEFF08558}"/>
                </a:ext>
              </a:extLst>
            </p:cNvPr>
            <p:cNvSpPr/>
            <p:nvPr/>
          </p:nvSpPr>
          <p:spPr>
            <a:xfrm>
              <a:off x="9807925"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baseline="-25000" dirty="0"/>
            </a:p>
          </p:txBody>
        </p:sp>
        <p:sp>
          <p:nvSpPr>
            <p:cNvPr id="48" name="Figura a mano libera: forma 47">
              <a:extLst>
                <a:ext uri="{FF2B5EF4-FFF2-40B4-BE49-F238E27FC236}">
                  <a16:creationId xmlns:a16="http://schemas.microsoft.com/office/drawing/2014/main" id="{AEBC799D-9354-42B3-BBCF-560447F056F4}"/>
                </a:ext>
              </a:extLst>
            </p:cNvPr>
            <p:cNvSpPr/>
            <p:nvPr/>
          </p:nvSpPr>
          <p:spPr>
            <a:xfrm>
              <a:off x="10093237" y="4059707"/>
              <a:ext cx="10521" cy="136735"/>
            </a:xfrm>
            <a:custGeom>
              <a:avLst/>
              <a:gdLst>
                <a:gd name="connsiteX0" fmla="*/ 5914 w 10813"/>
                <a:gd name="connsiteY0" fmla="*/ 5914 h 147789"/>
                <a:gd name="connsiteX1" fmla="*/ 5914 w 10813"/>
                <a:gd name="connsiteY1" fmla="*/ 143250 h 147789"/>
              </a:gdLst>
              <a:ahLst/>
              <a:cxnLst>
                <a:cxn ang="0">
                  <a:pos x="connsiteX0" y="connsiteY0"/>
                </a:cxn>
                <a:cxn ang="0">
                  <a:pos x="connsiteX1" y="connsiteY1"/>
                </a:cxn>
              </a:cxnLst>
              <a:rect l="l" t="t" r="r" b="b"/>
              <a:pathLst>
                <a:path w="10813" h="147789">
                  <a:moveTo>
                    <a:pt x="5914" y="5914"/>
                  </a:moveTo>
                  <a:lnTo>
                    <a:pt x="5914" y="143250"/>
                  </a:lnTo>
                </a:path>
              </a:pathLst>
            </a:custGeom>
            <a:ln w="12700" cap="flat">
              <a:solidFill>
                <a:srgbClr val="F5911B"/>
              </a:solidFill>
              <a:prstDash val="solid"/>
              <a:round/>
            </a:ln>
          </p:spPr>
          <p:txBody>
            <a:bodyPr rtlCol="0" anchor="ctr"/>
            <a:lstStyle/>
            <a:p>
              <a:endParaRPr lang="it-IT"/>
            </a:p>
          </p:txBody>
        </p:sp>
        <p:sp>
          <p:nvSpPr>
            <p:cNvPr id="49" name="Figura a mano libera: forma 48">
              <a:extLst>
                <a:ext uri="{FF2B5EF4-FFF2-40B4-BE49-F238E27FC236}">
                  <a16:creationId xmlns:a16="http://schemas.microsoft.com/office/drawing/2014/main" id="{290E52D1-754A-4B08-AD56-30DDB9FC0D52}"/>
                </a:ext>
              </a:extLst>
            </p:cNvPr>
            <p:cNvSpPr/>
            <p:nvPr/>
          </p:nvSpPr>
          <p:spPr>
            <a:xfrm>
              <a:off x="9437351" y="4163399"/>
              <a:ext cx="1111685" cy="543601"/>
            </a:xfrm>
            <a:custGeom>
              <a:avLst/>
              <a:gdLst>
                <a:gd name="connsiteX0" fmla="*/ 5761 w 1142665"/>
                <a:gd name="connsiteY0" fmla="*/ 5761 h 587553"/>
                <a:gd name="connsiteX1" fmla="*/ 91839 w 1142665"/>
                <a:gd name="connsiteY1" fmla="*/ 5761 h 587553"/>
                <a:gd name="connsiteX2" fmla="*/ 91839 w 1142665"/>
                <a:gd name="connsiteY2" fmla="*/ 494007 h 587553"/>
                <a:gd name="connsiteX3" fmla="*/ 199509 w 1142665"/>
                <a:gd name="connsiteY3" fmla="*/ 494007 h 587553"/>
                <a:gd name="connsiteX4" fmla="*/ 1138261 w 1142665"/>
                <a:gd name="connsiteY4" fmla="*/ 494043 h 587553"/>
                <a:gd name="connsiteX5" fmla="*/ 576408 w 1142665"/>
                <a:gd name="connsiteY5" fmla="*/ 494007 h 587553"/>
                <a:gd name="connsiteX6" fmla="*/ 576408 w 1142665"/>
                <a:gd name="connsiteY6" fmla="*/ 585240 h 587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2665" h="587553">
                  <a:moveTo>
                    <a:pt x="5761" y="5761"/>
                  </a:moveTo>
                  <a:lnTo>
                    <a:pt x="91839" y="5761"/>
                  </a:lnTo>
                  <a:lnTo>
                    <a:pt x="91839" y="494007"/>
                  </a:lnTo>
                  <a:lnTo>
                    <a:pt x="199509" y="494007"/>
                  </a:lnTo>
                  <a:cubicBezTo>
                    <a:pt x="218181" y="-112796"/>
                    <a:pt x="1122328" y="-103892"/>
                    <a:pt x="1138261" y="494043"/>
                  </a:cubicBezTo>
                  <a:cubicBezTo>
                    <a:pt x="1138261" y="494007"/>
                    <a:pt x="576408" y="494007"/>
                    <a:pt x="576408" y="494007"/>
                  </a:cubicBezTo>
                  <a:lnTo>
                    <a:pt x="576408" y="585240"/>
                  </a:lnTo>
                </a:path>
              </a:pathLst>
            </a:custGeom>
            <a:noFill/>
            <a:ln w="12700" cap="flat">
              <a:solidFill>
                <a:srgbClr val="F5911B"/>
              </a:solidFill>
              <a:prstDash val="solid"/>
              <a:round/>
            </a:ln>
          </p:spPr>
          <p:txBody>
            <a:bodyPr rtlCol="0" anchor="ctr"/>
            <a:lstStyle/>
            <a:p>
              <a:endParaRPr lang="it-IT"/>
            </a:p>
          </p:txBody>
        </p:sp>
        <p:sp>
          <p:nvSpPr>
            <p:cNvPr id="50" name="Figura a mano libera: forma 49">
              <a:extLst>
                <a:ext uri="{FF2B5EF4-FFF2-40B4-BE49-F238E27FC236}">
                  <a16:creationId xmlns:a16="http://schemas.microsoft.com/office/drawing/2014/main" id="{BB9D1FDE-2373-4B5B-9B32-9E080417BED2}"/>
                </a:ext>
              </a:extLst>
            </p:cNvPr>
            <p:cNvSpPr/>
            <p:nvPr/>
          </p:nvSpPr>
          <p:spPr>
            <a:xfrm>
              <a:off x="8561119"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61" y="677027"/>
                    <a:pt x="33913" y="676919"/>
                    <a:pt x="5761" y="293423"/>
                  </a:cubicBezTo>
                  <a:cubicBezTo>
                    <a:pt x="33985" y="-90181"/>
                    <a:pt x="564333" y="-90073"/>
                    <a:pt x="592521" y="293423"/>
                  </a:cubicBezTo>
                  <a:close/>
                </a:path>
              </a:pathLst>
            </a:custGeom>
            <a:noFill/>
            <a:ln w="12700" cap="flat">
              <a:solidFill>
                <a:srgbClr val="F5911B"/>
              </a:solidFill>
              <a:prstDash val="solid"/>
              <a:round/>
            </a:ln>
          </p:spPr>
          <p:txBody>
            <a:bodyPr rtlCol="0" anchor="ctr"/>
            <a:lstStyle/>
            <a:p>
              <a:endParaRPr lang="it-IT"/>
            </a:p>
          </p:txBody>
        </p:sp>
        <p:sp>
          <p:nvSpPr>
            <p:cNvPr id="51" name="Figura a mano libera: forma 50">
              <a:extLst>
                <a:ext uri="{FF2B5EF4-FFF2-40B4-BE49-F238E27FC236}">
                  <a16:creationId xmlns:a16="http://schemas.microsoft.com/office/drawing/2014/main" id="{EE7FD848-D95D-4B80-9BD8-A147D42ECBE4}"/>
                </a:ext>
              </a:extLst>
            </p:cNvPr>
            <p:cNvSpPr/>
            <p:nvPr/>
          </p:nvSpPr>
          <p:spPr>
            <a:xfrm>
              <a:off x="8846581" y="4059848"/>
              <a:ext cx="10521" cy="130064"/>
            </a:xfrm>
            <a:custGeom>
              <a:avLst/>
              <a:gdLst>
                <a:gd name="connsiteX0" fmla="*/ 5761 w 10813"/>
                <a:gd name="connsiteY0" fmla="*/ 5761 h 140580"/>
                <a:gd name="connsiteX1" fmla="*/ 5761 w 10813"/>
                <a:gd name="connsiteY1" fmla="*/ 136176 h 140580"/>
              </a:gdLst>
              <a:ahLst/>
              <a:cxnLst>
                <a:cxn ang="0">
                  <a:pos x="connsiteX0" y="connsiteY0"/>
                </a:cxn>
                <a:cxn ang="0">
                  <a:pos x="connsiteX1" y="connsiteY1"/>
                </a:cxn>
              </a:cxnLst>
              <a:rect l="l" t="t" r="r" b="b"/>
              <a:pathLst>
                <a:path w="10813" h="140580">
                  <a:moveTo>
                    <a:pt x="5761" y="5761"/>
                  </a:moveTo>
                  <a:lnTo>
                    <a:pt x="5761" y="136176"/>
                  </a:lnTo>
                </a:path>
              </a:pathLst>
            </a:custGeom>
            <a:ln w="12700" cap="flat">
              <a:solidFill>
                <a:srgbClr val="F5911B"/>
              </a:solidFill>
              <a:prstDash val="solid"/>
              <a:round/>
            </a:ln>
          </p:spPr>
          <p:txBody>
            <a:bodyPr rtlCol="0" anchor="ctr"/>
            <a:lstStyle/>
            <a:p>
              <a:endParaRPr lang="it-IT"/>
            </a:p>
          </p:txBody>
        </p:sp>
        <p:sp>
          <p:nvSpPr>
            <p:cNvPr id="52" name="Figura a mano libera: forma 51">
              <a:extLst>
                <a:ext uri="{FF2B5EF4-FFF2-40B4-BE49-F238E27FC236}">
                  <a16:creationId xmlns:a16="http://schemas.microsoft.com/office/drawing/2014/main" id="{6A063AD1-149C-4C11-92B3-7DFE7CF7BBE8}"/>
                </a:ext>
              </a:extLst>
            </p:cNvPr>
            <p:cNvSpPr/>
            <p:nvPr/>
          </p:nvSpPr>
          <p:spPr>
            <a:xfrm>
              <a:off x="8260193" y="4187377"/>
              <a:ext cx="1041547" cy="436883"/>
            </a:xfrm>
            <a:custGeom>
              <a:avLst/>
              <a:gdLst>
                <a:gd name="connsiteX0" fmla="*/ 5761 w 1070572"/>
                <a:gd name="connsiteY0" fmla="*/ 468090 h 472205"/>
                <a:gd name="connsiteX1" fmla="*/ 126551 w 1070572"/>
                <a:gd name="connsiteY1" fmla="*/ 466684 h 472205"/>
                <a:gd name="connsiteX2" fmla="*/ 265365 w 1070572"/>
                <a:gd name="connsiteY2" fmla="*/ 135960 h 472205"/>
                <a:gd name="connsiteX3" fmla="*/ 1066673 w 1070572"/>
                <a:gd name="connsiteY3" fmla="*/ 468090 h 472205"/>
              </a:gdLst>
              <a:ahLst/>
              <a:cxnLst>
                <a:cxn ang="0">
                  <a:pos x="connsiteX0" y="connsiteY0"/>
                </a:cxn>
                <a:cxn ang="0">
                  <a:pos x="connsiteX1" y="connsiteY1"/>
                </a:cxn>
                <a:cxn ang="0">
                  <a:pos x="connsiteX2" y="connsiteY2"/>
                </a:cxn>
                <a:cxn ang="0">
                  <a:pos x="connsiteX3" y="connsiteY3"/>
                </a:cxn>
              </a:cxnLst>
              <a:rect l="l" t="t" r="r" b="b"/>
              <a:pathLst>
                <a:path w="1070572" h="472205">
                  <a:moveTo>
                    <a:pt x="5761" y="468090"/>
                  </a:moveTo>
                  <a:cubicBezTo>
                    <a:pt x="83296" y="466684"/>
                    <a:pt x="126551" y="466684"/>
                    <a:pt x="126551" y="466684"/>
                  </a:cubicBezTo>
                  <a:cubicBezTo>
                    <a:pt x="129687" y="459115"/>
                    <a:pt x="115449" y="312370"/>
                    <a:pt x="265365" y="135960"/>
                  </a:cubicBezTo>
                  <a:cubicBezTo>
                    <a:pt x="578355" y="-141524"/>
                    <a:pt x="1041585" y="50278"/>
                    <a:pt x="1066673" y="468090"/>
                  </a:cubicBezTo>
                </a:path>
              </a:pathLst>
            </a:custGeom>
            <a:noFill/>
            <a:ln w="12700" cap="flat">
              <a:solidFill>
                <a:srgbClr val="F5911B"/>
              </a:solidFill>
              <a:prstDash val="solid"/>
              <a:round/>
            </a:ln>
          </p:spPr>
          <p:txBody>
            <a:bodyPr rtlCol="0" anchor="ctr"/>
            <a:lstStyle/>
            <a:p>
              <a:endParaRPr lang="it-IT"/>
            </a:p>
          </p:txBody>
        </p:sp>
        <p:sp>
          <p:nvSpPr>
            <p:cNvPr id="53" name="Figura a mano libera: forma 52">
              <a:extLst>
                <a:ext uri="{FF2B5EF4-FFF2-40B4-BE49-F238E27FC236}">
                  <a16:creationId xmlns:a16="http://schemas.microsoft.com/office/drawing/2014/main" id="{0426E311-31FD-4DB0-B582-FC2C1DC04F80}"/>
                </a:ext>
              </a:extLst>
            </p:cNvPr>
            <p:cNvSpPr/>
            <p:nvPr/>
          </p:nvSpPr>
          <p:spPr>
            <a:xfrm>
              <a:off x="7319574" y="3522037"/>
              <a:ext cx="578638" cy="540267"/>
            </a:xfrm>
            <a:custGeom>
              <a:avLst/>
              <a:gdLst>
                <a:gd name="connsiteX0" fmla="*/ 592521 w 594762"/>
                <a:gd name="connsiteY0" fmla="*/ 293423 h 583948"/>
                <a:gd name="connsiteX1" fmla="*/ 5761 w 594762"/>
                <a:gd name="connsiteY1" fmla="*/ 293423 h 583948"/>
                <a:gd name="connsiteX2" fmla="*/ 592521 w 594762"/>
                <a:gd name="connsiteY2" fmla="*/ 293423 h 583948"/>
              </a:gdLst>
              <a:ahLst/>
              <a:cxnLst>
                <a:cxn ang="0">
                  <a:pos x="connsiteX0" y="connsiteY0"/>
                </a:cxn>
                <a:cxn ang="0">
                  <a:pos x="connsiteX1" y="connsiteY1"/>
                </a:cxn>
                <a:cxn ang="0">
                  <a:pos x="connsiteX2" y="connsiteY2"/>
                </a:cxn>
              </a:cxnLst>
              <a:rect l="l" t="t" r="r" b="b"/>
              <a:pathLst>
                <a:path w="594762" h="583948">
                  <a:moveTo>
                    <a:pt x="592521" y="293423"/>
                  </a:moveTo>
                  <a:cubicBezTo>
                    <a:pt x="564297" y="677027"/>
                    <a:pt x="33877" y="676919"/>
                    <a:pt x="5761" y="293423"/>
                  </a:cubicBezTo>
                  <a:cubicBezTo>
                    <a:pt x="33985" y="-90181"/>
                    <a:pt x="564369" y="-90073"/>
                    <a:pt x="592521" y="293423"/>
                  </a:cubicBezTo>
                  <a:close/>
                </a:path>
              </a:pathLst>
            </a:custGeom>
            <a:noFill/>
            <a:ln w="12700" cap="flat">
              <a:solidFill>
                <a:srgbClr val="F5911B"/>
              </a:solidFill>
              <a:prstDash val="solid"/>
              <a:round/>
            </a:ln>
          </p:spPr>
          <p:txBody>
            <a:bodyPr rtlCol="0" anchor="ctr"/>
            <a:lstStyle/>
            <a:p>
              <a:endParaRPr lang="it-IT"/>
            </a:p>
          </p:txBody>
        </p:sp>
        <p:sp>
          <p:nvSpPr>
            <p:cNvPr id="54" name="Figura a mano libera: forma 53">
              <a:extLst>
                <a:ext uri="{FF2B5EF4-FFF2-40B4-BE49-F238E27FC236}">
                  <a16:creationId xmlns:a16="http://schemas.microsoft.com/office/drawing/2014/main" id="{5BF8F73B-0955-43F5-B503-69D1CE1B0332}"/>
                </a:ext>
              </a:extLst>
            </p:cNvPr>
            <p:cNvSpPr/>
            <p:nvPr/>
          </p:nvSpPr>
          <p:spPr>
            <a:xfrm>
              <a:off x="7604598" y="4059433"/>
              <a:ext cx="10521" cy="150074"/>
            </a:xfrm>
            <a:custGeom>
              <a:avLst/>
              <a:gdLst>
                <a:gd name="connsiteX0" fmla="*/ 6210 w 10813"/>
                <a:gd name="connsiteY0" fmla="*/ 6210 h 162208"/>
                <a:gd name="connsiteX1" fmla="*/ 6210 w 10813"/>
                <a:gd name="connsiteY1" fmla="*/ 157964 h 162208"/>
              </a:gdLst>
              <a:ahLst/>
              <a:cxnLst>
                <a:cxn ang="0">
                  <a:pos x="connsiteX0" y="connsiteY0"/>
                </a:cxn>
                <a:cxn ang="0">
                  <a:pos x="connsiteX1" y="connsiteY1"/>
                </a:cxn>
              </a:cxnLst>
              <a:rect l="l" t="t" r="r" b="b"/>
              <a:pathLst>
                <a:path w="10813" h="162208">
                  <a:moveTo>
                    <a:pt x="6210" y="6210"/>
                  </a:moveTo>
                  <a:lnTo>
                    <a:pt x="6210" y="157964"/>
                  </a:lnTo>
                </a:path>
              </a:pathLst>
            </a:custGeom>
            <a:ln w="12700" cap="flat">
              <a:solidFill>
                <a:srgbClr val="F5911B"/>
              </a:solidFill>
              <a:prstDash val="solid"/>
              <a:round/>
            </a:ln>
          </p:spPr>
          <p:txBody>
            <a:bodyPr rtlCol="0" anchor="ctr"/>
            <a:lstStyle/>
            <a:p>
              <a:endParaRPr lang="it-IT"/>
            </a:p>
          </p:txBody>
        </p:sp>
        <p:sp>
          <p:nvSpPr>
            <p:cNvPr id="55" name="Figura a mano libera: forma 54">
              <a:extLst>
                <a:ext uri="{FF2B5EF4-FFF2-40B4-BE49-F238E27FC236}">
                  <a16:creationId xmlns:a16="http://schemas.microsoft.com/office/drawing/2014/main" id="{C9D0C39B-B338-4EFF-A9A4-69FEEBCD4437}"/>
                </a:ext>
              </a:extLst>
            </p:cNvPr>
            <p:cNvSpPr/>
            <p:nvPr/>
          </p:nvSpPr>
          <p:spPr>
            <a:xfrm>
              <a:off x="6949036" y="4163399"/>
              <a:ext cx="1111685" cy="460227"/>
            </a:xfrm>
            <a:custGeom>
              <a:avLst/>
              <a:gdLst>
                <a:gd name="connsiteX0" fmla="*/ 5761 w 1142665"/>
                <a:gd name="connsiteY0" fmla="*/ 5761 h 497437"/>
                <a:gd name="connsiteX1" fmla="*/ 91839 w 1142665"/>
                <a:gd name="connsiteY1" fmla="*/ 5761 h 497437"/>
                <a:gd name="connsiteX2" fmla="*/ 91839 w 1142665"/>
                <a:gd name="connsiteY2" fmla="*/ 494007 h 497437"/>
                <a:gd name="connsiteX3" fmla="*/ 199509 w 1142665"/>
                <a:gd name="connsiteY3" fmla="*/ 494007 h 497437"/>
                <a:gd name="connsiteX4" fmla="*/ 1138261 w 1142665"/>
                <a:gd name="connsiteY4" fmla="*/ 494007 h 4974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665" h="497437">
                  <a:moveTo>
                    <a:pt x="5761" y="5761"/>
                  </a:moveTo>
                  <a:lnTo>
                    <a:pt x="91839" y="5761"/>
                  </a:lnTo>
                  <a:lnTo>
                    <a:pt x="91839" y="494007"/>
                  </a:lnTo>
                  <a:lnTo>
                    <a:pt x="199509" y="494007"/>
                  </a:lnTo>
                  <a:cubicBezTo>
                    <a:pt x="222434" y="-105694"/>
                    <a:pt x="1114254" y="-116256"/>
                    <a:pt x="1138261" y="494007"/>
                  </a:cubicBezTo>
                </a:path>
              </a:pathLst>
            </a:custGeom>
            <a:noFill/>
            <a:ln w="12700" cap="flat">
              <a:solidFill>
                <a:srgbClr val="F5911B"/>
              </a:solidFill>
              <a:prstDash val="solid"/>
              <a:round/>
            </a:ln>
          </p:spPr>
          <p:txBody>
            <a:bodyPr rtlCol="0" anchor="ctr"/>
            <a:lstStyle/>
            <a:p>
              <a:endParaRPr lang="it-IT"/>
            </a:p>
          </p:txBody>
        </p:sp>
        <p:sp>
          <p:nvSpPr>
            <p:cNvPr id="56" name="Figura a mano libera: forma 55">
              <a:extLst>
                <a:ext uri="{FF2B5EF4-FFF2-40B4-BE49-F238E27FC236}">
                  <a16:creationId xmlns:a16="http://schemas.microsoft.com/office/drawing/2014/main" id="{84A066C3-9092-45E2-AB56-A601060B11B5}"/>
                </a:ext>
              </a:extLst>
            </p:cNvPr>
            <p:cNvSpPr/>
            <p:nvPr/>
          </p:nvSpPr>
          <p:spPr>
            <a:xfrm>
              <a:off x="7700311" y="2151000"/>
              <a:ext cx="1806049" cy="1097208"/>
            </a:xfrm>
            <a:custGeom>
              <a:avLst/>
              <a:gdLst>
                <a:gd name="connsiteX0" fmla="*/ 1843584 w 1856380"/>
                <a:gd name="connsiteY0" fmla="*/ 296372 h 1185920"/>
                <a:gd name="connsiteX1" fmla="*/ 1843584 w 1856380"/>
                <a:gd name="connsiteY1" fmla="*/ 15248 h 1185920"/>
                <a:gd name="connsiteX2" fmla="*/ 15248 w 1856380"/>
                <a:gd name="connsiteY2" fmla="*/ 15248 h 1185920"/>
                <a:gd name="connsiteX3" fmla="*/ 15248 w 1856380"/>
                <a:gd name="connsiteY3" fmla="*/ 889729 h 1185920"/>
                <a:gd name="connsiteX4" fmla="*/ 310358 w 1856380"/>
                <a:gd name="connsiteY4" fmla="*/ 889729 h 1185920"/>
                <a:gd name="connsiteX5" fmla="*/ 310358 w 1856380"/>
                <a:gd name="connsiteY5" fmla="*/ 1172692 h 1185920"/>
                <a:gd name="connsiteX6" fmla="*/ 593213 w 1856380"/>
                <a:gd name="connsiteY6" fmla="*/ 889729 h 1185920"/>
                <a:gd name="connsiteX7" fmla="*/ 843698 w 1856380"/>
                <a:gd name="connsiteY7" fmla="*/ 889729 h 1185920"/>
                <a:gd name="connsiteX8" fmla="*/ 843698 w 1856380"/>
                <a:gd name="connsiteY8" fmla="*/ 296372 h 1185920"/>
                <a:gd name="connsiteX9" fmla="*/ 1843584 w 1856380"/>
                <a:gd name="connsiteY9" fmla="*/ 296372 h 1185920"/>
                <a:gd name="connsiteX10" fmla="*/ 1843584 w 1856380"/>
                <a:gd name="connsiteY10" fmla="*/ 296372 h 1185920"/>
                <a:gd name="connsiteX11" fmla="*/ 1843584 w 1856380"/>
                <a:gd name="connsiteY11" fmla="*/ 296372 h 11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56380" h="1185920">
                  <a:moveTo>
                    <a:pt x="1843584" y="296372"/>
                  </a:moveTo>
                  <a:lnTo>
                    <a:pt x="1843584" y="15248"/>
                  </a:lnTo>
                  <a:lnTo>
                    <a:pt x="15248" y="15248"/>
                  </a:lnTo>
                  <a:lnTo>
                    <a:pt x="15248" y="889729"/>
                  </a:lnTo>
                  <a:lnTo>
                    <a:pt x="310358" y="889729"/>
                  </a:lnTo>
                  <a:lnTo>
                    <a:pt x="310358" y="1172692"/>
                  </a:lnTo>
                  <a:lnTo>
                    <a:pt x="593213" y="889729"/>
                  </a:lnTo>
                  <a:lnTo>
                    <a:pt x="843698" y="889729"/>
                  </a:lnTo>
                  <a:lnTo>
                    <a:pt x="843698" y="296372"/>
                  </a:lnTo>
                  <a:lnTo>
                    <a:pt x="1843584" y="296372"/>
                  </a:lnTo>
                  <a:lnTo>
                    <a:pt x="1843584" y="296372"/>
                  </a:lnTo>
                  <a:lnTo>
                    <a:pt x="1843584" y="296372"/>
                  </a:lnTo>
                  <a:close/>
                </a:path>
              </a:pathLst>
            </a:custGeom>
            <a:noFill/>
            <a:ln w="12700" cap="flat">
              <a:solidFill>
                <a:srgbClr val="F5911B"/>
              </a:solidFill>
              <a:prstDash val="solid"/>
              <a:round/>
            </a:ln>
          </p:spPr>
          <p:txBody>
            <a:bodyPr rtlCol="0" anchor="ctr"/>
            <a:lstStyle/>
            <a:p>
              <a:endParaRPr lang="it-IT"/>
            </a:p>
          </p:txBody>
        </p:sp>
        <p:sp>
          <p:nvSpPr>
            <p:cNvPr id="57" name="Figura a mano libera: forma 56">
              <a:extLst>
                <a:ext uri="{FF2B5EF4-FFF2-40B4-BE49-F238E27FC236}">
                  <a16:creationId xmlns:a16="http://schemas.microsoft.com/office/drawing/2014/main" id="{1E6DB22D-A676-4D77-B9F8-E6F7877780DB}"/>
                </a:ext>
              </a:extLst>
            </p:cNvPr>
            <p:cNvSpPr/>
            <p:nvPr/>
          </p:nvSpPr>
          <p:spPr>
            <a:xfrm>
              <a:off x="8501951" y="2410229"/>
              <a:ext cx="1455360" cy="1000494"/>
            </a:xfrm>
            <a:custGeom>
              <a:avLst/>
              <a:gdLst>
                <a:gd name="connsiteX0" fmla="*/ 23214 w 1495918"/>
                <a:gd name="connsiteY0" fmla="*/ 790097 h 1081386"/>
                <a:gd name="connsiteX1" fmla="*/ 15248 w 1495918"/>
                <a:gd name="connsiteY1" fmla="*/ 15248 h 1081386"/>
                <a:gd name="connsiteX2" fmla="*/ 1482617 w 1495918"/>
                <a:gd name="connsiteY2" fmla="*/ 18131 h 1081386"/>
                <a:gd name="connsiteX3" fmla="*/ 1475408 w 1495918"/>
                <a:gd name="connsiteY3" fmla="*/ 790061 h 1081386"/>
                <a:gd name="connsiteX4" fmla="*/ 1113035 w 1495918"/>
                <a:gd name="connsiteY4" fmla="*/ 793269 h 1081386"/>
                <a:gd name="connsiteX5" fmla="*/ 1111413 w 1495918"/>
                <a:gd name="connsiteY5" fmla="*/ 1067040 h 1081386"/>
                <a:gd name="connsiteX6" fmla="*/ 807868 w 1495918"/>
                <a:gd name="connsiteY6" fmla="*/ 790025 h 1081386"/>
                <a:gd name="connsiteX7" fmla="*/ 23178 w 1495918"/>
                <a:gd name="connsiteY7" fmla="*/ 790025 h 1081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95918" h="1081386">
                  <a:moveTo>
                    <a:pt x="23214" y="790097"/>
                  </a:moveTo>
                  <a:cubicBezTo>
                    <a:pt x="19068" y="524220"/>
                    <a:pt x="18636" y="267968"/>
                    <a:pt x="15248" y="15248"/>
                  </a:cubicBezTo>
                  <a:lnTo>
                    <a:pt x="1482617" y="18131"/>
                  </a:lnTo>
                  <a:lnTo>
                    <a:pt x="1475408" y="790061"/>
                  </a:lnTo>
                  <a:lnTo>
                    <a:pt x="1113035" y="793269"/>
                  </a:lnTo>
                  <a:cubicBezTo>
                    <a:pt x="1108746" y="884538"/>
                    <a:pt x="1115739" y="975771"/>
                    <a:pt x="1111413" y="1067040"/>
                  </a:cubicBezTo>
                  <a:lnTo>
                    <a:pt x="807868" y="790025"/>
                  </a:lnTo>
                  <a:lnTo>
                    <a:pt x="23178" y="790025"/>
                  </a:lnTo>
                  <a:close/>
                </a:path>
              </a:pathLst>
            </a:custGeom>
            <a:noFill/>
            <a:ln w="12700" cap="flat">
              <a:solidFill>
                <a:srgbClr val="F5911B"/>
              </a:solidFill>
              <a:prstDash val="solid"/>
              <a:round/>
            </a:ln>
          </p:spPr>
          <p:txBody>
            <a:bodyPr rtlCol="0" anchor="ctr"/>
            <a:lstStyle/>
            <a:p>
              <a:endParaRPr lang="it-IT"/>
            </a:p>
          </p:txBody>
        </p:sp>
      </p:grpSp>
    </p:spTree>
    <p:extLst>
      <p:ext uri="{BB962C8B-B14F-4D97-AF65-F5344CB8AC3E}">
        <p14:creationId xmlns:p14="http://schemas.microsoft.com/office/powerpoint/2010/main" val="1653442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3743465"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GB" sz="2000" b="1" dirty="0" err="1"/>
              <a:t>Comunicazione</a:t>
            </a:r>
            <a:r>
              <a:rPr lang="en-GB" sz="2000" b="1" dirty="0"/>
              <a:t> online per </a:t>
            </a:r>
            <a:r>
              <a:rPr lang="en-GB" sz="2000" b="1" dirty="0" err="1"/>
              <a:t>l'IFP</a:t>
            </a:r>
            <a:endParaRPr lang="it-IT"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0" y="2104558"/>
            <a:ext cx="6697299" cy="2601665"/>
          </a:xfrm>
          <a:prstGeom prst="rect">
            <a:avLst/>
          </a:prstGeom>
          <a:noFill/>
        </p:spPr>
        <p:txBody>
          <a:bodyPr wrap="square" numCol="1" rtlCol="0">
            <a:noAutofit/>
          </a:bodyPr>
          <a:lstStyle/>
          <a:p>
            <a:pPr algn="just"/>
            <a:r>
              <a:rPr lang="it-IT" dirty="0"/>
              <a:t>Oggi la </a:t>
            </a:r>
            <a:r>
              <a:rPr lang="it-IT" b="1" dirty="0"/>
              <a:t>comunicazione online </a:t>
            </a:r>
            <a:r>
              <a:rPr lang="it-IT" dirty="0"/>
              <a:t>è una delle risorse più ampie ed efficaci. Dopo la pandemia, migliaia di studenti, utenti ed educatori hanno trovato in Internet </a:t>
            </a:r>
            <a:r>
              <a:rPr lang="it-IT" b="1" dirty="0"/>
              <a:t>un'opportunità per continuare la loro formazione e trovare nuovi risultati di apprendimento</a:t>
            </a:r>
            <a:r>
              <a:rPr lang="it-IT" dirty="0"/>
              <a:t>.</a:t>
            </a:r>
          </a:p>
          <a:p>
            <a:pPr algn="just"/>
            <a:br>
              <a:rPr lang="it-IT" dirty="0"/>
            </a:br>
            <a:r>
              <a:rPr lang="it-IT" dirty="0"/>
              <a:t>Internet permette quindi a questi utenti di accedere alla nostra offerta formativa IFP. Tuttavia, perché ciò sia possibile, dobbiamo </a:t>
            </a:r>
            <a:r>
              <a:rPr lang="it-IT" b="1" dirty="0"/>
              <a:t>apprendere strategie di comunicazione e marketing nel mondo digitale</a:t>
            </a:r>
            <a:r>
              <a:rPr lang="it-IT" dirty="0"/>
              <a:t>.</a:t>
            </a:r>
            <a:endParaRPr lang="en-US" altLang="es-ES" dirty="0">
              <a:latin typeface="+mj-lt"/>
              <a:cs typeface="Calibri" panose="020F0502020204030204" pitchFamily="34"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1.1 </a:t>
            </a:r>
            <a:r>
              <a:rPr lang="en-AU" sz="2000" dirty="0" err="1">
                <a:latin typeface="+mj-lt"/>
                <a:ea typeface="Microsoft Sans Serif" panose="020B0604020202020204" pitchFamily="34" charset="0"/>
                <a:cs typeface="Poppins ExtraLight" panose="00000300000000000000" pitchFamily="2" charset="0"/>
              </a:rPr>
              <a:t>L’offerta</a:t>
            </a:r>
            <a:r>
              <a:rPr lang="en-AU" sz="2000" dirty="0">
                <a:latin typeface="+mj-lt"/>
                <a:ea typeface="Microsoft Sans Serif" panose="020B0604020202020204" pitchFamily="34" charset="0"/>
                <a:cs typeface="Poppins ExtraLight" panose="00000300000000000000" pitchFamily="2" charset="0"/>
              </a:rPr>
              <a:t> di IFP</a:t>
            </a:r>
          </a:p>
        </p:txBody>
      </p:sp>
      <p:pic>
        <p:nvPicPr>
          <p:cNvPr id="19" name="Imagen 18">
            <a:extLst>
              <a:ext uri="{FF2B5EF4-FFF2-40B4-BE49-F238E27FC236}">
                <a16:creationId xmlns:a16="http://schemas.microsoft.com/office/drawing/2014/main" id="{7A1417AC-5FD2-DDC0-0A9D-651F062BDD8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7931199" y="1905853"/>
            <a:ext cx="3265714" cy="3446231"/>
          </a:xfrm>
          <a:prstGeom prst="rect">
            <a:avLst/>
          </a:prstGeom>
        </p:spPr>
      </p:pic>
    </p:spTree>
    <p:extLst>
      <p:ext uri="{BB962C8B-B14F-4D97-AF65-F5344CB8AC3E}">
        <p14:creationId xmlns:p14="http://schemas.microsoft.com/office/powerpoint/2010/main" val="919464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3743465"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GB" sz="2000" b="1" dirty="0" err="1"/>
              <a:t>Comunicazione</a:t>
            </a:r>
            <a:r>
              <a:rPr lang="en-GB" sz="2000" b="1" dirty="0"/>
              <a:t> online per </a:t>
            </a:r>
            <a:r>
              <a:rPr lang="en-GB" sz="2000" b="1" dirty="0" err="1"/>
              <a:t>l'IFP</a:t>
            </a:r>
            <a:endParaRPr lang="it-IT"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1" y="2104559"/>
            <a:ext cx="4158014" cy="1416748"/>
          </a:xfrm>
          <a:prstGeom prst="rect">
            <a:avLst/>
          </a:prstGeom>
          <a:noFill/>
        </p:spPr>
        <p:txBody>
          <a:bodyPr wrap="square" numCol="1" rtlCol="0">
            <a:noAutofit/>
          </a:bodyPr>
          <a:lstStyle/>
          <a:p>
            <a:pPr algn="just"/>
            <a:r>
              <a:rPr lang="it-IT" altLang="es-ES" dirty="0">
                <a:latin typeface="+mj-lt"/>
                <a:cs typeface="Calibri" panose="020F0502020204030204" pitchFamily="34" charset="0"/>
              </a:rPr>
              <a:t>Internet è un ottimo mezzo per </a:t>
            </a:r>
            <a:r>
              <a:rPr lang="it-IT" altLang="es-ES" b="1" dirty="0">
                <a:latin typeface="+mj-lt"/>
                <a:cs typeface="Calibri" panose="020F0502020204030204" pitchFamily="34" charset="0"/>
              </a:rPr>
              <a:t>far conoscere la nostra offerta formativa</a:t>
            </a:r>
            <a:r>
              <a:rPr lang="it-IT" altLang="es-ES" dirty="0">
                <a:latin typeface="+mj-lt"/>
                <a:cs typeface="Calibri" panose="020F0502020204030204" pitchFamily="34" charset="0"/>
              </a:rPr>
              <a:t>. Alcuni dei </a:t>
            </a:r>
            <a:r>
              <a:rPr lang="it-IT" altLang="es-ES" b="1" dirty="0">
                <a:latin typeface="+mj-lt"/>
                <a:cs typeface="Calibri" panose="020F0502020204030204" pitchFamily="34" charset="0"/>
              </a:rPr>
              <a:t>vantaggi</a:t>
            </a:r>
            <a:r>
              <a:rPr lang="it-IT" altLang="es-ES" dirty="0">
                <a:latin typeface="+mj-lt"/>
                <a:cs typeface="Calibri" panose="020F0502020204030204" pitchFamily="34" charset="0"/>
              </a:rPr>
              <a:t> che offre come canale di comunicazione sono: </a:t>
            </a:r>
            <a:endParaRPr lang="en-US" altLang="es-ES" dirty="0">
              <a:latin typeface="+mj-lt"/>
              <a:cs typeface="Calibri" panose="020F0502020204030204" pitchFamily="34"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1.2 La </a:t>
            </a:r>
            <a:r>
              <a:rPr lang="en-AU" sz="2000" dirty="0" err="1">
                <a:latin typeface="+mj-lt"/>
                <a:ea typeface="Microsoft Sans Serif" panose="020B0604020202020204" pitchFamily="34" charset="0"/>
                <a:cs typeface="Poppins ExtraLight" panose="00000300000000000000" pitchFamily="2" charset="0"/>
              </a:rPr>
              <a:t>comunicazione</a:t>
            </a:r>
            <a:r>
              <a:rPr lang="en-AU" sz="2000" dirty="0">
                <a:latin typeface="+mj-lt"/>
                <a:ea typeface="Microsoft Sans Serif" panose="020B0604020202020204" pitchFamily="34" charset="0"/>
                <a:cs typeface="Poppins ExtraLight" panose="00000300000000000000" pitchFamily="2" charset="0"/>
              </a:rPr>
              <a:t> online</a:t>
            </a:r>
          </a:p>
        </p:txBody>
      </p:sp>
      <p:grpSp>
        <p:nvGrpSpPr>
          <p:cNvPr id="6" name="Grupo 5">
            <a:extLst>
              <a:ext uri="{FF2B5EF4-FFF2-40B4-BE49-F238E27FC236}">
                <a16:creationId xmlns:a16="http://schemas.microsoft.com/office/drawing/2014/main" id="{2B5C1218-62E6-A228-D977-4AB8486097B5}"/>
              </a:ext>
            </a:extLst>
          </p:cNvPr>
          <p:cNvGrpSpPr/>
          <p:nvPr/>
        </p:nvGrpSpPr>
        <p:grpSpPr>
          <a:xfrm>
            <a:off x="9040954" y="1906717"/>
            <a:ext cx="1701595" cy="1801738"/>
            <a:chOff x="3569610" y="1266360"/>
            <a:chExt cx="1447630" cy="1663943"/>
          </a:xfrm>
        </p:grpSpPr>
        <p:sp>
          <p:nvSpPr>
            <p:cNvPr id="7" name="Hexágono 6">
              <a:extLst>
                <a:ext uri="{FF2B5EF4-FFF2-40B4-BE49-F238E27FC236}">
                  <a16:creationId xmlns:a16="http://schemas.microsoft.com/office/drawing/2014/main" id="{70675105-B520-F9D7-AC2C-F84DC9B137F5}"/>
                </a:ext>
              </a:extLst>
            </p:cNvPr>
            <p:cNvSpPr/>
            <p:nvPr/>
          </p:nvSpPr>
          <p:spPr>
            <a:xfrm rot="5400000">
              <a:off x="3461453" y="1374517"/>
              <a:ext cx="1663943" cy="1447630"/>
            </a:xfrm>
            <a:prstGeom prst="hexagon">
              <a:avLst>
                <a:gd name="adj" fmla="val 25000"/>
                <a:gd name="vf" fmla="val 115470"/>
              </a:avLst>
            </a:prstGeom>
            <a:solidFill>
              <a:srgbClr val="F14F25"/>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 name="Hexágono 6">
              <a:extLst>
                <a:ext uri="{FF2B5EF4-FFF2-40B4-BE49-F238E27FC236}">
                  <a16:creationId xmlns:a16="http://schemas.microsoft.com/office/drawing/2014/main" id="{19F20839-1277-5B8A-17B7-B17A594F5A7D}"/>
                </a:ext>
              </a:extLst>
            </p:cNvPr>
            <p:cNvSpPr txBox="1"/>
            <p:nvPr/>
          </p:nvSpPr>
          <p:spPr>
            <a:xfrm>
              <a:off x="3795198" y="1525659"/>
              <a:ext cx="996452" cy="11453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s-ES" sz="3600" kern="1200"/>
            </a:p>
          </p:txBody>
        </p:sp>
      </p:grpSp>
      <p:grpSp>
        <p:nvGrpSpPr>
          <p:cNvPr id="10" name="Grupo 9">
            <a:extLst>
              <a:ext uri="{FF2B5EF4-FFF2-40B4-BE49-F238E27FC236}">
                <a16:creationId xmlns:a16="http://schemas.microsoft.com/office/drawing/2014/main" id="{FAC1E89B-9162-090C-EA3F-A607784B3C59}"/>
              </a:ext>
            </a:extLst>
          </p:cNvPr>
          <p:cNvGrpSpPr/>
          <p:nvPr/>
        </p:nvGrpSpPr>
        <p:grpSpPr>
          <a:xfrm>
            <a:off x="5552659" y="1908314"/>
            <a:ext cx="1701595" cy="1801738"/>
            <a:chOff x="81315" y="1267957"/>
            <a:chExt cx="1447630" cy="1663943"/>
          </a:xfrm>
        </p:grpSpPr>
        <p:sp>
          <p:nvSpPr>
            <p:cNvPr id="11" name="Hexágono 10">
              <a:extLst>
                <a:ext uri="{FF2B5EF4-FFF2-40B4-BE49-F238E27FC236}">
                  <a16:creationId xmlns:a16="http://schemas.microsoft.com/office/drawing/2014/main" id="{744D6ADC-C590-12AE-1C42-0B35600A66BE}"/>
                </a:ext>
              </a:extLst>
            </p:cNvPr>
            <p:cNvSpPr/>
            <p:nvPr/>
          </p:nvSpPr>
          <p:spPr>
            <a:xfrm rot="5400000">
              <a:off x="-26842" y="1376114"/>
              <a:ext cx="1663943" cy="1447630"/>
            </a:xfrm>
            <a:prstGeom prst="hexagon">
              <a:avLst>
                <a:gd name="adj" fmla="val 25000"/>
                <a:gd name="vf" fmla="val 115470"/>
              </a:avLst>
            </a:prstGeom>
            <a:solidFill>
              <a:srgbClr val="ED388A"/>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Hexágono 10">
              <a:extLst>
                <a:ext uri="{FF2B5EF4-FFF2-40B4-BE49-F238E27FC236}">
                  <a16:creationId xmlns:a16="http://schemas.microsoft.com/office/drawing/2014/main" id="{D3F5D2D0-0108-BE37-4ED5-37FA38F19F07}"/>
                </a:ext>
              </a:extLst>
            </p:cNvPr>
            <p:cNvSpPr txBox="1"/>
            <p:nvPr/>
          </p:nvSpPr>
          <p:spPr>
            <a:xfrm>
              <a:off x="306903" y="1527256"/>
              <a:ext cx="996452" cy="11453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s-ES" sz="3600" kern="1200"/>
            </a:p>
          </p:txBody>
        </p:sp>
      </p:grpSp>
      <p:grpSp>
        <p:nvGrpSpPr>
          <p:cNvPr id="13" name="Grupo 12">
            <a:extLst>
              <a:ext uri="{FF2B5EF4-FFF2-40B4-BE49-F238E27FC236}">
                <a16:creationId xmlns:a16="http://schemas.microsoft.com/office/drawing/2014/main" id="{F1432AB8-9238-2811-D8DC-2DA4F34CC531}"/>
              </a:ext>
            </a:extLst>
          </p:cNvPr>
          <p:cNvGrpSpPr/>
          <p:nvPr/>
        </p:nvGrpSpPr>
        <p:grpSpPr>
          <a:xfrm>
            <a:off x="7322197" y="1887282"/>
            <a:ext cx="1701595" cy="1801738"/>
            <a:chOff x="1850853" y="1246925"/>
            <a:chExt cx="1447630" cy="1663943"/>
          </a:xfrm>
        </p:grpSpPr>
        <p:sp>
          <p:nvSpPr>
            <p:cNvPr id="14" name="Hexágono 13">
              <a:extLst>
                <a:ext uri="{FF2B5EF4-FFF2-40B4-BE49-F238E27FC236}">
                  <a16:creationId xmlns:a16="http://schemas.microsoft.com/office/drawing/2014/main" id="{EEB493E0-2C2F-A734-9AF1-A0DBCEBD0824}"/>
                </a:ext>
              </a:extLst>
            </p:cNvPr>
            <p:cNvSpPr/>
            <p:nvPr/>
          </p:nvSpPr>
          <p:spPr>
            <a:xfrm rot="5400000">
              <a:off x="1742696" y="1355082"/>
              <a:ext cx="1663943" cy="1447630"/>
            </a:xfrm>
            <a:prstGeom prst="hexagon">
              <a:avLst>
                <a:gd name="adj" fmla="val 25000"/>
                <a:gd name="vf" fmla="val 115470"/>
              </a:avLst>
            </a:prstGeom>
            <a:solidFill>
              <a:srgbClr val="F5911B"/>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Hexágono 14">
              <a:extLst>
                <a:ext uri="{FF2B5EF4-FFF2-40B4-BE49-F238E27FC236}">
                  <a16:creationId xmlns:a16="http://schemas.microsoft.com/office/drawing/2014/main" id="{DB3F31E3-F619-1200-A2B5-F191FE9F2AA7}"/>
                </a:ext>
              </a:extLst>
            </p:cNvPr>
            <p:cNvSpPr txBox="1"/>
            <p:nvPr/>
          </p:nvSpPr>
          <p:spPr>
            <a:xfrm>
              <a:off x="2076441" y="1506224"/>
              <a:ext cx="996452" cy="11453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s-ES" sz="3600" kern="1200"/>
            </a:p>
          </p:txBody>
        </p:sp>
      </p:grpSp>
      <p:sp>
        <p:nvSpPr>
          <p:cNvPr id="17" name="CuadroTexto 16">
            <a:extLst>
              <a:ext uri="{FF2B5EF4-FFF2-40B4-BE49-F238E27FC236}">
                <a16:creationId xmlns:a16="http://schemas.microsoft.com/office/drawing/2014/main" id="{DACEA372-91C3-8315-799A-3D345896B2E9}"/>
              </a:ext>
            </a:extLst>
          </p:cNvPr>
          <p:cNvSpPr txBox="1"/>
          <p:nvPr/>
        </p:nvSpPr>
        <p:spPr>
          <a:xfrm>
            <a:off x="5673253" y="2681896"/>
            <a:ext cx="1447631" cy="369332"/>
          </a:xfrm>
          <a:prstGeom prst="rect">
            <a:avLst/>
          </a:prstGeom>
          <a:noFill/>
        </p:spPr>
        <p:txBody>
          <a:bodyPr wrap="square" rtlCol="0">
            <a:spAutoFit/>
          </a:bodyPr>
          <a:lstStyle/>
          <a:p>
            <a:pPr algn="ctr"/>
            <a:r>
              <a:rPr lang="en-AU" b="1" dirty="0" err="1">
                <a:solidFill>
                  <a:schemeClr val="bg1"/>
                </a:solidFill>
                <a:latin typeface="+mj-lt"/>
                <a:ea typeface="Microsoft Sans Serif" panose="020B0604020202020204" pitchFamily="34" charset="0"/>
                <a:cs typeface="Microsoft Sans Serif" panose="020B0604020202020204" pitchFamily="34" charset="0"/>
              </a:rPr>
              <a:t>Immediatezza</a:t>
            </a:r>
            <a:endParaRPr lang="en-AU" b="1" dirty="0">
              <a:solidFill>
                <a:schemeClr val="bg1"/>
              </a:solidFill>
              <a:latin typeface="+mj-lt"/>
              <a:ea typeface="Microsoft Sans Serif" panose="020B0604020202020204" pitchFamily="34" charset="0"/>
              <a:cs typeface="Microsoft Sans Serif" panose="020B0604020202020204" pitchFamily="34" charset="0"/>
            </a:endParaRPr>
          </a:p>
        </p:txBody>
      </p:sp>
      <p:sp>
        <p:nvSpPr>
          <p:cNvPr id="18" name="CuadroTexto 17">
            <a:extLst>
              <a:ext uri="{FF2B5EF4-FFF2-40B4-BE49-F238E27FC236}">
                <a16:creationId xmlns:a16="http://schemas.microsoft.com/office/drawing/2014/main" id="{A0068A34-8B43-462A-3310-B57970F4D695}"/>
              </a:ext>
            </a:extLst>
          </p:cNvPr>
          <p:cNvSpPr txBox="1"/>
          <p:nvPr/>
        </p:nvSpPr>
        <p:spPr>
          <a:xfrm>
            <a:off x="7404399" y="2681896"/>
            <a:ext cx="1527841" cy="369332"/>
          </a:xfrm>
          <a:prstGeom prst="rect">
            <a:avLst/>
          </a:prstGeom>
          <a:noFill/>
        </p:spPr>
        <p:txBody>
          <a:bodyPr wrap="square" rtlCol="0">
            <a:spAutoFit/>
          </a:bodyPr>
          <a:lstStyle/>
          <a:p>
            <a:pPr algn="ctr"/>
            <a:r>
              <a:rPr lang="en-AU" b="1" dirty="0" err="1">
                <a:solidFill>
                  <a:schemeClr val="bg1"/>
                </a:solidFill>
                <a:latin typeface="+mj-lt"/>
                <a:ea typeface="Microsoft Sans Serif" panose="020B0604020202020204" pitchFamily="34" charset="0"/>
                <a:cs typeface="Microsoft Sans Serif" panose="020B0604020202020204" pitchFamily="34" charset="0"/>
              </a:rPr>
              <a:t>Versatilità</a:t>
            </a:r>
            <a:endParaRPr lang="en-AU" sz="2000" b="1" dirty="0">
              <a:solidFill>
                <a:schemeClr val="bg1"/>
              </a:solidFill>
              <a:latin typeface="+mj-lt"/>
              <a:ea typeface="Microsoft Sans Serif" panose="020B0604020202020204" pitchFamily="34" charset="0"/>
              <a:cs typeface="Microsoft Sans Serif" panose="020B0604020202020204" pitchFamily="34" charset="0"/>
            </a:endParaRPr>
          </a:p>
        </p:txBody>
      </p:sp>
      <p:sp>
        <p:nvSpPr>
          <p:cNvPr id="20" name="CuadroTexto 19">
            <a:extLst>
              <a:ext uri="{FF2B5EF4-FFF2-40B4-BE49-F238E27FC236}">
                <a16:creationId xmlns:a16="http://schemas.microsoft.com/office/drawing/2014/main" id="{C006E1B8-3D1C-41CA-B8A4-97133A8AA18D}"/>
              </a:ext>
            </a:extLst>
          </p:cNvPr>
          <p:cNvSpPr txBox="1"/>
          <p:nvPr/>
        </p:nvSpPr>
        <p:spPr>
          <a:xfrm>
            <a:off x="9130113" y="2699531"/>
            <a:ext cx="1527841" cy="369332"/>
          </a:xfrm>
          <a:prstGeom prst="rect">
            <a:avLst/>
          </a:prstGeom>
          <a:noFill/>
        </p:spPr>
        <p:txBody>
          <a:bodyPr wrap="square" rtlCol="0">
            <a:spAutoFit/>
          </a:bodyPr>
          <a:lstStyle/>
          <a:p>
            <a:pPr algn="ctr"/>
            <a:r>
              <a:rPr lang="en-AU" b="1" dirty="0" err="1">
                <a:solidFill>
                  <a:schemeClr val="bg1"/>
                </a:solidFill>
                <a:latin typeface="+mj-lt"/>
                <a:ea typeface="Microsoft Sans Serif" panose="020B0604020202020204" pitchFamily="34" charset="0"/>
                <a:cs typeface="Microsoft Sans Serif" panose="020B0604020202020204" pitchFamily="34" charset="0"/>
              </a:rPr>
              <a:t>Costi</a:t>
            </a:r>
            <a:r>
              <a:rPr lang="en-AU" b="1" dirty="0">
                <a:solidFill>
                  <a:schemeClr val="bg1"/>
                </a:solidFill>
                <a:latin typeface="+mj-lt"/>
                <a:ea typeface="Microsoft Sans Serif" panose="020B0604020202020204" pitchFamily="34" charset="0"/>
                <a:cs typeface="Microsoft Sans Serif" panose="020B0604020202020204" pitchFamily="34" charset="0"/>
              </a:rPr>
              <a:t> </a:t>
            </a:r>
            <a:r>
              <a:rPr lang="en-AU" b="1" dirty="0" err="1">
                <a:solidFill>
                  <a:schemeClr val="bg1"/>
                </a:solidFill>
                <a:latin typeface="+mj-lt"/>
                <a:ea typeface="Microsoft Sans Serif" panose="020B0604020202020204" pitchFamily="34" charset="0"/>
                <a:cs typeface="Microsoft Sans Serif" panose="020B0604020202020204" pitchFamily="34" charset="0"/>
              </a:rPr>
              <a:t>ridotti</a:t>
            </a:r>
            <a:endParaRPr lang="en-AU" b="1" dirty="0">
              <a:solidFill>
                <a:schemeClr val="bg1"/>
              </a:solidFill>
              <a:latin typeface="+mj-lt"/>
              <a:ea typeface="Microsoft Sans Serif" panose="020B0604020202020204" pitchFamily="34" charset="0"/>
              <a:cs typeface="Microsoft Sans Serif" panose="020B0604020202020204" pitchFamily="34" charset="0"/>
            </a:endParaRPr>
          </a:p>
        </p:txBody>
      </p:sp>
      <p:grpSp>
        <p:nvGrpSpPr>
          <p:cNvPr id="21" name="Grupo 20">
            <a:extLst>
              <a:ext uri="{FF2B5EF4-FFF2-40B4-BE49-F238E27FC236}">
                <a16:creationId xmlns:a16="http://schemas.microsoft.com/office/drawing/2014/main" id="{DEDA7FB4-8F83-D670-49D1-FD079A84D9E0}"/>
              </a:ext>
            </a:extLst>
          </p:cNvPr>
          <p:cNvGrpSpPr/>
          <p:nvPr/>
        </p:nvGrpSpPr>
        <p:grpSpPr>
          <a:xfrm>
            <a:off x="9870313" y="3413432"/>
            <a:ext cx="1701595" cy="1801738"/>
            <a:chOff x="4374189" y="2752843"/>
            <a:chExt cx="1447630" cy="1663943"/>
          </a:xfrm>
        </p:grpSpPr>
        <p:sp>
          <p:nvSpPr>
            <p:cNvPr id="22" name="Hexágono 21">
              <a:extLst>
                <a:ext uri="{FF2B5EF4-FFF2-40B4-BE49-F238E27FC236}">
                  <a16:creationId xmlns:a16="http://schemas.microsoft.com/office/drawing/2014/main" id="{472027CF-354D-68D9-8054-45DBAB32B06A}"/>
                </a:ext>
              </a:extLst>
            </p:cNvPr>
            <p:cNvSpPr/>
            <p:nvPr/>
          </p:nvSpPr>
          <p:spPr>
            <a:xfrm rot="5400000">
              <a:off x="4266032" y="2861000"/>
              <a:ext cx="1663943" cy="1447630"/>
            </a:xfrm>
            <a:prstGeom prst="hexagon">
              <a:avLst>
                <a:gd name="adj" fmla="val 25000"/>
                <a:gd name="vf" fmla="val 115470"/>
              </a:avLst>
            </a:prstGeom>
            <a:solidFill>
              <a:srgbClr val="1CBECC"/>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3" name="Hexágono 4">
              <a:extLst>
                <a:ext uri="{FF2B5EF4-FFF2-40B4-BE49-F238E27FC236}">
                  <a16:creationId xmlns:a16="http://schemas.microsoft.com/office/drawing/2014/main" id="{5D2B36F4-F428-2618-04CE-9DF293AADA49}"/>
                </a:ext>
              </a:extLst>
            </p:cNvPr>
            <p:cNvSpPr txBox="1"/>
            <p:nvPr/>
          </p:nvSpPr>
          <p:spPr>
            <a:xfrm>
              <a:off x="4599777" y="3012142"/>
              <a:ext cx="996452" cy="11453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endParaRPr lang="es-ES" sz="2300" kern="1200" dirty="0"/>
            </a:p>
          </p:txBody>
        </p:sp>
      </p:grpSp>
      <p:grpSp>
        <p:nvGrpSpPr>
          <p:cNvPr id="24" name="Grupo 23">
            <a:extLst>
              <a:ext uri="{FF2B5EF4-FFF2-40B4-BE49-F238E27FC236}">
                <a16:creationId xmlns:a16="http://schemas.microsoft.com/office/drawing/2014/main" id="{B6ED65C8-C57B-2A73-97FA-540CE5728458}"/>
              </a:ext>
            </a:extLst>
          </p:cNvPr>
          <p:cNvGrpSpPr/>
          <p:nvPr/>
        </p:nvGrpSpPr>
        <p:grpSpPr>
          <a:xfrm>
            <a:off x="8191365" y="3403782"/>
            <a:ext cx="1701595" cy="1801738"/>
            <a:chOff x="2695241" y="2743193"/>
            <a:chExt cx="1447630" cy="1663943"/>
          </a:xfrm>
        </p:grpSpPr>
        <p:sp>
          <p:nvSpPr>
            <p:cNvPr id="25" name="Hexágono 24">
              <a:extLst>
                <a:ext uri="{FF2B5EF4-FFF2-40B4-BE49-F238E27FC236}">
                  <a16:creationId xmlns:a16="http://schemas.microsoft.com/office/drawing/2014/main" id="{91FCF42D-88D3-1F38-6A0E-D69A5DF1D3A3}"/>
                </a:ext>
              </a:extLst>
            </p:cNvPr>
            <p:cNvSpPr/>
            <p:nvPr/>
          </p:nvSpPr>
          <p:spPr>
            <a:xfrm rot="5400000">
              <a:off x="2587084" y="2851350"/>
              <a:ext cx="1663943" cy="1447630"/>
            </a:xfrm>
            <a:prstGeom prst="hexagon">
              <a:avLst>
                <a:gd name="adj" fmla="val 25000"/>
                <a:gd name="vf" fmla="val 115470"/>
              </a:avLst>
            </a:prstGeom>
            <a:solidFill>
              <a:srgbClr val="9A2583"/>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7" name="Hexágono 12">
              <a:extLst>
                <a:ext uri="{FF2B5EF4-FFF2-40B4-BE49-F238E27FC236}">
                  <a16:creationId xmlns:a16="http://schemas.microsoft.com/office/drawing/2014/main" id="{DD51E11E-B6D8-9A9C-C893-98E27900CE7F}"/>
                </a:ext>
              </a:extLst>
            </p:cNvPr>
            <p:cNvSpPr txBox="1"/>
            <p:nvPr/>
          </p:nvSpPr>
          <p:spPr>
            <a:xfrm>
              <a:off x="2920829" y="3002492"/>
              <a:ext cx="996452" cy="11453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endParaRPr lang="es-ES" sz="2300" kern="1200" dirty="0"/>
            </a:p>
          </p:txBody>
        </p:sp>
      </p:grpSp>
      <p:grpSp>
        <p:nvGrpSpPr>
          <p:cNvPr id="28" name="Grupo 27">
            <a:extLst>
              <a:ext uri="{FF2B5EF4-FFF2-40B4-BE49-F238E27FC236}">
                <a16:creationId xmlns:a16="http://schemas.microsoft.com/office/drawing/2014/main" id="{B054EECE-2A26-7614-F441-653FFA46A440}"/>
              </a:ext>
            </a:extLst>
          </p:cNvPr>
          <p:cNvGrpSpPr/>
          <p:nvPr/>
        </p:nvGrpSpPr>
        <p:grpSpPr>
          <a:xfrm>
            <a:off x="6389273" y="3384347"/>
            <a:ext cx="1795876" cy="1801738"/>
            <a:chOff x="81315" y="1267957"/>
            <a:chExt cx="1447630" cy="1663943"/>
          </a:xfrm>
          <a:solidFill>
            <a:srgbClr val="8CAB49"/>
          </a:solidFill>
        </p:grpSpPr>
        <p:sp>
          <p:nvSpPr>
            <p:cNvPr id="29" name="Hexágono 28">
              <a:extLst>
                <a:ext uri="{FF2B5EF4-FFF2-40B4-BE49-F238E27FC236}">
                  <a16:creationId xmlns:a16="http://schemas.microsoft.com/office/drawing/2014/main" id="{55F0A4B2-71E2-515B-10BF-1A815734611C}"/>
                </a:ext>
              </a:extLst>
            </p:cNvPr>
            <p:cNvSpPr/>
            <p:nvPr/>
          </p:nvSpPr>
          <p:spPr>
            <a:xfrm rot="5400000">
              <a:off x="-26842" y="1376114"/>
              <a:ext cx="1663943" cy="1447630"/>
            </a:xfrm>
            <a:prstGeom prst="hexagon">
              <a:avLst>
                <a:gd name="adj" fmla="val 25000"/>
                <a:gd name="vf" fmla="val 11547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0" name="Hexágono 10">
              <a:extLst>
                <a:ext uri="{FF2B5EF4-FFF2-40B4-BE49-F238E27FC236}">
                  <a16:creationId xmlns:a16="http://schemas.microsoft.com/office/drawing/2014/main" id="{4B71B5BA-C683-6177-33FA-96085ADCD42D}"/>
                </a:ext>
              </a:extLst>
            </p:cNvPr>
            <p:cNvSpPr txBox="1"/>
            <p:nvPr/>
          </p:nvSpPr>
          <p:spPr>
            <a:xfrm>
              <a:off x="306903" y="1527256"/>
              <a:ext cx="996452" cy="114534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s-ES" sz="3600" kern="1200"/>
            </a:p>
          </p:txBody>
        </p:sp>
      </p:grpSp>
      <p:sp>
        <p:nvSpPr>
          <p:cNvPr id="31" name="CuadroTexto 30">
            <a:extLst>
              <a:ext uri="{FF2B5EF4-FFF2-40B4-BE49-F238E27FC236}">
                <a16:creationId xmlns:a16="http://schemas.microsoft.com/office/drawing/2014/main" id="{87D4C50F-7395-C8D0-7A54-DED823393615}"/>
              </a:ext>
            </a:extLst>
          </p:cNvPr>
          <p:cNvSpPr txBox="1"/>
          <p:nvPr/>
        </p:nvSpPr>
        <p:spPr>
          <a:xfrm>
            <a:off x="6250902" y="4147662"/>
            <a:ext cx="2102111" cy="369332"/>
          </a:xfrm>
          <a:prstGeom prst="rect">
            <a:avLst/>
          </a:prstGeom>
          <a:noFill/>
        </p:spPr>
        <p:txBody>
          <a:bodyPr wrap="square" rtlCol="0">
            <a:spAutoFit/>
          </a:bodyPr>
          <a:lstStyle/>
          <a:p>
            <a:pPr algn="ctr"/>
            <a:r>
              <a:rPr lang="en-AU" b="1" dirty="0" err="1">
                <a:solidFill>
                  <a:schemeClr val="bg1"/>
                </a:solidFill>
                <a:latin typeface="+mj-lt"/>
                <a:ea typeface="Microsoft Sans Serif" panose="020B0604020202020204" pitchFamily="34" charset="0"/>
                <a:cs typeface="Microsoft Sans Serif" panose="020B0604020202020204" pitchFamily="34" charset="0"/>
              </a:rPr>
              <a:t>Personalizzazione</a:t>
            </a:r>
            <a:endParaRPr lang="en-AU" b="1" dirty="0">
              <a:solidFill>
                <a:schemeClr val="bg1"/>
              </a:solidFill>
              <a:latin typeface="+mj-lt"/>
              <a:ea typeface="Microsoft Sans Serif" panose="020B0604020202020204" pitchFamily="34" charset="0"/>
              <a:cs typeface="Microsoft Sans Serif" panose="020B0604020202020204" pitchFamily="34" charset="0"/>
            </a:endParaRPr>
          </a:p>
        </p:txBody>
      </p:sp>
      <p:sp>
        <p:nvSpPr>
          <p:cNvPr id="32" name="CuadroTexto 31">
            <a:extLst>
              <a:ext uri="{FF2B5EF4-FFF2-40B4-BE49-F238E27FC236}">
                <a16:creationId xmlns:a16="http://schemas.microsoft.com/office/drawing/2014/main" id="{AF123F73-63EB-1655-798D-9CFE4452093F}"/>
              </a:ext>
            </a:extLst>
          </p:cNvPr>
          <p:cNvSpPr txBox="1"/>
          <p:nvPr/>
        </p:nvSpPr>
        <p:spPr>
          <a:xfrm>
            <a:off x="8245851" y="4152324"/>
            <a:ext cx="1527841" cy="369332"/>
          </a:xfrm>
          <a:prstGeom prst="rect">
            <a:avLst/>
          </a:prstGeom>
          <a:noFill/>
        </p:spPr>
        <p:txBody>
          <a:bodyPr wrap="square" rtlCol="0">
            <a:spAutoFit/>
          </a:bodyPr>
          <a:lstStyle/>
          <a:p>
            <a:pPr algn="ctr"/>
            <a:r>
              <a:rPr lang="en-AU" b="1" dirty="0" err="1">
                <a:solidFill>
                  <a:schemeClr val="bg1"/>
                </a:solidFill>
                <a:latin typeface="+mj-lt"/>
                <a:ea typeface="Microsoft Sans Serif" panose="020B0604020202020204" pitchFamily="34" charset="0"/>
                <a:cs typeface="Microsoft Sans Serif" panose="020B0604020202020204" pitchFamily="34" charset="0"/>
              </a:rPr>
              <a:t>Portata</a:t>
            </a:r>
            <a:endParaRPr lang="en-AU" sz="2000" b="1" dirty="0">
              <a:solidFill>
                <a:schemeClr val="bg1"/>
              </a:solidFill>
              <a:latin typeface="+mj-lt"/>
              <a:ea typeface="Microsoft Sans Serif" panose="020B0604020202020204" pitchFamily="34" charset="0"/>
              <a:cs typeface="Microsoft Sans Serif" panose="020B0604020202020204" pitchFamily="34" charset="0"/>
            </a:endParaRPr>
          </a:p>
        </p:txBody>
      </p:sp>
      <p:sp>
        <p:nvSpPr>
          <p:cNvPr id="33" name="CuadroTexto 32">
            <a:extLst>
              <a:ext uri="{FF2B5EF4-FFF2-40B4-BE49-F238E27FC236}">
                <a16:creationId xmlns:a16="http://schemas.microsoft.com/office/drawing/2014/main" id="{AD06AEDA-679C-99B9-513F-AD960D68988A}"/>
              </a:ext>
            </a:extLst>
          </p:cNvPr>
          <p:cNvSpPr txBox="1"/>
          <p:nvPr/>
        </p:nvSpPr>
        <p:spPr>
          <a:xfrm>
            <a:off x="9995924" y="4189578"/>
            <a:ext cx="1527841" cy="369332"/>
          </a:xfrm>
          <a:prstGeom prst="rect">
            <a:avLst/>
          </a:prstGeom>
          <a:noFill/>
        </p:spPr>
        <p:txBody>
          <a:bodyPr wrap="square" rtlCol="0">
            <a:spAutoFit/>
          </a:bodyPr>
          <a:lstStyle/>
          <a:p>
            <a:pPr algn="ctr"/>
            <a:r>
              <a:rPr lang="en-AU" b="1" dirty="0" err="1">
                <a:solidFill>
                  <a:schemeClr val="bg1"/>
                </a:solidFill>
                <a:latin typeface="+mj-lt"/>
                <a:ea typeface="Microsoft Sans Serif" panose="020B0604020202020204" pitchFamily="34" charset="0"/>
                <a:cs typeface="Microsoft Sans Serif" panose="020B0604020202020204" pitchFamily="34" charset="0"/>
              </a:rPr>
              <a:t>Facilità</a:t>
            </a:r>
            <a:endParaRPr lang="en-AU" sz="2000" b="1" dirty="0">
              <a:solidFill>
                <a:schemeClr val="bg1"/>
              </a:solidFill>
              <a:latin typeface="+mj-lt"/>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334101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376060"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dirty="0">
                <a:solidFill>
                  <a:prstClr val="white"/>
                </a:solidFill>
                <a:cs typeface="Poppins Medium" panose="00000600000000000000" pitchFamily="2" charset="0"/>
              </a:rPr>
              <a:t>Marketing online</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0" y="2104558"/>
            <a:ext cx="6697299" cy="3214061"/>
          </a:xfrm>
          <a:prstGeom prst="rect">
            <a:avLst/>
          </a:prstGeom>
          <a:noFill/>
        </p:spPr>
        <p:txBody>
          <a:bodyPr wrap="square" numCol="1" rtlCol="0">
            <a:noAutofit/>
          </a:bodyPr>
          <a:lstStyle/>
          <a:p>
            <a:pPr algn="just"/>
            <a:r>
              <a:rPr lang="it-IT" altLang="es-ES" b="1" dirty="0">
                <a:latin typeface="+mj-lt"/>
                <a:cs typeface="Calibri" panose="020F0502020204030204" pitchFamily="34" charset="0"/>
              </a:rPr>
              <a:t>"Se non è su Internet, non esiste".</a:t>
            </a:r>
          </a:p>
          <a:p>
            <a:pPr algn="just"/>
            <a:endParaRPr lang="it-IT" altLang="es-ES" b="1" dirty="0">
              <a:latin typeface="+mj-lt"/>
              <a:cs typeface="Calibri" panose="020F0502020204030204" pitchFamily="34" charset="0"/>
            </a:endParaRPr>
          </a:p>
          <a:p>
            <a:pPr algn="just"/>
            <a:r>
              <a:rPr lang="it-IT" altLang="es-ES" dirty="0">
                <a:latin typeface="+mj-lt"/>
                <a:cs typeface="Calibri" panose="020F0502020204030204" pitchFamily="34" charset="0"/>
              </a:rPr>
              <a:t>Il </a:t>
            </a:r>
            <a:r>
              <a:rPr lang="it-IT" altLang="es-ES" b="1" dirty="0">
                <a:latin typeface="+mj-lt"/>
                <a:cs typeface="Calibri" panose="020F0502020204030204" pitchFamily="34" charset="0"/>
              </a:rPr>
              <a:t>marketing digitale </a:t>
            </a:r>
            <a:r>
              <a:rPr lang="it-IT" altLang="es-ES" dirty="0">
                <a:latin typeface="+mj-lt"/>
                <a:cs typeface="Calibri" panose="020F0502020204030204" pitchFamily="34" charset="0"/>
              </a:rPr>
              <a:t>consiste in una serie di strategie e tecniche il cui scopo è migliorare </a:t>
            </a:r>
            <a:r>
              <a:rPr lang="it-IT" altLang="es-ES" b="1" dirty="0">
                <a:latin typeface="+mj-lt"/>
                <a:cs typeface="Calibri" panose="020F0502020204030204" pitchFamily="34" charset="0"/>
              </a:rPr>
              <a:t>la commercializzazione e la comunicazione del prodotto o del servizio di un'azienda utilizzando Internet come mezzo.</a:t>
            </a:r>
            <a:endParaRPr lang="it-IT" altLang="es-ES" dirty="0">
              <a:latin typeface="+mj-lt"/>
              <a:cs typeface="Calibri" panose="020F0502020204030204" pitchFamily="34" charset="0"/>
            </a:endParaRPr>
          </a:p>
          <a:p>
            <a:pPr algn="just"/>
            <a:endParaRPr lang="it-IT" altLang="es-ES" dirty="0">
              <a:latin typeface="+mj-lt"/>
              <a:cs typeface="Calibri" panose="020F0502020204030204" pitchFamily="34" charset="0"/>
            </a:endParaRPr>
          </a:p>
          <a:p>
            <a:pPr algn="just"/>
            <a:r>
              <a:rPr lang="it-IT" altLang="es-ES" dirty="0">
                <a:latin typeface="+mj-lt"/>
                <a:cs typeface="Calibri" panose="020F0502020204030204" pitchFamily="34" charset="0"/>
              </a:rPr>
              <a:t>Oggi la maggior parte delle aziende utilizza Internet. Il marketing tradizionale sta diventando sempre meno rilevante e il marketing digitale sta aumentando la sua influenza, poiché offre innumerevoli vantaggi. </a:t>
            </a:r>
            <a:r>
              <a:rPr lang="it-IT" altLang="es-ES" b="1" dirty="0">
                <a:latin typeface="+mj-lt"/>
                <a:cs typeface="Calibri" panose="020F0502020204030204" pitchFamily="34" charset="0"/>
              </a:rPr>
              <a:t>Sempre più utenti sono online ogni giorno, sia per scopi ricreativi, sia per lavoro o per la ricerca di risorse.</a:t>
            </a:r>
            <a:endParaRPr lang="es-ES" b="1" dirty="0">
              <a:effectLst/>
              <a:latin typeface="+mj-lt"/>
              <a:ea typeface="Arial MT"/>
              <a:cs typeface="Arial MT"/>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2.1 </a:t>
            </a:r>
            <a:r>
              <a:rPr lang="en-GB" sz="2000" dirty="0" err="1"/>
              <a:t>Cos'è</a:t>
            </a:r>
            <a:r>
              <a:rPr lang="en-GB" sz="2000" dirty="0"/>
              <a:t> </a:t>
            </a:r>
            <a:r>
              <a:rPr lang="en-GB" sz="2000" dirty="0" err="1"/>
              <a:t>il</a:t>
            </a:r>
            <a:r>
              <a:rPr lang="en-GB" sz="2000" dirty="0"/>
              <a:t> marketing online?</a:t>
            </a:r>
            <a:endParaRPr lang="en-AU" sz="2000" dirty="0">
              <a:latin typeface="+mj-lt"/>
              <a:ea typeface="Microsoft Sans Serif" panose="020B0604020202020204" pitchFamily="34" charset="0"/>
              <a:cs typeface="Poppins ExtraLight" panose="00000300000000000000" pitchFamily="2" charset="0"/>
            </a:endParaRPr>
          </a:p>
        </p:txBody>
      </p:sp>
      <p:pic>
        <p:nvPicPr>
          <p:cNvPr id="6" name="Imagen 5">
            <a:extLst>
              <a:ext uri="{FF2B5EF4-FFF2-40B4-BE49-F238E27FC236}">
                <a16:creationId xmlns:a16="http://schemas.microsoft.com/office/drawing/2014/main" id="{716590C2-2FBC-026D-0327-148706E192F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727449" y="2456538"/>
            <a:ext cx="3761573" cy="2510099"/>
          </a:xfrm>
          <a:prstGeom prst="rect">
            <a:avLst/>
          </a:prstGeom>
        </p:spPr>
      </p:pic>
    </p:spTree>
    <p:extLst>
      <p:ext uri="{BB962C8B-B14F-4D97-AF65-F5344CB8AC3E}">
        <p14:creationId xmlns:p14="http://schemas.microsoft.com/office/powerpoint/2010/main" val="296490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376060"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dirty="0">
                <a:solidFill>
                  <a:prstClr val="white"/>
                </a:solidFill>
                <a:cs typeface="Poppins Medium" panose="00000600000000000000" pitchFamily="2" charset="0"/>
              </a:rPr>
              <a:t>Marketing online</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1" y="2104558"/>
            <a:ext cx="5623508" cy="3214061"/>
          </a:xfrm>
          <a:prstGeom prst="rect">
            <a:avLst/>
          </a:prstGeom>
          <a:noFill/>
        </p:spPr>
        <p:txBody>
          <a:bodyPr wrap="square" numCol="1" rtlCol="0">
            <a:noAutofit/>
          </a:bodyPr>
          <a:lstStyle/>
          <a:p>
            <a:pPr algn="just"/>
            <a:r>
              <a:rPr lang="it-IT" dirty="0">
                <a:latin typeface="+mj-lt"/>
                <a:ea typeface="Arial MT"/>
                <a:cs typeface="Arial MT"/>
              </a:rPr>
              <a:t>Il sito web della nostra azienda deve essere il centro della nostra </a:t>
            </a:r>
            <a:r>
              <a:rPr lang="it-IT" b="1" dirty="0">
                <a:latin typeface="+mj-lt"/>
                <a:ea typeface="Arial MT"/>
                <a:cs typeface="Arial MT"/>
              </a:rPr>
              <a:t>strategia di marketing</a:t>
            </a:r>
            <a:r>
              <a:rPr lang="it-IT" dirty="0">
                <a:latin typeface="+mj-lt"/>
                <a:ea typeface="Arial MT"/>
                <a:cs typeface="Arial MT"/>
              </a:rPr>
              <a:t>, in quanto raccoglie tutte le informazioni di cui l'utente ha bisogno e dal quale entrerà in contatto con i nostri servizi. </a:t>
            </a:r>
          </a:p>
          <a:p>
            <a:pPr algn="just"/>
            <a:endParaRPr lang="it-IT" dirty="0">
              <a:latin typeface="+mj-lt"/>
              <a:ea typeface="Arial MT"/>
              <a:cs typeface="Arial MT"/>
            </a:endParaRPr>
          </a:p>
          <a:p>
            <a:pPr algn="just"/>
            <a:r>
              <a:rPr lang="it-IT" dirty="0">
                <a:latin typeface="+mj-lt"/>
                <a:ea typeface="Arial MT"/>
                <a:cs typeface="Arial MT"/>
              </a:rPr>
              <a:t>Il </a:t>
            </a:r>
            <a:r>
              <a:rPr lang="it-IT" b="1" dirty="0" err="1">
                <a:latin typeface="+mj-lt"/>
                <a:ea typeface="Arial MT"/>
                <a:cs typeface="Arial MT"/>
              </a:rPr>
              <a:t>content</a:t>
            </a:r>
            <a:r>
              <a:rPr lang="it-IT" b="1" dirty="0">
                <a:latin typeface="+mj-lt"/>
                <a:ea typeface="Arial MT"/>
                <a:cs typeface="Arial MT"/>
              </a:rPr>
              <a:t> marketing </a:t>
            </a:r>
            <a:r>
              <a:rPr lang="it-IT" dirty="0">
                <a:latin typeface="+mj-lt"/>
                <a:ea typeface="Arial MT"/>
                <a:cs typeface="Arial MT"/>
              </a:rPr>
              <a:t>consiste nella pubblicazione, creazione e diffusione di contenuti interessanti per il vostro gruppo target. Non si tratta sempre di pubblicità, ma di catturare l'attenzione dell'utente per far conoscere i vostri servizi.</a:t>
            </a:r>
          </a:p>
          <a:p>
            <a:pPr algn="just"/>
            <a:endParaRPr lang="it-IT" dirty="0">
              <a:latin typeface="+mj-lt"/>
              <a:ea typeface="Arial MT"/>
              <a:cs typeface="Arial MT"/>
            </a:endParaRPr>
          </a:p>
          <a:p>
            <a:pPr algn="just"/>
            <a:r>
              <a:rPr lang="it-IT" dirty="0">
                <a:latin typeface="+mj-lt"/>
                <a:ea typeface="Arial MT"/>
                <a:cs typeface="Arial MT"/>
              </a:rPr>
              <a:t>Non dimenticate di includere:</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2.2 Il </a:t>
            </a:r>
            <a:r>
              <a:rPr lang="en-AU" sz="2000" dirty="0" err="1">
                <a:latin typeface="+mj-lt"/>
                <a:ea typeface="Microsoft Sans Serif" panose="020B0604020202020204" pitchFamily="34" charset="0"/>
                <a:cs typeface="Poppins ExtraLight" panose="00000300000000000000" pitchFamily="2" charset="0"/>
              </a:rPr>
              <a:t>sito</a:t>
            </a:r>
            <a:r>
              <a:rPr lang="en-AU" sz="2000" dirty="0">
                <a:latin typeface="+mj-lt"/>
                <a:ea typeface="Microsoft Sans Serif" panose="020B0604020202020204" pitchFamily="34" charset="0"/>
                <a:cs typeface="Poppins ExtraLight" panose="00000300000000000000" pitchFamily="2" charset="0"/>
              </a:rPr>
              <a:t> web</a:t>
            </a:r>
          </a:p>
        </p:txBody>
      </p:sp>
      <p:graphicFrame>
        <p:nvGraphicFramePr>
          <p:cNvPr id="7" name="Diagrama 6">
            <a:extLst>
              <a:ext uri="{FF2B5EF4-FFF2-40B4-BE49-F238E27FC236}">
                <a16:creationId xmlns:a16="http://schemas.microsoft.com/office/drawing/2014/main" id="{B318D187-E3FB-6CF4-F27D-92166FD4EEE2}"/>
              </a:ext>
            </a:extLst>
          </p:cNvPr>
          <p:cNvGraphicFramePr/>
          <p:nvPr>
            <p:extLst>
              <p:ext uri="{D42A27DB-BD31-4B8C-83A1-F6EECF244321}">
                <p14:modId xmlns:p14="http://schemas.microsoft.com/office/powerpoint/2010/main" val="2682424381"/>
              </p:ext>
            </p:extLst>
          </p:nvPr>
        </p:nvGraphicFramePr>
        <p:xfrm>
          <a:off x="6400800" y="1683259"/>
          <a:ext cx="4966283" cy="36933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7144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6" descr="Google Sites | 👨🏻‍💻 Raúl Diego 🚀">
            <a:extLst>
              <a:ext uri="{FF2B5EF4-FFF2-40B4-BE49-F238E27FC236}">
                <a16:creationId xmlns:a16="http://schemas.microsoft.com/office/drawing/2014/main" id="{42097460-47B8-7285-5F0D-762B377C6A24}"/>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b="17554"/>
          <a:stretch/>
        </p:blipFill>
        <p:spPr bwMode="auto">
          <a:xfrm>
            <a:off x="6780551" y="3665051"/>
            <a:ext cx="4163495" cy="2139361"/>
          </a:xfrm>
          <a:prstGeom prst="rect">
            <a:avLst/>
          </a:prstGeom>
          <a:noFill/>
          <a:extLst>
            <a:ext uri="{909E8E84-426E-40DD-AFC4-6F175D3DCCD1}">
              <a14:hiddenFill xmlns:a14="http://schemas.microsoft.com/office/drawing/2010/main">
                <a:solidFill>
                  <a:srgbClr val="FFFFFF"/>
                </a:solidFill>
              </a14:hiddenFill>
            </a:ext>
          </a:extLst>
        </p:spPr>
      </p:pic>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376060" cy="540000"/>
          </a:xfrm>
          <a:prstGeom prst="roundRect">
            <a:avLst>
              <a:gd name="adj" fmla="val 50000"/>
            </a:avLst>
          </a:pr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it-IT" sz="2000" b="1" dirty="0">
                <a:solidFill>
                  <a:prstClr val="white"/>
                </a:solidFill>
                <a:cs typeface="Poppins Medium" panose="00000600000000000000" pitchFamily="2" charset="0"/>
              </a:rPr>
              <a:t>Marketing online</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1" y="2104558"/>
            <a:ext cx="6154260" cy="3214061"/>
          </a:xfrm>
          <a:prstGeom prst="rect">
            <a:avLst/>
          </a:prstGeom>
          <a:noFill/>
        </p:spPr>
        <p:txBody>
          <a:bodyPr wrap="square" numCol="1" rtlCol="0">
            <a:noAutofit/>
          </a:bodyPr>
          <a:lstStyle/>
          <a:p>
            <a:pPr algn="just"/>
            <a:r>
              <a:rPr lang="it-IT" dirty="0">
                <a:latin typeface="+mj-lt"/>
                <a:ea typeface="Arial MT"/>
                <a:cs typeface="Arial MT"/>
              </a:rPr>
              <a:t>Ricordate: il nostro sito web deve essere strutturato secondo tre criteri: </a:t>
            </a:r>
            <a:r>
              <a:rPr lang="it-IT" b="1" dirty="0">
                <a:latin typeface="+mj-lt"/>
                <a:ea typeface="Arial MT"/>
                <a:cs typeface="Arial MT"/>
              </a:rPr>
              <a:t>usabilità, accessibilità e facilità d'uso</a:t>
            </a:r>
            <a:r>
              <a:rPr lang="it-IT" dirty="0">
                <a:latin typeface="+mj-lt"/>
                <a:ea typeface="Arial MT"/>
                <a:cs typeface="Arial MT"/>
              </a:rPr>
              <a:t>. </a:t>
            </a:r>
          </a:p>
          <a:p>
            <a:pPr algn="just"/>
            <a:endParaRPr lang="it-IT" dirty="0">
              <a:latin typeface="+mj-lt"/>
              <a:ea typeface="Arial MT"/>
              <a:cs typeface="Arial MT"/>
            </a:endParaRPr>
          </a:p>
          <a:p>
            <a:pPr algn="just"/>
            <a:r>
              <a:rPr lang="it-IT" dirty="0">
                <a:latin typeface="+mj-lt"/>
                <a:ea typeface="Arial MT"/>
                <a:cs typeface="Arial MT"/>
              </a:rPr>
              <a:t>Se non avete ancora un sito web, questa è la struttura di base del processo di creazione:</a:t>
            </a:r>
          </a:p>
          <a:p>
            <a:pPr algn="just"/>
            <a:endParaRPr lang="it-IT" dirty="0">
              <a:latin typeface="+mj-lt"/>
              <a:ea typeface="Arial MT"/>
              <a:cs typeface="Arial MT"/>
            </a:endParaRPr>
          </a:p>
          <a:p>
            <a:pPr marL="342900" indent="-342900" algn="just">
              <a:buFont typeface="+mj-lt"/>
              <a:buAutoNum type="arabicPeriod"/>
            </a:pPr>
            <a:r>
              <a:rPr lang="it-IT" b="1" dirty="0">
                <a:latin typeface="+mj-lt"/>
                <a:ea typeface="Arial MT"/>
                <a:cs typeface="Arial MT"/>
              </a:rPr>
              <a:t>Trovare un nome di dominio web.</a:t>
            </a:r>
          </a:p>
          <a:p>
            <a:pPr marL="342900" indent="-342900" algn="just">
              <a:buFont typeface="+mj-lt"/>
              <a:buAutoNum type="arabicPeriod"/>
            </a:pPr>
            <a:r>
              <a:rPr lang="it-IT" b="1" dirty="0">
                <a:latin typeface="+mj-lt"/>
                <a:ea typeface="Arial MT"/>
                <a:cs typeface="Arial MT"/>
              </a:rPr>
              <a:t>Scegliere un servizio di hosting.</a:t>
            </a:r>
          </a:p>
          <a:p>
            <a:pPr marL="342900" indent="-342900" algn="just">
              <a:buFont typeface="+mj-lt"/>
              <a:buAutoNum type="arabicPeriod"/>
            </a:pPr>
            <a:r>
              <a:rPr lang="it-IT" b="1" dirty="0">
                <a:latin typeface="+mj-lt"/>
                <a:ea typeface="Arial MT"/>
                <a:cs typeface="Arial MT"/>
              </a:rPr>
              <a:t>Scegliere una piattaforma per la creazione di siti web.</a:t>
            </a:r>
          </a:p>
          <a:p>
            <a:pPr marL="342900" indent="-342900" algn="just">
              <a:buFont typeface="+mj-lt"/>
              <a:buAutoNum type="arabicPeriod"/>
            </a:pPr>
            <a:r>
              <a:rPr lang="it-IT" b="1" dirty="0">
                <a:latin typeface="+mj-lt"/>
                <a:ea typeface="Arial MT"/>
                <a:cs typeface="Arial MT"/>
              </a:rPr>
              <a:t>Progettare e strutturare i contenuti.</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2.2 Il </a:t>
            </a:r>
            <a:r>
              <a:rPr lang="en-AU" sz="2000" dirty="0" err="1">
                <a:latin typeface="+mj-lt"/>
                <a:ea typeface="Microsoft Sans Serif" panose="020B0604020202020204" pitchFamily="34" charset="0"/>
                <a:cs typeface="Poppins ExtraLight" panose="00000300000000000000" pitchFamily="2" charset="0"/>
              </a:rPr>
              <a:t>sito</a:t>
            </a:r>
            <a:r>
              <a:rPr lang="en-AU" sz="2000" dirty="0">
                <a:latin typeface="+mj-lt"/>
                <a:ea typeface="Microsoft Sans Serif" panose="020B0604020202020204" pitchFamily="34" charset="0"/>
                <a:cs typeface="Poppins ExtraLight" panose="00000300000000000000" pitchFamily="2" charset="0"/>
              </a:rPr>
              <a:t> web</a:t>
            </a:r>
          </a:p>
        </p:txBody>
      </p:sp>
      <p:pic>
        <p:nvPicPr>
          <p:cNvPr id="6" name="Picture 2" descr="WordPress.com - Wikipedia, la enciclopedia libre">
            <a:extLst>
              <a:ext uri="{FF2B5EF4-FFF2-40B4-BE49-F238E27FC236}">
                <a16:creationId xmlns:a16="http://schemas.microsoft.com/office/drawing/2014/main" id="{5441681E-D97F-06CC-4727-D3DDA0EE13F4}"/>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338987" y="1584581"/>
            <a:ext cx="1301787" cy="130178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Wix | LiveAgent">
            <a:extLst>
              <a:ext uri="{FF2B5EF4-FFF2-40B4-BE49-F238E27FC236}">
                <a16:creationId xmlns:a16="http://schemas.microsoft.com/office/drawing/2014/main" id="{0E438BA8-9AF0-076F-2047-157AD53428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962328" y="3288284"/>
            <a:ext cx="1937657" cy="7535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2588550"/>
      </p:ext>
    </p:extLst>
  </p:cSld>
  <p:clrMapOvr>
    <a:masterClrMapping/>
  </p:clrMapOvr>
</p:sld>
</file>

<file path=ppt/theme/theme1.xml><?xml version="1.0" encoding="utf-8"?>
<a:theme xmlns:a="http://schemas.openxmlformats.org/drawingml/2006/main" name="RESET 100K 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MODULE 6">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MODULE EXTR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ESET 15K 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RESET 100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RESET 15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MODULE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MODULE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MODULE 3">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MODULE 4">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MODULE 5">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1387</Words>
  <Application>Microsoft Office PowerPoint</Application>
  <PresentationFormat>Panorámica</PresentationFormat>
  <Paragraphs>172</Paragraphs>
  <Slides>19</Slides>
  <Notes>0</Notes>
  <HiddenSlides>0</HiddenSlides>
  <MMClips>0</MMClips>
  <ScaleCrop>false</ScaleCrop>
  <HeadingPairs>
    <vt:vector size="6" baseType="variant">
      <vt:variant>
        <vt:lpstr>Fuentes usadas</vt:lpstr>
      </vt:variant>
      <vt:variant>
        <vt:i4>6</vt:i4>
      </vt:variant>
      <vt:variant>
        <vt:lpstr>Tema</vt:lpstr>
      </vt:variant>
      <vt:variant>
        <vt:i4>11</vt:i4>
      </vt:variant>
      <vt:variant>
        <vt:lpstr>Títulos de diapositiva</vt:lpstr>
      </vt:variant>
      <vt:variant>
        <vt:i4>19</vt:i4>
      </vt:variant>
    </vt:vector>
  </HeadingPairs>
  <TitlesOfParts>
    <vt:vector size="36" baseType="lpstr">
      <vt:lpstr>Arial</vt:lpstr>
      <vt:lpstr>Arial Nova</vt:lpstr>
      <vt:lpstr>Calibri</vt:lpstr>
      <vt:lpstr>Calibri Light</vt:lpstr>
      <vt:lpstr>Helvetica</vt:lpstr>
      <vt:lpstr>Poppins Medium</vt:lpstr>
      <vt:lpstr>RESET 100K COVER</vt:lpstr>
      <vt:lpstr>RESET 15K COVER</vt:lpstr>
      <vt:lpstr>RESET 100K</vt:lpstr>
      <vt:lpstr>RESET 15K</vt:lpstr>
      <vt:lpstr>MODULE 1</vt:lpstr>
      <vt:lpstr>MODULE 2</vt:lpstr>
      <vt:lpstr>MODULE 3</vt:lpstr>
      <vt:lpstr>MODULE 4</vt:lpstr>
      <vt:lpstr>MODULE 5</vt:lpstr>
      <vt:lpstr>MODULE 6</vt:lpstr>
      <vt:lpstr>MODULE EXTRA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Miriam Internet Web Solutions</dc:creator>
  <cp:lastModifiedBy>Miriam Internet Web Solutions</cp:lastModifiedBy>
  <cp:revision>380</cp:revision>
  <dcterms:created xsi:type="dcterms:W3CDTF">2022-04-26T11:43:16Z</dcterms:created>
  <dcterms:modified xsi:type="dcterms:W3CDTF">2023-04-21T07:28:15Z</dcterms:modified>
</cp:coreProperties>
</file>