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3" r:id="rId2"/>
    <p:sldMasterId id="2147483660" r:id="rId3"/>
    <p:sldMasterId id="2147483711" r:id="rId4"/>
    <p:sldMasterId id="2147483699" r:id="rId5"/>
    <p:sldMasterId id="2147483697" r:id="rId6"/>
    <p:sldMasterId id="2147483701" r:id="rId7"/>
    <p:sldMasterId id="2147483703" r:id="rId8"/>
    <p:sldMasterId id="2147483705" r:id="rId9"/>
    <p:sldMasterId id="2147483707" r:id="rId10"/>
    <p:sldMasterId id="2147483709" r:id="rId11"/>
  </p:sldMasterIdLst>
  <p:notesMasterIdLst>
    <p:notesMasterId r:id="rId45"/>
  </p:notesMasterIdLst>
  <p:sldIdLst>
    <p:sldId id="256" r:id="rId12"/>
    <p:sldId id="281" r:id="rId13"/>
    <p:sldId id="276" r:id="rId14"/>
    <p:sldId id="277" r:id="rId15"/>
    <p:sldId id="279" r:id="rId16"/>
    <p:sldId id="305" r:id="rId17"/>
    <p:sldId id="306" r:id="rId18"/>
    <p:sldId id="307" r:id="rId19"/>
    <p:sldId id="308" r:id="rId20"/>
    <p:sldId id="309" r:id="rId21"/>
    <p:sldId id="311" r:id="rId22"/>
    <p:sldId id="310"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290" r:id="rId40"/>
    <p:sldId id="294" r:id="rId41"/>
    <p:sldId id="296" r:id="rId42"/>
    <p:sldId id="298" r:id="rId43"/>
    <p:sldId id="266" r:id="rId44"/>
  </p:sldIdLst>
  <p:sldSz cx="12192000" cy="6858000"/>
  <p:notesSz cx="68580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68" userDrawn="1">
          <p15:clr>
            <a:srgbClr val="A4A3A4"/>
          </p15:clr>
        </p15:guide>
        <p15:guide id="2" pos="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911B"/>
    <a:srgbClr val="ED388A"/>
    <a:srgbClr val="9A2583"/>
    <a:srgbClr val="0AA14A"/>
    <a:srgbClr val="1CBECC"/>
    <a:srgbClr val="8CAB49"/>
    <a:srgbClr val="F14F25"/>
    <a:srgbClr val="FABF7A"/>
    <a:srgbClr val="FFFFFF"/>
    <a:srgbClr val="9B25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0422" autoAdjust="0"/>
    <p:restoredTop sz="94660"/>
  </p:normalViewPr>
  <p:slideViewPr>
    <p:cSldViewPr snapToGrid="0">
      <p:cViewPr>
        <p:scale>
          <a:sx n="80" d="100"/>
          <a:sy n="80" d="100"/>
        </p:scale>
        <p:origin x="2696" y="1200"/>
      </p:cViewPr>
      <p:guideLst>
        <p:guide orient="horz" pos="2568"/>
        <p:guide pos="46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a:lstStyle>
            <a:lvl1pPr algn="l">
              <a:defRPr sz="1200"/>
            </a:lvl1pPr>
          </a:lstStyle>
          <a:p>
            <a:endParaRP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fld id="{3F397D53-4A8A-494B-BAB4-1DCCE438D291}" type="datetimeFigureOut">
              <a:rPr lang="es-ES" smtClean="0"/>
              <a:t>14/4/23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anchor="ctr"/>
          <a:lstStyle/>
          <a:p>
            <a:endParaRP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r>
              <a:t>Haga clic para modificar los estilos de texto del patrón</a:t>
            </a:r>
          </a:p>
          <a:p>
            <a:pPr lvl="1"/>
            <a:r>
              <a:t>Segundo nivel</a:t>
            </a:r>
          </a:p>
          <a:p>
            <a:pPr lvl="2"/>
            <a:r>
              <a:t>Nivel di Tercer</a:t>
            </a:r>
          </a:p>
          <a:p>
            <a:pPr lvl="3"/>
            <a:r>
              <a:t>Nivel di Cuarto</a:t>
            </a:r>
          </a:p>
          <a:p>
            <a:pPr lvl="4"/>
            <a:r>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a:endParaRP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fld id="{50E41577-C281-4386-895D-15B7A289BE96}" type="slidenum">
              <a:rPr lang="es-ES" smtClean="0"/>
              <a:t>‹N›</a:t>
            </a:fld>
            <a:endParaRPr lang="es-ES"/>
          </a:p>
        </p:txBody>
      </p:sp>
    </p:spTree>
    <p:extLst>
      <p:ext uri="{BB962C8B-B14F-4D97-AF65-F5344CB8AC3E}">
        <p14:creationId xmlns:p14="http://schemas.microsoft.com/office/powerpoint/2010/main" val="1798647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1417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063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2297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911159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557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1000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4628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6" name="Marcador de número de diapositiva 5">
            <a:extLst>
              <a:ext uri="{FF2B5EF4-FFF2-40B4-BE49-F238E27FC236}">
                <a16:creationId xmlns:a16="http://schemas.microsoft.com/office/drawing/2014/main" id="{FF904BC5-3785-99F0-4C3E-372CCA0ADACA}"/>
              </a:ext>
            </a:extLst>
          </p:cNvPr>
          <p:cNvSpPr>
            <a:spLocks noGrp="1"/>
          </p:cNvSpPr>
          <p:nvPr>
            <p:ph type="sldNum" sz="quarter" idx="12"/>
          </p:nvPr>
        </p:nvSpPr>
        <p:spPr>
          <a:xfrm>
            <a:off x="8610600" y="6356350"/>
            <a:ext cx="2743200" cy="365125"/>
          </a:xfrm>
          <a:prstGeom prst="rect">
            <a:avLst/>
          </a:prstGeom>
        </p:spPr>
        <p:txBody>
          <a:bodyPr/>
          <a:lstStyle/>
          <a:p>
            <a:fld id="{C0B24B87-E8BE-4934-B11D-A8C6E2CFA065}" type="slidenum">
              <a:rPr lang="es-ES" smtClean="0"/>
              <a:pPr/>
              <a:t>‹N›</a:t>
            </a:fld>
            <a:endParaRPr lang="es-ES"/>
          </a:p>
        </p:txBody>
      </p:sp>
    </p:spTree>
    <p:extLst>
      <p:ext uri="{BB962C8B-B14F-4D97-AF65-F5344CB8AC3E}">
        <p14:creationId xmlns:p14="http://schemas.microsoft.com/office/powerpoint/2010/main" val="55500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067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146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2013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10.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11.xml"/><Relationship Id="rId1" Type="http://schemas.openxmlformats.org/officeDocument/2006/relationships/slideLayout" Target="../slideLayouts/slideLayout1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9.xml"/><Relationship Id="rId1" Type="http://schemas.openxmlformats.org/officeDocument/2006/relationships/slideLayout" Target="../slideLayouts/slideLayout9.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BD3A23B-EB75-355C-3D2A-573A6000CE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1084" y="1690210"/>
            <a:ext cx="3913115" cy="2608743"/>
          </a:xfrm>
          <a:prstGeom prst="rect">
            <a:avLst/>
          </a:prstGeom>
        </p:spPr>
      </p:pic>
      <p:grpSp>
        <p:nvGrpSpPr>
          <p:cNvPr id="27" name="Gruppo 26">
            <a:extLst>
              <a:ext uri="{FF2B5EF4-FFF2-40B4-BE49-F238E27FC236}">
                <a16:creationId xmlns:a16="http://schemas.microsoft.com/office/drawing/2014/main" id="{137C2F75-71AB-42A9-9775-C733567CB7E6}"/>
              </a:ext>
            </a:extLst>
          </p:cNvPr>
          <p:cNvGrpSpPr/>
          <p:nvPr userDrawn="1"/>
        </p:nvGrpSpPr>
        <p:grpSpPr>
          <a:xfrm>
            <a:off x="607443" y="5784622"/>
            <a:ext cx="10977114" cy="874724"/>
            <a:chOff x="607443" y="5723662"/>
            <a:chExt cx="10977114" cy="874724"/>
          </a:xfrm>
        </p:grpSpPr>
        <p:pic>
          <p:nvPicPr>
            <p:cNvPr id="28" name="Imagen 7">
              <a:extLst>
                <a:ext uri="{FF2B5EF4-FFF2-40B4-BE49-F238E27FC236}">
                  <a16:creationId xmlns:a16="http://schemas.microsoft.com/office/drawing/2014/main" id="{FF897D87-92A4-4E27-B64D-E0AD6A548EA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29" name="CuadroTexto 51">
              <a:extLst>
                <a:ext uri="{FF2B5EF4-FFF2-40B4-BE49-F238E27FC236}">
                  <a16:creationId xmlns:a16="http://schemas.microsoft.com/office/drawing/2014/main" id="{001CEFBF-F1A1-484F-AF31-A08E7D54B4A8}"/>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defRPr sz="1000">
                  <a:latin typeface="+mn-lt"/>
                </a:defRPr>
              </a:pPr>
              <a:r>
                <a:t>"Il sostegno della Commissione europea per la produzione di questa pubblicazione non costituisce l'approvazione dei contenuti che riflettono solo le opinioni degli autori e la Commissione non può essere ritenuta responsabile per qualsiasi uso che possa essere fatto delle informazioni ivi contenute."</a:t>
              </a:r>
            </a:p>
          </p:txBody>
        </p:sp>
        <p:sp>
          <p:nvSpPr>
            <p:cNvPr id="30" name="object 12">
              <a:extLst>
                <a:ext uri="{FF2B5EF4-FFF2-40B4-BE49-F238E27FC236}">
                  <a16:creationId xmlns:a16="http://schemas.microsoft.com/office/drawing/2014/main" id="{D104A72A-ED41-409D-A168-227DA93B5490}"/>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a:lstStyle/>
            <a:p>
              <a:endParaRPr/>
            </a:p>
          </p:txBody>
        </p:sp>
        <p:pic>
          <p:nvPicPr>
            <p:cNvPr id="31" name="object 13">
              <a:extLst>
                <a:ext uri="{FF2B5EF4-FFF2-40B4-BE49-F238E27FC236}">
                  <a16:creationId xmlns:a16="http://schemas.microsoft.com/office/drawing/2014/main" id="{151278A2-4869-451E-8031-FE4EAE30446A}"/>
                </a:ext>
              </a:extLst>
            </p:cNvPr>
            <p:cNvPicPr/>
            <p:nvPr userDrawn="1"/>
          </p:nvPicPr>
          <p:blipFill>
            <a:blip r:embed="rId5" cstate="print"/>
            <a:stretch>
              <a:fillRect/>
            </a:stretch>
          </p:blipFill>
          <p:spPr>
            <a:xfrm>
              <a:off x="607443" y="5799864"/>
              <a:ext cx="152399" cy="152400"/>
            </a:xfrm>
            <a:prstGeom prst="rect">
              <a:avLst/>
            </a:prstGeom>
          </p:spPr>
        </p:pic>
        <p:pic>
          <p:nvPicPr>
            <p:cNvPr id="32" name="object 14">
              <a:extLst>
                <a:ext uri="{FF2B5EF4-FFF2-40B4-BE49-F238E27FC236}">
                  <a16:creationId xmlns:a16="http://schemas.microsoft.com/office/drawing/2014/main" id="{6505B6A2-FA9C-43AA-AC19-3E0C1D0C75DC}"/>
                </a:ext>
              </a:extLst>
            </p:cNvPr>
            <p:cNvPicPr/>
            <p:nvPr userDrawn="1"/>
          </p:nvPicPr>
          <p:blipFill>
            <a:blip r:embed="rId6" cstate="print"/>
            <a:stretch>
              <a:fillRect/>
            </a:stretch>
          </p:blipFill>
          <p:spPr>
            <a:xfrm>
              <a:off x="966872" y="5799864"/>
              <a:ext cx="152399" cy="152400"/>
            </a:xfrm>
            <a:prstGeom prst="rect">
              <a:avLst/>
            </a:prstGeom>
          </p:spPr>
        </p:pic>
        <p:pic>
          <p:nvPicPr>
            <p:cNvPr id="33" name="object 15">
              <a:extLst>
                <a:ext uri="{FF2B5EF4-FFF2-40B4-BE49-F238E27FC236}">
                  <a16:creationId xmlns:a16="http://schemas.microsoft.com/office/drawing/2014/main" id="{384A9780-663D-4F1B-B81E-A4161A7B7E31}"/>
                </a:ext>
              </a:extLst>
            </p:cNvPr>
            <p:cNvPicPr/>
            <p:nvPr userDrawn="1"/>
          </p:nvPicPr>
          <p:blipFill>
            <a:blip r:embed="rId7" cstate="print"/>
            <a:stretch>
              <a:fillRect/>
            </a:stretch>
          </p:blipFill>
          <p:spPr>
            <a:xfrm>
              <a:off x="1320678" y="5799864"/>
              <a:ext cx="152399" cy="152400"/>
            </a:xfrm>
            <a:prstGeom prst="rect">
              <a:avLst/>
            </a:prstGeom>
          </p:spPr>
        </p:pic>
        <p:pic>
          <p:nvPicPr>
            <p:cNvPr id="34" name="object 16">
              <a:extLst>
                <a:ext uri="{FF2B5EF4-FFF2-40B4-BE49-F238E27FC236}">
                  <a16:creationId xmlns:a16="http://schemas.microsoft.com/office/drawing/2014/main" id="{85A1F843-18A1-4AC7-9DB0-57753147A430}"/>
                </a:ext>
              </a:extLst>
            </p:cNvPr>
            <p:cNvPicPr/>
            <p:nvPr userDrawn="1"/>
          </p:nvPicPr>
          <p:blipFill>
            <a:blip r:embed="rId8" cstate="print"/>
            <a:stretch>
              <a:fillRect/>
            </a:stretch>
          </p:blipFill>
          <p:spPr>
            <a:xfrm>
              <a:off x="1680911" y="5799864"/>
              <a:ext cx="152399" cy="152400"/>
            </a:xfrm>
            <a:prstGeom prst="rect">
              <a:avLst/>
            </a:prstGeom>
          </p:spPr>
        </p:pic>
        <p:pic>
          <p:nvPicPr>
            <p:cNvPr id="35" name="object 17">
              <a:extLst>
                <a:ext uri="{FF2B5EF4-FFF2-40B4-BE49-F238E27FC236}">
                  <a16:creationId xmlns:a16="http://schemas.microsoft.com/office/drawing/2014/main" id="{EDBB0539-EE38-4AB0-A831-21B61EE3B616}"/>
                </a:ext>
              </a:extLst>
            </p:cNvPr>
            <p:cNvPicPr/>
            <p:nvPr userDrawn="1"/>
          </p:nvPicPr>
          <p:blipFill>
            <a:blip r:embed="rId9" cstate="print"/>
            <a:stretch>
              <a:fillRect/>
            </a:stretch>
          </p:blipFill>
          <p:spPr>
            <a:xfrm>
              <a:off x="2040340" y="5799864"/>
              <a:ext cx="152399" cy="152400"/>
            </a:xfrm>
            <a:prstGeom prst="rect">
              <a:avLst/>
            </a:prstGeom>
          </p:spPr>
        </p:pic>
        <p:pic>
          <p:nvPicPr>
            <p:cNvPr id="36" name="object 18">
              <a:extLst>
                <a:ext uri="{FF2B5EF4-FFF2-40B4-BE49-F238E27FC236}">
                  <a16:creationId xmlns:a16="http://schemas.microsoft.com/office/drawing/2014/main" id="{E3A48300-18F6-4042-85B5-F9C0FAC899A6}"/>
                </a:ext>
              </a:extLst>
            </p:cNvPr>
            <p:cNvPicPr/>
            <p:nvPr userDrawn="1"/>
          </p:nvPicPr>
          <p:blipFill>
            <a:blip r:embed="rId10" cstate="print"/>
            <a:stretch>
              <a:fillRect/>
            </a:stretch>
          </p:blipFill>
          <p:spPr>
            <a:xfrm>
              <a:off x="2394146" y="5799864"/>
              <a:ext cx="152399" cy="152400"/>
            </a:xfrm>
            <a:prstGeom prst="rect">
              <a:avLst/>
            </a:prstGeom>
          </p:spPr>
        </p:pic>
        <p:pic>
          <p:nvPicPr>
            <p:cNvPr id="37" name="object 19">
              <a:extLst>
                <a:ext uri="{FF2B5EF4-FFF2-40B4-BE49-F238E27FC236}">
                  <a16:creationId xmlns:a16="http://schemas.microsoft.com/office/drawing/2014/main" id="{288F4629-D8E2-45F2-BDC0-D2E5A5D186C9}"/>
                </a:ext>
              </a:extLst>
            </p:cNvPr>
            <p:cNvPicPr/>
            <p:nvPr userDrawn="1"/>
          </p:nvPicPr>
          <p:blipFill>
            <a:blip r:embed="rId6" cstate="print"/>
            <a:stretch>
              <a:fillRect/>
            </a:stretch>
          </p:blipFill>
          <p:spPr>
            <a:xfrm>
              <a:off x="3108185" y="5799864"/>
              <a:ext cx="152399" cy="152400"/>
            </a:xfrm>
            <a:prstGeom prst="rect">
              <a:avLst/>
            </a:prstGeom>
          </p:spPr>
        </p:pic>
        <p:pic>
          <p:nvPicPr>
            <p:cNvPr id="38" name="object 20">
              <a:extLst>
                <a:ext uri="{FF2B5EF4-FFF2-40B4-BE49-F238E27FC236}">
                  <a16:creationId xmlns:a16="http://schemas.microsoft.com/office/drawing/2014/main" id="{110D80BC-C46D-4F4F-A2B7-85282E506BA4}"/>
                </a:ext>
              </a:extLst>
            </p:cNvPr>
            <p:cNvPicPr/>
            <p:nvPr userDrawn="1"/>
          </p:nvPicPr>
          <p:blipFill>
            <a:blip r:embed="rId11" cstate="print"/>
            <a:stretch>
              <a:fillRect/>
            </a:stretch>
          </p:blipFill>
          <p:spPr>
            <a:xfrm>
              <a:off x="2754380" y="5799864"/>
              <a:ext cx="152399" cy="152400"/>
            </a:xfrm>
            <a:prstGeom prst="rect">
              <a:avLst/>
            </a:prstGeom>
          </p:spPr>
        </p:pic>
      </p:grpSp>
      <p:sp>
        <p:nvSpPr>
          <p:cNvPr id="16" name="Rectángulo 16">
            <a:extLst>
              <a:ext uri="{FF2B5EF4-FFF2-40B4-BE49-F238E27FC236}">
                <a16:creationId xmlns:a16="http://schemas.microsoft.com/office/drawing/2014/main" id="{6C22A4A0-2128-487B-AE6F-49AE9BB609B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Tree>
    <p:extLst>
      <p:ext uri="{BB962C8B-B14F-4D97-AF65-F5344CB8AC3E}">
        <p14:creationId xmlns:p14="http://schemas.microsoft.com/office/powerpoint/2010/main" val="2856113340"/>
      </p:ext>
    </p:extLst>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ED38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6" name="Gruppo 15">
            <a:extLst>
              <a:ext uri="{FF2B5EF4-FFF2-40B4-BE49-F238E27FC236}">
                <a16:creationId xmlns:a16="http://schemas.microsoft.com/office/drawing/2014/main" id="{4DE796FA-BC0F-4F02-9B76-DCFBE04C4F2B}"/>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E36AD618-81CC-4B24-9BF1-964D4461942B}"/>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1A60B7BF-557D-4184-8BFB-A32CF1323BE9}"/>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defRPr sz="1000">
                  <a:latin typeface="+mn-lt"/>
                </a:defRPr>
              </a:pPr>
              <a:r>
                <a:t>"Il sostegno della Commissione europea per la produzione di questa pubblicazione non costituisce l'approvazione dei contenuti che riflettono solo le opinioni degli autori e la Commissione non può essere ritenuta responsabile per qualsiasi uso che possa essere fatto delle informazioni ivi contenute."</a:t>
              </a:r>
            </a:p>
          </p:txBody>
        </p:sp>
        <p:sp>
          <p:nvSpPr>
            <p:cNvPr id="20" name="object 12">
              <a:extLst>
                <a:ext uri="{FF2B5EF4-FFF2-40B4-BE49-F238E27FC236}">
                  <a16:creationId xmlns:a16="http://schemas.microsoft.com/office/drawing/2014/main" id="{6309FB66-EE48-4BEC-B716-3066D4EE870C}"/>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a:lstStyle/>
            <a:p>
              <a:endParaRPr/>
            </a:p>
          </p:txBody>
        </p:sp>
        <p:pic>
          <p:nvPicPr>
            <p:cNvPr id="21" name="object 13">
              <a:extLst>
                <a:ext uri="{FF2B5EF4-FFF2-40B4-BE49-F238E27FC236}">
                  <a16:creationId xmlns:a16="http://schemas.microsoft.com/office/drawing/2014/main" id="{8460579C-B3BC-4EA1-9039-970EC4702914}"/>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A1264C71-4DD3-469A-851B-0CEA7C98807E}"/>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3FF72DCD-613A-4EC7-BBB9-7BAB228CD1D9}"/>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72BF8632-A83C-4AF6-8227-19145389298C}"/>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B3AEC38C-EC07-43BB-9467-FD329E5E8FAD}"/>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0EF6C728-A1C9-41E6-8402-00E1ADA19574}"/>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24F4C8E2-3E79-47D2-9E97-808007D8FB5A}"/>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C964EE51-6384-46B6-9B8B-F7270720D7DF}"/>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A393D1E5-CB29-4941-9FD4-E21DBBF86D9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2819538932"/>
      </p:ext>
    </p:extLst>
  </p:cSld>
  <p:clrMap bg1="lt1" tx1="dk1" bg2="lt2" tx2="dk2" accent1="accent1" accent2="accent2" accent3="accent3" accent4="accent4" accent5="accent5" accent6="accent6" hlink="hlink" folHlink="folHlink"/>
  <p:sldLayoutIdLst>
    <p:sldLayoutId id="214748370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F14F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6" name="Gruppo 15">
            <a:extLst>
              <a:ext uri="{FF2B5EF4-FFF2-40B4-BE49-F238E27FC236}">
                <a16:creationId xmlns:a16="http://schemas.microsoft.com/office/drawing/2014/main" id="{3D9BAF6C-6E99-4F0A-A486-89D5E801C90A}"/>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540B02AA-EA79-44D0-8D5E-274D0BBDD35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70380837-ED4B-40B2-829F-2EDDDC102277}"/>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defRPr sz="1000">
                  <a:latin typeface="+mn-lt"/>
                </a:defRPr>
              </a:pPr>
              <a:r>
                <a:t>"Il sostegno della Commissione europea per la produzione di questa pubblicazione non costituisce l'approvazione dei contenuti che riflettono solo le opinioni degli autori e la Commissione non può essere ritenuta responsabile per qualsiasi uso che possa essere fatto delle informazioni ivi contenute."</a:t>
              </a:r>
            </a:p>
          </p:txBody>
        </p:sp>
        <p:sp>
          <p:nvSpPr>
            <p:cNvPr id="20" name="object 12">
              <a:extLst>
                <a:ext uri="{FF2B5EF4-FFF2-40B4-BE49-F238E27FC236}">
                  <a16:creationId xmlns:a16="http://schemas.microsoft.com/office/drawing/2014/main" id="{E5DC8FAC-2D05-45C1-91EB-209DFB48D49E}"/>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a:lstStyle/>
            <a:p>
              <a:endParaRPr/>
            </a:p>
          </p:txBody>
        </p:sp>
        <p:pic>
          <p:nvPicPr>
            <p:cNvPr id="21" name="object 13">
              <a:extLst>
                <a:ext uri="{FF2B5EF4-FFF2-40B4-BE49-F238E27FC236}">
                  <a16:creationId xmlns:a16="http://schemas.microsoft.com/office/drawing/2014/main" id="{574B688D-9AA7-4693-A8AD-892918DC8243}"/>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C39D9488-CDD8-40C8-9849-E12FE1548E2F}"/>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B4453C07-4483-42FF-8C41-637DFFB149DE}"/>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7CFD91A2-E03C-4FDE-98FB-C2B6C00FA01C}"/>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C6D7F8AE-9A45-4730-955F-1F39542D5D56}"/>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8463D122-E53E-44A8-A700-3D0143617A56}"/>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05112D1D-6F35-406A-B3AD-4DFFE44F8118}"/>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283C8875-9080-44AB-B501-85634F2D8C00}"/>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C6F75AB0-7E96-4E73-9606-BFF52FB2376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1333461797"/>
      </p:ext>
    </p:extLst>
  </p:cSld>
  <p:clrMap bg1="lt1" tx1="dk1" bg2="lt2" tx2="dk2" accent1="accent1" accent2="accent2" accent3="accent3" accent4="accent4" accent5="accent5" accent6="accent6" hlink="hlink" folHlink="folHlink"/>
  <p:sldLayoutIdLst>
    <p:sldLayoutId id="214748371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BD3A23B-EB75-355C-3D2A-573A6000CE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1084" y="1690210"/>
            <a:ext cx="3913115" cy="2608743"/>
          </a:xfrm>
          <a:prstGeom prst="rect">
            <a:avLst/>
          </a:prstGeom>
        </p:spPr>
      </p:pic>
      <p:grpSp>
        <p:nvGrpSpPr>
          <p:cNvPr id="27" name="Gruppo 26">
            <a:extLst>
              <a:ext uri="{FF2B5EF4-FFF2-40B4-BE49-F238E27FC236}">
                <a16:creationId xmlns:a16="http://schemas.microsoft.com/office/drawing/2014/main" id="{137C2F75-71AB-42A9-9775-C733567CB7E6}"/>
              </a:ext>
            </a:extLst>
          </p:cNvPr>
          <p:cNvGrpSpPr/>
          <p:nvPr userDrawn="1"/>
        </p:nvGrpSpPr>
        <p:grpSpPr>
          <a:xfrm>
            <a:off x="607443" y="5784622"/>
            <a:ext cx="10977114" cy="874724"/>
            <a:chOff x="607443" y="5723662"/>
            <a:chExt cx="10977114" cy="874724"/>
          </a:xfrm>
        </p:grpSpPr>
        <p:pic>
          <p:nvPicPr>
            <p:cNvPr id="28" name="Imagen 7">
              <a:extLst>
                <a:ext uri="{FF2B5EF4-FFF2-40B4-BE49-F238E27FC236}">
                  <a16:creationId xmlns:a16="http://schemas.microsoft.com/office/drawing/2014/main" id="{FF897D87-92A4-4E27-B64D-E0AD6A548EAE}"/>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29" name="CuadroTexto 51">
              <a:extLst>
                <a:ext uri="{FF2B5EF4-FFF2-40B4-BE49-F238E27FC236}">
                  <a16:creationId xmlns:a16="http://schemas.microsoft.com/office/drawing/2014/main" id="{001CEFBF-F1A1-484F-AF31-A08E7D54B4A8}"/>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defRPr sz="1000">
                  <a:latin typeface="+mn-lt"/>
                </a:defRPr>
              </a:pPr>
              <a:r>
                <a:t>"Il sostegno della Commissione europea per la produzione di questa pubblicazione non costituisce l'approvazione dei contenuti che riflettono solo le opinioni degli autori e la Commissione non può essere ritenuta responsabile per qualsiasi uso che possa essere fatto delle informazioni ivi contenute."</a:t>
              </a:r>
            </a:p>
          </p:txBody>
        </p:sp>
        <p:sp>
          <p:nvSpPr>
            <p:cNvPr id="30" name="object 12">
              <a:extLst>
                <a:ext uri="{FF2B5EF4-FFF2-40B4-BE49-F238E27FC236}">
                  <a16:creationId xmlns:a16="http://schemas.microsoft.com/office/drawing/2014/main" id="{D104A72A-ED41-409D-A168-227DA93B5490}"/>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a:lstStyle/>
            <a:p>
              <a:endParaRPr/>
            </a:p>
          </p:txBody>
        </p:sp>
        <p:pic>
          <p:nvPicPr>
            <p:cNvPr id="31" name="object 13">
              <a:extLst>
                <a:ext uri="{FF2B5EF4-FFF2-40B4-BE49-F238E27FC236}">
                  <a16:creationId xmlns:a16="http://schemas.microsoft.com/office/drawing/2014/main" id="{151278A2-4869-451E-8031-FE4EAE30446A}"/>
                </a:ext>
              </a:extLst>
            </p:cNvPr>
            <p:cNvPicPr/>
            <p:nvPr userDrawn="1"/>
          </p:nvPicPr>
          <p:blipFill>
            <a:blip r:embed="rId5" cstate="print"/>
            <a:stretch>
              <a:fillRect/>
            </a:stretch>
          </p:blipFill>
          <p:spPr>
            <a:xfrm>
              <a:off x="607443" y="5799864"/>
              <a:ext cx="152399" cy="152400"/>
            </a:xfrm>
            <a:prstGeom prst="rect">
              <a:avLst/>
            </a:prstGeom>
          </p:spPr>
        </p:pic>
        <p:pic>
          <p:nvPicPr>
            <p:cNvPr id="32" name="object 14">
              <a:extLst>
                <a:ext uri="{FF2B5EF4-FFF2-40B4-BE49-F238E27FC236}">
                  <a16:creationId xmlns:a16="http://schemas.microsoft.com/office/drawing/2014/main" id="{6505B6A2-FA9C-43AA-AC19-3E0C1D0C75DC}"/>
                </a:ext>
              </a:extLst>
            </p:cNvPr>
            <p:cNvPicPr/>
            <p:nvPr userDrawn="1"/>
          </p:nvPicPr>
          <p:blipFill>
            <a:blip r:embed="rId6" cstate="print"/>
            <a:stretch>
              <a:fillRect/>
            </a:stretch>
          </p:blipFill>
          <p:spPr>
            <a:xfrm>
              <a:off x="966872" y="5799864"/>
              <a:ext cx="152399" cy="152400"/>
            </a:xfrm>
            <a:prstGeom prst="rect">
              <a:avLst/>
            </a:prstGeom>
          </p:spPr>
        </p:pic>
        <p:pic>
          <p:nvPicPr>
            <p:cNvPr id="33" name="object 15">
              <a:extLst>
                <a:ext uri="{FF2B5EF4-FFF2-40B4-BE49-F238E27FC236}">
                  <a16:creationId xmlns:a16="http://schemas.microsoft.com/office/drawing/2014/main" id="{384A9780-663D-4F1B-B81E-A4161A7B7E31}"/>
                </a:ext>
              </a:extLst>
            </p:cNvPr>
            <p:cNvPicPr/>
            <p:nvPr userDrawn="1"/>
          </p:nvPicPr>
          <p:blipFill>
            <a:blip r:embed="rId7" cstate="print"/>
            <a:stretch>
              <a:fillRect/>
            </a:stretch>
          </p:blipFill>
          <p:spPr>
            <a:xfrm>
              <a:off x="1320678" y="5799864"/>
              <a:ext cx="152399" cy="152400"/>
            </a:xfrm>
            <a:prstGeom prst="rect">
              <a:avLst/>
            </a:prstGeom>
          </p:spPr>
        </p:pic>
        <p:pic>
          <p:nvPicPr>
            <p:cNvPr id="34" name="object 16">
              <a:extLst>
                <a:ext uri="{FF2B5EF4-FFF2-40B4-BE49-F238E27FC236}">
                  <a16:creationId xmlns:a16="http://schemas.microsoft.com/office/drawing/2014/main" id="{85A1F843-18A1-4AC7-9DB0-57753147A430}"/>
                </a:ext>
              </a:extLst>
            </p:cNvPr>
            <p:cNvPicPr/>
            <p:nvPr userDrawn="1"/>
          </p:nvPicPr>
          <p:blipFill>
            <a:blip r:embed="rId8" cstate="print"/>
            <a:stretch>
              <a:fillRect/>
            </a:stretch>
          </p:blipFill>
          <p:spPr>
            <a:xfrm>
              <a:off x="1680911" y="5799864"/>
              <a:ext cx="152399" cy="152400"/>
            </a:xfrm>
            <a:prstGeom prst="rect">
              <a:avLst/>
            </a:prstGeom>
          </p:spPr>
        </p:pic>
        <p:pic>
          <p:nvPicPr>
            <p:cNvPr id="35" name="object 17">
              <a:extLst>
                <a:ext uri="{FF2B5EF4-FFF2-40B4-BE49-F238E27FC236}">
                  <a16:creationId xmlns:a16="http://schemas.microsoft.com/office/drawing/2014/main" id="{EDBB0539-EE38-4AB0-A831-21B61EE3B616}"/>
                </a:ext>
              </a:extLst>
            </p:cNvPr>
            <p:cNvPicPr/>
            <p:nvPr userDrawn="1"/>
          </p:nvPicPr>
          <p:blipFill>
            <a:blip r:embed="rId9" cstate="print"/>
            <a:stretch>
              <a:fillRect/>
            </a:stretch>
          </p:blipFill>
          <p:spPr>
            <a:xfrm>
              <a:off x="2040340" y="5799864"/>
              <a:ext cx="152399" cy="152400"/>
            </a:xfrm>
            <a:prstGeom prst="rect">
              <a:avLst/>
            </a:prstGeom>
          </p:spPr>
        </p:pic>
        <p:pic>
          <p:nvPicPr>
            <p:cNvPr id="36" name="object 18">
              <a:extLst>
                <a:ext uri="{FF2B5EF4-FFF2-40B4-BE49-F238E27FC236}">
                  <a16:creationId xmlns:a16="http://schemas.microsoft.com/office/drawing/2014/main" id="{E3A48300-18F6-4042-85B5-F9C0FAC899A6}"/>
                </a:ext>
              </a:extLst>
            </p:cNvPr>
            <p:cNvPicPr/>
            <p:nvPr userDrawn="1"/>
          </p:nvPicPr>
          <p:blipFill>
            <a:blip r:embed="rId10" cstate="print"/>
            <a:stretch>
              <a:fillRect/>
            </a:stretch>
          </p:blipFill>
          <p:spPr>
            <a:xfrm>
              <a:off x="2394146" y="5799864"/>
              <a:ext cx="152399" cy="152400"/>
            </a:xfrm>
            <a:prstGeom prst="rect">
              <a:avLst/>
            </a:prstGeom>
          </p:spPr>
        </p:pic>
        <p:pic>
          <p:nvPicPr>
            <p:cNvPr id="37" name="object 19">
              <a:extLst>
                <a:ext uri="{FF2B5EF4-FFF2-40B4-BE49-F238E27FC236}">
                  <a16:creationId xmlns:a16="http://schemas.microsoft.com/office/drawing/2014/main" id="{288F4629-D8E2-45F2-BDC0-D2E5A5D186C9}"/>
                </a:ext>
              </a:extLst>
            </p:cNvPr>
            <p:cNvPicPr/>
            <p:nvPr userDrawn="1"/>
          </p:nvPicPr>
          <p:blipFill>
            <a:blip r:embed="rId6" cstate="print"/>
            <a:stretch>
              <a:fillRect/>
            </a:stretch>
          </p:blipFill>
          <p:spPr>
            <a:xfrm>
              <a:off x="3108185" y="5799864"/>
              <a:ext cx="152399" cy="152400"/>
            </a:xfrm>
            <a:prstGeom prst="rect">
              <a:avLst/>
            </a:prstGeom>
          </p:spPr>
        </p:pic>
        <p:pic>
          <p:nvPicPr>
            <p:cNvPr id="38" name="object 20">
              <a:extLst>
                <a:ext uri="{FF2B5EF4-FFF2-40B4-BE49-F238E27FC236}">
                  <a16:creationId xmlns:a16="http://schemas.microsoft.com/office/drawing/2014/main" id="{110D80BC-C46D-4F4F-A2B7-85282E506BA4}"/>
                </a:ext>
              </a:extLst>
            </p:cNvPr>
            <p:cNvPicPr/>
            <p:nvPr userDrawn="1"/>
          </p:nvPicPr>
          <p:blipFill>
            <a:blip r:embed="rId11" cstate="print"/>
            <a:stretch>
              <a:fillRect/>
            </a:stretch>
          </p:blipFill>
          <p:spPr>
            <a:xfrm>
              <a:off x="2754380" y="5799864"/>
              <a:ext cx="152399" cy="152400"/>
            </a:xfrm>
            <a:prstGeom prst="rect">
              <a:avLst/>
            </a:prstGeom>
          </p:spPr>
        </p:pic>
      </p:grpSp>
      <p:sp>
        <p:nvSpPr>
          <p:cNvPr id="15" name="Rectángulo 16">
            <a:extLst>
              <a:ext uri="{FF2B5EF4-FFF2-40B4-BE49-F238E27FC236}">
                <a16:creationId xmlns:a16="http://schemas.microsoft.com/office/drawing/2014/main" id="{0A8F3DF0-7904-4DC5-8393-7632AE69B978}"/>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Tree>
    <p:extLst>
      <p:ext uri="{BB962C8B-B14F-4D97-AF65-F5344CB8AC3E}">
        <p14:creationId xmlns:p14="http://schemas.microsoft.com/office/powerpoint/2010/main" val="3081302843"/>
      </p:ext>
    </p:extLst>
  </p:cSld>
  <p:clrMap bg1="lt1" tx1="dk1" bg2="lt2" tx2="dk2" accent1="accent1" accent2="accent2" accent3="accent3" accent4="accent4" accent5="accent5" accent6="accent6" hlink="hlink" folHlink="folHlink"/>
  <p:sldLayoutIdLst>
    <p:sldLayoutId id="214748371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pic>
        <p:nvPicPr>
          <p:cNvPr id="60" name="Imagen 59">
            <a:extLst>
              <a:ext uri="{FF2B5EF4-FFF2-40B4-BE49-F238E27FC236}">
                <a16:creationId xmlns:a16="http://schemas.microsoft.com/office/drawing/2014/main" id="{863C77A9-EEEC-AE3F-070C-50B72983E1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grpSp>
        <p:nvGrpSpPr>
          <p:cNvPr id="16" name="Gruppo 15">
            <a:extLst>
              <a:ext uri="{FF2B5EF4-FFF2-40B4-BE49-F238E27FC236}">
                <a16:creationId xmlns:a16="http://schemas.microsoft.com/office/drawing/2014/main" id="{9CA9D36E-3850-4DAD-A8DA-5D8584B5E4DD}"/>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D261A138-266C-440A-AF59-A4FF2489418F}"/>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780FA2B0-067D-487E-B524-B8ECB07547B2}"/>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defRPr sz="1000">
                  <a:latin typeface="+mn-lt"/>
                </a:defRPr>
              </a:pPr>
              <a:r>
                <a:t>"Il sostegno della Commissione europea per la produzione di questa pubblicazione non costituisce l'approvazione dei contenuti che riflettono solo le opinioni degli autori e la Commissione non può essere ritenuta responsabile per qualsiasi uso che possa essere fatto delle informazioni ivi contenute."</a:t>
              </a:r>
            </a:p>
          </p:txBody>
        </p:sp>
        <p:sp>
          <p:nvSpPr>
            <p:cNvPr id="20" name="object 12">
              <a:extLst>
                <a:ext uri="{FF2B5EF4-FFF2-40B4-BE49-F238E27FC236}">
                  <a16:creationId xmlns:a16="http://schemas.microsoft.com/office/drawing/2014/main" id="{F3A3C4EF-2F9D-40E0-9385-08C0AED0E260}"/>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a:lstStyle/>
            <a:p>
              <a:endParaRPr/>
            </a:p>
          </p:txBody>
        </p:sp>
        <p:pic>
          <p:nvPicPr>
            <p:cNvPr id="21" name="object 13">
              <a:extLst>
                <a:ext uri="{FF2B5EF4-FFF2-40B4-BE49-F238E27FC236}">
                  <a16:creationId xmlns:a16="http://schemas.microsoft.com/office/drawing/2014/main" id="{2E707F0E-0C5F-4150-B49D-9C744106B1C4}"/>
                </a:ext>
              </a:extLst>
            </p:cNvPr>
            <p:cNvPicPr/>
            <p:nvPr userDrawn="1"/>
          </p:nvPicPr>
          <p:blipFill>
            <a:blip r:embed="rId5"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68040B76-8F94-4C8F-99E2-B5C6A6D70033}"/>
                </a:ext>
              </a:extLst>
            </p:cNvPr>
            <p:cNvPicPr/>
            <p:nvPr userDrawn="1"/>
          </p:nvPicPr>
          <p:blipFill>
            <a:blip r:embed="rId6"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EB628708-6F9C-4763-88A8-74575585E240}"/>
                </a:ext>
              </a:extLst>
            </p:cNvPr>
            <p:cNvPicPr/>
            <p:nvPr userDrawn="1"/>
          </p:nvPicPr>
          <p:blipFill>
            <a:blip r:embed="rId7"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DEED29A6-82CA-45E3-A9A4-DFDF02CBD5E9}"/>
                </a:ext>
              </a:extLst>
            </p:cNvPr>
            <p:cNvPicPr/>
            <p:nvPr userDrawn="1"/>
          </p:nvPicPr>
          <p:blipFill>
            <a:blip r:embed="rId8"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2F7B7B73-31B9-40C0-9542-32A6676DAF93}"/>
                </a:ext>
              </a:extLst>
            </p:cNvPr>
            <p:cNvPicPr/>
            <p:nvPr userDrawn="1"/>
          </p:nvPicPr>
          <p:blipFill>
            <a:blip r:embed="rId9"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B4C7F03D-8102-4B55-B244-1E385FB95B5A}"/>
                </a:ext>
              </a:extLst>
            </p:cNvPr>
            <p:cNvPicPr/>
            <p:nvPr userDrawn="1"/>
          </p:nvPicPr>
          <p:blipFill>
            <a:blip r:embed="rId10"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091A6957-0E5B-40F6-BEDD-62212FA9E701}"/>
                </a:ext>
              </a:extLst>
            </p:cNvPr>
            <p:cNvPicPr/>
            <p:nvPr userDrawn="1"/>
          </p:nvPicPr>
          <p:blipFill>
            <a:blip r:embed="rId6"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02D3E013-A114-4DAD-801D-913966CCD002}"/>
                </a:ext>
              </a:extLst>
            </p:cNvPr>
            <p:cNvPicPr/>
            <p:nvPr userDrawn="1"/>
          </p:nvPicPr>
          <p:blipFill>
            <a:blip r:embed="rId11" cstate="print"/>
            <a:stretch>
              <a:fillRect/>
            </a:stretch>
          </p:blipFill>
          <p:spPr>
            <a:xfrm>
              <a:off x="2754380" y="5799864"/>
              <a:ext cx="152399" cy="152400"/>
            </a:xfrm>
            <a:prstGeom prst="rect">
              <a:avLst/>
            </a:prstGeom>
          </p:spPr>
        </p:pic>
      </p:grpSp>
    </p:spTree>
    <p:extLst>
      <p:ext uri="{BB962C8B-B14F-4D97-AF65-F5344CB8AC3E}">
        <p14:creationId xmlns:p14="http://schemas.microsoft.com/office/powerpoint/2010/main" val="1763997974"/>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6" name="Gruppo 15">
            <a:extLst>
              <a:ext uri="{FF2B5EF4-FFF2-40B4-BE49-F238E27FC236}">
                <a16:creationId xmlns:a16="http://schemas.microsoft.com/office/drawing/2014/main" id="{E48EAF66-EE38-47BE-A48E-04D162BD3A03}"/>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2E749461-51F0-4DA4-A581-DE805E2260B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8AF0B90A-A598-4544-B61E-780279049433}"/>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defRPr sz="1000">
                  <a:latin typeface="+mn-lt"/>
                </a:defRPr>
              </a:pPr>
              <a:r>
                <a:t>"Il sostegno della Commissione europea per la produzione di questa pubblicazione non costituisce l'approvazione dei contenuti che riflettono solo le opinioni degli autori e la Commissione non può essere ritenuta responsabile per qualsiasi uso che possa essere fatto delle informazioni ivi contenute."</a:t>
              </a:r>
            </a:p>
          </p:txBody>
        </p:sp>
        <p:sp>
          <p:nvSpPr>
            <p:cNvPr id="20" name="object 12">
              <a:extLst>
                <a:ext uri="{FF2B5EF4-FFF2-40B4-BE49-F238E27FC236}">
                  <a16:creationId xmlns:a16="http://schemas.microsoft.com/office/drawing/2014/main" id="{C937BCC8-45C2-4025-8E78-C0B8ED06F0A4}"/>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a:lstStyle/>
            <a:p>
              <a:endParaRPr/>
            </a:p>
          </p:txBody>
        </p:sp>
        <p:pic>
          <p:nvPicPr>
            <p:cNvPr id="21" name="object 13">
              <a:extLst>
                <a:ext uri="{FF2B5EF4-FFF2-40B4-BE49-F238E27FC236}">
                  <a16:creationId xmlns:a16="http://schemas.microsoft.com/office/drawing/2014/main" id="{61539BEC-8912-45AB-BAB7-6BA9E770AB64}"/>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38AEAA46-E9F3-4DBF-A47E-1C786E833D22}"/>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67F41002-72C8-46E1-8795-B9B2E9045198}"/>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1A83C164-E324-43C1-9E2A-392451D6DD4B}"/>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BEB18EAD-3E4F-4472-854B-F1BF2CA062FB}"/>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82DFEC62-289B-4D04-989A-46620532FC9C}"/>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FF2152F1-83E9-4D33-AD98-2AB060AC0E2A}"/>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1B537802-5CB7-43C7-9F1E-483391ACC2A7}"/>
                </a:ext>
              </a:extLst>
            </p:cNvPr>
            <p:cNvPicPr/>
            <p:nvPr userDrawn="1"/>
          </p:nvPicPr>
          <p:blipFill>
            <a:blip r:embed="rId10" cstate="print"/>
            <a:stretch>
              <a:fillRect/>
            </a:stretch>
          </p:blipFill>
          <p:spPr>
            <a:xfrm>
              <a:off x="2754380" y="5799864"/>
              <a:ext cx="152399" cy="152400"/>
            </a:xfrm>
            <a:prstGeom prst="rect">
              <a:avLst/>
            </a:prstGeom>
          </p:spPr>
        </p:pic>
      </p:grpSp>
      <p:pic>
        <p:nvPicPr>
          <p:cNvPr id="30" name="Imagen 59">
            <a:extLst>
              <a:ext uri="{FF2B5EF4-FFF2-40B4-BE49-F238E27FC236}">
                <a16:creationId xmlns:a16="http://schemas.microsoft.com/office/drawing/2014/main" id="{0B03C92A-0268-4488-90D0-374BC7EC1EB3}"/>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2359075006"/>
      </p:ext>
    </p:extLst>
  </p:cSld>
  <p:clrMap bg1="lt1" tx1="dk1" bg2="lt2" tx2="dk2" accent1="accent1" accent2="accent2" accent3="accent3" accent4="accent4" accent5="accent5" accent6="accent6" hlink="hlink" folHlink="folHlink"/>
  <p:sldLayoutIdLst>
    <p:sldLayoutId id="214748371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F591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6" name="Gruppo 15">
            <a:extLst>
              <a:ext uri="{FF2B5EF4-FFF2-40B4-BE49-F238E27FC236}">
                <a16:creationId xmlns:a16="http://schemas.microsoft.com/office/drawing/2014/main" id="{87AD46B3-942B-41B4-8B95-74EF7C8588B3}"/>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374A6EE1-99A0-4D38-9FAB-EC63F260FEE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8FA84969-1668-4149-834A-62C1EB6F1F78}"/>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defRPr sz="1000">
                  <a:latin typeface="+mn-lt"/>
                </a:defRPr>
              </a:pPr>
              <a:r>
                <a:t>"Il sostegno della Commissione europea per la produzione di questa pubblicazione non costituisce l'approvazione dei contenuti che riflettono solo le opinioni degli autori e la Commissione non può essere ritenuta responsabile per qualsiasi uso che possa essere fatto delle informazioni ivi contenute."</a:t>
              </a:r>
            </a:p>
          </p:txBody>
        </p:sp>
        <p:sp>
          <p:nvSpPr>
            <p:cNvPr id="20" name="object 12">
              <a:extLst>
                <a:ext uri="{FF2B5EF4-FFF2-40B4-BE49-F238E27FC236}">
                  <a16:creationId xmlns:a16="http://schemas.microsoft.com/office/drawing/2014/main" id="{D8B8B460-680F-41CB-81A1-C2C499C3A691}"/>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a:lstStyle/>
            <a:p>
              <a:endParaRPr/>
            </a:p>
          </p:txBody>
        </p:sp>
        <p:pic>
          <p:nvPicPr>
            <p:cNvPr id="21" name="object 13">
              <a:extLst>
                <a:ext uri="{FF2B5EF4-FFF2-40B4-BE49-F238E27FC236}">
                  <a16:creationId xmlns:a16="http://schemas.microsoft.com/office/drawing/2014/main" id="{0AA8DBE1-14DB-4599-876C-F70485A75E7E}"/>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B96E6C5B-7202-4218-B18C-520A29A05403}"/>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FBDFDEDF-B46C-4163-943F-3581C78B444E}"/>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120EEEBE-E846-4018-A207-77EFA7BF7CD0}"/>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A9857793-1436-4677-A198-157578436F06}"/>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41664A95-DCF6-4620-AAC5-832B73459F57}"/>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FFBC017B-DEC9-48C5-9229-0299EE96ED75}"/>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F27796C7-6793-4860-B5BF-07F8ECB1BE4F}"/>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261C9D32-6130-4C31-88D6-2822FFA3179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3508719893"/>
      </p:ext>
    </p:extLst>
  </p:cSld>
  <p:clrMap bg1="lt1" tx1="dk1" bg2="lt2" tx2="dk2" accent1="accent1" accent2="accent2" accent3="accent3" accent4="accent4" accent5="accent5" accent6="accent6" hlink="hlink" folHlink="folHlink"/>
  <p:sldLayoutIdLst>
    <p:sldLayoutId id="2147483700"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8CAB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9" name="Gruppo 28">
            <a:extLst>
              <a:ext uri="{FF2B5EF4-FFF2-40B4-BE49-F238E27FC236}">
                <a16:creationId xmlns:a16="http://schemas.microsoft.com/office/drawing/2014/main" id="{91E02DDA-B2DD-45A3-8041-9C1690CD0031}"/>
              </a:ext>
            </a:extLst>
          </p:cNvPr>
          <p:cNvGrpSpPr/>
          <p:nvPr userDrawn="1"/>
        </p:nvGrpSpPr>
        <p:grpSpPr>
          <a:xfrm>
            <a:off x="607443" y="5784622"/>
            <a:ext cx="10977114" cy="874724"/>
            <a:chOff x="607443" y="5723662"/>
            <a:chExt cx="10977114" cy="874724"/>
          </a:xfrm>
        </p:grpSpPr>
        <p:pic>
          <p:nvPicPr>
            <p:cNvPr id="30" name="Imagen 7">
              <a:extLst>
                <a:ext uri="{FF2B5EF4-FFF2-40B4-BE49-F238E27FC236}">
                  <a16:creationId xmlns:a16="http://schemas.microsoft.com/office/drawing/2014/main" id="{FA4F568F-CDA0-40A2-9016-7E19F4CEFFA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31" name="CuadroTexto 51">
              <a:extLst>
                <a:ext uri="{FF2B5EF4-FFF2-40B4-BE49-F238E27FC236}">
                  <a16:creationId xmlns:a16="http://schemas.microsoft.com/office/drawing/2014/main" id="{9FBED022-ACDF-4272-9646-05986308A8A2}"/>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defRPr sz="1000">
                  <a:latin typeface="+mn-lt"/>
                </a:defRPr>
              </a:pPr>
              <a:r>
                <a:t>"Il sostegno della Commissione europea per la produzione di questa pubblicazione non costituisce l'approvazione dei contenuti che riflettono solo le opinioni degli autori e la Commissione non può essere ritenuta responsabile per qualsiasi uso che possa essere fatto delle informazioni ivi contenute."</a:t>
              </a:r>
            </a:p>
          </p:txBody>
        </p:sp>
        <p:sp>
          <p:nvSpPr>
            <p:cNvPr id="32" name="object 12">
              <a:extLst>
                <a:ext uri="{FF2B5EF4-FFF2-40B4-BE49-F238E27FC236}">
                  <a16:creationId xmlns:a16="http://schemas.microsoft.com/office/drawing/2014/main" id="{6A7277D8-79D0-4752-A058-0AD2EB4B9AF8}"/>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a:lstStyle/>
            <a:p>
              <a:endParaRPr/>
            </a:p>
          </p:txBody>
        </p:sp>
        <p:pic>
          <p:nvPicPr>
            <p:cNvPr id="33" name="object 13">
              <a:extLst>
                <a:ext uri="{FF2B5EF4-FFF2-40B4-BE49-F238E27FC236}">
                  <a16:creationId xmlns:a16="http://schemas.microsoft.com/office/drawing/2014/main" id="{84181CDE-4EB9-4780-B159-81E7C7BEF023}"/>
                </a:ext>
              </a:extLst>
            </p:cNvPr>
            <p:cNvPicPr/>
            <p:nvPr userDrawn="1"/>
          </p:nvPicPr>
          <p:blipFill>
            <a:blip r:embed="rId4" cstate="print"/>
            <a:stretch>
              <a:fillRect/>
            </a:stretch>
          </p:blipFill>
          <p:spPr>
            <a:xfrm>
              <a:off x="607443" y="5799864"/>
              <a:ext cx="152399" cy="152400"/>
            </a:xfrm>
            <a:prstGeom prst="rect">
              <a:avLst/>
            </a:prstGeom>
          </p:spPr>
        </p:pic>
        <p:pic>
          <p:nvPicPr>
            <p:cNvPr id="34" name="object 14">
              <a:extLst>
                <a:ext uri="{FF2B5EF4-FFF2-40B4-BE49-F238E27FC236}">
                  <a16:creationId xmlns:a16="http://schemas.microsoft.com/office/drawing/2014/main" id="{D38CF739-24F6-468F-AEB5-E4A2EA04DB64}"/>
                </a:ext>
              </a:extLst>
            </p:cNvPr>
            <p:cNvPicPr/>
            <p:nvPr userDrawn="1"/>
          </p:nvPicPr>
          <p:blipFill>
            <a:blip r:embed="rId5" cstate="print"/>
            <a:stretch>
              <a:fillRect/>
            </a:stretch>
          </p:blipFill>
          <p:spPr>
            <a:xfrm>
              <a:off x="966872" y="5799864"/>
              <a:ext cx="152399" cy="152400"/>
            </a:xfrm>
            <a:prstGeom prst="rect">
              <a:avLst/>
            </a:prstGeom>
          </p:spPr>
        </p:pic>
        <p:pic>
          <p:nvPicPr>
            <p:cNvPr id="35" name="object 15">
              <a:extLst>
                <a:ext uri="{FF2B5EF4-FFF2-40B4-BE49-F238E27FC236}">
                  <a16:creationId xmlns:a16="http://schemas.microsoft.com/office/drawing/2014/main" id="{E03750E3-19E0-4B29-8F96-C17353B6E715}"/>
                </a:ext>
              </a:extLst>
            </p:cNvPr>
            <p:cNvPicPr/>
            <p:nvPr userDrawn="1"/>
          </p:nvPicPr>
          <p:blipFill>
            <a:blip r:embed="rId6" cstate="print"/>
            <a:stretch>
              <a:fillRect/>
            </a:stretch>
          </p:blipFill>
          <p:spPr>
            <a:xfrm>
              <a:off x="1320678" y="5799864"/>
              <a:ext cx="152399" cy="152400"/>
            </a:xfrm>
            <a:prstGeom prst="rect">
              <a:avLst/>
            </a:prstGeom>
          </p:spPr>
        </p:pic>
        <p:pic>
          <p:nvPicPr>
            <p:cNvPr id="36" name="object 16">
              <a:extLst>
                <a:ext uri="{FF2B5EF4-FFF2-40B4-BE49-F238E27FC236}">
                  <a16:creationId xmlns:a16="http://schemas.microsoft.com/office/drawing/2014/main" id="{C501D482-DED1-4F00-ADCD-65E2AF096BDC}"/>
                </a:ext>
              </a:extLst>
            </p:cNvPr>
            <p:cNvPicPr/>
            <p:nvPr userDrawn="1"/>
          </p:nvPicPr>
          <p:blipFill>
            <a:blip r:embed="rId7" cstate="print"/>
            <a:stretch>
              <a:fillRect/>
            </a:stretch>
          </p:blipFill>
          <p:spPr>
            <a:xfrm>
              <a:off x="1680911" y="5799864"/>
              <a:ext cx="152399" cy="152400"/>
            </a:xfrm>
            <a:prstGeom prst="rect">
              <a:avLst/>
            </a:prstGeom>
          </p:spPr>
        </p:pic>
        <p:pic>
          <p:nvPicPr>
            <p:cNvPr id="37" name="object 17">
              <a:extLst>
                <a:ext uri="{FF2B5EF4-FFF2-40B4-BE49-F238E27FC236}">
                  <a16:creationId xmlns:a16="http://schemas.microsoft.com/office/drawing/2014/main" id="{758FB303-3389-4944-8050-99708B612A7E}"/>
                </a:ext>
              </a:extLst>
            </p:cNvPr>
            <p:cNvPicPr/>
            <p:nvPr userDrawn="1"/>
          </p:nvPicPr>
          <p:blipFill>
            <a:blip r:embed="rId8" cstate="print"/>
            <a:stretch>
              <a:fillRect/>
            </a:stretch>
          </p:blipFill>
          <p:spPr>
            <a:xfrm>
              <a:off x="2040340" y="5799864"/>
              <a:ext cx="152399" cy="152400"/>
            </a:xfrm>
            <a:prstGeom prst="rect">
              <a:avLst/>
            </a:prstGeom>
          </p:spPr>
        </p:pic>
        <p:pic>
          <p:nvPicPr>
            <p:cNvPr id="38" name="object 18">
              <a:extLst>
                <a:ext uri="{FF2B5EF4-FFF2-40B4-BE49-F238E27FC236}">
                  <a16:creationId xmlns:a16="http://schemas.microsoft.com/office/drawing/2014/main" id="{FB791F6C-E4AD-48EC-9F26-C1889E03ACB4}"/>
                </a:ext>
              </a:extLst>
            </p:cNvPr>
            <p:cNvPicPr/>
            <p:nvPr userDrawn="1"/>
          </p:nvPicPr>
          <p:blipFill>
            <a:blip r:embed="rId9" cstate="print"/>
            <a:stretch>
              <a:fillRect/>
            </a:stretch>
          </p:blipFill>
          <p:spPr>
            <a:xfrm>
              <a:off x="2394146" y="5799864"/>
              <a:ext cx="152399" cy="152400"/>
            </a:xfrm>
            <a:prstGeom prst="rect">
              <a:avLst/>
            </a:prstGeom>
          </p:spPr>
        </p:pic>
        <p:pic>
          <p:nvPicPr>
            <p:cNvPr id="39" name="object 19">
              <a:extLst>
                <a:ext uri="{FF2B5EF4-FFF2-40B4-BE49-F238E27FC236}">
                  <a16:creationId xmlns:a16="http://schemas.microsoft.com/office/drawing/2014/main" id="{7B444CFF-5184-4EAB-BFD9-F0E6C75FEA78}"/>
                </a:ext>
              </a:extLst>
            </p:cNvPr>
            <p:cNvPicPr/>
            <p:nvPr userDrawn="1"/>
          </p:nvPicPr>
          <p:blipFill>
            <a:blip r:embed="rId5" cstate="print"/>
            <a:stretch>
              <a:fillRect/>
            </a:stretch>
          </p:blipFill>
          <p:spPr>
            <a:xfrm>
              <a:off x="3108185" y="5799864"/>
              <a:ext cx="152399" cy="152400"/>
            </a:xfrm>
            <a:prstGeom prst="rect">
              <a:avLst/>
            </a:prstGeom>
          </p:spPr>
        </p:pic>
        <p:pic>
          <p:nvPicPr>
            <p:cNvPr id="40" name="object 20">
              <a:extLst>
                <a:ext uri="{FF2B5EF4-FFF2-40B4-BE49-F238E27FC236}">
                  <a16:creationId xmlns:a16="http://schemas.microsoft.com/office/drawing/2014/main" id="{B94F877D-93D0-4A52-8A9B-16B7D3D5DE5E}"/>
                </a:ext>
              </a:extLst>
            </p:cNvPr>
            <p:cNvPicPr/>
            <p:nvPr userDrawn="1"/>
          </p:nvPicPr>
          <p:blipFill>
            <a:blip r:embed="rId10" cstate="print"/>
            <a:stretch>
              <a:fillRect/>
            </a:stretch>
          </p:blipFill>
          <p:spPr>
            <a:xfrm>
              <a:off x="2754380" y="5799864"/>
              <a:ext cx="152399" cy="152400"/>
            </a:xfrm>
            <a:prstGeom prst="rect">
              <a:avLst/>
            </a:prstGeom>
          </p:spPr>
        </p:pic>
      </p:grpSp>
      <p:pic>
        <p:nvPicPr>
          <p:cNvPr id="41" name="Imagen 59">
            <a:extLst>
              <a:ext uri="{FF2B5EF4-FFF2-40B4-BE49-F238E27FC236}">
                <a16:creationId xmlns:a16="http://schemas.microsoft.com/office/drawing/2014/main" id="{D96D6E96-D60B-4200-8BF0-DA9ACDD56EB8}"/>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3735933474"/>
      </p:ext>
    </p:extLst>
  </p:cSld>
  <p:clrMap bg1="lt1" tx1="dk1" bg2="lt2" tx2="dk2" accent1="accent1" accent2="accent2" accent3="accent3" accent4="accent4" accent5="accent5" accent6="accent6" hlink="hlink" folHlink="folHlink"/>
  <p:sldLayoutIdLst>
    <p:sldLayoutId id="2147483698"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1CBE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6" name="Gruppo 15">
            <a:extLst>
              <a:ext uri="{FF2B5EF4-FFF2-40B4-BE49-F238E27FC236}">
                <a16:creationId xmlns:a16="http://schemas.microsoft.com/office/drawing/2014/main" id="{DDBD2C0F-2139-44A1-ABAF-980998601237}"/>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598AB1A8-B557-45F3-A10F-83462CA71E2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907FFA35-C9DB-42AB-BEC8-74862F39BA4C}"/>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defRPr sz="1000">
                  <a:latin typeface="+mn-lt"/>
                </a:defRPr>
              </a:pPr>
              <a:r>
                <a:t>"Il sostegno della Commissione europea per la produzione di questa pubblicazione non costituisce l'approvazione dei contenuti che riflettono solo le opinioni degli autori e la Commissione non può essere ritenuta responsabile per qualsiasi uso che possa essere fatto delle informazioni ivi contenute."</a:t>
              </a:r>
            </a:p>
          </p:txBody>
        </p:sp>
        <p:sp>
          <p:nvSpPr>
            <p:cNvPr id="20" name="object 12">
              <a:extLst>
                <a:ext uri="{FF2B5EF4-FFF2-40B4-BE49-F238E27FC236}">
                  <a16:creationId xmlns:a16="http://schemas.microsoft.com/office/drawing/2014/main" id="{01E28288-B260-49C6-B9B1-DD58AE9CD357}"/>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a:lstStyle/>
            <a:p>
              <a:endParaRPr/>
            </a:p>
          </p:txBody>
        </p:sp>
        <p:pic>
          <p:nvPicPr>
            <p:cNvPr id="21" name="object 13">
              <a:extLst>
                <a:ext uri="{FF2B5EF4-FFF2-40B4-BE49-F238E27FC236}">
                  <a16:creationId xmlns:a16="http://schemas.microsoft.com/office/drawing/2014/main" id="{56F9E55A-B1D1-4520-8A95-3278B2268EC9}"/>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6221A13C-2E9B-4169-ABF8-52318C133494}"/>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C6FEC5F3-2758-4B97-A543-B54C5E9E1B37}"/>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51180959-2AA0-43B4-A8D7-42218B33C652}"/>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5AE9D380-4EBD-45EA-BC1A-AF5933C7887A}"/>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3B0C10C6-E835-4006-8EF7-DFF33559BCBC}"/>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1DB122AD-1032-411C-90E1-E46E3C04ABF9}"/>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A5761922-0185-4EF7-806E-BBDABA2929BD}"/>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39D740D0-477B-438A-84F0-38A6340B0ED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625745550"/>
      </p:ext>
    </p:extLst>
  </p:cSld>
  <p:clrMap bg1="lt1" tx1="dk1" bg2="lt2" tx2="dk2" accent1="accent1" accent2="accent2" accent3="accent3" accent4="accent4" accent5="accent5" accent6="accent6" hlink="hlink" folHlink="folHlink"/>
  <p:sldLayoutIdLst>
    <p:sldLayoutId id="2147483702"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6" name="Gruppo 15">
            <a:extLst>
              <a:ext uri="{FF2B5EF4-FFF2-40B4-BE49-F238E27FC236}">
                <a16:creationId xmlns:a16="http://schemas.microsoft.com/office/drawing/2014/main" id="{F921BC62-72BC-4C8C-B69D-A2BECE75216A}"/>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08A31343-F44D-4D0E-BAB5-CCC48036243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0D719D4C-CAB3-4081-9723-459D6A84A89D}"/>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defRPr sz="1000">
                  <a:latin typeface="+mn-lt"/>
                </a:defRPr>
              </a:pPr>
              <a:r>
                <a:t>"Il sostegno della Commissione europea per la produzione di questa pubblicazione non costituisce l'approvazione dei contenuti che riflettono solo le opinioni degli autori e la Commissione non può essere ritenuta responsabile per qualsiasi uso che possa essere fatto delle informazioni ivi contenute."</a:t>
              </a:r>
            </a:p>
          </p:txBody>
        </p:sp>
        <p:sp>
          <p:nvSpPr>
            <p:cNvPr id="20" name="object 12">
              <a:extLst>
                <a:ext uri="{FF2B5EF4-FFF2-40B4-BE49-F238E27FC236}">
                  <a16:creationId xmlns:a16="http://schemas.microsoft.com/office/drawing/2014/main" id="{03CDB5D5-307B-442D-8707-FA7039AD6D43}"/>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a:lstStyle/>
            <a:p>
              <a:endParaRPr/>
            </a:p>
          </p:txBody>
        </p:sp>
        <p:pic>
          <p:nvPicPr>
            <p:cNvPr id="21" name="object 13">
              <a:extLst>
                <a:ext uri="{FF2B5EF4-FFF2-40B4-BE49-F238E27FC236}">
                  <a16:creationId xmlns:a16="http://schemas.microsoft.com/office/drawing/2014/main" id="{D3A97253-C60D-4CFD-9611-35A743BB712D}"/>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0EB695BA-DA88-4C77-B670-8B4D70D32A06}"/>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BDD4FF38-AA43-46F4-B4EF-6C91B5D06BDE}"/>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5F7A35B0-4E0B-43A9-A0F3-6925C2A3E990}"/>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943995B8-D1B9-45D0-ACDB-3CD2E668A742}"/>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9B4AD52B-1521-4773-AD9C-A6274C0704C3}"/>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A91B37F1-6163-40C3-869A-2C61FF38C532}"/>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AEBF52AB-4F6E-4327-AA18-687E12AF8C0B}"/>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4DE84C18-D586-4199-BEC1-9A76E14E7AC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2874514256"/>
      </p:ext>
    </p:extLst>
  </p:cSld>
  <p:clrMap bg1="lt1" tx1="dk1" bg2="lt2" tx2="dk2" accent1="accent1" accent2="accent2" accent3="accent3" accent4="accent4" accent5="accent5" accent6="accent6" hlink="hlink" folHlink="folHlink"/>
  <p:sldLayoutIdLst>
    <p:sldLayoutId id="2147483704"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931547DC-34D7-3CBE-8868-CB53E391EF90}"/>
              </a:ext>
            </a:extLst>
          </p:cNvPr>
          <p:cNvSpPr/>
          <p:nvPr userDrawn="1"/>
        </p:nvSpPr>
        <p:spPr>
          <a:xfrm>
            <a:off x="0" y="0"/>
            <a:ext cx="12192000" cy="403986"/>
          </a:xfrm>
          <a:custGeom>
            <a:avLst/>
            <a:gdLst>
              <a:gd name="connsiteX0" fmla="*/ 0 w 12192000"/>
              <a:gd name="connsiteY0" fmla="*/ 0 h 151002"/>
              <a:gd name="connsiteX1" fmla="*/ 12192000 w 12192000"/>
              <a:gd name="connsiteY1" fmla="*/ 0 h 151002"/>
              <a:gd name="connsiteX2" fmla="*/ 12192000 w 12192000"/>
              <a:gd name="connsiteY2" fmla="*/ 151002 h 151002"/>
              <a:gd name="connsiteX3" fmla="*/ 0 w 12192000"/>
              <a:gd name="connsiteY3" fmla="*/ 151002 h 151002"/>
              <a:gd name="connsiteX4" fmla="*/ 0 w 12192000"/>
              <a:gd name="connsiteY4" fmla="*/ 0 h 151002"/>
              <a:gd name="connsiteX0" fmla="*/ 0 w 12228576"/>
              <a:gd name="connsiteY0" fmla="*/ 0 h 297306"/>
              <a:gd name="connsiteX1" fmla="*/ 12192000 w 12228576"/>
              <a:gd name="connsiteY1" fmla="*/ 0 h 297306"/>
              <a:gd name="connsiteX2" fmla="*/ 12228576 w 12228576"/>
              <a:gd name="connsiteY2" fmla="*/ 297306 h 297306"/>
              <a:gd name="connsiteX3" fmla="*/ 0 w 12228576"/>
              <a:gd name="connsiteY3" fmla="*/ 151002 h 297306"/>
              <a:gd name="connsiteX4" fmla="*/ 0 w 12228576"/>
              <a:gd name="connsiteY4" fmla="*/ 0 h 297306"/>
              <a:gd name="connsiteX0" fmla="*/ 0 w 12192000"/>
              <a:gd name="connsiteY0" fmla="*/ 0 h 403986"/>
              <a:gd name="connsiteX1" fmla="*/ 12192000 w 12192000"/>
              <a:gd name="connsiteY1" fmla="*/ 0 h 403986"/>
              <a:gd name="connsiteX2" fmla="*/ 12190476 w 12192000"/>
              <a:gd name="connsiteY2" fmla="*/ 403986 h 403986"/>
              <a:gd name="connsiteX3" fmla="*/ 0 w 12192000"/>
              <a:gd name="connsiteY3" fmla="*/ 151002 h 403986"/>
              <a:gd name="connsiteX4" fmla="*/ 0 w 12192000"/>
              <a:gd name="connsiteY4" fmla="*/ 0 h 403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3986">
                <a:moveTo>
                  <a:pt x="0" y="0"/>
                </a:moveTo>
                <a:lnTo>
                  <a:pt x="12192000" y="0"/>
                </a:lnTo>
                <a:lnTo>
                  <a:pt x="12190476" y="403986"/>
                </a:lnTo>
                <a:lnTo>
                  <a:pt x="0" y="151002"/>
                </a:lnTo>
                <a:lnTo>
                  <a:pt x="0" y="0"/>
                </a:lnTo>
                <a:close/>
              </a:path>
            </a:pathLst>
          </a:custGeom>
          <a:solidFill>
            <a:srgbClr val="9A25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6" name="Gruppo 15">
            <a:extLst>
              <a:ext uri="{FF2B5EF4-FFF2-40B4-BE49-F238E27FC236}">
                <a16:creationId xmlns:a16="http://schemas.microsoft.com/office/drawing/2014/main" id="{6A63E240-6ECF-4B58-9F23-DC184974C47B}"/>
              </a:ext>
            </a:extLst>
          </p:cNvPr>
          <p:cNvGrpSpPr/>
          <p:nvPr userDrawn="1"/>
        </p:nvGrpSpPr>
        <p:grpSpPr>
          <a:xfrm>
            <a:off x="607443" y="5784622"/>
            <a:ext cx="10977114" cy="874724"/>
            <a:chOff x="607443" y="5723662"/>
            <a:chExt cx="10977114" cy="874724"/>
          </a:xfrm>
        </p:grpSpPr>
        <p:pic>
          <p:nvPicPr>
            <p:cNvPr id="18" name="Imagen 7">
              <a:extLst>
                <a:ext uri="{FF2B5EF4-FFF2-40B4-BE49-F238E27FC236}">
                  <a16:creationId xmlns:a16="http://schemas.microsoft.com/office/drawing/2014/main" id="{45ED3CCD-18CA-48BB-A1D4-CC1185F3B0E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33578" y="6139462"/>
              <a:ext cx="2187488" cy="458924"/>
            </a:xfrm>
            <a:prstGeom prst="rect">
              <a:avLst/>
            </a:prstGeom>
          </p:spPr>
        </p:pic>
        <p:sp>
          <p:nvSpPr>
            <p:cNvPr id="19" name="CuadroTexto 51">
              <a:extLst>
                <a:ext uri="{FF2B5EF4-FFF2-40B4-BE49-F238E27FC236}">
                  <a16:creationId xmlns:a16="http://schemas.microsoft.com/office/drawing/2014/main" id="{DBF95C16-3F7B-4AE4-A6BD-E11DEFB7CC8E}"/>
                </a:ext>
              </a:extLst>
            </p:cNvPr>
            <p:cNvSpPr txBox="1"/>
            <p:nvPr userDrawn="1"/>
          </p:nvSpPr>
          <p:spPr>
            <a:xfrm>
              <a:off x="3507539" y="6150892"/>
              <a:ext cx="8077018" cy="417935"/>
            </a:xfrm>
            <a:prstGeom prst="rect">
              <a:avLst/>
            </a:prstGeom>
            <a:noFill/>
          </p:spPr>
          <p:txBody>
            <a:bodyPr wrap="square">
              <a:spAutoFit/>
            </a:bodyPr>
            <a:lstStyle/>
            <a:p>
              <a:pPr marL="0" algn="just">
                <a:lnSpc>
                  <a:spcPts val="1300"/>
                </a:lnSpc>
                <a:defRPr sz="1000">
                  <a:latin typeface="+mn-lt"/>
                </a:defRPr>
              </a:pPr>
              <a:r>
                <a:t>"Il sostegno della Commissione europea per la produzione di questa pubblicazione non costituisce l'approvazione dei contenuti che riflettono solo le opinioni degli autori e la Commissione non può essere ritenuta responsabile per qualsiasi uso che possa essere fatto delle informazioni ivi contenute."</a:t>
              </a:r>
            </a:p>
          </p:txBody>
        </p:sp>
        <p:sp>
          <p:nvSpPr>
            <p:cNvPr id="20" name="object 12">
              <a:extLst>
                <a:ext uri="{FF2B5EF4-FFF2-40B4-BE49-F238E27FC236}">
                  <a16:creationId xmlns:a16="http://schemas.microsoft.com/office/drawing/2014/main" id="{C439E13D-8222-4D3D-9DF6-B7F534645844}"/>
                </a:ext>
              </a:extLst>
            </p:cNvPr>
            <p:cNvSpPr/>
            <p:nvPr userDrawn="1"/>
          </p:nvSpPr>
          <p:spPr>
            <a:xfrm flipV="1">
              <a:off x="3507539" y="5723662"/>
              <a:ext cx="8077018" cy="152397"/>
            </a:xfrm>
            <a:custGeom>
              <a:avLst/>
              <a:gdLst/>
              <a:ahLst/>
              <a:cxnLst/>
              <a:rect l="l" t="t" r="r" b="b"/>
              <a:pathLst>
                <a:path w="13021310">
                  <a:moveTo>
                    <a:pt x="0" y="0"/>
                  </a:moveTo>
                  <a:lnTo>
                    <a:pt x="13020820" y="0"/>
                  </a:lnTo>
                </a:path>
              </a:pathLst>
            </a:custGeom>
            <a:ln w="38099">
              <a:solidFill>
                <a:srgbClr val="000000"/>
              </a:solidFill>
            </a:ln>
          </p:spPr>
          <p:txBody>
            <a:bodyPr wrap="square" lIns="0" tIns="0" rIns="0" bIns="0"/>
            <a:lstStyle/>
            <a:p>
              <a:endParaRPr/>
            </a:p>
          </p:txBody>
        </p:sp>
        <p:pic>
          <p:nvPicPr>
            <p:cNvPr id="21" name="object 13">
              <a:extLst>
                <a:ext uri="{FF2B5EF4-FFF2-40B4-BE49-F238E27FC236}">
                  <a16:creationId xmlns:a16="http://schemas.microsoft.com/office/drawing/2014/main" id="{A79EE4FC-0C50-4E06-9F6B-EC8935607330}"/>
                </a:ext>
              </a:extLst>
            </p:cNvPr>
            <p:cNvPicPr/>
            <p:nvPr userDrawn="1"/>
          </p:nvPicPr>
          <p:blipFill>
            <a:blip r:embed="rId4" cstate="print"/>
            <a:stretch>
              <a:fillRect/>
            </a:stretch>
          </p:blipFill>
          <p:spPr>
            <a:xfrm>
              <a:off x="607443" y="5799864"/>
              <a:ext cx="152399" cy="152400"/>
            </a:xfrm>
            <a:prstGeom prst="rect">
              <a:avLst/>
            </a:prstGeom>
          </p:spPr>
        </p:pic>
        <p:pic>
          <p:nvPicPr>
            <p:cNvPr id="22" name="object 14">
              <a:extLst>
                <a:ext uri="{FF2B5EF4-FFF2-40B4-BE49-F238E27FC236}">
                  <a16:creationId xmlns:a16="http://schemas.microsoft.com/office/drawing/2014/main" id="{7C49230D-EA61-4CEC-9AC8-3476502875E2}"/>
                </a:ext>
              </a:extLst>
            </p:cNvPr>
            <p:cNvPicPr/>
            <p:nvPr userDrawn="1"/>
          </p:nvPicPr>
          <p:blipFill>
            <a:blip r:embed="rId5" cstate="print"/>
            <a:stretch>
              <a:fillRect/>
            </a:stretch>
          </p:blipFill>
          <p:spPr>
            <a:xfrm>
              <a:off x="966872" y="5799864"/>
              <a:ext cx="152399" cy="152400"/>
            </a:xfrm>
            <a:prstGeom prst="rect">
              <a:avLst/>
            </a:prstGeom>
          </p:spPr>
        </p:pic>
        <p:pic>
          <p:nvPicPr>
            <p:cNvPr id="23" name="object 15">
              <a:extLst>
                <a:ext uri="{FF2B5EF4-FFF2-40B4-BE49-F238E27FC236}">
                  <a16:creationId xmlns:a16="http://schemas.microsoft.com/office/drawing/2014/main" id="{F0C0C06E-7251-4371-A840-7D052B42E024}"/>
                </a:ext>
              </a:extLst>
            </p:cNvPr>
            <p:cNvPicPr/>
            <p:nvPr userDrawn="1"/>
          </p:nvPicPr>
          <p:blipFill>
            <a:blip r:embed="rId6" cstate="print"/>
            <a:stretch>
              <a:fillRect/>
            </a:stretch>
          </p:blipFill>
          <p:spPr>
            <a:xfrm>
              <a:off x="1320678" y="5799864"/>
              <a:ext cx="152399" cy="152400"/>
            </a:xfrm>
            <a:prstGeom prst="rect">
              <a:avLst/>
            </a:prstGeom>
          </p:spPr>
        </p:pic>
        <p:pic>
          <p:nvPicPr>
            <p:cNvPr id="24" name="object 16">
              <a:extLst>
                <a:ext uri="{FF2B5EF4-FFF2-40B4-BE49-F238E27FC236}">
                  <a16:creationId xmlns:a16="http://schemas.microsoft.com/office/drawing/2014/main" id="{CD6A9270-1C7F-4F4F-8747-7BAA315071E4}"/>
                </a:ext>
              </a:extLst>
            </p:cNvPr>
            <p:cNvPicPr/>
            <p:nvPr userDrawn="1"/>
          </p:nvPicPr>
          <p:blipFill>
            <a:blip r:embed="rId7" cstate="print"/>
            <a:stretch>
              <a:fillRect/>
            </a:stretch>
          </p:blipFill>
          <p:spPr>
            <a:xfrm>
              <a:off x="1680911" y="5799864"/>
              <a:ext cx="152399" cy="152400"/>
            </a:xfrm>
            <a:prstGeom prst="rect">
              <a:avLst/>
            </a:prstGeom>
          </p:spPr>
        </p:pic>
        <p:pic>
          <p:nvPicPr>
            <p:cNvPr id="25" name="object 17">
              <a:extLst>
                <a:ext uri="{FF2B5EF4-FFF2-40B4-BE49-F238E27FC236}">
                  <a16:creationId xmlns:a16="http://schemas.microsoft.com/office/drawing/2014/main" id="{B054976A-4B5C-42DD-B06B-13BA02016B6F}"/>
                </a:ext>
              </a:extLst>
            </p:cNvPr>
            <p:cNvPicPr/>
            <p:nvPr userDrawn="1"/>
          </p:nvPicPr>
          <p:blipFill>
            <a:blip r:embed="rId8" cstate="print"/>
            <a:stretch>
              <a:fillRect/>
            </a:stretch>
          </p:blipFill>
          <p:spPr>
            <a:xfrm>
              <a:off x="2040340" y="5799864"/>
              <a:ext cx="152399" cy="152400"/>
            </a:xfrm>
            <a:prstGeom prst="rect">
              <a:avLst/>
            </a:prstGeom>
          </p:spPr>
        </p:pic>
        <p:pic>
          <p:nvPicPr>
            <p:cNvPr id="26" name="object 18">
              <a:extLst>
                <a:ext uri="{FF2B5EF4-FFF2-40B4-BE49-F238E27FC236}">
                  <a16:creationId xmlns:a16="http://schemas.microsoft.com/office/drawing/2014/main" id="{ADA40DC4-8572-4B04-B34F-B2E033E7C746}"/>
                </a:ext>
              </a:extLst>
            </p:cNvPr>
            <p:cNvPicPr/>
            <p:nvPr userDrawn="1"/>
          </p:nvPicPr>
          <p:blipFill>
            <a:blip r:embed="rId9" cstate="print"/>
            <a:stretch>
              <a:fillRect/>
            </a:stretch>
          </p:blipFill>
          <p:spPr>
            <a:xfrm>
              <a:off x="2394146" y="5799864"/>
              <a:ext cx="152399" cy="152400"/>
            </a:xfrm>
            <a:prstGeom prst="rect">
              <a:avLst/>
            </a:prstGeom>
          </p:spPr>
        </p:pic>
        <p:pic>
          <p:nvPicPr>
            <p:cNvPr id="27" name="object 19">
              <a:extLst>
                <a:ext uri="{FF2B5EF4-FFF2-40B4-BE49-F238E27FC236}">
                  <a16:creationId xmlns:a16="http://schemas.microsoft.com/office/drawing/2014/main" id="{E339673B-1344-4615-9652-1E62888A0E91}"/>
                </a:ext>
              </a:extLst>
            </p:cNvPr>
            <p:cNvPicPr/>
            <p:nvPr userDrawn="1"/>
          </p:nvPicPr>
          <p:blipFill>
            <a:blip r:embed="rId5" cstate="print"/>
            <a:stretch>
              <a:fillRect/>
            </a:stretch>
          </p:blipFill>
          <p:spPr>
            <a:xfrm>
              <a:off x="3108185" y="5799864"/>
              <a:ext cx="152399" cy="152400"/>
            </a:xfrm>
            <a:prstGeom prst="rect">
              <a:avLst/>
            </a:prstGeom>
          </p:spPr>
        </p:pic>
        <p:pic>
          <p:nvPicPr>
            <p:cNvPr id="28" name="object 20">
              <a:extLst>
                <a:ext uri="{FF2B5EF4-FFF2-40B4-BE49-F238E27FC236}">
                  <a16:creationId xmlns:a16="http://schemas.microsoft.com/office/drawing/2014/main" id="{21AC1C6C-171A-4A32-A74A-28D0460B7672}"/>
                </a:ext>
              </a:extLst>
            </p:cNvPr>
            <p:cNvPicPr/>
            <p:nvPr userDrawn="1"/>
          </p:nvPicPr>
          <p:blipFill>
            <a:blip r:embed="rId10" cstate="print"/>
            <a:stretch>
              <a:fillRect/>
            </a:stretch>
          </p:blipFill>
          <p:spPr>
            <a:xfrm>
              <a:off x="2754380" y="5799864"/>
              <a:ext cx="152399" cy="152400"/>
            </a:xfrm>
            <a:prstGeom prst="rect">
              <a:avLst/>
            </a:prstGeom>
          </p:spPr>
        </p:pic>
      </p:grpSp>
      <p:pic>
        <p:nvPicPr>
          <p:cNvPr id="29" name="Imagen 59">
            <a:extLst>
              <a:ext uri="{FF2B5EF4-FFF2-40B4-BE49-F238E27FC236}">
                <a16:creationId xmlns:a16="http://schemas.microsoft.com/office/drawing/2014/main" id="{48898634-CBA5-4BBE-8014-81CA01EFFEFD}"/>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064337" y="471054"/>
            <a:ext cx="1620000" cy="1080000"/>
          </a:xfrm>
          <a:prstGeom prst="rect">
            <a:avLst/>
          </a:prstGeom>
        </p:spPr>
      </p:pic>
    </p:spTree>
    <p:extLst>
      <p:ext uri="{BB962C8B-B14F-4D97-AF65-F5344CB8AC3E}">
        <p14:creationId xmlns:p14="http://schemas.microsoft.com/office/powerpoint/2010/main" val="3715284609"/>
      </p:ext>
    </p:extLst>
  </p:cSld>
  <p:clrMap bg1="lt1" tx1="dk1" bg2="lt2" tx2="dk2" accent1="accent1" accent2="accent2" accent3="accent3" accent4="accent4" accent5="accent5" accent6="accent6" hlink="hlink" folHlink="folHlink"/>
  <p:sldLayoutIdLst>
    <p:sldLayoutId id="2147483706"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hyperlink" Target="https://publications.jrc.ec.europa.eu/repository/handle/JRC101581" TargetMode="External"/><Relationship Id="rId7" Type="http://schemas.openxmlformats.org/officeDocument/2006/relationships/hyperlink" Target="https://publications.jrc.ec.europa.eu/repository/handle/JRC128040" TargetMode="External"/><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5.jpeg"/><Relationship Id="rId5" Type="http://schemas.openxmlformats.org/officeDocument/2006/relationships/hyperlink" Target="https://publications.jrc.ec.europa.eu/repository/handle/JRC120911" TargetMode="External"/><Relationship Id="rId10" Type="http://schemas.openxmlformats.org/officeDocument/2006/relationships/image" Target="../media/image17.png"/><Relationship Id="rId4" Type="http://schemas.openxmlformats.org/officeDocument/2006/relationships/image" Target="../media/image14.jpeg"/><Relationship Id="rId9" Type="http://schemas.openxmlformats.org/officeDocument/2006/relationships/hyperlink" Target="https://finance.ec.europa.eu/publications/commission-and-oecd-infe-publish-joint-framework-adults-improve-individuals-financial-skills_en"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publications.jrc.ec.europa.eu/repository/handle/JRC120376" TargetMode="External"/><Relationship Id="rId7" Type="http://schemas.openxmlformats.org/officeDocument/2006/relationships/image" Target="../media/image12.png"/><Relationship Id="rId2" Type="http://schemas.openxmlformats.org/officeDocument/2006/relationships/hyperlink" Target="https://publications.jrc.ec.europa.eu/repository/handle/JRC110624" TargetMode="External"/><Relationship Id="rId1" Type="http://schemas.openxmlformats.org/officeDocument/2006/relationships/slideLayout" Target="../slideLayouts/slideLayout4.xml"/><Relationship Id="rId6" Type="http://schemas.openxmlformats.org/officeDocument/2006/relationships/hyperlink" Target="https://joint-research-centre.ec.europa.eu/digital-competence-framework-consumers_en" TargetMode="External"/><Relationship Id="rId5" Type="http://schemas.openxmlformats.org/officeDocument/2006/relationships/hyperlink" Target="https://joint-research-centre.ec.europa.eu/what-open-education/openedu-framework-and-guidelines_en" TargetMode="External"/><Relationship Id="rId4" Type="http://schemas.openxmlformats.org/officeDocument/2006/relationships/hyperlink" Target="https://joint-research-centre.ec.europa.eu/european-framework-digitally-competent-educational-organisations-digcomporg/digcomporg-framework_e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eur-lex.europa.eu/legal-content/EN/TXT/PDF/?uri=CELEX:32016H1224(01)&amp;from=EN" TargetMode="External"/><Relationship Id="rId1" Type="http://schemas.openxmlformats.org/officeDocument/2006/relationships/slideLayout" Target="../slideLayouts/slideLayout4.xml"/><Relationship Id="rId4" Type="http://schemas.openxmlformats.org/officeDocument/2006/relationships/hyperlink" Target="https://data.consilium.europa.eu/doc/document/ST-14485-2021-INIT/en/pdf#:~:text=The%20Council%20Resolution%20on%20a%20strategic%20framework%20for%20European%20cooperation,holistic%20and%20lifelong%20learning%20perspective%2C"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eur-lex.europa.eu/LexUriServ/LexUriServ.do?uri=OJ:L:2006:394:0010:0018:en:PDF" TargetMode="External"/><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648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8205893"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rPr lang="it-IT"/>
              <a:t>1.5 Quadri di istruzione e formazione: risorse disponibili finora (ma non tutte) </a:t>
            </a:r>
            <a:r>
              <a:rPr lang="it-IT" i="1"/>
              <a:t> </a:t>
            </a: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pic>
        <p:nvPicPr>
          <p:cNvPr id="1026" name="Picture 2" descr="cov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1717624"/>
            <a:ext cx="2733317" cy="3874501"/>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028" name="Picture 4" descr="cove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5100" y="2158757"/>
            <a:ext cx="2571749" cy="3635028"/>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1032" name="Picture 8" descr="cover">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2508" y="1627710"/>
            <a:ext cx="2716492" cy="3898800"/>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pic>
        <p:nvPicPr>
          <p:cNvPr id="4" name="Immagine 3">
            <a:hlinkClick r:id="rId9"/>
          </p:cNvPr>
          <p:cNvPicPr>
            <a:picLocks noChangeAspect="1"/>
          </p:cNvPicPr>
          <p:nvPr/>
        </p:nvPicPr>
        <p:blipFill>
          <a:blip r:embed="rId10"/>
          <a:stretch>
            <a:fillRect/>
          </a:stretch>
        </p:blipFill>
        <p:spPr>
          <a:xfrm>
            <a:off x="6780289" y="1758646"/>
            <a:ext cx="2944735" cy="4122629"/>
          </a:xfrm>
          <a:prstGeom prst="rect">
            <a:avLst/>
          </a:prstGeom>
          <a:ln>
            <a:solidFill>
              <a:srgbClr val="FF0000"/>
            </a:solidFill>
          </a:ln>
        </p:spPr>
      </p:pic>
      <p:sp>
        <p:nvSpPr>
          <p:cNvPr id="12" name="Rettangolo con angoli arrotondati 8">
            <a:extLst>
              <a:ext uri="{FF2B5EF4-FFF2-40B4-BE49-F238E27FC236}">
                <a16:creationId xmlns:a16="http://schemas.microsoft.com/office/drawing/2014/main" id="{E67834CF-0CDD-477F-8490-ED932D0F7E02}"/>
              </a:ext>
            </a:extLst>
          </p:cNvPr>
          <p:cNvSpPr/>
          <p:nvPr/>
        </p:nvSpPr>
        <p:spPr>
          <a:xfrm>
            <a:off x="451030" y="669816"/>
            <a:ext cx="4187471"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rPr lang="it-IT"/>
              <a:t>Quadri di istruzione e formazione</a:t>
            </a:r>
          </a:p>
        </p:txBody>
      </p:sp>
    </p:spTree>
    <p:extLst>
      <p:ext uri="{BB962C8B-B14F-4D97-AF65-F5344CB8AC3E}">
        <p14:creationId xmlns:p14="http://schemas.microsoft.com/office/powerpoint/2010/main" val="3324225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2104559"/>
            <a:ext cx="8052043" cy="3715216"/>
          </a:xfrm>
          <a:prstGeom prst="rect">
            <a:avLst/>
          </a:prstGeom>
          <a:noFill/>
        </p:spPr>
        <p:txBody>
          <a:bodyPr wrap="square" numCol="1">
            <a:noAutofit/>
          </a:bodyPr>
          <a:lstStyle/>
          <a:p>
            <a:pPr algn="just">
              <a:defRPr sz="2000" b="1">
                <a:cs typeface="Poppins Medium" panose="00000600000000000000" pitchFamily="2" charset="0"/>
              </a:defRPr>
            </a:pPr>
            <a:r>
              <a:rPr lang="it-IT"/>
              <a:t>Individuare le principali aree di formazione di interesse</a:t>
            </a:r>
          </a:p>
          <a:p>
            <a:pPr marL="284400" lvl="0" algn="just">
              <a:lnSpc>
                <a:spcPct val="120000"/>
              </a:lnSpc>
              <a:defRPr sz="1600">
                <a:solidFill>
                  <a:prstClr val="black"/>
                </a:solidFill>
                <a:latin typeface="Calibri Light" panose="020F0302020204030204"/>
                <a:cs typeface="Poppins ExtraLight" panose="00000300000000000000" pitchFamily="2" charset="0"/>
              </a:defRPr>
            </a:pPr>
            <a:r>
              <a:rPr lang="it-IT"/>
              <a:t>Ogni quadro di competenza elenca una serie di sottocompetenze suddivise per settore di formazione che gli esperti consultati dal Centro comune di ricerca della Commissione europea considerano "strumentale" per padroneggiare tale competenza.</a:t>
            </a:r>
          </a:p>
          <a:p>
            <a:pPr marL="284400" lvl="0" algn="just">
              <a:lnSpc>
                <a:spcPct val="120000"/>
              </a:lnSpc>
            </a:pPr>
            <a:endParaRPr lang="it-IT" sz="1600">
              <a:solidFill>
                <a:prstClr val="black"/>
              </a:solidFill>
              <a:latin typeface="Calibri Light" panose="020F0302020204030204"/>
              <a:cs typeface="Poppins ExtraLight" panose="00000300000000000000" pitchFamily="2" charset="0"/>
            </a:endParaRPr>
          </a:p>
          <a:p>
            <a:pPr marL="284400" lvl="0" algn="just">
              <a:lnSpc>
                <a:spcPct val="120000"/>
              </a:lnSpc>
              <a:defRPr sz="1600">
                <a:solidFill>
                  <a:prstClr val="black"/>
                </a:solidFill>
                <a:latin typeface="Calibri Light" panose="020F0302020204030204"/>
                <a:cs typeface="Poppins ExtraLight" panose="00000300000000000000" pitchFamily="2" charset="0"/>
              </a:defRPr>
            </a:pPr>
            <a:r>
              <a:rPr lang="it-IT"/>
              <a:t>Ogni quadro è anche associato a un modello di valutazione a 8 livelli che aiuta gli studenti (e gli insegnanti) a classificare la loro competenza su ciascuna delle competenze del framework.</a:t>
            </a:r>
          </a:p>
          <a:p>
            <a:pPr marL="284400" lvl="0" algn="just">
              <a:lnSpc>
                <a:spcPct val="120000"/>
              </a:lnSpc>
            </a:pPr>
            <a:endParaRPr lang="it-IT" sz="1600">
              <a:solidFill>
                <a:prstClr val="black"/>
              </a:solidFill>
              <a:latin typeface="Calibri Light" panose="020F0302020204030204"/>
              <a:cs typeface="Poppins ExtraLight" panose="00000300000000000000" pitchFamily="2" charset="0"/>
            </a:endParaRPr>
          </a:p>
          <a:p>
            <a:pPr marL="284400" lvl="0" algn="just">
              <a:lnSpc>
                <a:spcPct val="120000"/>
              </a:lnSpc>
              <a:defRPr sz="1600">
                <a:solidFill>
                  <a:prstClr val="black"/>
                </a:solidFill>
                <a:latin typeface="Calibri Light" panose="020F0302020204030204"/>
                <a:cs typeface="Poppins ExtraLight" panose="00000300000000000000" pitchFamily="2" charset="0"/>
              </a:defRPr>
            </a:pPr>
            <a:r>
              <a:rPr lang="it-IT"/>
              <a:t>Questa griglia di valutazione si ispira all'EQF (European Qualification Framework) in modo da garantire un'ulteriore trasferibilità e portabilità a livello dell'UE, indipendentemente dal contesto nazionale di applicazione. </a:t>
            </a:r>
            <a:endParaRPr lang="it-IT" sz="140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rPr lang="it-IT"/>
              <a:t>1.6 Quadri di istruzione e formazione: cosa sono</a:t>
            </a:r>
            <a:endParaRPr lang="it-IT" sz="2000" i="1">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6" name="Rettangolo con angoli arrotondati 8">
            <a:extLst>
              <a:ext uri="{FF2B5EF4-FFF2-40B4-BE49-F238E27FC236}">
                <a16:creationId xmlns:a16="http://schemas.microsoft.com/office/drawing/2014/main" id="{E67834CF-0CDD-477F-8490-ED932D0F7E02}"/>
              </a:ext>
            </a:extLst>
          </p:cNvPr>
          <p:cNvSpPr/>
          <p:nvPr/>
        </p:nvSpPr>
        <p:spPr>
          <a:xfrm>
            <a:off x="451030" y="669816"/>
            <a:ext cx="4187471"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rPr lang="it-IT"/>
              <a:t>Quadri di istruzione e formazione</a:t>
            </a:r>
          </a:p>
        </p:txBody>
      </p:sp>
    </p:spTree>
    <p:extLst>
      <p:ext uri="{BB962C8B-B14F-4D97-AF65-F5344CB8AC3E}">
        <p14:creationId xmlns:p14="http://schemas.microsoft.com/office/powerpoint/2010/main" val="1228312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2104559"/>
            <a:ext cx="8280643" cy="3715216"/>
          </a:xfrm>
          <a:prstGeom prst="rect">
            <a:avLst/>
          </a:prstGeom>
          <a:noFill/>
        </p:spPr>
        <p:txBody>
          <a:bodyPr wrap="square" numCol="1">
            <a:noAutofit/>
          </a:bodyPr>
          <a:lstStyle/>
          <a:p>
            <a:pPr algn="just">
              <a:defRPr sz="2000" b="1">
                <a:cs typeface="Poppins Medium" panose="00000600000000000000" pitchFamily="2" charset="0"/>
              </a:defRPr>
            </a:pPr>
            <a:r>
              <a:rPr lang="it-IT"/>
              <a:t>Il rapporto tra i quadri dell'UE in materia di istruzione e formazione</a:t>
            </a:r>
          </a:p>
          <a:p>
            <a:pPr marL="284400" lvl="0" algn="just">
              <a:lnSpc>
                <a:spcPct val="120000"/>
              </a:lnSpc>
              <a:defRPr sz="1600">
                <a:solidFill>
                  <a:prstClr val="black"/>
                </a:solidFill>
                <a:latin typeface="Calibri Light" panose="020F0302020204030204"/>
                <a:cs typeface="Poppins ExtraLight" panose="00000300000000000000" pitchFamily="2" charset="0"/>
              </a:defRPr>
            </a:pPr>
            <a:r>
              <a:rPr lang="it-IT"/>
              <a:t>Pochi paragrafi fa è stato menzionato che tali quadri rispondono alla necessità di consolidare e a livello internazionale un approccio comune e convalidato dall'UE per promuovere le competenze chiave dei cittadini dell'UE in materia di apprendimento permanente.</a:t>
            </a:r>
          </a:p>
          <a:p>
            <a:pPr marL="284400" lvl="0" algn="just">
              <a:lnSpc>
                <a:spcPct val="120000"/>
              </a:lnSpc>
            </a:pPr>
            <a:endParaRPr lang="it-IT" sz="1600">
              <a:solidFill>
                <a:prstClr val="black"/>
              </a:solidFill>
              <a:latin typeface="Calibri Light" panose="020F0302020204030204"/>
              <a:cs typeface="Poppins ExtraLight" panose="00000300000000000000" pitchFamily="2" charset="0"/>
            </a:endParaRPr>
          </a:p>
          <a:p>
            <a:pPr marL="284400" lvl="0" algn="just">
              <a:lnSpc>
                <a:spcPct val="120000"/>
              </a:lnSpc>
              <a:defRPr sz="1600">
                <a:solidFill>
                  <a:prstClr val="black"/>
                </a:solidFill>
                <a:latin typeface="Calibri Light" panose="020F0302020204030204"/>
                <a:cs typeface="Poppins ExtraLight" panose="00000300000000000000" pitchFamily="2" charset="0"/>
              </a:defRPr>
            </a:pPr>
            <a:r>
              <a:rPr lang="it-IT"/>
              <a:t>L'implicazione pratica di ciò è che i quadri di formazione e di istruzione raccomandano l'insieme di conoscenze, atteggiamenti e competenze su cui le iniziative di istruzione e formazione dovrebbero essere adattate su: sono la manifestazione concreta e l'espressione del tipo di programma di insegnamento che le istituzioni dell'UE si aspettano di vedere a livello locale e locale, sia in ambienti formali che in ambienti non formali/informali.</a:t>
            </a:r>
            <a:endParaRPr lang="it-IT" sz="140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rPr lang="it-IT" dirty="0"/>
              <a:t>1.7 ...e per cosa sono utili </a:t>
            </a:r>
            <a:endParaRPr lang="it-IT" sz="2000" i="1"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6" name="Rettangolo con angoli arrotondati 8">
            <a:extLst>
              <a:ext uri="{FF2B5EF4-FFF2-40B4-BE49-F238E27FC236}">
                <a16:creationId xmlns:a16="http://schemas.microsoft.com/office/drawing/2014/main" id="{E67834CF-0CDD-477F-8490-ED932D0F7E02}"/>
              </a:ext>
            </a:extLst>
          </p:cNvPr>
          <p:cNvSpPr/>
          <p:nvPr/>
        </p:nvSpPr>
        <p:spPr>
          <a:xfrm>
            <a:off x="451030" y="669816"/>
            <a:ext cx="4187471"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rPr lang="it-IT"/>
              <a:t>Quadri di istruzione e formazione</a:t>
            </a:r>
          </a:p>
        </p:txBody>
      </p:sp>
    </p:spTree>
    <p:extLst>
      <p:ext uri="{BB962C8B-B14F-4D97-AF65-F5344CB8AC3E}">
        <p14:creationId xmlns:p14="http://schemas.microsoft.com/office/powerpoint/2010/main" val="4072920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rPr lang="it-IT" dirty="0"/>
              <a:t>2.1 I quadri di istruzione e formazione dell'alfabetizzazione digitale dei cittadini dell'UE </a:t>
            </a:r>
            <a:endParaRPr lang="it-IT" sz="2000" i="1" dirty="0">
              <a:latin typeface="+mj-lt"/>
              <a:ea typeface="Microsoft Sans Serif" panose="020B0604020202020204" pitchFamily="34" charset="0"/>
              <a:cs typeface="Poppins ExtraLight" panose="00000300000000000000" pitchFamily="2" charset="0"/>
            </a:endParaRPr>
          </a:p>
        </p:txBody>
      </p:sp>
      <p:sp>
        <p:nvSpPr>
          <p:cNvPr id="6" name="Rettangolo con angoli arrotondati 8">
            <a:extLst>
              <a:ext uri="{FF2B5EF4-FFF2-40B4-BE49-F238E27FC236}">
                <a16:creationId xmlns:a16="http://schemas.microsoft.com/office/drawing/2014/main" id="{E67834CF-0CDD-477F-8490-ED932D0F7E02}"/>
              </a:ext>
            </a:extLst>
          </p:cNvPr>
          <p:cNvSpPr/>
          <p:nvPr/>
        </p:nvSpPr>
        <p:spPr>
          <a:xfrm>
            <a:off x="451030" y="669816"/>
            <a:ext cx="3968570"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rPr lang="it-IT"/>
              <a:t>DigComp e relativo follow-up</a:t>
            </a:r>
          </a:p>
        </p:txBody>
      </p:sp>
      <p:sp>
        <p:nvSpPr>
          <p:cNvPr id="3" name="CasellaDiTesto 2"/>
          <p:cNvSpPr txBox="1"/>
          <p:nvPr/>
        </p:nvSpPr>
        <p:spPr>
          <a:xfrm>
            <a:off x="160867" y="2988733"/>
            <a:ext cx="12031133" cy="3801534"/>
          </a:xfrm>
          <a:prstGeom prst="rect">
            <a:avLst/>
          </a:prstGeom>
          <a:solidFill>
            <a:schemeClr val="bg1"/>
          </a:solidFill>
        </p:spPr>
        <p:txBody>
          <a:bodyPr wrap="square">
            <a:spAutoFit/>
          </a:bodyPr>
          <a:lstStyle/>
          <a:p>
            <a:endParaRPr/>
          </a:p>
        </p:txBody>
      </p:sp>
      <p:graphicFrame>
        <p:nvGraphicFramePr>
          <p:cNvPr id="8" name="Tabella 7"/>
          <p:cNvGraphicFramePr>
            <a:graphicFrameLocks noGrp="1"/>
          </p:cNvGraphicFramePr>
          <p:nvPr>
            <p:extLst>
              <p:ext uri="{D42A27DB-BD31-4B8C-83A1-F6EECF244321}">
                <p14:modId xmlns:p14="http://schemas.microsoft.com/office/powerpoint/2010/main" val="3525943312"/>
              </p:ext>
            </p:extLst>
          </p:nvPr>
        </p:nvGraphicFramePr>
        <p:xfrm>
          <a:off x="765069" y="1817602"/>
          <a:ext cx="7662439" cy="4318861"/>
        </p:xfrm>
        <a:graphic>
          <a:graphicData uri="http://schemas.openxmlformats.org/drawingml/2006/table">
            <a:tbl>
              <a:tblPr firstRow="1" firstCol="1" bandRow="1">
                <a:tableStyleId>{5C22544A-7EE6-4342-B048-85BDC9FD1C3A}</a:tableStyleId>
              </a:tblPr>
              <a:tblGrid>
                <a:gridCol w="2288374">
                  <a:extLst>
                    <a:ext uri="{9D8B030D-6E8A-4147-A177-3AD203B41FA5}">
                      <a16:colId xmlns:a16="http://schemas.microsoft.com/office/drawing/2014/main" val="1437225415"/>
                    </a:ext>
                  </a:extLst>
                </a:gridCol>
                <a:gridCol w="5374065">
                  <a:extLst>
                    <a:ext uri="{9D8B030D-6E8A-4147-A177-3AD203B41FA5}">
                      <a16:colId xmlns:a16="http://schemas.microsoft.com/office/drawing/2014/main" val="1553077507"/>
                    </a:ext>
                  </a:extLst>
                </a:gridCol>
              </a:tblGrid>
              <a:tr h="109619">
                <a:tc>
                  <a:txBody>
                    <a:bodyPr/>
                    <a:lstStyle/>
                    <a:p>
                      <a:pPr algn="ctr">
                        <a:lnSpc>
                          <a:spcPct val="106000"/>
                        </a:lnSpc>
                        <a:spcAft>
                          <a:spcPts val="0"/>
                        </a:spcAft>
                        <a:defRPr sz="800">
                          <a:effectLst/>
                        </a:defRPr>
                      </a:pPr>
                      <a:r>
                        <a:t>Area di formazione</a:t>
                      </a:r>
                      <a:endParaRPr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6000"/>
                        </a:lnSpc>
                        <a:spcAft>
                          <a:spcPts val="0"/>
                        </a:spcAft>
                        <a:defRPr sz="800">
                          <a:effectLst/>
                        </a:defRPr>
                      </a:pPr>
                      <a:r>
                        <a:t>Competenze</a:t>
                      </a:r>
                      <a:endParaRPr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6332448"/>
                  </a:ext>
                </a:extLst>
              </a:tr>
              <a:tr h="530840">
                <a:tc>
                  <a:txBody>
                    <a:bodyPr/>
                    <a:lstStyle/>
                    <a:p>
                      <a:pPr algn="l">
                        <a:lnSpc>
                          <a:spcPct val="106000"/>
                        </a:lnSpc>
                        <a:spcAft>
                          <a:spcPts val="0"/>
                        </a:spcAft>
                        <a:defRPr sz="1200">
                          <a:effectLst/>
                          <a:latin typeface="+mj-lt"/>
                        </a:defRPr>
                      </a:pPr>
                      <a:r>
                        <a:rPr lang="it-IT" noProof="0">
                          <a:solidFill>
                            <a:schemeClr val="tx1"/>
                          </a:solidFill>
                        </a:rPr>
                        <a:t>1. Alfabetizzazione dell'informazione e dei dati </a:t>
                      </a:r>
                      <a:endParaRPr lang="it-IT" sz="1200" noProof="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lnSpc>
                          <a:spcPct val="106000"/>
                        </a:lnSpc>
                        <a:spcAft>
                          <a:spcPts val="0"/>
                        </a:spcAft>
                        <a:defRPr sz="1200">
                          <a:effectLst/>
                          <a:latin typeface="+mj-lt"/>
                        </a:defRPr>
                      </a:pPr>
                      <a:r>
                        <a:rPr lang="it-IT" noProof="0"/>
                        <a:t>1.1 Navigazione, ricerca e filtraggio di dati, informazioni e contenuti digitali </a:t>
                      </a:r>
                      <a:endParaRPr lang="it-IT" sz="1200" noProof="0">
                        <a:effectLst/>
                        <a:latin typeface="+mj-lt"/>
                      </a:endParaRPr>
                    </a:p>
                    <a:p>
                      <a:pPr algn="just">
                        <a:lnSpc>
                          <a:spcPct val="106000"/>
                        </a:lnSpc>
                        <a:spcAft>
                          <a:spcPts val="0"/>
                        </a:spcAft>
                        <a:defRPr sz="1200">
                          <a:effectLst/>
                          <a:latin typeface="+mj-lt"/>
                        </a:defRPr>
                      </a:pPr>
                      <a:r>
                        <a:rPr lang="it-IT" noProof="0"/>
                        <a:t>1.2 Valutazione dei dati, delle informazioni e dei contenuti digitali </a:t>
                      </a:r>
                      <a:endParaRPr lang="it-IT" sz="1200" noProof="0">
                        <a:effectLst/>
                        <a:latin typeface="+mj-lt"/>
                      </a:endParaRPr>
                    </a:p>
                    <a:p>
                      <a:pPr algn="just">
                        <a:lnSpc>
                          <a:spcPct val="106000"/>
                        </a:lnSpc>
                        <a:spcAft>
                          <a:spcPts val="0"/>
                        </a:spcAft>
                        <a:defRPr sz="1200">
                          <a:effectLst/>
                          <a:latin typeface="+mj-lt"/>
                        </a:defRPr>
                      </a:pPr>
                      <a:r>
                        <a:rPr lang="it-IT" noProof="0"/>
                        <a:t>1.3 Gestione di dati, informazioni e contenuti digitali</a:t>
                      </a:r>
                      <a:endParaRPr lang="it-IT" sz="1200" noProof="0">
                        <a:effectLst/>
                        <a:latin typeface="+mj-lt"/>
                      </a:endParaRPr>
                    </a:p>
                  </a:txBody>
                  <a:tcPr marL="68580" marR="68580" marT="0" marB="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1847364"/>
                  </a:ext>
                </a:extLst>
              </a:tr>
              <a:tr h="1151182">
                <a:tc>
                  <a:txBody>
                    <a:bodyPr/>
                    <a:lstStyle/>
                    <a:p>
                      <a:pPr algn="l">
                        <a:lnSpc>
                          <a:spcPct val="106000"/>
                        </a:lnSpc>
                        <a:spcAft>
                          <a:spcPts val="0"/>
                        </a:spcAft>
                        <a:defRPr sz="1200">
                          <a:effectLst/>
                          <a:latin typeface="+mj-lt"/>
                        </a:defRPr>
                      </a:pPr>
                      <a:r>
                        <a:rPr lang="it-IT" noProof="0">
                          <a:solidFill>
                            <a:schemeClr val="tx1"/>
                          </a:solidFill>
                        </a:rPr>
                        <a:t>2. Comunicazione e collaborazione</a:t>
                      </a:r>
                      <a:endParaRPr lang="it-IT" sz="1200" noProof="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lnSpc>
                          <a:spcPct val="106000"/>
                        </a:lnSpc>
                        <a:spcAft>
                          <a:spcPts val="0"/>
                        </a:spcAft>
                        <a:defRPr sz="1200">
                          <a:effectLst/>
                          <a:latin typeface="+mj-lt"/>
                        </a:defRPr>
                      </a:pPr>
                      <a:r>
                        <a:rPr lang="it-IT" noProof="0"/>
                        <a:t>2.1 Interagire attraverso le tecnologie digitali</a:t>
                      </a:r>
                    </a:p>
                    <a:p>
                      <a:pPr algn="just">
                        <a:lnSpc>
                          <a:spcPct val="106000"/>
                        </a:lnSpc>
                        <a:spcAft>
                          <a:spcPts val="0"/>
                        </a:spcAft>
                        <a:defRPr sz="1200">
                          <a:effectLst/>
                          <a:latin typeface="+mj-lt"/>
                        </a:defRPr>
                      </a:pPr>
                      <a:r>
                        <a:rPr lang="it-IT" noProof="0"/>
                        <a:t>2.2 Condivisione attraverso le tecnologie digitali </a:t>
                      </a:r>
                    </a:p>
                    <a:p>
                      <a:pPr algn="just">
                        <a:lnSpc>
                          <a:spcPct val="106000"/>
                        </a:lnSpc>
                        <a:spcAft>
                          <a:spcPts val="0"/>
                        </a:spcAft>
                        <a:defRPr sz="1200">
                          <a:effectLst/>
                          <a:latin typeface="+mj-lt"/>
                        </a:defRPr>
                      </a:pPr>
                      <a:r>
                        <a:rPr lang="it-IT" noProof="0"/>
                        <a:t>2.3 Impegnarsi nella cittadinanza attraverso le tecnologie digitali</a:t>
                      </a:r>
                    </a:p>
                    <a:p>
                      <a:pPr algn="just">
                        <a:lnSpc>
                          <a:spcPct val="106000"/>
                        </a:lnSpc>
                        <a:spcAft>
                          <a:spcPts val="0"/>
                        </a:spcAft>
                        <a:defRPr sz="1200">
                          <a:effectLst/>
                          <a:latin typeface="+mj-lt"/>
                        </a:defRPr>
                      </a:pPr>
                      <a:r>
                        <a:rPr lang="it-IT" noProof="0"/>
                        <a:t>2.4 La collaborazione attraverso le tecnologie digitali</a:t>
                      </a:r>
                    </a:p>
                    <a:p>
                      <a:pPr algn="just">
                        <a:lnSpc>
                          <a:spcPct val="106000"/>
                        </a:lnSpc>
                        <a:spcAft>
                          <a:spcPts val="0"/>
                        </a:spcAft>
                        <a:defRPr sz="1200">
                          <a:effectLst/>
                          <a:latin typeface="+mj-lt"/>
                        </a:defRPr>
                      </a:pPr>
                      <a:r>
                        <a:rPr lang="it-IT" noProof="0"/>
                        <a:t>2.5 Netiquette</a:t>
                      </a:r>
                    </a:p>
                    <a:p>
                      <a:pPr algn="just">
                        <a:lnSpc>
                          <a:spcPct val="106000"/>
                        </a:lnSpc>
                        <a:spcAft>
                          <a:spcPts val="0"/>
                        </a:spcAft>
                        <a:defRPr sz="1200">
                          <a:effectLst/>
                          <a:latin typeface="+mj-lt"/>
                        </a:defRPr>
                      </a:pPr>
                      <a:r>
                        <a:rPr lang="it-IT" noProof="0"/>
                        <a:t>2.6 Gestione dell'identità digitale</a:t>
                      </a:r>
                    </a:p>
                  </a:txBody>
                  <a:tcPr marL="68580" marR="68580" marT="0" marB="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4945319"/>
                  </a:ext>
                </a:extLst>
              </a:tr>
              <a:tr h="822273">
                <a:tc>
                  <a:txBody>
                    <a:bodyPr/>
                    <a:lstStyle/>
                    <a:p>
                      <a:pPr algn="l">
                        <a:lnSpc>
                          <a:spcPct val="106000"/>
                        </a:lnSpc>
                        <a:spcAft>
                          <a:spcPts val="0"/>
                        </a:spcAft>
                        <a:defRPr sz="1200">
                          <a:effectLst/>
                          <a:latin typeface="+mj-lt"/>
                        </a:defRPr>
                      </a:pPr>
                      <a:r>
                        <a:rPr lang="it-IT" noProof="0">
                          <a:solidFill>
                            <a:schemeClr val="tx1"/>
                          </a:solidFill>
                        </a:rPr>
                        <a:t>3. Creazione di contenuti digitali</a:t>
                      </a:r>
                      <a:endParaRPr lang="it-IT" sz="1200" noProof="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lnSpc>
                          <a:spcPct val="106000"/>
                        </a:lnSpc>
                        <a:spcAft>
                          <a:spcPts val="0"/>
                        </a:spcAft>
                        <a:defRPr sz="1200">
                          <a:effectLst/>
                          <a:latin typeface="+mj-lt"/>
                        </a:defRPr>
                      </a:pPr>
                      <a:r>
                        <a:rPr lang="it-IT" noProof="0"/>
                        <a:t>3.1 Sviluppo di contenuti digitali</a:t>
                      </a:r>
                      <a:endParaRPr lang="it-IT" sz="1200" noProof="0">
                        <a:effectLst/>
                        <a:latin typeface="+mj-lt"/>
                      </a:endParaRPr>
                    </a:p>
                    <a:p>
                      <a:pPr algn="just">
                        <a:lnSpc>
                          <a:spcPct val="106000"/>
                        </a:lnSpc>
                        <a:spcAft>
                          <a:spcPts val="0"/>
                        </a:spcAft>
                        <a:defRPr sz="1200">
                          <a:effectLst/>
                          <a:latin typeface="+mj-lt"/>
                        </a:defRPr>
                      </a:pPr>
                      <a:r>
                        <a:rPr lang="it-IT" noProof="0"/>
                        <a:t>3.2 Integrare e rielaborare contenuti digitali</a:t>
                      </a:r>
                      <a:endParaRPr lang="it-IT" sz="1200" noProof="0">
                        <a:effectLst/>
                        <a:latin typeface="+mj-lt"/>
                      </a:endParaRPr>
                    </a:p>
                    <a:p>
                      <a:pPr algn="just">
                        <a:lnSpc>
                          <a:spcPct val="106000"/>
                        </a:lnSpc>
                        <a:spcAft>
                          <a:spcPts val="0"/>
                        </a:spcAft>
                        <a:defRPr sz="1200">
                          <a:effectLst/>
                          <a:latin typeface="+mj-lt"/>
                        </a:defRPr>
                      </a:pPr>
                      <a:r>
                        <a:rPr lang="it-IT" noProof="0"/>
                        <a:t>3.3 Diritto d'autore e licenze</a:t>
                      </a:r>
                      <a:endParaRPr lang="it-IT" sz="1200" noProof="0">
                        <a:effectLst/>
                        <a:latin typeface="+mj-lt"/>
                      </a:endParaRPr>
                    </a:p>
                    <a:p>
                      <a:pPr algn="just">
                        <a:lnSpc>
                          <a:spcPct val="106000"/>
                        </a:lnSpc>
                        <a:spcAft>
                          <a:spcPts val="0"/>
                        </a:spcAft>
                        <a:defRPr sz="1200">
                          <a:effectLst/>
                          <a:latin typeface="+mj-lt"/>
                        </a:defRPr>
                      </a:pPr>
                      <a:r>
                        <a:rPr lang="it-IT" noProof="0"/>
                        <a:t>3.4 Programmazione</a:t>
                      </a:r>
                      <a:endParaRPr lang="it-IT" sz="1200" noProof="0">
                        <a:effectLst/>
                        <a:latin typeface="+mj-lt"/>
                      </a:endParaRPr>
                    </a:p>
                  </a:txBody>
                  <a:tcPr marL="68580" marR="68580" marT="0" marB="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2679633"/>
                  </a:ext>
                </a:extLst>
              </a:tr>
              <a:tr h="822273">
                <a:tc>
                  <a:txBody>
                    <a:bodyPr/>
                    <a:lstStyle/>
                    <a:p>
                      <a:pPr algn="l">
                        <a:lnSpc>
                          <a:spcPct val="106000"/>
                        </a:lnSpc>
                        <a:spcAft>
                          <a:spcPts val="0"/>
                        </a:spcAft>
                        <a:defRPr sz="1200">
                          <a:effectLst/>
                          <a:latin typeface="+mj-lt"/>
                        </a:defRPr>
                      </a:pPr>
                      <a:r>
                        <a:rPr lang="it-IT" noProof="0">
                          <a:solidFill>
                            <a:schemeClr val="tx1"/>
                          </a:solidFill>
                        </a:rPr>
                        <a:t>4. Sicurezza</a:t>
                      </a:r>
                      <a:endParaRPr lang="it-IT" sz="1200" noProof="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just">
                        <a:lnSpc>
                          <a:spcPct val="106000"/>
                        </a:lnSpc>
                        <a:spcAft>
                          <a:spcPts val="0"/>
                        </a:spcAft>
                        <a:defRPr sz="1200">
                          <a:effectLst/>
                          <a:latin typeface="+mj-lt"/>
                        </a:defRPr>
                      </a:pPr>
                      <a:r>
                        <a:rPr lang="it-IT" noProof="0"/>
                        <a:t>4.1 Dispositivi di protezione</a:t>
                      </a:r>
                    </a:p>
                    <a:p>
                      <a:pPr algn="just">
                        <a:lnSpc>
                          <a:spcPct val="106000"/>
                        </a:lnSpc>
                        <a:spcAft>
                          <a:spcPts val="0"/>
                        </a:spcAft>
                        <a:defRPr sz="1200">
                          <a:effectLst/>
                          <a:latin typeface="+mj-lt"/>
                        </a:defRPr>
                      </a:pPr>
                      <a:r>
                        <a:rPr lang="it-IT" noProof="0"/>
                        <a:t>4.2 Protezione dei dati personali e della privacy</a:t>
                      </a:r>
                    </a:p>
                    <a:p>
                      <a:pPr algn="just">
                        <a:lnSpc>
                          <a:spcPct val="106000"/>
                        </a:lnSpc>
                        <a:spcAft>
                          <a:spcPts val="0"/>
                        </a:spcAft>
                        <a:defRPr sz="1200">
                          <a:effectLst/>
                          <a:latin typeface="+mj-lt"/>
                        </a:defRPr>
                      </a:pPr>
                      <a:r>
                        <a:rPr lang="it-IT" noProof="0"/>
                        <a:t>4.3 Proteggere la salute e il benessere</a:t>
                      </a:r>
                    </a:p>
                    <a:p>
                      <a:pPr algn="just">
                        <a:lnSpc>
                          <a:spcPct val="106000"/>
                        </a:lnSpc>
                        <a:spcAft>
                          <a:spcPts val="0"/>
                        </a:spcAft>
                        <a:defRPr sz="1200">
                          <a:effectLst/>
                          <a:latin typeface="+mj-lt"/>
                        </a:defRPr>
                      </a:pPr>
                      <a:r>
                        <a:rPr lang="it-IT" noProof="0"/>
                        <a:t>4.4 Proteggere l'ambiente</a:t>
                      </a:r>
                    </a:p>
                  </a:txBody>
                  <a:tcPr marL="68580" marR="68580" marT="0" marB="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27172807"/>
                  </a:ext>
                </a:extLst>
              </a:tr>
              <a:tr h="822273">
                <a:tc>
                  <a:txBody>
                    <a:bodyPr/>
                    <a:lstStyle/>
                    <a:p>
                      <a:pPr algn="l">
                        <a:lnSpc>
                          <a:spcPct val="106000"/>
                        </a:lnSpc>
                        <a:spcAft>
                          <a:spcPts val="0"/>
                        </a:spcAft>
                        <a:defRPr sz="1200">
                          <a:effectLst/>
                          <a:latin typeface="+mj-lt"/>
                        </a:defRPr>
                      </a:pPr>
                      <a:r>
                        <a:rPr lang="it-IT" noProof="0">
                          <a:solidFill>
                            <a:schemeClr val="tx1"/>
                          </a:solidFill>
                        </a:rPr>
                        <a:t>5. Risoluzione dei problemi</a:t>
                      </a:r>
                      <a:endParaRPr lang="it-IT" sz="1200" noProof="0">
                        <a:solidFill>
                          <a:schemeClr val="tx1"/>
                        </a:solidFill>
                        <a:effectLst/>
                        <a:latin typeface="+mj-lt"/>
                        <a:ea typeface="Calibri" panose="020F0502020204030204" pitchFamily="34" charset="0"/>
                        <a:cs typeface="Times New Roman" panose="02020603050405020304" pitchFamily="18" charset="0"/>
                      </a:endParaRPr>
                    </a:p>
                  </a:txBody>
                  <a:tcPr marL="68580" marR="68580" marT="0"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just">
                        <a:lnSpc>
                          <a:spcPct val="106000"/>
                        </a:lnSpc>
                        <a:spcAft>
                          <a:spcPts val="0"/>
                        </a:spcAft>
                        <a:defRPr sz="1200">
                          <a:effectLst/>
                          <a:latin typeface="+mj-lt"/>
                        </a:defRPr>
                      </a:pPr>
                      <a:r>
                        <a:rPr lang="it-IT" noProof="0" dirty="0"/>
                        <a:t>5.1 Risolvere i problemi tecnici</a:t>
                      </a:r>
                    </a:p>
                    <a:p>
                      <a:pPr algn="just">
                        <a:lnSpc>
                          <a:spcPct val="106000"/>
                        </a:lnSpc>
                        <a:spcAft>
                          <a:spcPts val="0"/>
                        </a:spcAft>
                        <a:defRPr sz="1200">
                          <a:effectLst/>
                          <a:latin typeface="+mj-lt"/>
                        </a:defRPr>
                      </a:pPr>
                      <a:r>
                        <a:rPr lang="it-IT" noProof="0" dirty="0"/>
                        <a:t>5.2 Identificare le esigenze e le risposte tecnologiche</a:t>
                      </a:r>
                    </a:p>
                    <a:p>
                      <a:pPr algn="just">
                        <a:lnSpc>
                          <a:spcPct val="106000"/>
                        </a:lnSpc>
                        <a:spcAft>
                          <a:spcPts val="0"/>
                        </a:spcAft>
                        <a:defRPr sz="1200">
                          <a:effectLst/>
                          <a:latin typeface="+mj-lt"/>
                        </a:defRPr>
                      </a:pPr>
                      <a:r>
                        <a:rPr lang="it-IT" noProof="0" dirty="0"/>
                        <a:t>5.3 Utilizzo creativo delle tecnologie digitali</a:t>
                      </a:r>
                    </a:p>
                    <a:p>
                      <a:pPr algn="just">
                        <a:lnSpc>
                          <a:spcPct val="106000"/>
                        </a:lnSpc>
                        <a:spcAft>
                          <a:spcPts val="0"/>
                        </a:spcAft>
                        <a:defRPr sz="1200">
                          <a:effectLst/>
                          <a:latin typeface="+mj-lt"/>
                        </a:defRPr>
                      </a:pPr>
                      <a:r>
                        <a:rPr lang="it-IT" noProof="0" dirty="0"/>
                        <a:t>5.4 Identificare le lacune in materia di competenze digitali</a:t>
                      </a:r>
                    </a:p>
                  </a:txBody>
                  <a:tcPr marL="68580" marR="68580" marT="0" marB="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826567923"/>
                  </a:ext>
                </a:extLst>
              </a:tr>
            </a:tbl>
          </a:graphicData>
        </a:graphic>
      </p:graphicFrame>
      <p:pic>
        <p:nvPicPr>
          <p:cNvPr id="2050" name="Picture 2" descr="DigComp 2.2, competenze digitali dei cittadini: cosa l'aggiornamento"/>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754533" y="2585425"/>
            <a:ext cx="3233155" cy="2284712"/>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10" name="CuadroTexto 4">
            <a:extLst>
              <a:ext uri="{FF2B5EF4-FFF2-40B4-BE49-F238E27FC236}">
                <a16:creationId xmlns:a16="http://schemas.microsoft.com/office/drawing/2014/main" id="{A9B4BD22-AF40-4574-BB02-C00B471C806C}"/>
              </a:ext>
            </a:extLst>
          </p:cNvPr>
          <p:cNvSpPr txBox="1"/>
          <p:nvPr/>
        </p:nvSpPr>
        <p:spPr>
          <a:xfrm>
            <a:off x="8637814" y="4996446"/>
            <a:ext cx="2940683" cy="276999"/>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1200">
                <a:latin typeface="+mj-lt"/>
                <a:ea typeface="Microsoft Sans Serif" panose="020B0604020202020204" pitchFamily="34" charset="0"/>
                <a:cs typeface="Poppins ExtraLight" panose="00000300000000000000" pitchFamily="2" charset="0"/>
              </a:defRPr>
            </a:pPr>
            <a:r>
              <a:rPr dirty="0"/>
              <a:t>Ultimo aggiornamento: </a:t>
            </a:r>
            <a:r>
              <a:rPr dirty="0" err="1"/>
              <a:t>DigComp</a:t>
            </a:r>
            <a:r>
              <a:rPr dirty="0"/>
              <a:t> 2.2, 2022</a:t>
            </a:r>
            <a:endParaRPr sz="1200" i="1" dirty="0">
              <a:latin typeface="+mj-lt"/>
              <a:ea typeface="Microsoft Sans Serif" panose="020B0604020202020204" pitchFamily="34" charset="0"/>
              <a:cs typeface="Poppins ExtraLight" panose="00000300000000000000" pitchFamily="2" charset="0"/>
            </a:endParaRPr>
          </a:p>
        </p:txBody>
      </p:sp>
    </p:spTree>
    <p:extLst>
      <p:ext uri="{BB962C8B-B14F-4D97-AF65-F5344CB8AC3E}">
        <p14:creationId xmlns:p14="http://schemas.microsoft.com/office/powerpoint/2010/main" val="2596226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2104559"/>
            <a:ext cx="7799253" cy="3715216"/>
          </a:xfrm>
          <a:prstGeom prst="rect">
            <a:avLst/>
          </a:prstGeom>
          <a:noFill/>
        </p:spPr>
        <p:txBody>
          <a:bodyPr wrap="square" numCol="1">
            <a:noAutofit/>
          </a:bodyPr>
          <a:lstStyle/>
          <a:p>
            <a:pPr algn="just">
              <a:defRPr sz="2000" b="1">
                <a:cs typeface="Poppins Medium" panose="00000600000000000000" pitchFamily="2" charset="0"/>
              </a:defRPr>
            </a:pPr>
            <a:r>
              <a:rPr lang="it-IT"/>
              <a:t>DigComp a colpo d'occhio...</a:t>
            </a:r>
          </a:p>
          <a:p>
            <a:pPr marL="284400" algn="just" fontAlgn="ctr">
              <a:lnSpc>
                <a:spcPct val="120000"/>
              </a:lnSpc>
              <a:defRPr sz="1600">
                <a:solidFill>
                  <a:prstClr val="black"/>
                </a:solidFill>
                <a:latin typeface="Calibri Light" panose="020F0302020204030204"/>
                <a:cs typeface="Poppins ExtraLight" panose="00000300000000000000" pitchFamily="2" charset="0"/>
              </a:defRPr>
            </a:pPr>
            <a:r>
              <a:rPr lang="it-IT"/>
              <a:t>Secondo gli esperti impegnati e mantenuti dalla Commissione europea nel consolidamento del quadro, un approccio globale all'istruzione digitale dei cittadini dell'UE passa attraverso l'acquisizione di 21 competenze "essenziali" distribuite in 5 settori di formazione: 1. Alfabetizzazione delle informazioni e dei dati, 2. Comunicazione e collaborazione, 3. Creazione di contenuti digitali, 4. Sicurezza, 5. Risoluzione dei problemi.</a:t>
            </a:r>
          </a:p>
          <a:p>
            <a:pPr marL="284400" algn="just" fontAlgn="ctr">
              <a:lnSpc>
                <a:spcPct val="120000"/>
              </a:lnSpc>
            </a:pPr>
            <a:endParaRPr lang="it-IT" sz="1600">
              <a:solidFill>
                <a:prstClr val="black"/>
              </a:solidFill>
              <a:latin typeface="Calibri Light" panose="020F0302020204030204"/>
              <a:cs typeface="Poppins ExtraLight" panose="00000300000000000000" pitchFamily="2" charset="0"/>
            </a:endParaRPr>
          </a:p>
          <a:p>
            <a:pPr marL="284400" algn="just" fontAlgn="ctr">
              <a:lnSpc>
                <a:spcPct val="120000"/>
              </a:lnSpc>
              <a:defRPr sz="1600">
                <a:solidFill>
                  <a:prstClr val="black"/>
                </a:solidFill>
                <a:latin typeface="Calibri Light" panose="020F0302020204030204"/>
                <a:cs typeface="Poppins ExtraLight" panose="00000300000000000000" pitchFamily="2" charset="0"/>
              </a:defRPr>
            </a:pPr>
            <a:r>
              <a:rPr lang="it-IT"/>
              <a:t>La progressione degli studenti è misurata basandosi sullo stesso modello a 8 strati sopra menzionato. Come riferimento generale, maggiore è la complessità del compito che lo studente può svolgere, maggiore è l'autonomia, maggiore è il dominio cognitivo coinvolto nel processo (dal ricordare come fare qualcosa, alla creazione e alla generazione di nuove soluzioni), maggiore è la competenza.</a:t>
            </a: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rPr lang="it-IT"/>
              <a:t>2.2 Struttura e contenuto del quadro </a:t>
            </a:r>
            <a:endParaRPr lang="it-IT" sz="2000" i="1">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845000" y="2969370"/>
            <a:ext cx="1347000" cy="1258244"/>
          </a:xfrm>
          <a:prstGeom prst="rect">
            <a:avLst/>
          </a:prstGeom>
        </p:spPr>
      </p:pic>
      <p:sp>
        <p:nvSpPr>
          <p:cNvPr id="8" name="Rettangolo 7"/>
          <p:cNvSpPr/>
          <p:nvPr/>
        </p:nvSpPr>
        <p:spPr>
          <a:xfrm>
            <a:off x="8425542" y="2561783"/>
            <a:ext cx="2481944" cy="2970044"/>
          </a:xfrm>
          <a:prstGeom prst="rect">
            <a:avLst/>
          </a:prstGeom>
          <a:ln>
            <a:solidFill>
              <a:srgbClr val="0070C0"/>
            </a:solidFill>
          </a:ln>
        </p:spPr>
        <p:txBody>
          <a:bodyPr wrap="square">
            <a:spAutoFit/>
          </a:bodyPr>
          <a:lstStyle/>
          <a:p>
            <a:pPr algn="just">
              <a:defRPr sz="1100">
                <a:latin typeface="+mj-lt"/>
              </a:defRPr>
            </a:pPr>
            <a:r>
              <a:rPr lang="it-IT"/>
              <a:t>Le organizzazioni di formazione e di istruzione coinvolte nell'istruzione digitale dovrebbero riconoscere in DigComp uno standard e un riferimento per le loro iniziative. </a:t>
            </a:r>
          </a:p>
          <a:p>
            <a:pPr algn="just"/>
            <a:endParaRPr lang="it-IT" sz="1100">
              <a:latin typeface="+mj-lt"/>
            </a:endParaRPr>
          </a:p>
          <a:p>
            <a:pPr algn="just">
              <a:defRPr sz="1100">
                <a:latin typeface="+mj-lt"/>
              </a:defRPr>
            </a:pPr>
            <a:r>
              <a:rPr lang="it-IT"/>
              <a:t>Possono concentrarsi sulle 21 competenze nel loro insieme o su specifiche aree di formazione in base alle loro preferenze personali o all'obiettivo sottostante dell'iniziativa. </a:t>
            </a:r>
          </a:p>
          <a:p>
            <a:pPr algn="just"/>
            <a:endParaRPr lang="it-IT" sz="1100">
              <a:latin typeface="+mj-lt"/>
            </a:endParaRPr>
          </a:p>
          <a:p>
            <a:pPr algn="just">
              <a:defRPr sz="1100">
                <a:latin typeface="+mj-lt"/>
              </a:defRPr>
            </a:pPr>
            <a:r>
              <a:rPr lang="it-IT"/>
              <a:t>La cosa importante è che guardano a DigComp come lo specchio di cui i risultati dell'apprendimento dovrebbero essere potenziati durante tutta l'esperienza di apprendimento.</a:t>
            </a:r>
          </a:p>
        </p:txBody>
      </p:sp>
      <p:sp>
        <p:nvSpPr>
          <p:cNvPr id="9" name="Rettangolo con angoli arrotondati 8">
            <a:extLst>
              <a:ext uri="{FF2B5EF4-FFF2-40B4-BE49-F238E27FC236}">
                <a16:creationId xmlns:a16="http://schemas.microsoft.com/office/drawing/2014/main" id="{26D0427A-B5A3-402D-89D3-09EF179CA7DC}"/>
              </a:ext>
            </a:extLst>
          </p:cNvPr>
          <p:cNvSpPr/>
          <p:nvPr/>
        </p:nvSpPr>
        <p:spPr>
          <a:xfrm>
            <a:off x="451030" y="669816"/>
            <a:ext cx="3968570"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rPr lang="it-IT"/>
              <a:t>DigComp e relativo follow-up</a:t>
            </a:r>
          </a:p>
        </p:txBody>
      </p:sp>
    </p:spTree>
    <p:extLst>
      <p:ext uri="{BB962C8B-B14F-4D97-AF65-F5344CB8AC3E}">
        <p14:creationId xmlns:p14="http://schemas.microsoft.com/office/powerpoint/2010/main" val="3679730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2104559"/>
            <a:ext cx="8424577" cy="3715216"/>
          </a:xfrm>
          <a:prstGeom prst="rect">
            <a:avLst/>
          </a:prstGeom>
          <a:noFill/>
        </p:spPr>
        <p:txBody>
          <a:bodyPr wrap="square" numCol="1">
            <a:noAutofit/>
          </a:bodyPr>
          <a:lstStyle/>
          <a:p>
            <a:pPr algn="just">
              <a:defRPr sz="2000" b="1">
                <a:cs typeface="Poppins Medium" panose="00000600000000000000" pitchFamily="2" charset="0"/>
              </a:defRPr>
            </a:pPr>
            <a:r>
              <a:rPr lang="it-IT"/>
              <a:t>Risorse e spin-off</a:t>
            </a:r>
          </a:p>
          <a:p>
            <a:pPr marL="284400" algn="just" fontAlgn="ctr">
              <a:lnSpc>
                <a:spcPct val="120000"/>
              </a:lnSpc>
              <a:defRPr sz="1600">
                <a:solidFill>
                  <a:prstClr val="black"/>
                </a:solidFill>
                <a:latin typeface="Calibri Light" panose="020F0302020204030204"/>
                <a:cs typeface="Poppins ExtraLight" panose="00000300000000000000" pitchFamily="2" charset="0"/>
              </a:defRPr>
            </a:pPr>
            <a:r>
              <a:rPr lang="it-IT"/>
              <a:t>Nel corso degli anni, e oltre agli aggiornamenti ufficiali (ad esempio, versione 2.1, 2.2), la letteratura DigComp si è estesa a diversi altri domini: nuovo follow-up specificamente concepito per sostenere l'istituto di istruzione e formazione per rendere più operativo il contenuto di DigComp e sfruttare le sue potenzialità (che sono disponibili anche per altri quadri).</a:t>
            </a:r>
          </a:p>
          <a:p>
            <a:pPr marL="284400" algn="just" fontAlgn="ctr">
              <a:lnSpc>
                <a:spcPct val="120000"/>
              </a:lnSpc>
            </a:pPr>
            <a:endParaRPr lang="it-IT" sz="500">
              <a:solidFill>
                <a:prstClr val="black"/>
              </a:solidFill>
              <a:latin typeface="Calibri Light" panose="020F0302020204030204"/>
              <a:cs typeface="Poppins ExtraLight" panose="00000300000000000000" pitchFamily="2" charset="0"/>
            </a:endParaRPr>
          </a:p>
          <a:p>
            <a:pPr marL="284400" algn="just" fontAlgn="ctr">
              <a:lnSpc>
                <a:spcPct val="120000"/>
              </a:lnSpc>
              <a:defRPr sz="1000">
                <a:solidFill>
                  <a:prstClr val="black"/>
                </a:solidFill>
                <a:latin typeface="Calibri Light" panose="020F0302020204030204"/>
                <a:cs typeface="Poppins ExtraLight" panose="00000300000000000000" pitchFamily="2" charset="0"/>
              </a:defRPr>
            </a:pPr>
            <a:r>
              <a:rPr lang="it-IT">
                <a:hlinkClick r:id="rId2"/>
              </a:rPr>
              <a:t>DigComp into Action</a:t>
            </a:r>
            <a:r>
              <a:rPr lang="it-IT"/>
              <a:t>: un lungo elenco di iniziative selezionate dalla Commissione europea come buone pratiche per l'attuazione del DigComp nel settore dell'istruzione e della formazione e valorizzate con l'obiettivo di ispirare azioni simili da parte di altri professionisti della LLL</a:t>
            </a:r>
          </a:p>
          <a:p>
            <a:pPr marL="284400" algn="just" fontAlgn="ctr">
              <a:lnSpc>
                <a:spcPct val="120000"/>
              </a:lnSpc>
            </a:pPr>
            <a:endParaRPr lang="it-IT" sz="300">
              <a:solidFill>
                <a:prstClr val="black"/>
              </a:solidFill>
              <a:latin typeface="Calibri Light" panose="020F0302020204030204"/>
              <a:cs typeface="Poppins ExtraLight" panose="00000300000000000000" pitchFamily="2" charset="0"/>
            </a:endParaRPr>
          </a:p>
          <a:p>
            <a:pPr marL="284400" algn="just" fontAlgn="ctr">
              <a:lnSpc>
                <a:spcPct val="120000"/>
              </a:lnSpc>
              <a:defRPr sz="1000">
                <a:solidFill>
                  <a:prstClr val="black"/>
                </a:solidFill>
                <a:latin typeface="Calibri Light" panose="020F0302020204030204"/>
                <a:cs typeface="Poppins ExtraLight" panose="00000300000000000000" pitchFamily="2" charset="0"/>
              </a:defRPr>
            </a:pPr>
            <a:r>
              <a:rPr lang="it-IT">
                <a:hlinkClick r:id="rId3"/>
              </a:rPr>
              <a:t>DigComp at Work</a:t>
            </a:r>
            <a:r>
              <a:rPr lang="it-IT"/>
              <a:t>: una ripartizione molto dettagliata delle iniziative selezionate come buone pratiche dalla Commissione europea come esempi dell'attuazione di DigComp nell'occupabilità e nell'occupazione</a:t>
            </a:r>
          </a:p>
          <a:p>
            <a:pPr marL="284400" algn="just" fontAlgn="ctr">
              <a:lnSpc>
                <a:spcPct val="120000"/>
              </a:lnSpc>
            </a:pPr>
            <a:endParaRPr lang="it-IT" sz="300">
              <a:solidFill>
                <a:prstClr val="black"/>
              </a:solidFill>
              <a:latin typeface="Calibri Light" panose="020F0302020204030204"/>
              <a:cs typeface="Poppins ExtraLight" panose="00000300000000000000" pitchFamily="2" charset="0"/>
            </a:endParaRPr>
          </a:p>
          <a:p>
            <a:pPr marL="284400" algn="just" fontAlgn="ctr">
              <a:lnSpc>
                <a:spcPct val="120000"/>
              </a:lnSpc>
              <a:defRPr sz="1000">
                <a:solidFill>
                  <a:prstClr val="black"/>
                </a:solidFill>
                <a:latin typeface="Calibri Light" panose="020F0302020204030204"/>
                <a:cs typeface="Poppins ExtraLight" panose="00000300000000000000" pitchFamily="2" charset="0"/>
              </a:defRPr>
            </a:pPr>
            <a:r>
              <a:rPr lang="it-IT">
                <a:hlinkClick r:id="rId4"/>
              </a:rPr>
              <a:t>DigCompOrg</a:t>
            </a:r>
            <a:r>
              <a:rPr lang="it-IT"/>
              <a:t>: un quadro concettuale ispirato al DigComp "tradizionale" e progettato per sostenere il piano di digitalizzazione delle organizzazioni di istruzione e formazione e la digitalizzazione dei percorsi di apprendimento</a:t>
            </a:r>
          </a:p>
          <a:p>
            <a:pPr marL="284400" algn="just" fontAlgn="ctr">
              <a:lnSpc>
                <a:spcPct val="120000"/>
              </a:lnSpc>
            </a:pPr>
            <a:endParaRPr lang="it-IT" sz="300">
              <a:solidFill>
                <a:prstClr val="black"/>
              </a:solidFill>
              <a:latin typeface="Calibri Light" panose="020F0302020204030204"/>
              <a:cs typeface="Poppins ExtraLight" panose="00000300000000000000" pitchFamily="2" charset="0"/>
            </a:endParaRPr>
          </a:p>
          <a:p>
            <a:pPr marL="284400" algn="just" fontAlgn="ctr">
              <a:lnSpc>
                <a:spcPct val="120000"/>
              </a:lnSpc>
              <a:defRPr sz="1000">
                <a:solidFill>
                  <a:prstClr val="black"/>
                </a:solidFill>
                <a:latin typeface="Calibri Light" panose="020F0302020204030204"/>
                <a:cs typeface="Poppins ExtraLight" panose="00000300000000000000" pitchFamily="2" charset="0"/>
              </a:defRPr>
            </a:pPr>
            <a:r>
              <a:rPr lang="it-IT"/>
              <a:t>Altri: </a:t>
            </a:r>
            <a:r>
              <a:rPr lang="it-IT">
                <a:hlinkClick r:id="rId5"/>
              </a:rPr>
              <a:t>OpenEdu</a:t>
            </a:r>
            <a:r>
              <a:rPr lang="it-IT"/>
              <a:t>, </a:t>
            </a:r>
            <a:r>
              <a:rPr lang="it-IT">
                <a:hlinkClick r:id="rId6"/>
              </a:rPr>
              <a:t>DigCompConsumers</a:t>
            </a:r>
            <a:endParaRPr lang="it-IT" sz="100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rPr lang="it-IT"/>
              <a:t>2.3 Un'esperienza in corso </a:t>
            </a:r>
            <a:endParaRPr lang="it-IT" sz="2000" i="1">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6" name="Rettangolo con angoli arrotondati 8">
            <a:extLst>
              <a:ext uri="{FF2B5EF4-FFF2-40B4-BE49-F238E27FC236}">
                <a16:creationId xmlns:a16="http://schemas.microsoft.com/office/drawing/2014/main" id="{8C9F1603-50E2-4AD7-A2F5-2A11136F06B2}"/>
              </a:ext>
            </a:extLst>
          </p:cNvPr>
          <p:cNvSpPr/>
          <p:nvPr/>
        </p:nvSpPr>
        <p:spPr>
          <a:xfrm>
            <a:off x="451030" y="669816"/>
            <a:ext cx="3968570"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rPr lang="it-IT"/>
              <a:t>DigComp e relativo follow-up</a:t>
            </a:r>
          </a:p>
        </p:txBody>
      </p:sp>
    </p:spTree>
    <p:extLst>
      <p:ext uri="{BB962C8B-B14F-4D97-AF65-F5344CB8AC3E}">
        <p14:creationId xmlns:p14="http://schemas.microsoft.com/office/powerpoint/2010/main" val="981522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2104559"/>
            <a:ext cx="7272000" cy="3715216"/>
          </a:xfrm>
          <a:prstGeom prst="rect">
            <a:avLst/>
          </a:prstGeom>
          <a:noFill/>
        </p:spPr>
        <p:txBody>
          <a:bodyPr wrap="square" numCol="1">
            <a:noAutofit/>
          </a:bodyPr>
          <a:lstStyle/>
          <a:p>
            <a:pPr algn="just">
              <a:defRPr sz="2000" b="1">
                <a:cs typeface="Poppins Medium" panose="00000600000000000000" pitchFamily="2" charset="0"/>
              </a:defRPr>
            </a:pPr>
            <a:r>
              <a:rPr lang="it-IT" dirty="0"/>
              <a:t>Cogliere il potenziale delle tecnologie digitali</a:t>
            </a:r>
          </a:p>
          <a:p>
            <a:pPr marL="284400" algn="just" fontAlgn="ctr">
              <a:lnSpc>
                <a:spcPct val="120000"/>
              </a:lnSpc>
              <a:defRPr sz="1600">
                <a:solidFill>
                  <a:prstClr val="black"/>
                </a:solidFill>
                <a:latin typeface="Calibri Light" panose="020F0302020204030204"/>
                <a:cs typeface="Poppins ExtraLight" panose="00000300000000000000" pitchFamily="2" charset="0"/>
              </a:defRPr>
            </a:pPr>
            <a:r>
              <a:rPr lang="it-IT" dirty="0"/>
              <a:t>DigCompEdu rappresenta sicuramente lo spin-off ufficiale più completo, robusto ed esteso. Anche prima dell'epidemia di COVID-19, l'impressione tra i responsabili politici e gli stessi professionisti era che insegnanti ed educatori avevano bisogno di un'intera serie di competenze digitali su misura per:</a:t>
            </a:r>
          </a:p>
          <a:p>
            <a:pPr marL="627300" indent="-342900" algn="just" fontAlgn="ctr">
              <a:lnSpc>
                <a:spcPct val="120000"/>
              </a:lnSpc>
              <a:buFont typeface="+mj-lt"/>
              <a:buAutoNum type="arabicPeriod"/>
              <a:defRPr sz="1600">
                <a:solidFill>
                  <a:prstClr val="black"/>
                </a:solidFill>
                <a:latin typeface="Calibri Light" panose="020F0302020204030204"/>
                <a:cs typeface="Poppins ExtraLight" panose="00000300000000000000" pitchFamily="2" charset="0"/>
              </a:defRPr>
            </a:pPr>
            <a:r>
              <a:rPr lang="it-IT" dirty="0"/>
              <a:t>promuovere nuove opportunità di sviluppo delle capacità ispirate al treno-the-trainer</a:t>
            </a:r>
          </a:p>
          <a:p>
            <a:pPr marL="627300" indent="-342900" algn="just" fontAlgn="ctr">
              <a:lnSpc>
                <a:spcPct val="120000"/>
              </a:lnSpc>
              <a:buFont typeface="+mj-lt"/>
              <a:buAutoNum type="arabicPeriod"/>
              <a:defRPr sz="1600">
                <a:solidFill>
                  <a:prstClr val="black"/>
                </a:solidFill>
                <a:latin typeface="Calibri Light" panose="020F0302020204030204"/>
                <a:cs typeface="Poppins ExtraLight" panose="00000300000000000000" pitchFamily="2" charset="0"/>
              </a:defRPr>
            </a:pPr>
            <a:r>
              <a:rPr lang="it-IT" dirty="0"/>
              <a:t>sostenere pratiche innovative per l'istruzione e la formazione</a:t>
            </a:r>
          </a:p>
          <a:p>
            <a:pPr marL="284400" algn="just" fontAlgn="ctr">
              <a:lnSpc>
                <a:spcPct val="120000"/>
              </a:lnSpc>
            </a:pPr>
            <a:endParaRPr lang="it-IT" sz="1600" dirty="0">
              <a:solidFill>
                <a:prstClr val="black"/>
              </a:solidFill>
              <a:latin typeface="Calibri Light" panose="020F0302020204030204"/>
              <a:cs typeface="Poppins ExtraLight" panose="00000300000000000000" pitchFamily="2" charset="0"/>
            </a:endParaRPr>
          </a:p>
          <a:p>
            <a:pPr marL="284400" algn="just" fontAlgn="ctr">
              <a:lnSpc>
                <a:spcPct val="120000"/>
              </a:lnSpc>
              <a:defRPr sz="1600">
                <a:solidFill>
                  <a:prstClr val="black"/>
                </a:solidFill>
                <a:latin typeface="Calibri Light" panose="020F0302020204030204"/>
                <a:cs typeface="Poppins ExtraLight" panose="00000300000000000000" pitchFamily="2" charset="0"/>
              </a:defRPr>
            </a:pPr>
            <a:r>
              <a:rPr lang="it-IT" dirty="0"/>
              <a:t>Il rapporto e la logica rimangono gli stessi: promuovere e armonizzare l'approccio dell'UE all'istruzione e alla formazione sulle competenze digitali, ma questa volta considerare gli educatori come beneficiari dell'offerta. </a:t>
            </a:r>
          </a:p>
          <a:p>
            <a:pPr algn="just" fontAlgn="ctr"/>
            <a:endParaRPr lang="it-IT" sz="1600" dirty="0">
              <a:solidFill>
                <a:prstClr val="black"/>
              </a:solidFill>
              <a:latin typeface="Calibri Light" panose="020F0302020204030204"/>
              <a:cs typeface="Poppins ExtraLight" panose="00000300000000000000" pitchFamily="2" charset="0"/>
            </a:endParaRPr>
          </a:p>
          <a:p>
            <a:pPr algn="just" fontAlgn="ctr"/>
            <a:endParaRPr lang="it-IT" sz="1600" dirty="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rPr lang="it-IT"/>
              <a:t>3.1 Il quadro delle competenze digitali per gli educatori </a:t>
            </a:r>
            <a:endParaRPr lang="it-IT" sz="2000" i="1">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1868837"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rPr lang="it-IT" dirty="0"/>
              <a:t>DigCompEdu</a:t>
            </a:r>
          </a:p>
        </p:txBody>
      </p:sp>
      <p:pic>
        <p:nvPicPr>
          <p:cNvPr id="2" name="Immagine 1"/>
          <p:cNvPicPr>
            <a:picLocks noChangeAspect="1"/>
          </p:cNvPicPr>
          <p:nvPr/>
        </p:nvPicPr>
        <p:blipFill>
          <a:blip r:embed="rId3"/>
          <a:stretch>
            <a:fillRect/>
          </a:stretch>
        </p:blipFill>
        <p:spPr>
          <a:xfrm>
            <a:off x="7911042" y="2139043"/>
            <a:ext cx="2579687" cy="3646247"/>
          </a:xfrm>
          <a:prstGeom prst="rect">
            <a:avLst/>
          </a:prstGeom>
          <a:ln>
            <a:solidFill>
              <a:srgbClr val="FF0000"/>
            </a:solidFill>
          </a:ln>
        </p:spPr>
      </p:pic>
    </p:spTree>
    <p:extLst>
      <p:ext uri="{BB962C8B-B14F-4D97-AF65-F5344CB8AC3E}">
        <p14:creationId xmlns:p14="http://schemas.microsoft.com/office/powerpoint/2010/main" val="720708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2104559"/>
            <a:ext cx="7272000" cy="3715216"/>
          </a:xfrm>
          <a:prstGeom prst="rect">
            <a:avLst/>
          </a:prstGeom>
          <a:noFill/>
        </p:spPr>
        <p:txBody>
          <a:bodyPr wrap="square" numCol="1">
            <a:noAutofit/>
          </a:bodyPr>
          <a:lstStyle/>
          <a:p>
            <a:pPr>
              <a:defRPr sz="2000" b="1">
                <a:cs typeface="Poppins Medium" panose="00000600000000000000" pitchFamily="2" charset="0"/>
              </a:defRPr>
            </a:pPr>
            <a:r>
              <a:rPr lang="it-IT"/>
              <a:t>Sei principali aree di interesse</a:t>
            </a:r>
            <a:endParaRPr lang="it-IT" sz="1600">
              <a:solidFill>
                <a:prstClr val="black"/>
              </a:solidFill>
              <a:latin typeface="Calibri Light" panose="020F0302020204030204"/>
              <a:cs typeface="Poppins ExtraLight" panose="00000300000000000000" pitchFamily="2" charset="0"/>
            </a:endParaRPr>
          </a:p>
          <a:p>
            <a:pPr fontAlgn="ctr"/>
            <a:endParaRPr lang="it-IT" sz="160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rPr lang="it-IT" dirty="0"/>
              <a:t>3.2 Contenuto e struttura di DigCompEdu </a:t>
            </a:r>
            <a:endParaRPr lang="it-IT" sz="2000" i="1" dirty="0">
              <a:latin typeface="+mj-lt"/>
              <a:ea typeface="Microsoft Sans Serif" panose="020B0604020202020204" pitchFamily="34" charset="0"/>
              <a:cs typeface="Poppins ExtraLight" panose="00000300000000000000" pitchFamily="2" charset="0"/>
            </a:endParaRPr>
          </a:p>
        </p:txBody>
      </p:sp>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1868837"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rPr lang="it-IT" dirty="0"/>
              <a:t>DigCompEdu</a:t>
            </a:r>
          </a:p>
        </p:txBody>
      </p:sp>
      <p:graphicFrame>
        <p:nvGraphicFramePr>
          <p:cNvPr id="3" name="Tabella 2"/>
          <p:cNvGraphicFramePr>
            <a:graphicFrameLocks noGrp="1"/>
          </p:cNvGraphicFramePr>
          <p:nvPr>
            <p:extLst>
              <p:ext uri="{D42A27DB-BD31-4B8C-83A1-F6EECF244321}">
                <p14:modId xmlns:p14="http://schemas.microsoft.com/office/powerpoint/2010/main" val="1457190844"/>
              </p:ext>
            </p:extLst>
          </p:nvPr>
        </p:nvGraphicFramePr>
        <p:xfrm>
          <a:off x="249705" y="2631188"/>
          <a:ext cx="11692590" cy="2240280"/>
        </p:xfrm>
        <a:graphic>
          <a:graphicData uri="http://schemas.openxmlformats.org/drawingml/2006/table">
            <a:tbl>
              <a:tblPr firstRow="1" bandRow="1">
                <a:tableStyleId>{5C22544A-7EE6-4342-B048-85BDC9FD1C3A}</a:tableStyleId>
              </a:tblPr>
              <a:tblGrid>
                <a:gridCol w="1948765">
                  <a:extLst>
                    <a:ext uri="{9D8B030D-6E8A-4147-A177-3AD203B41FA5}">
                      <a16:colId xmlns:a16="http://schemas.microsoft.com/office/drawing/2014/main" val="3937168253"/>
                    </a:ext>
                  </a:extLst>
                </a:gridCol>
                <a:gridCol w="1948765">
                  <a:extLst>
                    <a:ext uri="{9D8B030D-6E8A-4147-A177-3AD203B41FA5}">
                      <a16:colId xmlns:a16="http://schemas.microsoft.com/office/drawing/2014/main" val="2148727033"/>
                    </a:ext>
                  </a:extLst>
                </a:gridCol>
                <a:gridCol w="1948765">
                  <a:extLst>
                    <a:ext uri="{9D8B030D-6E8A-4147-A177-3AD203B41FA5}">
                      <a16:colId xmlns:a16="http://schemas.microsoft.com/office/drawing/2014/main" val="2848200564"/>
                    </a:ext>
                  </a:extLst>
                </a:gridCol>
                <a:gridCol w="1948765">
                  <a:extLst>
                    <a:ext uri="{9D8B030D-6E8A-4147-A177-3AD203B41FA5}">
                      <a16:colId xmlns:a16="http://schemas.microsoft.com/office/drawing/2014/main" val="377013400"/>
                    </a:ext>
                  </a:extLst>
                </a:gridCol>
                <a:gridCol w="1948765">
                  <a:extLst>
                    <a:ext uri="{9D8B030D-6E8A-4147-A177-3AD203B41FA5}">
                      <a16:colId xmlns:a16="http://schemas.microsoft.com/office/drawing/2014/main" val="4009921453"/>
                    </a:ext>
                  </a:extLst>
                </a:gridCol>
                <a:gridCol w="1948765">
                  <a:extLst>
                    <a:ext uri="{9D8B030D-6E8A-4147-A177-3AD203B41FA5}">
                      <a16:colId xmlns:a16="http://schemas.microsoft.com/office/drawing/2014/main" val="273961340"/>
                    </a:ext>
                  </a:extLst>
                </a:gridCol>
              </a:tblGrid>
              <a:tr h="399880">
                <a:tc>
                  <a:txBody>
                    <a:bodyPr/>
                    <a:lstStyle/>
                    <a:p>
                      <a:pPr algn="ctr">
                        <a:defRPr sz="1300" b="1">
                          <a:latin typeface="+mj-lt"/>
                        </a:defRPr>
                      </a:pPr>
                      <a:r>
                        <a:rPr lang="it-IT" noProof="0">
                          <a:solidFill>
                            <a:schemeClr val="tx1"/>
                          </a:solidFill>
                        </a:rPr>
                        <a:t>Area 1</a:t>
                      </a:r>
                    </a:p>
                    <a:p>
                      <a:pPr algn="ctr">
                        <a:defRPr sz="1300" b="1">
                          <a:latin typeface="+mj-lt"/>
                        </a:defRPr>
                      </a:pPr>
                      <a:r>
                        <a:rPr lang="it-IT" noProof="0">
                          <a:solidFill>
                            <a:schemeClr val="tx1"/>
                          </a:solidFill>
                        </a:rPr>
                        <a:t>Impegno professionale</a:t>
                      </a:r>
                      <a:endParaRPr lang="it-IT" sz="1300" b="1" noProof="0">
                        <a:solidFill>
                          <a:schemeClr val="tx1"/>
                        </a:solidFill>
                        <a:latin typeface="+mj-lt"/>
                      </a:endParaRPr>
                    </a:p>
                  </a:txBody>
                  <a:tcPr>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1"/>
                    </a:solidFill>
                  </a:tcPr>
                </a:tc>
                <a:tc>
                  <a:txBody>
                    <a:bodyPr/>
                    <a:lstStyle/>
                    <a:p>
                      <a:pPr algn="ctr">
                        <a:defRPr sz="1300" b="1">
                          <a:latin typeface="+mj-lt"/>
                        </a:defRPr>
                      </a:pPr>
                      <a:r>
                        <a:rPr lang="it-IT" noProof="0">
                          <a:solidFill>
                            <a:schemeClr val="tx1"/>
                          </a:solidFill>
                        </a:rPr>
                        <a:t>Area 2</a:t>
                      </a:r>
                    </a:p>
                    <a:p>
                      <a:pPr algn="ctr">
                        <a:defRPr sz="1300" b="1">
                          <a:latin typeface="+mj-lt"/>
                        </a:defRPr>
                      </a:pPr>
                      <a:r>
                        <a:rPr lang="it-IT" noProof="0">
                          <a:solidFill>
                            <a:schemeClr val="tx1"/>
                          </a:solidFill>
                        </a:rPr>
                        <a:t>Risorse digitali</a:t>
                      </a:r>
                      <a:endParaRPr lang="it-IT" sz="1300" b="1" noProof="0">
                        <a:solidFill>
                          <a:schemeClr val="tx1"/>
                        </a:solidFill>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1"/>
                    </a:solidFill>
                  </a:tcPr>
                </a:tc>
                <a:tc>
                  <a:txBody>
                    <a:bodyPr/>
                    <a:lstStyle/>
                    <a:p>
                      <a:pPr algn="ctr">
                        <a:defRPr sz="1300" b="1">
                          <a:latin typeface="+mj-lt"/>
                        </a:defRPr>
                      </a:pPr>
                      <a:r>
                        <a:rPr lang="it-IT" noProof="0">
                          <a:solidFill>
                            <a:schemeClr val="tx1"/>
                          </a:solidFill>
                        </a:rPr>
                        <a:t>Area 3</a:t>
                      </a:r>
                    </a:p>
                    <a:p>
                      <a:pPr algn="ctr">
                        <a:defRPr sz="1300" b="1">
                          <a:latin typeface="+mj-lt"/>
                        </a:defRPr>
                      </a:pPr>
                      <a:r>
                        <a:rPr lang="it-IT" noProof="0">
                          <a:solidFill>
                            <a:schemeClr val="tx1"/>
                          </a:solidFill>
                        </a:rPr>
                        <a:t>Insegnamento e apprendimento </a:t>
                      </a:r>
                      <a:endParaRPr lang="it-IT" sz="1300" b="1" noProof="0">
                        <a:solidFill>
                          <a:schemeClr val="tx1"/>
                        </a:solidFill>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1"/>
                    </a:solidFill>
                  </a:tcPr>
                </a:tc>
                <a:tc>
                  <a:txBody>
                    <a:bodyPr/>
                    <a:lstStyle/>
                    <a:p>
                      <a:pPr algn="ctr">
                        <a:defRPr sz="1300" b="1">
                          <a:latin typeface="+mj-lt"/>
                        </a:defRPr>
                      </a:pPr>
                      <a:r>
                        <a:rPr lang="it-IT" noProof="0">
                          <a:solidFill>
                            <a:schemeClr val="tx1"/>
                          </a:solidFill>
                        </a:rPr>
                        <a:t>Area 4</a:t>
                      </a:r>
                    </a:p>
                    <a:p>
                      <a:pPr algn="ctr">
                        <a:defRPr sz="1300" b="1">
                          <a:latin typeface="+mj-lt"/>
                        </a:defRPr>
                      </a:pPr>
                      <a:r>
                        <a:rPr lang="it-IT" noProof="0">
                          <a:solidFill>
                            <a:schemeClr val="tx1"/>
                          </a:solidFill>
                        </a:rPr>
                        <a:t>Valutazione </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1"/>
                    </a:solidFill>
                  </a:tcPr>
                </a:tc>
                <a:tc>
                  <a:txBody>
                    <a:bodyPr/>
                    <a:lstStyle/>
                    <a:p>
                      <a:pPr algn="ctr">
                        <a:defRPr sz="1300" b="1">
                          <a:latin typeface="+mj-lt"/>
                        </a:defRPr>
                      </a:pPr>
                      <a:r>
                        <a:rPr lang="it-IT" noProof="0">
                          <a:solidFill>
                            <a:schemeClr val="tx1"/>
                          </a:solidFill>
                        </a:rPr>
                        <a:t>Area 5 </a:t>
                      </a:r>
                    </a:p>
                    <a:p>
                      <a:pPr algn="ctr">
                        <a:defRPr sz="1300" b="1">
                          <a:latin typeface="+mj-lt"/>
                        </a:defRPr>
                      </a:pPr>
                      <a:r>
                        <a:rPr lang="it-IT" noProof="0">
                          <a:solidFill>
                            <a:schemeClr val="tx1"/>
                          </a:solidFill>
                        </a:rPr>
                        <a:t>Potenziare gli studenti</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solidFill>
                      <a:schemeClr val="bg1"/>
                    </a:solidFill>
                  </a:tcPr>
                </a:tc>
                <a:tc>
                  <a:txBody>
                    <a:bodyPr/>
                    <a:lstStyle/>
                    <a:p>
                      <a:pPr algn="ctr">
                        <a:defRPr sz="1300" b="1">
                          <a:latin typeface="+mj-lt"/>
                        </a:defRPr>
                      </a:pPr>
                      <a:r>
                        <a:rPr lang="it-IT" noProof="0">
                          <a:solidFill>
                            <a:schemeClr val="tx1"/>
                          </a:solidFill>
                        </a:rPr>
                        <a:t>Area 6 </a:t>
                      </a:r>
                    </a:p>
                    <a:p>
                      <a:pPr algn="ctr">
                        <a:defRPr sz="1300" b="1">
                          <a:latin typeface="+mj-lt"/>
                        </a:defRPr>
                      </a:pPr>
                      <a:r>
                        <a:rPr lang="it-IT" noProof="0">
                          <a:solidFill>
                            <a:schemeClr val="tx1"/>
                          </a:solidFill>
                        </a:rPr>
                        <a:t>Facilitare gli studenti</a:t>
                      </a:r>
                      <a:endParaRPr lang="it-IT" sz="1300" b="1" noProof="0">
                        <a:solidFill>
                          <a:schemeClr val="tx1"/>
                        </a:solidFill>
                        <a:latin typeface="+mj-lt"/>
                      </a:endParaRPr>
                    </a:p>
                  </a:txBody>
                  <a:tcPr>
                    <a:lnL w="6350"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0314081"/>
                  </a:ext>
                </a:extLst>
              </a:tr>
              <a:tr h="399880">
                <a:tc>
                  <a:txBody>
                    <a:bodyPr/>
                    <a:lstStyle/>
                    <a:p>
                      <a:pPr algn="just">
                        <a:defRPr sz="1200">
                          <a:latin typeface="+mj-lt"/>
                        </a:defRPr>
                      </a:pPr>
                      <a:r>
                        <a:rPr lang="it-IT" noProof="0"/>
                        <a:t>Utilizzo delle tecnologie digitali per la comunicazione, la collaborazione e lo sviluppo professionale. </a:t>
                      </a:r>
                    </a:p>
                    <a:p>
                      <a:pPr algn="l"/>
                      <a:endParaRPr lang="it-IT" sz="1200" b="0" noProof="0">
                        <a:solidFill>
                          <a:schemeClr val="tx1"/>
                        </a:solidFill>
                        <a:latin typeface="+mj-lt"/>
                      </a:endParaRPr>
                    </a:p>
                    <a:p>
                      <a:pPr algn="l"/>
                      <a:endParaRPr lang="it-IT" sz="1200" b="0" noProof="0">
                        <a:solidFill>
                          <a:schemeClr val="tx1"/>
                        </a:solidFill>
                        <a:latin typeface="+mj-lt"/>
                      </a:endParaRPr>
                    </a:p>
                    <a:p>
                      <a:pPr algn="l"/>
                      <a:endParaRPr lang="it-IT" sz="1200" b="0" noProof="0">
                        <a:solidFill>
                          <a:schemeClr val="tx1"/>
                        </a:solidFill>
                        <a:latin typeface="+mj-lt"/>
                      </a:endParaRPr>
                    </a:p>
                  </a:txBody>
                  <a:tcP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just">
                        <a:defRPr sz="1200">
                          <a:latin typeface="+mj-lt"/>
                        </a:defRPr>
                      </a:pPr>
                      <a:r>
                        <a:rPr lang="it-IT" noProof="0"/>
                        <a:t>Sourcing, creazione e condivisione di risorse digitali.</a:t>
                      </a:r>
                    </a:p>
                    <a:p>
                      <a:pPr algn="l"/>
                      <a:endParaRPr lang="it-IT" sz="1200" b="0" noProof="0">
                        <a:solidFill>
                          <a:schemeClr val="tx1"/>
                        </a:solidFill>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just">
                        <a:defRPr sz="1200">
                          <a:latin typeface="+mj-lt"/>
                        </a:defRPr>
                      </a:pPr>
                      <a:r>
                        <a:rPr lang="it-IT" noProof="0"/>
                        <a:t>Gestire e orchestrare l'uso delle tecnologie digitali</a:t>
                      </a:r>
                    </a:p>
                    <a:p>
                      <a:pPr algn="just">
                        <a:defRPr sz="1200">
                          <a:latin typeface="+mj-lt"/>
                        </a:defRPr>
                      </a:pPr>
                      <a:r>
                        <a:rPr lang="it-IT" noProof="0"/>
                        <a:t>Nell'insegnamento e nell'apprendimento</a:t>
                      </a:r>
                      <a:endParaRPr lang="it-IT" sz="1200" b="0" noProof="0">
                        <a:solidFill>
                          <a:schemeClr val="tx1"/>
                        </a:solidFill>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just">
                        <a:defRPr sz="1200">
                          <a:latin typeface="+mj-lt"/>
                        </a:defRPr>
                      </a:pPr>
                      <a:r>
                        <a:rPr lang="it-IT" noProof="0"/>
                        <a:t>Utilizzo di tecnologie e strategie digitali per migliorare</a:t>
                      </a:r>
                    </a:p>
                    <a:p>
                      <a:pPr algn="just">
                        <a:defRPr sz="1200">
                          <a:latin typeface="+mj-lt"/>
                        </a:defRPr>
                      </a:pPr>
                      <a:r>
                        <a:rPr lang="it-IT" noProof="0"/>
                        <a:t>valutazione.</a:t>
                      </a:r>
                      <a:endParaRPr lang="it-IT" sz="1200" b="0" noProof="0">
                        <a:solidFill>
                          <a:schemeClr val="tx1"/>
                        </a:solidFill>
                        <a:latin typeface="+mj-lt"/>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just">
                        <a:defRPr sz="1200">
                          <a:latin typeface="+mj-lt"/>
                        </a:defRPr>
                      </a:pPr>
                      <a:r>
                        <a:rPr lang="it-IT" noProof="0"/>
                        <a:t>Utilizzare le tecnologie digitali per migliorare l'inclusione,</a:t>
                      </a:r>
                    </a:p>
                    <a:p>
                      <a:pPr algn="just">
                        <a:defRPr sz="1200">
                          <a:latin typeface="+mj-lt"/>
                        </a:defRPr>
                      </a:pPr>
                      <a:r>
                        <a:rPr lang="it-IT" noProof="0"/>
                        <a:t>personalizzazione e coinvolgimento attivo degli studenti.</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solidFill>
                      <a:schemeClr val="bg1"/>
                    </a:solidFill>
                  </a:tcPr>
                </a:tc>
                <a:tc>
                  <a:txBody>
                    <a:bodyPr/>
                    <a:lstStyle/>
                    <a:p>
                      <a:pPr algn="just">
                        <a:defRPr sz="1200">
                          <a:latin typeface="+mj-lt"/>
                        </a:defRPr>
                      </a:pPr>
                      <a:r>
                        <a:rPr lang="it-IT" noProof="0" dirty="0"/>
                        <a:t>Consentire agli studenti di utilizzare in modo creativo e responsabile il digitale</a:t>
                      </a:r>
                    </a:p>
                    <a:p>
                      <a:pPr algn="just">
                        <a:defRPr sz="1200">
                          <a:latin typeface="+mj-lt"/>
                        </a:defRPr>
                      </a:pPr>
                      <a:r>
                        <a:rPr lang="it-IT" noProof="0" dirty="0"/>
                        <a:t>tecnologie per l'informazione, la comunicazione, i contenuti</a:t>
                      </a:r>
                    </a:p>
                    <a:p>
                      <a:pPr algn="just">
                        <a:defRPr sz="1200">
                          <a:latin typeface="+mj-lt"/>
                        </a:defRPr>
                      </a:pPr>
                      <a:r>
                        <a:rPr lang="it-IT" noProof="0" dirty="0"/>
                        <a:t>creazione, benessere e </a:t>
                      </a:r>
                      <a:r>
                        <a:rPr lang="it-IT" noProof="0" dirty="0" err="1"/>
                        <a:t>problem</a:t>
                      </a:r>
                      <a:r>
                        <a:rPr lang="it-IT" noProof="0" dirty="0"/>
                        <a:t> solving</a:t>
                      </a:r>
                      <a:endParaRPr lang="it-IT" sz="1200" b="0" noProof="0" dirty="0">
                        <a:solidFill>
                          <a:schemeClr val="tx1"/>
                        </a:solidFill>
                        <a:latin typeface="+mj-lt"/>
                      </a:endParaRPr>
                    </a:p>
                  </a:txBody>
                  <a:tcP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50569344"/>
                  </a:ext>
                </a:extLst>
              </a:tr>
            </a:tbl>
          </a:graphicData>
        </a:graphic>
      </p:graphicFrame>
      <p:sp>
        <p:nvSpPr>
          <p:cNvPr id="4" name="Rettangolo arrotondato 3"/>
          <p:cNvSpPr/>
          <p:nvPr/>
        </p:nvSpPr>
        <p:spPr>
          <a:xfrm>
            <a:off x="249705" y="2631188"/>
            <a:ext cx="1943162" cy="27112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Rettangolo arrotondato 8"/>
          <p:cNvSpPr/>
          <p:nvPr/>
        </p:nvSpPr>
        <p:spPr>
          <a:xfrm>
            <a:off x="2202392" y="2631188"/>
            <a:ext cx="7779808" cy="27112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Rettangolo arrotondato 9"/>
          <p:cNvSpPr/>
          <p:nvPr/>
        </p:nvSpPr>
        <p:spPr>
          <a:xfrm>
            <a:off x="9999133" y="2631188"/>
            <a:ext cx="1943162" cy="271127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CuadroTexto 4">
            <a:extLst>
              <a:ext uri="{FF2B5EF4-FFF2-40B4-BE49-F238E27FC236}">
                <a16:creationId xmlns:a16="http://schemas.microsoft.com/office/drawing/2014/main" id="{A9B4BD22-AF40-4574-BB02-C00B471C806C}"/>
              </a:ext>
            </a:extLst>
          </p:cNvPr>
          <p:cNvSpPr txBox="1"/>
          <p:nvPr/>
        </p:nvSpPr>
        <p:spPr>
          <a:xfrm>
            <a:off x="-31781" y="5423541"/>
            <a:ext cx="2588714" cy="461665"/>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1200" b="1" i="1">
                <a:latin typeface="+mj-lt"/>
                <a:ea typeface="Microsoft Sans Serif" panose="020B0604020202020204" pitchFamily="34" charset="0"/>
                <a:cs typeface="Poppins ExtraLight" panose="00000300000000000000" pitchFamily="2" charset="0"/>
              </a:defRPr>
            </a:pPr>
            <a:r>
              <a:rPr lang="it-IT"/>
              <a:t>Competenze professionali degli educatori </a:t>
            </a:r>
          </a:p>
        </p:txBody>
      </p:sp>
      <p:sp>
        <p:nvSpPr>
          <p:cNvPr id="12" name="CuadroTexto 4">
            <a:extLst>
              <a:ext uri="{FF2B5EF4-FFF2-40B4-BE49-F238E27FC236}">
                <a16:creationId xmlns:a16="http://schemas.microsoft.com/office/drawing/2014/main" id="{A9B4BD22-AF40-4574-BB02-C00B471C806C}"/>
              </a:ext>
            </a:extLst>
          </p:cNvPr>
          <p:cNvSpPr txBox="1"/>
          <p:nvPr/>
        </p:nvSpPr>
        <p:spPr>
          <a:xfrm>
            <a:off x="4842933" y="5417747"/>
            <a:ext cx="2506133" cy="461665"/>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1200" b="1" i="1">
                <a:latin typeface="+mj-lt"/>
                <a:ea typeface="Microsoft Sans Serif" panose="020B0604020202020204" pitchFamily="34" charset="0"/>
                <a:cs typeface="Poppins ExtraLight" panose="00000300000000000000" pitchFamily="2" charset="0"/>
              </a:defRPr>
            </a:pPr>
            <a:r>
              <a:rPr lang="it-IT"/>
              <a:t>Competenze pedagogiche degli educatori </a:t>
            </a:r>
          </a:p>
        </p:txBody>
      </p:sp>
      <p:sp>
        <p:nvSpPr>
          <p:cNvPr id="13" name="CuadroTexto 4">
            <a:extLst>
              <a:ext uri="{FF2B5EF4-FFF2-40B4-BE49-F238E27FC236}">
                <a16:creationId xmlns:a16="http://schemas.microsoft.com/office/drawing/2014/main" id="{A9B4BD22-AF40-4574-BB02-C00B471C806C}"/>
              </a:ext>
            </a:extLst>
          </p:cNvPr>
          <p:cNvSpPr txBox="1"/>
          <p:nvPr/>
        </p:nvSpPr>
        <p:spPr>
          <a:xfrm>
            <a:off x="10118771" y="5417747"/>
            <a:ext cx="1703886" cy="461665"/>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1200" b="1" i="1">
                <a:latin typeface="+mj-lt"/>
                <a:ea typeface="Microsoft Sans Serif" panose="020B0604020202020204" pitchFamily="34" charset="0"/>
                <a:cs typeface="Poppins ExtraLight" panose="00000300000000000000" pitchFamily="2" charset="0"/>
              </a:defRPr>
            </a:pPr>
            <a:r>
              <a:rPr lang="it-IT"/>
              <a:t>Competenze degli studenti </a:t>
            </a:r>
          </a:p>
        </p:txBody>
      </p:sp>
    </p:spTree>
    <p:extLst>
      <p:ext uri="{BB962C8B-B14F-4D97-AF65-F5344CB8AC3E}">
        <p14:creationId xmlns:p14="http://schemas.microsoft.com/office/powerpoint/2010/main" val="3111158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2104559"/>
            <a:ext cx="3753610" cy="3715216"/>
          </a:xfrm>
          <a:prstGeom prst="rect">
            <a:avLst/>
          </a:prstGeom>
          <a:noFill/>
        </p:spPr>
        <p:txBody>
          <a:bodyPr wrap="square" numCol="1">
            <a:noAutofit/>
          </a:bodyPr>
          <a:lstStyle/>
          <a:p>
            <a:pPr algn="just">
              <a:defRPr sz="2000" b="1">
                <a:cs typeface="Poppins Medium" panose="00000600000000000000" pitchFamily="2" charset="0"/>
              </a:defRPr>
            </a:pPr>
            <a:r>
              <a:rPr lang="it-IT" dirty="0"/>
              <a:t>Un ordine gerarchico? </a:t>
            </a:r>
          </a:p>
          <a:p>
            <a:pPr marL="284400" algn="just" fontAlgn="ctr">
              <a:lnSpc>
                <a:spcPct val="120000"/>
              </a:lnSpc>
              <a:defRPr sz="1600">
                <a:solidFill>
                  <a:prstClr val="black"/>
                </a:solidFill>
                <a:latin typeface="Calibri Light" panose="020F0302020204030204"/>
                <a:cs typeface="Poppins ExtraLight" panose="00000300000000000000" pitchFamily="2" charset="0"/>
              </a:defRPr>
            </a:pPr>
            <a:r>
              <a:rPr lang="it-IT" dirty="0"/>
              <a:t>DigCompEdu è leggermente diverso dal tradizionale </a:t>
            </a:r>
            <a:r>
              <a:rPr lang="it-IT" dirty="0" err="1"/>
              <a:t>DigComp</a:t>
            </a:r>
            <a:r>
              <a:rPr lang="it-IT" dirty="0"/>
              <a:t>: mentre in </a:t>
            </a:r>
            <a:r>
              <a:rPr lang="it-IT" dirty="0" err="1"/>
              <a:t>DigComp</a:t>
            </a:r>
            <a:r>
              <a:rPr lang="it-IT" dirty="0"/>
              <a:t> ogni area di allenamento è separata dall'altra e può potenzialmente essere concepita come una dimensione stand-alone, in DigCompEdu la sovrapposizione tra due o più aree di allenamento è sicuramente più fluida — tanto che la rappresentazione visiva delle strutture si basa sull'immagine di anelli collegati</a:t>
            </a:r>
          </a:p>
          <a:p>
            <a:pPr algn="just" fontAlgn="ctr"/>
            <a:endParaRPr lang="it-IT" sz="1600" dirty="0">
              <a:solidFill>
                <a:prstClr val="black"/>
              </a:solidFill>
              <a:latin typeface="Calibri Light" panose="020F0302020204030204"/>
              <a:cs typeface="Poppins ExtraLight" panose="00000300000000000000" pitchFamily="2" charset="0"/>
            </a:endParaRPr>
          </a:p>
          <a:p>
            <a:pPr algn="just" fontAlgn="ctr"/>
            <a:endParaRPr lang="it-IT" sz="1600" dirty="0">
              <a:solidFill>
                <a:prstClr val="black"/>
              </a:solidFill>
              <a:latin typeface="Calibri Light" panose="020F0302020204030204"/>
              <a:cs typeface="Poppins ExtraLight" panose="00000300000000000000" pitchFamily="2" charset="0"/>
            </a:endParaRPr>
          </a:p>
          <a:p>
            <a:pPr algn="just" fontAlgn="ctr"/>
            <a:endParaRPr lang="it-IT" sz="1600" dirty="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rPr lang="it-IT"/>
              <a:t>3.3 Comprendere il rapporto tra ciascuna area </a:t>
            </a:r>
            <a:endParaRPr lang="it-IT" sz="2000" i="1">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1868837"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rPr lang="it-IT" dirty="0"/>
              <a:t>DigCompEdu</a:t>
            </a:r>
          </a:p>
        </p:txBody>
      </p:sp>
      <p:pic>
        <p:nvPicPr>
          <p:cNvPr id="3" name="Immagine 2"/>
          <p:cNvPicPr>
            <a:picLocks noChangeAspect="1"/>
          </p:cNvPicPr>
          <p:nvPr/>
        </p:nvPicPr>
        <p:blipFill>
          <a:blip r:embed="rId3"/>
          <a:stretch>
            <a:fillRect/>
          </a:stretch>
        </p:blipFill>
        <p:spPr>
          <a:xfrm>
            <a:off x="4497888" y="2331445"/>
            <a:ext cx="5863134" cy="3063516"/>
          </a:xfrm>
          <a:prstGeom prst="rect">
            <a:avLst/>
          </a:prstGeom>
          <a:ln>
            <a:solidFill>
              <a:srgbClr val="FF0000"/>
            </a:solidFill>
          </a:ln>
        </p:spPr>
      </p:pic>
    </p:spTree>
    <p:extLst>
      <p:ext uri="{BB962C8B-B14F-4D97-AF65-F5344CB8AC3E}">
        <p14:creationId xmlns:p14="http://schemas.microsoft.com/office/powerpoint/2010/main" val="437496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2104559"/>
            <a:ext cx="8551577" cy="3715216"/>
          </a:xfrm>
          <a:prstGeom prst="rect">
            <a:avLst/>
          </a:prstGeom>
          <a:noFill/>
        </p:spPr>
        <p:txBody>
          <a:bodyPr wrap="square" numCol="1">
            <a:noAutofit/>
          </a:bodyPr>
          <a:lstStyle/>
          <a:p>
            <a:pPr algn="just">
              <a:defRPr sz="2000" b="1">
                <a:cs typeface="Poppins Medium" panose="00000600000000000000" pitchFamily="2" charset="0"/>
              </a:defRPr>
            </a:pPr>
            <a:r>
              <a:rPr lang="it-IT" dirty="0"/>
              <a:t>Introduzione dell'utente</a:t>
            </a:r>
          </a:p>
          <a:p>
            <a:pPr marL="284400" indent="-285750" algn="just" fontAlgn="ctr">
              <a:lnSpc>
                <a:spcPct val="120000"/>
              </a:lnSpc>
              <a:buFont typeface="Arial" panose="020B0604020202020204" pitchFamily="34" charset="0"/>
              <a:buChar char="•"/>
              <a:defRPr sz="1600">
                <a:solidFill>
                  <a:prstClr val="black"/>
                </a:solidFill>
                <a:latin typeface="Calibri Light" panose="020F0302020204030204"/>
                <a:cs typeface="Poppins ExtraLight" panose="00000300000000000000" pitchFamily="2" charset="0"/>
              </a:defRPr>
            </a:pPr>
            <a:r>
              <a:rPr lang="it-IT" dirty="0"/>
              <a:t>Il nucleo stesso del DigCompEdu è rappresentato dall'AREA 2-5, formalmente riconosciuta come le dimensioni in cui gli educatori possono trovare riferimenti per il loro miglioramento delle competenze e l'empowerment delle competenze digitali. </a:t>
            </a:r>
          </a:p>
          <a:p>
            <a:pPr marL="284400" indent="-285750" algn="just" fontAlgn="ctr">
              <a:lnSpc>
                <a:spcPct val="120000"/>
              </a:lnSpc>
              <a:buFont typeface="Arial" panose="020B0604020202020204" pitchFamily="34" charset="0"/>
              <a:buChar char="•"/>
              <a:defRPr sz="1600">
                <a:solidFill>
                  <a:prstClr val="black"/>
                </a:solidFill>
                <a:latin typeface="Calibri Light" panose="020F0302020204030204"/>
                <a:cs typeface="Poppins ExtraLight" panose="00000300000000000000" pitchFamily="2" charset="0"/>
              </a:defRPr>
            </a:pPr>
            <a:r>
              <a:rPr lang="it-IT" dirty="0"/>
              <a:t>Le competenze nell'AREA 1-3 riguardano la diffusione stessa dei contenuti didattici e educativi, indipendentemente dai mezzi (IT vs tradizionali).</a:t>
            </a:r>
          </a:p>
          <a:p>
            <a:pPr marL="284400" indent="-285750" algn="just" fontAlgn="ctr">
              <a:lnSpc>
                <a:spcPct val="120000"/>
              </a:lnSpc>
              <a:buFont typeface="Arial" panose="020B0604020202020204" pitchFamily="34" charset="0"/>
              <a:buChar char="•"/>
              <a:defRPr sz="1600">
                <a:solidFill>
                  <a:prstClr val="black"/>
                </a:solidFill>
                <a:latin typeface="Calibri Light" panose="020F0302020204030204"/>
                <a:cs typeface="Poppins ExtraLight" panose="00000300000000000000" pitchFamily="2" charset="0"/>
              </a:defRPr>
            </a:pPr>
            <a:r>
              <a:rPr lang="it-IT" dirty="0"/>
              <a:t>Dall'AREA 2 all'AREA 4 incontriamo i compiti e le azioni coinvolte in un ciclo strategico (</a:t>
            </a:r>
            <a:r>
              <a:rPr lang="it-IT" dirty="0" err="1"/>
              <a:t>strategizzante</a:t>
            </a:r>
            <a:r>
              <a:rPr lang="it-IT" dirty="0"/>
              <a:t> → sviluppo → valutazione) che ancora una volta caratterizzano l'esperienza didattica.</a:t>
            </a:r>
          </a:p>
          <a:p>
            <a:pPr marL="284400" indent="-285750" algn="just" fontAlgn="ctr">
              <a:lnSpc>
                <a:spcPct val="120000"/>
              </a:lnSpc>
              <a:buFont typeface="Arial" panose="020B0604020202020204" pitchFamily="34" charset="0"/>
              <a:buChar char="•"/>
              <a:defRPr sz="1600">
                <a:solidFill>
                  <a:prstClr val="black"/>
                </a:solidFill>
                <a:latin typeface="Calibri Light" panose="020F0302020204030204"/>
                <a:cs typeface="Poppins ExtraLight" panose="00000300000000000000" pitchFamily="2" charset="0"/>
              </a:defRPr>
            </a:pPr>
            <a:r>
              <a:rPr lang="it-IT" dirty="0"/>
              <a:t>L'Area 5 ha infine posto l'accento su un approccio orientato agli studenti e culmina nell'AREA 6 con l'opportunità di rendere gli studenti co-sviluppatori della loro esperienza — resi disponibili in conformità ai principi guida elencati nell'AREA 2-4</a:t>
            </a:r>
          </a:p>
          <a:p>
            <a:pPr algn="just" fontAlgn="ctr"/>
            <a:endParaRPr lang="it-IT" sz="1600" dirty="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rPr lang="it-IT" dirty="0"/>
              <a:t>3.4 La linea di fondo di DigCompEdu </a:t>
            </a:r>
            <a:endParaRPr lang="it-IT" sz="2000" i="1"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1868837"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rPr lang="it-IT" dirty="0"/>
              <a:t>DigCompEdu</a:t>
            </a:r>
          </a:p>
        </p:txBody>
      </p:sp>
    </p:spTree>
    <p:extLst>
      <p:ext uri="{BB962C8B-B14F-4D97-AF65-F5344CB8AC3E}">
        <p14:creationId xmlns:p14="http://schemas.microsoft.com/office/powerpoint/2010/main" val="3060548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8" name="Google Shape;334;p29">
            <a:extLst>
              <a:ext uri="{FF2B5EF4-FFF2-40B4-BE49-F238E27FC236}">
                <a16:creationId xmlns:a16="http://schemas.microsoft.com/office/drawing/2014/main" id="{97990306-F7B1-48C5-861D-268E5BF98AEA}"/>
              </a:ext>
            </a:extLst>
          </p:cNvPr>
          <p:cNvCxnSpPr>
            <a:cxnSpLocks noChangeAspect="1"/>
          </p:cNvCxnSpPr>
          <p:nvPr/>
        </p:nvCxnSpPr>
        <p:spPr>
          <a:xfrm>
            <a:off x="528320" y="3631149"/>
            <a:ext cx="6047970" cy="0"/>
          </a:xfrm>
          <a:prstGeom prst="straightConnector1">
            <a:avLst/>
          </a:prstGeom>
          <a:noFill/>
          <a:ln w="9525" cap="flat" cmpd="sng">
            <a:solidFill>
              <a:schemeClr val="tx1">
                <a:lumMod val="50000"/>
                <a:lumOff val="50000"/>
              </a:schemeClr>
            </a:solidFill>
            <a:prstDash val="dash"/>
            <a:round/>
            <a:headEnd type="none" w="med" len="med"/>
            <a:tailEnd type="none" w="med" len="med"/>
          </a:ln>
        </p:spPr>
      </p:cxnSp>
      <p:sp>
        <p:nvSpPr>
          <p:cNvPr id="11" name="CuadroTexto 4">
            <a:extLst>
              <a:ext uri="{FF2B5EF4-FFF2-40B4-BE49-F238E27FC236}">
                <a16:creationId xmlns:a16="http://schemas.microsoft.com/office/drawing/2014/main" id="{39BA6DD8-D9B4-4EE7-99D6-32CFB0371C53}"/>
              </a:ext>
            </a:extLst>
          </p:cNvPr>
          <p:cNvSpPr txBox="1"/>
          <p:nvPr/>
        </p:nvSpPr>
        <p:spPr>
          <a:xfrm>
            <a:off x="675242" y="3740993"/>
            <a:ext cx="2147390" cy="461665"/>
          </a:xfrm>
          <a:prstGeom prst="rect">
            <a:avLst/>
          </a:prstGeom>
          <a:noFill/>
        </p:spPr>
        <p:txBody>
          <a:bodyPr wrap="square">
            <a:spAutoFit/>
          </a:bodyPr>
          <a:lstStyle/>
          <a:p>
            <a:pPr marL="216000" lvl="0">
              <a:spcBef>
                <a:spcPts val="5"/>
              </a:spcBef>
              <a:tabLst>
                <a:tab pos="1205230" algn="l"/>
                <a:tab pos="1926589" algn="l"/>
                <a:tab pos="2915920" algn="l"/>
                <a:tab pos="3444875" algn="l"/>
                <a:tab pos="4383405" algn="l"/>
                <a:tab pos="6796405" algn="l"/>
              </a:tabLst>
              <a:defRPr sz="2400">
                <a:ea typeface="Microsoft Sans Serif" panose="020B0604020202020204" pitchFamily="34" charset="0"/>
                <a:cs typeface="Poppins ExtraLight" panose="00000300000000000000" pitchFamily="2" charset="0"/>
              </a:defRPr>
            </a:pPr>
            <a:r>
              <a:rPr lang="it-IT">
                <a:latin typeface="+mj-lt"/>
              </a:rPr>
              <a:t>Partner: </a:t>
            </a:r>
            <a:r>
              <a:rPr lang="it-IT">
                <a:solidFill>
                  <a:schemeClr val="tx1">
                    <a:lumMod val="50000"/>
                    <a:lumOff val="50000"/>
                  </a:schemeClr>
                </a:solidFill>
              </a:rPr>
              <a:t>EPIC</a:t>
            </a:r>
            <a:endParaRPr lang="it-IT" sz="2400">
              <a:solidFill>
                <a:schemeClr val="tx1">
                  <a:lumMod val="50000"/>
                  <a:lumOff val="50000"/>
                </a:schemeClr>
              </a:solidFill>
              <a:ea typeface="Microsoft Sans Serif" panose="020B0604020202020204" pitchFamily="34" charset="0"/>
              <a:cs typeface="Poppins Medium" panose="00000600000000000000" pitchFamily="2" charset="0"/>
            </a:endParaRPr>
          </a:p>
        </p:txBody>
      </p:sp>
      <p:pic>
        <p:nvPicPr>
          <p:cNvPr id="2" name="Immagine 1">
            <a:extLst>
              <a:ext uri="{FF2B5EF4-FFF2-40B4-BE49-F238E27FC236}">
                <a16:creationId xmlns:a16="http://schemas.microsoft.com/office/drawing/2014/main" id="{CD2226F8-D2F1-49BC-A4B6-25F733A02ED9}"/>
              </a:ext>
            </a:extLst>
          </p:cNvPr>
          <p:cNvPicPr>
            <a:picLocks noChangeAspect="1"/>
          </p:cNvPicPr>
          <p:nvPr/>
        </p:nvPicPr>
        <p:blipFill>
          <a:blip r:embed="rId2"/>
          <a:stretch>
            <a:fillRect/>
          </a:stretch>
        </p:blipFill>
        <p:spPr>
          <a:xfrm>
            <a:off x="8707315" y="2483386"/>
            <a:ext cx="2457450" cy="2295525"/>
          </a:xfrm>
          <a:prstGeom prst="rect">
            <a:avLst/>
          </a:prstGeom>
          <a:gradFill>
            <a:gsLst>
              <a:gs pos="0">
                <a:schemeClr val="accent1"/>
              </a:gs>
              <a:gs pos="100000">
                <a:schemeClr val="accent3">
                  <a:lumMod val="95000"/>
                  <a:lumOff val="5000"/>
                </a:schemeClr>
              </a:gs>
              <a:gs pos="100000">
                <a:schemeClr val="accent3">
                  <a:lumMod val="60000"/>
                </a:schemeClr>
              </a:gs>
            </a:gsLst>
            <a:path path="circle">
              <a:fillToRect t="100000" r="100000"/>
            </a:path>
          </a:gradFill>
        </p:spPr>
      </p:pic>
      <p:sp>
        <p:nvSpPr>
          <p:cNvPr id="6" name="Rettangolo con angoli arrotondati 8">
            <a:extLst>
              <a:ext uri="{FF2B5EF4-FFF2-40B4-BE49-F238E27FC236}">
                <a16:creationId xmlns:a16="http://schemas.microsoft.com/office/drawing/2014/main" id="{E67834CF-0CDD-477F-8490-ED932D0F7E02}"/>
              </a:ext>
            </a:extLst>
          </p:cNvPr>
          <p:cNvSpPr/>
          <p:nvPr/>
        </p:nvSpPr>
        <p:spPr>
          <a:xfrm>
            <a:off x="655318" y="2133600"/>
            <a:ext cx="6929847" cy="1387706"/>
          </a:xfrm>
          <a:prstGeom prst="roundRect">
            <a:avLst>
              <a:gd name="adj" fmla="val 50000"/>
            </a:avLst>
          </a:prstGeom>
          <a:gradFill flip="none" rotWithShape="1">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tileRect t="-100000" r="-100000"/>
          </a:gradFill>
          <a:ln>
            <a:noFill/>
          </a:ln>
          <a:effectLst>
            <a:outerShdw sx="1000" sy="1000" algn="ctr" rotWithShape="0">
              <a:srgbClr val="000000"/>
            </a:outerShd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144000">
              <a:defRPr sz="2800" b="1">
                <a:solidFill>
                  <a:schemeClr val="bg1"/>
                </a:solidFill>
                <a:cs typeface="Poppins Medium" panose="00000600000000000000" pitchFamily="2" charset="0"/>
              </a:defRPr>
            </a:pPr>
            <a:r>
              <a:rPr lang="it-IT"/>
              <a:t>DigComp per educatori e organizzazioni: </a:t>
            </a:r>
          </a:p>
          <a:p>
            <a:pPr marL="144000">
              <a:defRPr sz="2800" b="1">
                <a:solidFill>
                  <a:schemeClr val="bg1"/>
                </a:solidFill>
                <a:cs typeface="Poppins Medium" panose="00000600000000000000" pitchFamily="2" charset="0"/>
              </a:defRPr>
            </a:pPr>
            <a:r>
              <a:rPr lang="it-IT"/>
              <a:t>Implicazioni operative </a:t>
            </a:r>
            <a:endParaRPr lang="it-IT" sz="2800" b="1">
              <a:solidFill>
                <a:schemeClr val="bg1"/>
              </a:solidFill>
              <a:cs typeface="Poppins Medium" panose="00000600000000000000" pitchFamily="2" charset="0"/>
            </a:endParaRPr>
          </a:p>
        </p:txBody>
      </p:sp>
    </p:spTree>
    <p:extLst>
      <p:ext uri="{BB962C8B-B14F-4D97-AF65-F5344CB8AC3E}">
        <p14:creationId xmlns:p14="http://schemas.microsoft.com/office/powerpoint/2010/main" val="2342328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1" y="2104559"/>
            <a:ext cx="4745810" cy="3715216"/>
          </a:xfrm>
          <a:prstGeom prst="rect">
            <a:avLst/>
          </a:prstGeom>
          <a:noFill/>
        </p:spPr>
        <p:txBody>
          <a:bodyPr wrap="square" numCol="1">
            <a:noAutofit/>
          </a:bodyPr>
          <a:lstStyle/>
          <a:p>
            <a:pPr algn="just">
              <a:defRPr sz="2000" b="1">
                <a:cs typeface="Poppins Medium" panose="00000600000000000000" pitchFamily="2" charset="0"/>
              </a:defRPr>
            </a:pPr>
            <a:r>
              <a:rPr lang="it-IT"/>
              <a:t>Una prospettiva più ampia</a:t>
            </a:r>
          </a:p>
          <a:p>
            <a:pPr marL="284400" algn="just" fontAlgn="ctr">
              <a:lnSpc>
                <a:spcPct val="120000"/>
              </a:lnSpc>
              <a:defRPr sz="1400">
                <a:solidFill>
                  <a:prstClr val="black"/>
                </a:solidFill>
                <a:latin typeface="Calibri Light" panose="020F0302020204030204"/>
                <a:cs typeface="Poppins ExtraLight" panose="00000300000000000000" pitchFamily="2" charset="0"/>
              </a:defRPr>
            </a:pPr>
            <a:r>
              <a:rPr lang="it-IT"/>
              <a:t>L'attenzione alle opportunità di sviluppo delle capacità per i formatori non è isolata dal contesto di DigComp, né dall'istruzione digitale in generale, ma è espressione concreta di interessi più ampi manifestati dalle istituzioni dell'UE nell'ecosistema dell'apprendimento permanente.</a:t>
            </a:r>
          </a:p>
          <a:p>
            <a:pPr marL="284400" algn="just" fontAlgn="ctr">
              <a:lnSpc>
                <a:spcPct val="120000"/>
              </a:lnSpc>
            </a:pPr>
            <a:endParaRPr lang="it-IT" sz="1400">
              <a:solidFill>
                <a:prstClr val="black"/>
              </a:solidFill>
              <a:latin typeface="Calibri Light" panose="020F0302020204030204"/>
              <a:cs typeface="Poppins ExtraLight" panose="00000300000000000000" pitchFamily="2" charset="0"/>
            </a:endParaRPr>
          </a:p>
          <a:p>
            <a:pPr marL="284400" algn="just" fontAlgn="ctr">
              <a:lnSpc>
                <a:spcPct val="120000"/>
              </a:lnSpc>
              <a:defRPr sz="1400">
                <a:solidFill>
                  <a:prstClr val="black"/>
                </a:solidFill>
                <a:latin typeface="Calibri Light" panose="020F0302020204030204"/>
                <a:cs typeface="Poppins ExtraLight" panose="00000300000000000000" pitchFamily="2" charset="0"/>
              </a:defRPr>
            </a:pPr>
            <a:r>
              <a:rPr lang="it-IT"/>
              <a:t>Le </a:t>
            </a:r>
            <a:r>
              <a:rPr lang="it-IT">
                <a:hlinkClick r:id="rId2"/>
              </a:rPr>
              <a:t>raccomandazioni</a:t>
            </a:r>
            <a:r>
              <a:rPr lang="it-IT"/>
              <a:t> del Consiglio del 2016 sui percorsi di miglioramento delle competenze per l'istruzione degli adulti riconoscono un approccio centrato sul personale all'istruzione e alla formazione un settore prioritario fondamentale, essendo un docente motivato, motivato e potenziato una variabile fondamentale per il successo del programma di istruzione e formazione. </a:t>
            </a: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rPr lang="it-IT"/>
              <a:t>3.5 Perché c’è bisogno del Train-the-trainer? </a:t>
            </a:r>
            <a:endParaRPr lang="it-IT" sz="2000" i="1">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1868837"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t>DigCompEdu</a:t>
            </a:r>
          </a:p>
        </p:txBody>
      </p:sp>
      <p:sp>
        <p:nvSpPr>
          <p:cNvPr id="6" name="TextBox 54">
            <a:extLst>
              <a:ext uri="{FF2B5EF4-FFF2-40B4-BE49-F238E27FC236}">
                <a16:creationId xmlns:a16="http://schemas.microsoft.com/office/drawing/2014/main" id="{2F17DC47-0BEE-4ED4-BA6B-A229EF47F4E7}"/>
              </a:ext>
            </a:extLst>
          </p:cNvPr>
          <p:cNvSpPr txBox="1"/>
          <p:nvPr/>
        </p:nvSpPr>
        <p:spPr>
          <a:xfrm>
            <a:off x="5372101" y="2104559"/>
            <a:ext cx="5010149" cy="3715216"/>
          </a:xfrm>
          <a:prstGeom prst="rect">
            <a:avLst/>
          </a:prstGeom>
          <a:noFill/>
        </p:spPr>
        <p:txBody>
          <a:bodyPr wrap="square" numCol="1">
            <a:noAutofit/>
          </a:bodyPr>
          <a:lstStyle/>
          <a:p>
            <a:pPr algn="just"/>
            <a:endParaRPr sz="2000" b="1">
              <a:cs typeface="Poppins ExtraLight" panose="00000300000000000000" pitchFamily="2" charset="0"/>
            </a:endParaRPr>
          </a:p>
          <a:p>
            <a:pPr marL="284400" algn="just" fontAlgn="ctr">
              <a:lnSpc>
                <a:spcPct val="120000"/>
              </a:lnSpc>
              <a:defRPr sz="1400">
                <a:solidFill>
                  <a:prstClr val="black"/>
                </a:solidFill>
                <a:latin typeface="Calibri Light" panose="020F0302020204030204"/>
                <a:cs typeface="Poppins ExtraLight" panose="00000300000000000000" pitchFamily="2" charset="0"/>
              </a:defRPr>
            </a:pPr>
            <a:r>
              <a:t>Il sistema di incentivi riconosciuti al personale dell'istruzione e della formazione dovrebbe andare oltre la compensazione monetaria e considerare anche altre forme di ricompensa altrettanto rilevanti per alimentare la motivazione del personale e il loro impegno a lungo termine. </a:t>
            </a:r>
          </a:p>
          <a:p>
            <a:pPr marL="284400" algn="just" fontAlgn="ctr">
              <a:lnSpc>
                <a:spcPct val="120000"/>
              </a:lnSpc>
            </a:pPr>
            <a:endParaRPr sz="1400">
              <a:solidFill>
                <a:prstClr val="black"/>
              </a:solidFill>
              <a:latin typeface="Calibri Light" panose="020F0302020204030204"/>
              <a:cs typeface="Poppins ExtraLight" panose="00000300000000000000" pitchFamily="2" charset="0"/>
            </a:endParaRPr>
          </a:p>
          <a:p>
            <a:pPr marL="284400" algn="just" fontAlgn="ctr">
              <a:lnSpc>
                <a:spcPct val="120000"/>
              </a:lnSpc>
              <a:defRPr sz="1400">
                <a:solidFill>
                  <a:prstClr val="black"/>
                </a:solidFill>
                <a:latin typeface="Calibri Light" panose="020F0302020204030204"/>
                <a:cs typeface="Poppins ExtraLight" panose="00000300000000000000" pitchFamily="2" charset="0"/>
              </a:defRPr>
            </a:pPr>
            <a:r>
              <a:t>Lo stesso è ribadito dalla nuova </a:t>
            </a:r>
            <a:r>
              <a:rPr>
                <a:hlinkClick r:id="rId4"/>
              </a:rPr>
              <a:t>agenda dell'UE </a:t>
            </a:r>
            <a:r>
              <a:t>per l'apprendimento degli adulti 2021-30, che riconosce nella professionalizzazione e nella qualificazione dei formatori e degli educatori un elemento fondamentale dell'area prioritaria n.4: Qualità, equità, inclusione e successo nell'apprendimento degli adulti</a:t>
            </a:r>
            <a:endParaRPr sz="1400">
              <a:solidFill>
                <a:prstClr val="black"/>
              </a:solidFill>
              <a:latin typeface="Calibri Light" panose="020F0302020204030204"/>
              <a:cs typeface="Poppins ExtraLight" panose="00000300000000000000" pitchFamily="2" charset="0"/>
            </a:endParaRPr>
          </a:p>
        </p:txBody>
      </p:sp>
    </p:spTree>
    <p:extLst>
      <p:ext uri="{BB962C8B-B14F-4D97-AF65-F5344CB8AC3E}">
        <p14:creationId xmlns:p14="http://schemas.microsoft.com/office/powerpoint/2010/main" val="3577526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rPr lang="it-IT" dirty="0"/>
              <a:t>3.6 Scalare il DigCompEdu</a:t>
            </a:r>
            <a:endParaRPr lang="it-IT" sz="2000" i="1"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1868837"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rPr lang="it-IT" dirty="0"/>
              <a:t>DigCompEdu</a:t>
            </a:r>
          </a:p>
        </p:txBody>
      </p:sp>
      <p:sp>
        <p:nvSpPr>
          <p:cNvPr id="8" name="TextBox 54">
            <a:extLst>
              <a:ext uri="{FF2B5EF4-FFF2-40B4-BE49-F238E27FC236}">
                <a16:creationId xmlns:a16="http://schemas.microsoft.com/office/drawing/2014/main" id="{2F17DC47-0BEE-4ED4-BA6B-A229EF47F4E7}"/>
              </a:ext>
            </a:extLst>
          </p:cNvPr>
          <p:cNvSpPr txBox="1"/>
          <p:nvPr/>
        </p:nvSpPr>
        <p:spPr>
          <a:xfrm>
            <a:off x="626289" y="2104559"/>
            <a:ext cx="8983377" cy="3715216"/>
          </a:xfrm>
          <a:prstGeom prst="rect">
            <a:avLst/>
          </a:prstGeom>
          <a:noFill/>
        </p:spPr>
        <p:txBody>
          <a:bodyPr wrap="square" numCol="1">
            <a:noAutofit/>
          </a:bodyPr>
          <a:lstStyle/>
          <a:p>
            <a:pPr algn="just">
              <a:defRPr sz="2000" b="1">
                <a:cs typeface="Poppins Medium" panose="00000600000000000000" pitchFamily="2" charset="0"/>
              </a:defRPr>
            </a:pPr>
            <a:r>
              <a:rPr lang="it-IT" dirty="0"/>
              <a:t>Abbracciare la proposta di competenze digitali per gli educatori</a:t>
            </a:r>
          </a:p>
          <a:p>
            <a:pPr marL="280800" algn="just" fontAlgn="ctr">
              <a:lnSpc>
                <a:spcPct val="120000"/>
              </a:lnSpc>
              <a:defRPr sz="1600">
                <a:solidFill>
                  <a:prstClr val="black"/>
                </a:solidFill>
                <a:latin typeface="Calibri Light" panose="020F0302020204030204"/>
                <a:cs typeface="Poppins ExtraLight" panose="00000300000000000000" pitchFamily="2" charset="0"/>
              </a:defRPr>
            </a:pPr>
            <a:r>
              <a:rPr lang="it-IT" dirty="0"/>
              <a:t>L'impegno di un'organizzazione per DigCompEdu è sintomatico del suo desiderio di essere più vicino e più allineato a diverse coordinate chiave immaginate dalle istituzioni dell'UE come fattori di successo e sostenibilità di un ecosistema LLL più efficiente ed efficace: </a:t>
            </a:r>
          </a:p>
          <a:p>
            <a:pPr marL="566550" indent="-285750" algn="just" fontAlgn="ctr">
              <a:lnSpc>
                <a:spcPct val="120000"/>
              </a:lnSpc>
              <a:buFont typeface="Arial" panose="020B0604020202020204" pitchFamily="34" charset="0"/>
              <a:buChar char="•"/>
              <a:defRPr sz="1600">
                <a:solidFill>
                  <a:prstClr val="black"/>
                </a:solidFill>
                <a:latin typeface="Calibri Light" panose="020F0302020204030204"/>
                <a:cs typeface="Poppins ExtraLight" panose="00000300000000000000" pitchFamily="2" charset="0"/>
              </a:defRPr>
            </a:pPr>
            <a:r>
              <a:rPr lang="it-IT" dirty="0"/>
              <a:t>Sostenere le competenze digitali dei cittadini</a:t>
            </a:r>
          </a:p>
          <a:p>
            <a:pPr marL="566550" indent="-285750" algn="just" fontAlgn="ctr">
              <a:lnSpc>
                <a:spcPct val="120000"/>
              </a:lnSpc>
              <a:buFont typeface="Arial" panose="020B0604020202020204" pitchFamily="34" charset="0"/>
              <a:buChar char="•"/>
              <a:defRPr sz="1600">
                <a:solidFill>
                  <a:prstClr val="black"/>
                </a:solidFill>
                <a:latin typeface="Calibri Light" panose="020F0302020204030204"/>
                <a:cs typeface="Poppins ExtraLight" panose="00000300000000000000" pitchFamily="2" charset="0"/>
              </a:defRPr>
            </a:pPr>
            <a:r>
              <a:rPr lang="it-IT" dirty="0"/>
              <a:t>Sostenere le competenze digitali degli educatori e la digitalizzazione complessiva delle impostazioni di formazione</a:t>
            </a:r>
          </a:p>
          <a:p>
            <a:pPr marL="566550" indent="-285750" algn="just" fontAlgn="ctr">
              <a:lnSpc>
                <a:spcPct val="120000"/>
              </a:lnSpc>
              <a:buFont typeface="Arial" panose="020B0604020202020204" pitchFamily="34" charset="0"/>
              <a:buChar char="•"/>
              <a:defRPr sz="1600">
                <a:solidFill>
                  <a:prstClr val="black"/>
                </a:solidFill>
                <a:latin typeface="Calibri Light" panose="020F0302020204030204"/>
                <a:cs typeface="Poppins ExtraLight" panose="00000300000000000000" pitchFamily="2" charset="0"/>
              </a:defRPr>
            </a:pPr>
            <a:r>
              <a:rPr lang="it-IT" dirty="0"/>
              <a:t>Sostenere insegnanti ed educatori nei propri percorsi di apprendimento permanente</a:t>
            </a:r>
          </a:p>
          <a:p>
            <a:pPr marL="566550" indent="-285750" algn="just" fontAlgn="ctr">
              <a:lnSpc>
                <a:spcPct val="120000"/>
              </a:lnSpc>
              <a:buFont typeface="Arial" panose="020B0604020202020204" pitchFamily="34" charset="0"/>
              <a:buChar char="•"/>
              <a:defRPr sz="1600">
                <a:solidFill>
                  <a:prstClr val="black"/>
                </a:solidFill>
                <a:latin typeface="Calibri Light" panose="020F0302020204030204"/>
                <a:cs typeface="Poppins ExtraLight" panose="00000300000000000000" pitchFamily="2" charset="0"/>
              </a:defRPr>
            </a:pPr>
            <a:r>
              <a:rPr lang="it-IT" dirty="0"/>
              <a:t>Sostenere un'istruzione di qualità e nuovi modelli per i discenti</a:t>
            </a:r>
          </a:p>
          <a:p>
            <a:pPr marL="566550" indent="-285750" algn="just" fontAlgn="ctr">
              <a:lnSpc>
                <a:spcPct val="120000"/>
              </a:lnSpc>
              <a:buFont typeface="Arial" panose="020B0604020202020204" pitchFamily="34" charset="0"/>
              <a:buChar char="•"/>
              <a:defRPr sz="1600">
                <a:solidFill>
                  <a:prstClr val="black"/>
                </a:solidFill>
                <a:latin typeface="Calibri Light" panose="020F0302020204030204"/>
                <a:cs typeface="Poppins ExtraLight" panose="00000300000000000000" pitchFamily="2" charset="0"/>
              </a:defRPr>
            </a:pPr>
            <a:r>
              <a:rPr lang="it-IT" dirty="0"/>
              <a:t>(e più in generale) sostenere il processo di accumulo di un sistema di istruzione più resiliente, più snello, accessibile e inclusivo </a:t>
            </a:r>
          </a:p>
        </p:txBody>
      </p:sp>
    </p:spTree>
    <p:extLst>
      <p:ext uri="{BB962C8B-B14F-4D97-AF65-F5344CB8AC3E}">
        <p14:creationId xmlns:p14="http://schemas.microsoft.com/office/powerpoint/2010/main" val="4185973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rPr lang="it-IT" dirty="0"/>
              <a:t>3.7 DigCompEdu e </a:t>
            </a:r>
            <a:r>
              <a:rPr lang="it-IT" dirty="0" err="1"/>
              <a:t>DigComp</a:t>
            </a:r>
            <a:r>
              <a:rPr lang="it-IT" dirty="0"/>
              <a:t>  </a:t>
            </a:r>
            <a:endParaRPr lang="it-IT" sz="2000" i="1" dirty="0">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1868837"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rPr lang="it-IT" dirty="0"/>
              <a:t>DigCompEdu</a:t>
            </a:r>
          </a:p>
        </p:txBody>
      </p:sp>
      <p:sp>
        <p:nvSpPr>
          <p:cNvPr id="8" name="TextBox 54">
            <a:extLst>
              <a:ext uri="{FF2B5EF4-FFF2-40B4-BE49-F238E27FC236}">
                <a16:creationId xmlns:a16="http://schemas.microsoft.com/office/drawing/2014/main" id="{2F17DC47-0BEE-4ED4-BA6B-A229EF47F4E7}"/>
              </a:ext>
            </a:extLst>
          </p:cNvPr>
          <p:cNvSpPr txBox="1"/>
          <p:nvPr/>
        </p:nvSpPr>
        <p:spPr>
          <a:xfrm>
            <a:off x="626289" y="2104559"/>
            <a:ext cx="8729377" cy="3715216"/>
          </a:xfrm>
          <a:prstGeom prst="rect">
            <a:avLst/>
          </a:prstGeom>
          <a:noFill/>
        </p:spPr>
        <p:txBody>
          <a:bodyPr wrap="square" numCol="1">
            <a:noAutofit/>
          </a:bodyPr>
          <a:lstStyle/>
          <a:p>
            <a:pPr algn="just">
              <a:defRPr sz="2000" b="1">
                <a:cs typeface="Poppins Medium" panose="00000600000000000000" pitchFamily="2" charset="0"/>
              </a:defRPr>
            </a:pPr>
            <a:r>
              <a:rPr lang="it-IT" dirty="0"/>
              <a:t>Una l'estensione dell'altra...</a:t>
            </a:r>
          </a:p>
          <a:p>
            <a:pPr marL="280800" algn="just" fontAlgn="ctr">
              <a:lnSpc>
                <a:spcPct val="120000"/>
              </a:lnSpc>
              <a:defRPr sz="1600">
                <a:solidFill>
                  <a:prstClr val="black"/>
                </a:solidFill>
                <a:latin typeface="Calibri Light" panose="020F0302020204030204"/>
                <a:cs typeface="Poppins ExtraLight" panose="00000300000000000000" pitchFamily="2" charset="0"/>
              </a:defRPr>
            </a:pPr>
            <a:r>
              <a:rPr lang="it-IT" dirty="0"/>
              <a:t>È importante ricordare il fatto che DigCompEdu non è un sostituto di </a:t>
            </a:r>
            <a:r>
              <a:rPr lang="it-IT" dirty="0" err="1"/>
              <a:t>DigComp</a:t>
            </a:r>
            <a:r>
              <a:rPr lang="it-IT" dirty="0"/>
              <a:t>, né una versione "avanzata".</a:t>
            </a:r>
          </a:p>
          <a:p>
            <a:pPr marL="280800" algn="just" fontAlgn="ctr">
              <a:lnSpc>
                <a:spcPct val="120000"/>
              </a:lnSpc>
            </a:pPr>
            <a:endParaRPr lang="it-IT" sz="1600" dirty="0">
              <a:solidFill>
                <a:prstClr val="black"/>
              </a:solidFill>
              <a:latin typeface="Calibri Light" panose="020F0302020204030204"/>
              <a:cs typeface="Poppins ExtraLight" panose="00000300000000000000" pitchFamily="2" charset="0"/>
            </a:endParaRPr>
          </a:p>
          <a:p>
            <a:pPr marL="280800" algn="just" fontAlgn="ctr">
              <a:lnSpc>
                <a:spcPct val="120000"/>
              </a:lnSpc>
              <a:defRPr sz="1600">
                <a:solidFill>
                  <a:prstClr val="black"/>
                </a:solidFill>
                <a:latin typeface="Calibri Light" panose="020F0302020204030204"/>
                <a:cs typeface="Poppins ExtraLight" panose="00000300000000000000" pitchFamily="2" charset="0"/>
              </a:defRPr>
            </a:pPr>
            <a:r>
              <a:rPr lang="it-IT" dirty="0"/>
              <a:t>DigCompEdu è il riadattamento del quadro </a:t>
            </a:r>
            <a:r>
              <a:rPr lang="it-IT" dirty="0" err="1"/>
              <a:t>DigComp</a:t>
            </a:r>
            <a:r>
              <a:rPr lang="it-IT" dirty="0"/>
              <a:t> in un campo molto di nicchia di bisogni e opportunità, catturando e inquadrando le competenze specifiche degli educatori.</a:t>
            </a:r>
          </a:p>
          <a:p>
            <a:pPr marL="280800" algn="just" fontAlgn="ctr">
              <a:lnSpc>
                <a:spcPct val="120000"/>
              </a:lnSpc>
            </a:pPr>
            <a:endParaRPr lang="it-IT" sz="1600" dirty="0">
              <a:solidFill>
                <a:prstClr val="black"/>
              </a:solidFill>
              <a:latin typeface="Calibri Light" panose="020F0302020204030204"/>
              <a:cs typeface="Poppins ExtraLight" panose="00000300000000000000" pitchFamily="2" charset="0"/>
            </a:endParaRPr>
          </a:p>
          <a:p>
            <a:pPr marL="280800" algn="just" fontAlgn="ctr">
              <a:lnSpc>
                <a:spcPct val="120000"/>
              </a:lnSpc>
              <a:defRPr sz="1600">
                <a:solidFill>
                  <a:prstClr val="black"/>
                </a:solidFill>
                <a:latin typeface="Calibri Light" panose="020F0302020204030204"/>
                <a:cs typeface="Poppins ExtraLight" panose="00000300000000000000" pitchFamily="2" charset="0"/>
              </a:defRPr>
            </a:pPr>
            <a:r>
              <a:rPr lang="it-IT" dirty="0"/>
              <a:t>Le stesse implicazioni per le organizzazioni di istruzione e formazione si basano sul sostegno che essi possono garantire ai loro membri del personale affinché inseguano i loro obiettivi di qualificazione in uno dei settori di formazione individuati dal quadro. </a:t>
            </a:r>
          </a:p>
        </p:txBody>
      </p:sp>
    </p:spTree>
    <p:extLst>
      <p:ext uri="{BB962C8B-B14F-4D97-AF65-F5344CB8AC3E}">
        <p14:creationId xmlns:p14="http://schemas.microsoft.com/office/powerpoint/2010/main" val="4266419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rPr lang="it-IT"/>
              <a:t>4.1 Impegno professionale   </a:t>
            </a:r>
            <a:endParaRPr lang="it-IT" sz="2000" i="1">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3273245"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rPr lang="it-IT" dirty="0"/>
              <a:t>DigCompEdu nella pratica</a:t>
            </a:r>
          </a:p>
        </p:txBody>
      </p:sp>
      <p:sp>
        <p:nvSpPr>
          <p:cNvPr id="8" name="TextBox 54">
            <a:extLst>
              <a:ext uri="{FF2B5EF4-FFF2-40B4-BE49-F238E27FC236}">
                <a16:creationId xmlns:a16="http://schemas.microsoft.com/office/drawing/2014/main" id="{2F17DC47-0BEE-4ED4-BA6B-A229EF47F4E7}"/>
              </a:ext>
            </a:extLst>
          </p:cNvPr>
          <p:cNvSpPr txBox="1"/>
          <p:nvPr/>
        </p:nvSpPr>
        <p:spPr>
          <a:xfrm>
            <a:off x="626289" y="2104559"/>
            <a:ext cx="8534643" cy="3715216"/>
          </a:xfrm>
          <a:prstGeom prst="rect">
            <a:avLst/>
          </a:prstGeom>
          <a:noFill/>
        </p:spPr>
        <p:txBody>
          <a:bodyPr wrap="square" numCol="1">
            <a:noAutofit/>
          </a:bodyPr>
          <a:lstStyle/>
          <a:p>
            <a:pPr algn="just">
              <a:defRPr sz="2000" b="1">
                <a:cs typeface="Poppins Medium" panose="00000600000000000000" pitchFamily="2" charset="0"/>
              </a:defRPr>
            </a:pPr>
            <a:r>
              <a:rPr lang="it-IT"/>
              <a:t>Comunicazione organizzativa </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a:t>Trasferimento di comunicazioni più snello, più rapido, più efficiente (ed efficace)</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a:t>Diffondere il messaggio, a un pubblico più ampio di potenziali utenti </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a:t>Contribuire alla sensibilizzazione dei servizi dell'organizzazione e all'offerta più ampia</a:t>
            </a:r>
          </a:p>
          <a:p>
            <a:pPr algn="just" fontAlgn="ctr">
              <a:lnSpc>
                <a:spcPct val="120000"/>
              </a:lnSpc>
              <a:defRPr sz="2000" b="1">
                <a:cs typeface="Poppins Medium" panose="00000600000000000000" pitchFamily="2" charset="0"/>
              </a:defRPr>
            </a:pPr>
            <a:r>
              <a:rPr lang="it-IT"/>
              <a:t>Collaborazione professionale</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a:t>Opportunità di networking più ampie e collaborazioni transfunzionali con STKH</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a:t>Scambio di buone pratiche e modello scalabile di quadri/risorse pedagogici innovativi</a:t>
            </a:r>
          </a:p>
          <a:p>
            <a:pPr algn="just" fontAlgn="ctr">
              <a:lnSpc>
                <a:spcPct val="120000"/>
              </a:lnSpc>
              <a:defRPr sz="2000" b="1">
                <a:cs typeface="Poppins Medium" panose="00000600000000000000" pitchFamily="2" charset="0"/>
              </a:defRPr>
            </a:pPr>
            <a:r>
              <a:rPr lang="it-IT"/>
              <a:t>Pratica riflessiva</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a:t>Monitoraggio → Valutazione → Valutazione dei concetti chiave critici e delle lezioni apprese</a:t>
            </a:r>
          </a:p>
          <a:p>
            <a:pPr algn="just" fontAlgn="ctr">
              <a:lnSpc>
                <a:spcPct val="120000"/>
              </a:lnSpc>
              <a:defRPr sz="2000" b="1">
                <a:cs typeface="Poppins Medium" panose="00000600000000000000" pitchFamily="2" charset="0"/>
              </a:defRPr>
            </a:pPr>
            <a:r>
              <a:rPr lang="it-IT"/>
              <a:t>Sviluppo professionale continuo</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a:t>Test → Validazione → Consolidamento di pratiche replicabili e sostenibili </a:t>
            </a:r>
            <a:endParaRPr lang="it-IT" sz="2000" b="1">
              <a:cs typeface="Poppins Medium" panose="00000600000000000000" pitchFamily="2" charset="0"/>
            </a:endParaRPr>
          </a:p>
        </p:txBody>
      </p:sp>
    </p:spTree>
    <p:extLst>
      <p:ext uri="{BB962C8B-B14F-4D97-AF65-F5344CB8AC3E}">
        <p14:creationId xmlns:p14="http://schemas.microsoft.com/office/powerpoint/2010/main" val="1039865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rPr lang="it-IT"/>
              <a:t>4.2 Risorse digitali   </a:t>
            </a:r>
            <a:endParaRPr lang="it-IT" sz="2000" i="1">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3273245"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rPr lang="it-IT" dirty="0"/>
              <a:t>DigCompEdu nella pratica</a:t>
            </a:r>
          </a:p>
        </p:txBody>
      </p:sp>
      <p:sp>
        <p:nvSpPr>
          <p:cNvPr id="8" name="TextBox 54">
            <a:extLst>
              <a:ext uri="{FF2B5EF4-FFF2-40B4-BE49-F238E27FC236}">
                <a16:creationId xmlns:a16="http://schemas.microsoft.com/office/drawing/2014/main" id="{2F17DC47-0BEE-4ED4-BA6B-A229EF47F4E7}"/>
              </a:ext>
            </a:extLst>
          </p:cNvPr>
          <p:cNvSpPr txBox="1"/>
          <p:nvPr/>
        </p:nvSpPr>
        <p:spPr>
          <a:xfrm>
            <a:off x="626290" y="2104559"/>
            <a:ext cx="7272000" cy="3715216"/>
          </a:xfrm>
          <a:prstGeom prst="rect">
            <a:avLst/>
          </a:prstGeom>
          <a:noFill/>
        </p:spPr>
        <p:txBody>
          <a:bodyPr wrap="square" numCol="1">
            <a:noAutofit/>
          </a:bodyPr>
          <a:lstStyle/>
          <a:p>
            <a:pPr algn="just">
              <a:defRPr sz="2000" b="1">
                <a:cs typeface="Poppins Medium" panose="00000600000000000000" pitchFamily="2" charset="0"/>
              </a:defRPr>
            </a:pPr>
            <a:r>
              <a:rPr lang="it-IT"/>
              <a:t>Selezione delle risorse digitali </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a:t>Confrontare le esigenze e le aspettative degli obiettivi con gli strumenti più adatti </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a:t>Coerenza e affidabilità delle risorse potenziali rispetto alle competenze dei formatori</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a:t>Armonizzare il potenziale strumento/risorse all'approccio pedagogico sottostante</a:t>
            </a:r>
          </a:p>
          <a:p>
            <a:pPr algn="just" fontAlgn="ctr">
              <a:lnSpc>
                <a:spcPct val="120000"/>
              </a:lnSpc>
              <a:defRPr sz="2000" b="1">
                <a:cs typeface="Poppins Medium" panose="00000600000000000000" pitchFamily="2" charset="0"/>
              </a:defRPr>
            </a:pPr>
            <a:r>
              <a:rPr lang="it-IT"/>
              <a:t>Creare e modificare le risorse digitali</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a:t>Co-creazione e co-sviluppo di nuove risorse adeguate per formatori e discenti</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a:t>Adattare le fonti e le risorse esistenti all'attuale ecosistema di apprendimento </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a:t>Esperienze di scalabilità e know-how per progettare nuove funzionalità e finalità d'uso</a:t>
            </a:r>
          </a:p>
          <a:p>
            <a:pPr algn="just" fontAlgn="ctr">
              <a:lnSpc>
                <a:spcPct val="120000"/>
              </a:lnSpc>
              <a:defRPr sz="2000" b="1">
                <a:cs typeface="Poppins Medium" panose="00000600000000000000" pitchFamily="2" charset="0"/>
              </a:defRPr>
            </a:pPr>
            <a:r>
              <a:rPr lang="it-IT"/>
              <a:t>Gestione, protezione e condivisione delle risorse digitali </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a:t>Salvaguardare la privacy dei discenti e degli insegnanti</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a:t>Proteggere i risultati intellettuali degli insegnanti </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a:t>Comprendere la diversa formattazione della licenza aperta</a:t>
            </a:r>
          </a:p>
        </p:txBody>
      </p:sp>
    </p:spTree>
    <p:extLst>
      <p:ext uri="{BB962C8B-B14F-4D97-AF65-F5344CB8AC3E}">
        <p14:creationId xmlns:p14="http://schemas.microsoft.com/office/powerpoint/2010/main" val="1552131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rPr lang="it-IT"/>
              <a:t>4.3 Insegnamento e apprendimento    </a:t>
            </a:r>
            <a:endParaRPr lang="it-IT" sz="2000" i="1">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3273245"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rPr lang="it-IT" dirty="0"/>
              <a:t>DigCompEdu nella pratica</a:t>
            </a:r>
          </a:p>
        </p:txBody>
      </p:sp>
      <p:sp>
        <p:nvSpPr>
          <p:cNvPr id="8" name="TextBox 54">
            <a:extLst>
              <a:ext uri="{FF2B5EF4-FFF2-40B4-BE49-F238E27FC236}">
                <a16:creationId xmlns:a16="http://schemas.microsoft.com/office/drawing/2014/main" id="{2F17DC47-0BEE-4ED4-BA6B-A229EF47F4E7}"/>
              </a:ext>
            </a:extLst>
          </p:cNvPr>
          <p:cNvSpPr txBox="1"/>
          <p:nvPr/>
        </p:nvSpPr>
        <p:spPr>
          <a:xfrm>
            <a:off x="626290" y="2104559"/>
            <a:ext cx="7272000" cy="3715216"/>
          </a:xfrm>
          <a:prstGeom prst="rect">
            <a:avLst/>
          </a:prstGeom>
          <a:noFill/>
        </p:spPr>
        <p:txBody>
          <a:bodyPr wrap="square" numCol="1">
            <a:noAutofit/>
          </a:bodyPr>
          <a:lstStyle/>
          <a:p>
            <a:pPr algn="just">
              <a:defRPr sz="2000" b="1">
                <a:cs typeface="Poppins Medium" panose="00000600000000000000" pitchFamily="2" charset="0"/>
              </a:defRPr>
            </a:pPr>
            <a:r>
              <a:rPr lang="it-IT"/>
              <a:t>L'insegnamento  </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a:t>Dare priorità ai dispositivi digitali alla diffusione del programma di istruzione e formazione</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a:t>Aula e coinvolgimento dei discenti</a:t>
            </a:r>
          </a:p>
          <a:p>
            <a:pPr algn="just" fontAlgn="ctr">
              <a:lnSpc>
                <a:spcPct val="120000"/>
              </a:lnSpc>
              <a:defRPr sz="2000" b="1">
                <a:cs typeface="Poppins Medium" panose="00000600000000000000" pitchFamily="2" charset="0"/>
              </a:defRPr>
            </a:pPr>
            <a:r>
              <a:rPr lang="it-IT"/>
              <a:t>Guida</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a:t>Sostenere gli studenti da remoto: e-coaching, e-mentoring, e-tutoring</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a:t>Stabilire una relazione basata sulla fiducia attraverso mezzi online</a:t>
            </a:r>
          </a:p>
          <a:p>
            <a:pPr algn="just" fontAlgn="ctr">
              <a:lnSpc>
                <a:spcPct val="120000"/>
              </a:lnSpc>
              <a:defRPr sz="2000" b="1">
                <a:cs typeface="Poppins Medium" panose="00000600000000000000" pitchFamily="2" charset="0"/>
              </a:defRPr>
            </a:pPr>
            <a:r>
              <a:rPr lang="it-IT"/>
              <a:t>Apprendimento collaborativo</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a:t>Migliorare la comunicazione e la cooperazione tra partecipanti lontani</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a:t>Coltivare un ambiente di e-classroom positivo e proattivo</a:t>
            </a:r>
          </a:p>
          <a:p>
            <a:pPr algn="just" fontAlgn="ctr">
              <a:lnSpc>
                <a:spcPct val="120000"/>
              </a:lnSpc>
              <a:defRPr sz="2000" b="1">
                <a:cs typeface="Poppins Medium" panose="00000600000000000000" pitchFamily="2" charset="0"/>
              </a:defRPr>
            </a:pPr>
            <a:r>
              <a:rPr lang="it-IT"/>
              <a:t>Apprendimento auto-regolato</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a:t>Consentire ai discenti di candidarsi per se stessi pianificando e monitorando i loro progressi</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a:t>Sostenere gli studenti nell'individuazione di aggiustamenti e misure correttive</a:t>
            </a:r>
          </a:p>
        </p:txBody>
      </p:sp>
    </p:spTree>
    <p:extLst>
      <p:ext uri="{BB962C8B-B14F-4D97-AF65-F5344CB8AC3E}">
        <p14:creationId xmlns:p14="http://schemas.microsoft.com/office/powerpoint/2010/main" val="3499469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rPr lang="it-IT"/>
              <a:t>4.4 Valutazione    </a:t>
            </a:r>
            <a:endParaRPr lang="it-IT" sz="2000" i="1">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3273245"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rPr lang="it-IT" dirty="0"/>
              <a:t>DigCompEdu nella pratica</a:t>
            </a:r>
          </a:p>
        </p:txBody>
      </p:sp>
      <p:sp>
        <p:nvSpPr>
          <p:cNvPr id="8" name="TextBox 54">
            <a:extLst>
              <a:ext uri="{FF2B5EF4-FFF2-40B4-BE49-F238E27FC236}">
                <a16:creationId xmlns:a16="http://schemas.microsoft.com/office/drawing/2014/main" id="{2F17DC47-0BEE-4ED4-BA6B-A229EF47F4E7}"/>
              </a:ext>
            </a:extLst>
          </p:cNvPr>
          <p:cNvSpPr txBox="1"/>
          <p:nvPr/>
        </p:nvSpPr>
        <p:spPr>
          <a:xfrm>
            <a:off x="626290" y="2104559"/>
            <a:ext cx="7272000" cy="3715216"/>
          </a:xfrm>
          <a:prstGeom prst="rect">
            <a:avLst/>
          </a:prstGeom>
          <a:noFill/>
        </p:spPr>
        <p:txBody>
          <a:bodyPr wrap="square" numCol="1">
            <a:noAutofit/>
          </a:bodyPr>
          <a:lstStyle/>
          <a:p>
            <a:pPr algn="just">
              <a:defRPr sz="2000" b="1">
                <a:cs typeface="Poppins Medium" panose="00000600000000000000" pitchFamily="2" charset="0"/>
              </a:defRPr>
            </a:pPr>
            <a:r>
              <a:rPr lang="it-IT" dirty="0"/>
              <a:t>Strategie di valutazione  </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dirty="0"/>
              <a:t>Tenere traccia e registrare i progressi da remoto</a:t>
            </a:r>
          </a:p>
          <a:p>
            <a:pPr algn="just" fontAlgn="ctr">
              <a:lnSpc>
                <a:spcPct val="120000"/>
              </a:lnSpc>
              <a:defRPr sz="2000" b="1">
                <a:cs typeface="Poppins Medium" panose="00000600000000000000" pitchFamily="2" charset="0"/>
              </a:defRPr>
            </a:pPr>
            <a:r>
              <a:rPr lang="it-IT" dirty="0"/>
              <a:t>Analisi delle prove</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dirty="0"/>
              <a:t>Strutturazione di un modello basato sui dati per la valutazione formativa e sommativa dell'esperienza dei discenti (e degli insegnanti)</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dirty="0"/>
              <a:t>Messa in pratica e sistema di feedback che informa i processi di messa a punto</a:t>
            </a:r>
          </a:p>
          <a:p>
            <a:pPr algn="just" fontAlgn="ctr">
              <a:lnSpc>
                <a:spcPct val="120000"/>
              </a:lnSpc>
              <a:defRPr sz="2000" b="1">
                <a:cs typeface="Poppins Medium" panose="00000600000000000000" pitchFamily="2" charset="0"/>
              </a:defRPr>
            </a:pPr>
            <a:r>
              <a:rPr lang="it-IT" dirty="0"/>
              <a:t>Feedback e pianificazione </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dirty="0"/>
              <a:t>Utilizzo dei dati raccolti per un intervento pertinente tempestivo — sia positivo che negativo rinforzo rispettivamente dei risultati desiderati e indesiderati</a:t>
            </a:r>
          </a:p>
          <a:p>
            <a:pPr algn="just" fontAlgn="ctr">
              <a:lnSpc>
                <a:spcPct val="120000"/>
              </a:lnSpc>
            </a:pPr>
            <a:endParaRPr lang="it-IT" sz="1300" dirty="0">
              <a:solidFill>
                <a:prstClr val="black"/>
              </a:solidFill>
              <a:latin typeface="Calibri Light" panose="020F0302020204030204"/>
              <a:cs typeface="Poppins ExtraLight" panose="00000300000000000000" pitchFamily="2" charset="0"/>
            </a:endParaRPr>
          </a:p>
        </p:txBody>
      </p:sp>
    </p:spTree>
    <p:extLst>
      <p:ext uri="{BB962C8B-B14F-4D97-AF65-F5344CB8AC3E}">
        <p14:creationId xmlns:p14="http://schemas.microsoft.com/office/powerpoint/2010/main" val="1311110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086428"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rPr lang="it-IT"/>
              <a:t>4.5 Potenziare gli studenti    </a:t>
            </a:r>
            <a:endParaRPr lang="it-IT" sz="2000" i="1">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3273245"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rPr lang="it-IT" dirty="0"/>
              <a:t>DigCompEdu nella pratica</a:t>
            </a:r>
          </a:p>
        </p:txBody>
      </p:sp>
      <p:sp>
        <p:nvSpPr>
          <p:cNvPr id="8" name="TextBox 54">
            <a:extLst>
              <a:ext uri="{FF2B5EF4-FFF2-40B4-BE49-F238E27FC236}">
                <a16:creationId xmlns:a16="http://schemas.microsoft.com/office/drawing/2014/main" id="{2F17DC47-0BEE-4ED4-BA6B-A229EF47F4E7}"/>
              </a:ext>
            </a:extLst>
          </p:cNvPr>
          <p:cNvSpPr txBox="1"/>
          <p:nvPr/>
        </p:nvSpPr>
        <p:spPr>
          <a:xfrm>
            <a:off x="626290" y="2104559"/>
            <a:ext cx="7272000" cy="3715216"/>
          </a:xfrm>
          <a:prstGeom prst="rect">
            <a:avLst/>
          </a:prstGeom>
          <a:noFill/>
        </p:spPr>
        <p:txBody>
          <a:bodyPr wrap="square" numCol="1">
            <a:noAutofit/>
          </a:bodyPr>
          <a:lstStyle/>
          <a:p>
            <a:pPr algn="just">
              <a:defRPr sz="2000" b="1">
                <a:cs typeface="Poppins Medium" panose="00000600000000000000" pitchFamily="2" charset="0"/>
              </a:defRPr>
            </a:pPr>
            <a:r>
              <a:rPr lang="it-IT"/>
              <a:t>Accessibilità e inclusione </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a:t>Rendere disponibili i contenuti dell'istruzione e della formazione per tutti</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a:t>Identificare e rimuovere le potenziali barriere</a:t>
            </a:r>
          </a:p>
          <a:p>
            <a:pPr algn="just" fontAlgn="ctr">
              <a:lnSpc>
                <a:spcPct val="120000"/>
              </a:lnSpc>
              <a:defRPr sz="2000" b="1">
                <a:cs typeface="Poppins Medium" panose="00000600000000000000" pitchFamily="2" charset="0"/>
              </a:defRPr>
            </a:pPr>
            <a:r>
              <a:rPr lang="it-IT"/>
              <a:t>Differenziazione e personalizzazione</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a:t>Rendere i contenuti "unici" e perfezionati sulle preferenze personali degli studenti e dei formatori </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a:t>Creare un modello progressivo di complessità che valorizzi la curva di apprendimento degli studenti</a:t>
            </a:r>
          </a:p>
          <a:p>
            <a:pPr algn="just" fontAlgn="ctr">
              <a:lnSpc>
                <a:spcPct val="120000"/>
              </a:lnSpc>
              <a:defRPr sz="2000" b="1">
                <a:cs typeface="Poppins Medium" panose="00000600000000000000" pitchFamily="2" charset="0"/>
              </a:defRPr>
            </a:pPr>
            <a:r>
              <a:rPr lang="it-IT"/>
              <a:t>Coinvolgere attivamente gli studenti </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a:t>Rendere i contenuti divertenti</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a:t>Evitare l'esperienza tipica in classe</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a:t>Aiutare gli studenti a co-sviluppare e co-creare il contenuto della lezione — nessun trasferimento sterile di conoscenze dai formatori al tirocinante</a:t>
            </a:r>
          </a:p>
        </p:txBody>
      </p:sp>
    </p:spTree>
    <p:extLst>
      <p:ext uri="{BB962C8B-B14F-4D97-AF65-F5344CB8AC3E}">
        <p14:creationId xmlns:p14="http://schemas.microsoft.com/office/powerpoint/2010/main" val="3205379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9888870"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rPr lang="it-IT"/>
              <a:t>4.6 Facilitare la competenza digitale degli studenti    </a:t>
            </a:r>
            <a:endParaRPr lang="it-IT" sz="2000" i="1">
              <a:latin typeface="+mj-lt"/>
              <a:ea typeface="Microsoft Sans Serif" panose="020B0604020202020204" pitchFamily="34" charset="0"/>
              <a:cs typeface="Poppins ExtraLight" panose="00000300000000000000" pitchFamily="2" charset="0"/>
            </a:endParaRP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3562312"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rPr lang="it-IT" dirty="0"/>
              <a:t>DigCompEdu nella pratica</a:t>
            </a:r>
          </a:p>
        </p:txBody>
      </p:sp>
      <p:sp>
        <p:nvSpPr>
          <p:cNvPr id="8" name="TextBox 54">
            <a:extLst>
              <a:ext uri="{FF2B5EF4-FFF2-40B4-BE49-F238E27FC236}">
                <a16:creationId xmlns:a16="http://schemas.microsoft.com/office/drawing/2014/main" id="{2F17DC47-0BEE-4ED4-BA6B-A229EF47F4E7}"/>
              </a:ext>
            </a:extLst>
          </p:cNvPr>
          <p:cNvSpPr txBox="1"/>
          <p:nvPr/>
        </p:nvSpPr>
        <p:spPr>
          <a:xfrm>
            <a:off x="626290" y="2104559"/>
            <a:ext cx="7914206" cy="3715216"/>
          </a:xfrm>
          <a:prstGeom prst="rect">
            <a:avLst/>
          </a:prstGeom>
          <a:noFill/>
        </p:spPr>
        <p:txBody>
          <a:bodyPr wrap="square" numCol="1">
            <a:noAutofit/>
          </a:bodyPr>
          <a:lstStyle/>
          <a:p>
            <a:pPr algn="just">
              <a:defRPr sz="2000" b="1">
                <a:cs typeface="Poppins Medium" panose="00000600000000000000" pitchFamily="2" charset="0"/>
              </a:defRPr>
            </a:pPr>
            <a:r>
              <a:rPr lang="it-IT" dirty="0"/>
              <a:t>Informazione e alfabetizzazione mediatica </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dirty="0"/>
              <a:t>Fornire agli studenti compiti impegnativi che stimolano la loro comprensione delle informazioni digitali</a:t>
            </a:r>
          </a:p>
          <a:p>
            <a:pPr algn="just" fontAlgn="ctr">
              <a:lnSpc>
                <a:spcPct val="120000"/>
              </a:lnSpc>
              <a:defRPr sz="2000" b="1">
                <a:cs typeface="Poppins Medium" panose="00000600000000000000" pitchFamily="2" charset="0"/>
              </a:defRPr>
            </a:pPr>
            <a:r>
              <a:rPr lang="it-IT" dirty="0"/>
              <a:t>Comunicazione digitale e collaborazione</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dirty="0"/>
              <a:t>Stimolare la capacità degli studenti di svolgere le attività di gruppo da remoto e trovare soluzioni co-sviluppate</a:t>
            </a:r>
          </a:p>
          <a:p>
            <a:pPr algn="just" fontAlgn="ctr">
              <a:lnSpc>
                <a:spcPct val="120000"/>
              </a:lnSpc>
              <a:defRPr sz="2000" b="1">
                <a:cs typeface="Poppins Medium" panose="00000600000000000000" pitchFamily="2" charset="0"/>
              </a:defRPr>
            </a:pPr>
            <a:r>
              <a:rPr lang="it-IT" dirty="0"/>
              <a:t>Creazione di contenuti digitali </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dirty="0"/>
              <a:t>Aiutare gli studenti a testare il loro pensiero creativo e critico (ad esempio, come fare riferimento alle fonti, come marcare il loro materiale)</a:t>
            </a:r>
          </a:p>
          <a:p>
            <a:pPr algn="just" fontAlgn="ctr">
              <a:lnSpc>
                <a:spcPct val="120000"/>
              </a:lnSpc>
              <a:defRPr sz="2000" b="1">
                <a:cs typeface="Poppins Medium" panose="00000600000000000000" pitchFamily="2" charset="0"/>
              </a:defRPr>
            </a:pPr>
            <a:r>
              <a:rPr lang="it-IT" dirty="0"/>
              <a:t>Uso responsabile</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dirty="0"/>
              <a:t>Consentire agli studenti di gestire e gestire in modo sicuro la loro identità digitale, la loro presenza sul web</a:t>
            </a:r>
          </a:p>
          <a:p>
            <a:pPr algn="just" fontAlgn="ctr">
              <a:lnSpc>
                <a:spcPct val="120000"/>
              </a:lnSpc>
              <a:defRPr sz="2000" b="1">
                <a:cs typeface="Poppins Medium" panose="00000600000000000000" pitchFamily="2" charset="0"/>
              </a:defRPr>
            </a:pPr>
            <a:r>
              <a:rPr lang="it-IT" dirty="0"/>
              <a:t>Risoluzione dei problemi digitali</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dirty="0"/>
              <a:t>Sfidare gli studenti con un incarico fuori dalla zona comfort</a:t>
            </a:r>
          </a:p>
          <a:p>
            <a:pPr marL="623700" indent="-342900" algn="just" fontAlgn="ctr">
              <a:lnSpc>
                <a:spcPct val="120000"/>
              </a:lnSpc>
              <a:buFont typeface="Arial" panose="020B0604020202020204" pitchFamily="34" charset="0"/>
              <a:buChar char="•"/>
              <a:defRPr sz="1300">
                <a:solidFill>
                  <a:prstClr val="black"/>
                </a:solidFill>
                <a:latin typeface="Calibri Light" panose="020F0302020204030204"/>
                <a:cs typeface="Poppins ExtraLight" panose="00000300000000000000" pitchFamily="2" charset="0"/>
              </a:defRPr>
            </a:pPr>
            <a:r>
              <a:rPr lang="it-IT" dirty="0"/>
              <a:t>Fornire loro l'opportunità di formare, </a:t>
            </a:r>
            <a:r>
              <a:rPr lang="it-IT" dirty="0" err="1"/>
              <a:t>tutorare</a:t>
            </a:r>
            <a:r>
              <a:rPr lang="it-IT" dirty="0"/>
              <a:t> e sostenere i coetanei.</a:t>
            </a:r>
          </a:p>
        </p:txBody>
      </p:sp>
    </p:spTree>
    <p:extLst>
      <p:ext uri="{BB962C8B-B14F-4D97-AF65-F5344CB8AC3E}">
        <p14:creationId xmlns:p14="http://schemas.microsoft.com/office/powerpoint/2010/main" val="3188717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con angoli arrotondati 10">
            <a:extLst>
              <a:ext uri="{FF2B5EF4-FFF2-40B4-BE49-F238E27FC236}">
                <a16:creationId xmlns:a16="http://schemas.microsoft.com/office/drawing/2014/main" id="{1D735ADE-D762-48FC-A475-60326CE8A0AA}"/>
              </a:ext>
            </a:extLst>
          </p:cNvPr>
          <p:cNvSpPr/>
          <p:nvPr/>
        </p:nvSpPr>
        <p:spPr>
          <a:xfrm>
            <a:off x="451029" y="669816"/>
            <a:ext cx="1999564"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rPr lang="it-IT"/>
              <a:t>Riassumendo:</a:t>
            </a:r>
          </a:p>
        </p:txBody>
      </p:sp>
      <p:sp>
        <p:nvSpPr>
          <p:cNvPr id="12" name="CasellaDiTesto 11"/>
          <p:cNvSpPr txBox="1"/>
          <p:nvPr/>
        </p:nvSpPr>
        <p:spPr>
          <a:xfrm>
            <a:off x="261257" y="1450814"/>
            <a:ext cx="3509553" cy="3139321"/>
          </a:xfrm>
          <a:prstGeom prst="rect">
            <a:avLst/>
          </a:prstGeom>
          <a:noFill/>
        </p:spPr>
        <p:txBody>
          <a:bodyPr wrap="square">
            <a:spAutoFit/>
          </a:bodyPr>
          <a:lstStyle/>
          <a:p>
            <a:pPr>
              <a:defRPr b="1">
                <a:solidFill>
                  <a:schemeClr val="tx1">
                    <a:lumMod val="65000"/>
                    <a:lumOff val="35000"/>
                  </a:schemeClr>
                </a:solidFill>
              </a:defRPr>
            </a:pPr>
            <a:r>
              <a:rPr lang="it-IT"/>
              <a:t>Quadri di istruzione e formazione</a:t>
            </a:r>
          </a:p>
          <a:p>
            <a:endParaRPr lang="it-IT"/>
          </a:p>
          <a:p>
            <a:pPr marL="285750" indent="-285750">
              <a:buFont typeface="Arial" panose="020B0604020202020204" pitchFamily="34" charset="0"/>
              <a:buChar char="•"/>
              <a:defRPr>
                <a:cs typeface="Poppins Medium" panose="00000600000000000000" pitchFamily="2" charset="0"/>
              </a:defRPr>
            </a:pPr>
            <a:r>
              <a:rPr lang="it-IT"/>
              <a:t>Un passo indietro nella linea del tempo</a:t>
            </a:r>
            <a:endParaRPr lang="it-IT">
              <a:cs typeface="Poppins Medium" panose="00000600000000000000" pitchFamily="2" charset="0"/>
            </a:endParaRPr>
          </a:p>
          <a:p>
            <a:pPr marL="285750" indent="-285750">
              <a:buFont typeface="Arial" panose="020B0604020202020204" pitchFamily="34" charset="0"/>
              <a:buChar char="•"/>
            </a:pPr>
            <a:endParaRPr lang="it-IT">
              <a:cs typeface="Poppins Medium" panose="00000600000000000000" pitchFamily="2" charset="0"/>
            </a:endParaRPr>
          </a:p>
          <a:p>
            <a:pPr marL="285750" lvl="0" indent="-285750">
              <a:buFont typeface="Arial" panose="020B0604020202020204" pitchFamily="34" charset="0"/>
              <a:buChar char="•"/>
              <a:defRPr>
                <a:solidFill>
                  <a:prstClr val="black"/>
                </a:solidFill>
                <a:cs typeface="Poppins Medium" panose="00000600000000000000" pitchFamily="2" charset="0"/>
              </a:defRPr>
            </a:pPr>
            <a:r>
              <a:rPr lang="it-IT"/>
              <a:t>Competenze chiave per LLL</a:t>
            </a:r>
          </a:p>
          <a:p>
            <a:pPr marL="285750" lvl="0" indent="-285750">
              <a:buFont typeface="Arial" panose="020B0604020202020204" pitchFamily="34" charset="0"/>
              <a:buChar char="•"/>
            </a:pPr>
            <a:endParaRPr lang="it-IT">
              <a:solidFill>
                <a:prstClr val="black"/>
              </a:solidFill>
              <a:cs typeface="Poppins Medium" panose="00000600000000000000" pitchFamily="2" charset="0"/>
            </a:endParaRPr>
          </a:p>
          <a:p>
            <a:pPr marL="285750" indent="-285750">
              <a:buFont typeface="Arial" panose="020B0604020202020204" pitchFamily="34" charset="0"/>
              <a:buChar char="•"/>
              <a:defRPr>
                <a:ea typeface="Microsoft Sans Serif" panose="020B0604020202020204" pitchFamily="34" charset="0"/>
                <a:cs typeface="Poppins ExtraLight" panose="00000300000000000000" pitchFamily="2" charset="0"/>
              </a:defRPr>
            </a:pPr>
            <a:r>
              <a:rPr lang="it-IT"/>
              <a:t>Quadri di istruzione e formazione: cosa sono</a:t>
            </a:r>
            <a:r>
              <a:rPr lang="it-IT" i="1"/>
              <a:t>...</a:t>
            </a:r>
          </a:p>
          <a:p>
            <a:pPr marL="285750" indent="-285750">
              <a:buFont typeface="Arial" panose="020B0604020202020204" pitchFamily="34" charset="0"/>
              <a:buChar char="•"/>
            </a:pPr>
            <a:endParaRPr lang="it-IT" i="1">
              <a:solidFill>
                <a:prstClr val="black"/>
              </a:solidFill>
              <a:ea typeface="Microsoft Sans Serif" panose="020B0604020202020204" pitchFamily="34" charset="0"/>
              <a:cs typeface="Poppins Medium" panose="00000600000000000000" pitchFamily="2" charset="0"/>
            </a:endParaRPr>
          </a:p>
          <a:p>
            <a:pPr marL="285750" indent="-285750">
              <a:buFont typeface="Arial" panose="020B0604020202020204" pitchFamily="34" charset="0"/>
              <a:buChar char="•"/>
              <a:defRPr>
                <a:ea typeface="Microsoft Sans Serif" panose="020B0604020202020204" pitchFamily="34" charset="0"/>
                <a:cs typeface="Poppins ExtraLight" panose="00000300000000000000" pitchFamily="2" charset="0"/>
              </a:defRPr>
            </a:pPr>
            <a:r>
              <a:rPr lang="it-IT"/>
              <a:t>... e per cosa sono utili </a:t>
            </a:r>
            <a:endParaRPr lang="it-IT" i="1">
              <a:ea typeface="Microsoft Sans Serif" panose="020B0604020202020204" pitchFamily="34" charset="0"/>
              <a:cs typeface="Poppins ExtraLight" panose="00000300000000000000" pitchFamily="2" charset="0"/>
            </a:endParaRPr>
          </a:p>
        </p:txBody>
      </p:sp>
      <p:sp>
        <p:nvSpPr>
          <p:cNvPr id="15" name="CasellaDiTesto 14"/>
          <p:cNvSpPr txBox="1"/>
          <p:nvPr/>
        </p:nvSpPr>
        <p:spPr>
          <a:xfrm>
            <a:off x="4614455" y="1450813"/>
            <a:ext cx="3115490" cy="3139321"/>
          </a:xfrm>
          <a:prstGeom prst="rect">
            <a:avLst/>
          </a:prstGeom>
          <a:noFill/>
        </p:spPr>
        <p:txBody>
          <a:bodyPr wrap="square">
            <a:spAutoFit/>
          </a:bodyPr>
          <a:lstStyle/>
          <a:p>
            <a:pPr>
              <a:defRPr b="1">
                <a:solidFill>
                  <a:schemeClr val="tx1">
                    <a:lumMod val="65000"/>
                    <a:lumOff val="35000"/>
                  </a:schemeClr>
                </a:solidFill>
              </a:defRPr>
            </a:pPr>
            <a:r>
              <a:rPr lang="it-IT"/>
              <a:t>DigComp </a:t>
            </a:r>
          </a:p>
          <a:p>
            <a:endParaRPr lang="it-IT"/>
          </a:p>
          <a:p>
            <a:pPr marL="285750" indent="-285750">
              <a:buFont typeface="Arial" panose="020B0604020202020204" pitchFamily="34" charset="0"/>
              <a:buChar char="•"/>
              <a:defRPr>
                <a:ea typeface="Microsoft Sans Serif" panose="020B0604020202020204" pitchFamily="34" charset="0"/>
                <a:cs typeface="Poppins ExtraLight" panose="00000300000000000000" pitchFamily="2" charset="0"/>
              </a:defRPr>
            </a:pPr>
            <a:r>
              <a:rPr lang="it-IT"/>
              <a:t>I quadri di istruzione e formazione dell'alfabetizzazione digitale dei cittadini dell'UE </a:t>
            </a:r>
          </a:p>
          <a:p>
            <a:pPr marL="285750" indent="-285750">
              <a:buFont typeface="Arial" panose="020B0604020202020204" pitchFamily="34" charset="0"/>
              <a:buChar char="•"/>
            </a:pPr>
            <a:endParaRPr lang="it-IT" i="1">
              <a:ea typeface="Microsoft Sans Serif" panose="020B0604020202020204" pitchFamily="34" charset="0"/>
              <a:cs typeface="Poppins ExtraLight" panose="00000300000000000000" pitchFamily="2" charset="0"/>
            </a:endParaRPr>
          </a:p>
          <a:p>
            <a:pPr marL="285750" indent="-285750">
              <a:buFont typeface="Arial" panose="020B0604020202020204" pitchFamily="34" charset="0"/>
              <a:buChar char="•"/>
              <a:defRPr>
                <a:ea typeface="Microsoft Sans Serif" panose="020B0604020202020204" pitchFamily="34" charset="0"/>
                <a:cs typeface="Poppins ExtraLight" panose="00000300000000000000" pitchFamily="2" charset="0"/>
              </a:defRPr>
            </a:pPr>
            <a:r>
              <a:rPr lang="it-IT"/>
              <a:t>Struttura e contenuto del quadro </a:t>
            </a:r>
            <a:endParaRPr lang="it-IT" i="1">
              <a:ea typeface="Microsoft Sans Serif" panose="020B0604020202020204" pitchFamily="34" charset="0"/>
              <a:cs typeface="Poppins ExtraLight" panose="00000300000000000000" pitchFamily="2" charset="0"/>
            </a:endParaRPr>
          </a:p>
          <a:p>
            <a:pPr marL="285750" indent="-285750">
              <a:buFont typeface="Arial" panose="020B0604020202020204" pitchFamily="34" charset="0"/>
              <a:buChar char="•"/>
            </a:pPr>
            <a:endParaRPr lang="it-IT" i="1">
              <a:ea typeface="Microsoft Sans Serif" panose="020B0604020202020204" pitchFamily="34" charset="0"/>
              <a:cs typeface="Poppins ExtraLight" panose="00000300000000000000" pitchFamily="2" charset="0"/>
            </a:endParaRPr>
          </a:p>
          <a:p>
            <a:pPr marL="285750" indent="-285750">
              <a:buFont typeface="Arial" panose="020B0604020202020204" pitchFamily="34" charset="0"/>
              <a:buChar char="•"/>
              <a:defRPr>
                <a:ea typeface="Microsoft Sans Serif" panose="020B0604020202020204" pitchFamily="34" charset="0"/>
                <a:cs typeface="Poppins ExtraLight" panose="00000300000000000000" pitchFamily="2" charset="0"/>
              </a:defRPr>
            </a:pPr>
            <a:r>
              <a:rPr lang="it-IT"/>
              <a:t>Follow-up ufficiali </a:t>
            </a:r>
          </a:p>
        </p:txBody>
      </p:sp>
      <p:sp>
        <p:nvSpPr>
          <p:cNvPr id="19" name="CasellaDiTesto 18"/>
          <p:cNvSpPr txBox="1"/>
          <p:nvPr/>
        </p:nvSpPr>
        <p:spPr>
          <a:xfrm>
            <a:off x="8573590" y="1450813"/>
            <a:ext cx="3065416" cy="4247317"/>
          </a:xfrm>
          <a:prstGeom prst="rect">
            <a:avLst/>
          </a:prstGeom>
          <a:noFill/>
        </p:spPr>
        <p:txBody>
          <a:bodyPr wrap="square">
            <a:spAutoFit/>
          </a:bodyPr>
          <a:lstStyle/>
          <a:p>
            <a:pPr>
              <a:defRPr b="1">
                <a:solidFill>
                  <a:schemeClr val="tx1">
                    <a:lumMod val="65000"/>
                    <a:lumOff val="35000"/>
                  </a:schemeClr>
                </a:solidFill>
              </a:defRPr>
            </a:pPr>
            <a:r>
              <a:rPr lang="it-IT" dirty="0"/>
              <a:t>DigCompEdu nella pratica </a:t>
            </a:r>
          </a:p>
          <a:p>
            <a:endParaRPr lang="it-IT" dirty="0"/>
          </a:p>
          <a:p>
            <a:pPr marL="285750" indent="-285750">
              <a:buFont typeface="Arial" panose="020B0604020202020204" pitchFamily="34" charset="0"/>
              <a:buChar char="•"/>
              <a:defRPr>
                <a:ea typeface="Microsoft Sans Serif" panose="020B0604020202020204" pitchFamily="34" charset="0"/>
                <a:cs typeface="Poppins ExtraLight" panose="00000300000000000000" pitchFamily="2" charset="0"/>
              </a:defRPr>
            </a:pPr>
            <a:r>
              <a:rPr lang="it-IT" dirty="0"/>
              <a:t>Impegno professionale   </a:t>
            </a:r>
            <a:endParaRPr lang="it-IT" i="1" dirty="0">
              <a:ea typeface="Microsoft Sans Serif" panose="020B0604020202020204" pitchFamily="34" charset="0"/>
              <a:cs typeface="Poppins ExtraLight" panose="00000300000000000000" pitchFamily="2" charset="0"/>
            </a:endParaRPr>
          </a:p>
          <a:p>
            <a:pPr marL="285750" indent="-285750">
              <a:buFont typeface="Arial" panose="020B0604020202020204" pitchFamily="34" charset="0"/>
              <a:buChar char="•"/>
            </a:pPr>
            <a:endParaRPr lang="it-IT" i="1" dirty="0">
              <a:cs typeface="Poppins Medium" panose="00000600000000000000" pitchFamily="2" charset="0"/>
            </a:endParaRPr>
          </a:p>
          <a:p>
            <a:pPr marL="285750" indent="-285750">
              <a:buFont typeface="Arial" panose="020B0604020202020204" pitchFamily="34" charset="0"/>
              <a:buChar char="•"/>
              <a:defRPr>
                <a:ea typeface="Microsoft Sans Serif" panose="020B0604020202020204" pitchFamily="34" charset="0"/>
                <a:cs typeface="Poppins ExtraLight" panose="00000300000000000000" pitchFamily="2" charset="0"/>
              </a:defRPr>
            </a:pPr>
            <a:r>
              <a:rPr lang="it-IT" dirty="0"/>
              <a:t>Risorse digitali   </a:t>
            </a:r>
            <a:endParaRPr lang="it-IT" i="1" dirty="0">
              <a:ea typeface="Microsoft Sans Serif" panose="020B0604020202020204" pitchFamily="34" charset="0"/>
              <a:cs typeface="Poppins ExtraLight" panose="00000300000000000000" pitchFamily="2" charset="0"/>
            </a:endParaRPr>
          </a:p>
          <a:p>
            <a:pPr marL="285750" indent="-285750">
              <a:buFont typeface="Arial" panose="020B0604020202020204" pitchFamily="34" charset="0"/>
              <a:buChar char="•"/>
            </a:pPr>
            <a:endParaRPr lang="it-IT" i="1" dirty="0">
              <a:cs typeface="Poppins Medium" panose="00000600000000000000" pitchFamily="2" charset="0"/>
            </a:endParaRPr>
          </a:p>
          <a:p>
            <a:pPr marL="285750" indent="-285750">
              <a:buFont typeface="Arial" panose="020B0604020202020204" pitchFamily="34" charset="0"/>
              <a:buChar char="•"/>
              <a:defRPr>
                <a:ea typeface="Microsoft Sans Serif" panose="020B0604020202020204" pitchFamily="34" charset="0"/>
                <a:cs typeface="Poppins ExtraLight" panose="00000300000000000000" pitchFamily="2" charset="0"/>
              </a:defRPr>
            </a:pPr>
            <a:r>
              <a:rPr lang="it-IT" dirty="0"/>
              <a:t>Insegnamento e apprendimento    </a:t>
            </a:r>
            <a:endParaRPr lang="it-IT" i="1" dirty="0">
              <a:ea typeface="Microsoft Sans Serif" panose="020B0604020202020204" pitchFamily="34" charset="0"/>
              <a:cs typeface="Poppins ExtraLight" panose="00000300000000000000" pitchFamily="2" charset="0"/>
            </a:endParaRPr>
          </a:p>
          <a:p>
            <a:pPr marL="285750" indent="-285750">
              <a:buFont typeface="Arial" panose="020B0604020202020204" pitchFamily="34" charset="0"/>
              <a:buChar char="•"/>
            </a:pPr>
            <a:endParaRPr lang="it-IT" i="1" dirty="0">
              <a:cs typeface="Poppins Medium" panose="00000600000000000000" pitchFamily="2" charset="0"/>
            </a:endParaRPr>
          </a:p>
          <a:p>
            <a:pPr marL="285750" indent="-285750">
              <a:buFont typeface="Arial" panose="020B0604020202020204" pitchFamily="34" charset="0"/>
              <a:buChar char="•"/>
              <a:defRPr>
                <a:ea typeface="Microsoft Sans Serif" panose="020B0604020202020204" pitchFamily="34" charset="0"/>
                <a:cs typeface="Poppins ExtraLight" panose="00000300000000000000" pitchFamily="2" charset="0"/>
              </a:defRPr>
            </a:pPr>
            <a:r>
              <a:rPr lang="it-IT" dirty="0"/>
              <a:t>Valutazione    </a:t>
            </a:r>
            <a:endParaRPr lang="it-IT" i="1" dirty="0">
              <a:ea typeface="Microsoft Sans Serif" panose="020B0604020202020204" pitchFamily="34" charset="0"/>
              <a:cs typeface="Poppins ExtraLight" panose="00000300000000000000" pitchFamily="2" charset="0"/>
            </a:endParaRPr>
          </a:p>
          <a:p>
            <a:pPr marL="285750" indent="-285750">
              <a:buFont typeface="Arial" panose="020B0604020202020204" pitchFamily="34" charset="0"/>
              <a:buChar char="•"/>
            </a:pPr>
            <a:endParaRPr lang="it-IT" i="1" dirty="0">
              <a:cs typeface="Poppins Medium" panose="00000600000000000000" pitchFamily="2" charset="0"/>
            </a:endParaRPr>
          </a:p>
          <a:p>
            <a:pPr marL="285750" indent="-285750">
              <a:buFont typeface="Arial" panose="020B0604020202020204" pitchFamily="34" charset="0"/>
              <a:buChar char="•"/>
              <a:defRPr>
                <a:ea typeface="Microsoft Sans Serif" panose="020B0604020202020204" pitchFamily="34" charset="0"/>
                <a:cs typeface="Poppins ExtraLight" panose="00000300000000000000" pitchFamily="2" charset="0"/>
              </a:defRPr>
            </a:pPr>
            <a:r>
              <a:rPr lang="it-IT" dirty="0"/>
              <a:t>Facilitare la competenza digitale degli studenti   </a:t>
            </a:r>
          </a:p>
          <a:p>
            <a:pPr marL="285750" indent="-285750">
              <a:buFont typeface="Arial" panose="020B0604020202020204" pitchFamily="34" charset="0"/>
              <a:buChar char="•"/>
            </a:pPr>
            <a:endParaRPr lang="it-IT" dirty="0">
              <a:ea typeface="Microsoft Sans Serif" panose="020B0604020202020204" pitchFamily="34" charset="0"/>
              <a:cs typeface="Poppins ExtraLight" panose="00000300000000000000" pitchFamily="2" charset="0"/>
            </a:endParaRPr>
          </a:p>
          <a:p>
            <a:pPr marL="285750" indent="-285750">
              <a:buFont typeface="Arial" panose="020B0604020202020204" pitchFamily="34" charset="0"/>
              <a:buChar char="•"/>
              <a:defRPr>
                <a:ea typeface="Microsoft Sans Serif" panose="020B0604020202020204" pitchFamily="34" charset="0"/>
                <a:cs typeface="Poppins ExtraLight" panose="00000300000000000000" pitchFamily="2" charset="0"/>
              </a:defRPr>
            </a:pPr>
            <a:r>
              <a:rPr lang="it-IT" dirty="0"/>
              <a:t>Potenziare gli studenti</a:t>
            </a:r>
            <a:endParaRPr lang="it-IT" i="1" dirty="0">
              <a:ea typeface="Microsoft Sans Serif" panose="020B0604020202020204" pitchFamily="34" charset="0"/>
              <a:cs typeface="Poppins ExtraLight" panose="00000300000000000000" pitchFamily="2" charset="0"/>
            </a:endParaRPr>
          </a:p>
        </p:txBody>
      </p:sp>
      <p:cxnSp>
        <p:nvCxnSpPr>
          <p:cNvPr id="21" name="Google Shape;334;p29">
            <a:extLst>
              <a:ext uri="{FF2B5EF4-FFF2-40B4-BE49-F238E27FC236}">
                <a16:creationId xmlns:a16="http://schemas.microsoft.com/office/drawing/2014/main" id="{0A191618-07F4-48F0-8F5D-BB84ACDEE6FE}"/>
              </a:ext>
            </a:extLst>
          </p:cNvPr>
          <p:cNvCxnSpPr>
            <a:cxnSpLocks noChangeAspect="1"/>
          </p:cNvCxnSpPr>
          <p:nvPr/>
        </p:nvCxnSpPr>
        <p:spPr>
          <a:xfrm>
            <a:off x="362857" y="1898144"/>
            <a:ext cx="11276149" cy="0"/>
          </a:xfrm>
          <a:prstGeom prst="straightConnector1">
            <a:avLst/>
          </a:prstGeom>
          <a:noFill/>
          <a:ln w="9525" cap="flat" cmpd="sng">
            <a:solidFill>
              <a:schemeClr val="tx1">
                <a:lumMod val="50000"/>
                <a:lumOff val="50000"/>
              </a:schemeClr>
            </a:solidFill>
            <a:prstDash val="dash"/>
            <a:round/>
            <a:headEnd type="none" w="med" len="med"/>
            <a:tailEnd type="none" w="med" len="med"/>
          </a:ln>
        </p:spPr>
      </p:cxnSp>
    </p:spTree>
    <p:extLst>
      <p:ext uri="{BB962C8B-B14F-4D97-AF65-F5344CB8AC3E}">
        <p14:creationId xmlns:p14="http://schemas.microsoft.com/office/powerpoint/2010/main" val="1515553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a:sp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sz="2400" b="1">
                <a:solidFill>
                  <a:schemeClr val="tx1">
                    <a:lumMod val="50000"/>
                    <a:lumOff val="50000"/>
                  </a:schemeClr>
                </a:solidFill>
                <a:ea typeface="Microsoft Sans Serif" panose="020B0604020202020204" pitchFamily="34" charset="0"/>
                <a:cs typeface="Poppins Medium" panose="00000600000000000000" pitchFamily="2" charset="0"/>
              </a:defRPr>
            </a:pPr>
            <a:r>
              <a:rPr lang="it-IT"/>
              <a:t>Obiettivi</a:t>
            </a:r>
          </a:p>
          <a:p>
            <a:pPr>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rPr lang="it-IT"/>
              <a:t>Alla fine di questo modulo sarai in grado di:</a:t>
            </a:r>
          </a:p>
        </p:txBody>
      </p:sp>
      <p:sp>
        <p:nvSpPr>
          <p:cNvPr id="16" name="Google Shape;351;p30">
            <a:extLst>
              <a:ext uri="{FF2B5EF4-FFF2-40B4-BE49-F238E27FC236}">
                <a16:creationId xmlns:a16="http://schemas.microsoft.com/office/drawing/2014/main" id="{ED86E724-3288-434C-B43F-43F373EAB77F}"/>
              </a:ext>
            </a:extLst>
          </p:cNvPr>
          <p:cNvSpPr txBox="1">
            <a:spLocks/>
          </p:cNvSpPr>
          <p:nvPr/>
        </p:nvSpPr>
        <p:spPr>
          <a:xfrm>
            <a:off x="626290" y="2109014"/>
            <a:ext cx="2880000"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defRPr sz="2000" b="1">
                <a:cs typeface="Poppins Medium" panose="00000600000000000000" pitchFamily="2" charset="0"/>
                <a:sym typeface="Varela Round"/>
              </a:defRPr>
            </a:pPr>
            <a:r>
              <a:rPr lang="it-IT" dirty="0"/>
              <a:t>Risultati di apprendimento 1</a:t>
            </a:r>
          </a:p>
          <a:p>
            <a:pPr marL="230400" indent="0">
              <a:lnSpc>
                <a:spcPct val="100000"/>
              </a:lnSpc>
              <a:spcBef>
                <a:spcPts val="0"/>
              </a:spcBef>
              <a:buNone/>
              <a:defRPr sz="1500">
                <a:latin typeface="+mj-lt"/>
                <a:cs typeface="Poppins ExtraLight" panose="00000300000000000000" pitchFamily="2" charset="0"/>
                <a:sym typeface="Varela Round"/>
              </a:defRPr>
            </a:pPr>
            <a:r>
              <a:rPr lang="it-IT" dirty="0"/>
              <a:t>Conoscere i quadri dell'UE in materia di formazione e istruzione</a:t>
            </a:r>
          </a:p>
        </p:txBody>
      </p:sp>
      <p:sp>
        <p:nvSpPr>
          <p:cNvPr id="23" name="Google Shape;351;p30">
            <a:extLst>
              <a:ext uri="{FF2B5EF4-FFF2-40B4-BE49-F238E27FC236}">
                <a16:creationId xmlns:a16="http://schemas.microsoft.com/office/drawing/2014/main" id="{8403023C-61C3-4BC3-A136-65ACC0BE34D4}"/>
              </a:ext>
            </a:extLst>
          </p:cNvPr>
          <p:cNvSpPr txBox="1">
            <a:spLocks/>
          </p:cNvSpPr>
          <p:nvPr/>
        </p:nvSpPr>
        <p:spPr>
          <a:xfrm>
            <a:off x="3543439" y="2109014"/>
            <a:ext cx="2880000"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SzPct val="60000"/>
              <a:buFont typeface="Poppins Medium" panose="00000600000000000000" pitchFamily="2" charset="0"/>
              <a:buChar char="॰"/>
              <a:defRPr sz="2000" b="1">
                <a:cs typeface="Poppins Medium" panose="00000600000000000000" pitchFamily="2" charset="0"/>
                <a:sym typeface="Varela Round"/>
              </a:defRPr>
            </a:pPr>
            <a:r>
              <a:rPr lang="it-IT"/>
              <a:t>Risultati di apprendimento 2</a:t>
            </a:r>
          </a:p>
          <a:p>
            <a:pPr marL="230400" lvl="0" indent="0">
              <a:lnSpc>
                <a:spcPct val="100000"/>
              </a:lnSpc>
              <a:spcBef>
                <a:spcPts val="0"/>
              </a:spcBef>
              <a:buNone/>
              <a:defRPr sz="1500">
                <a:latin typeface="+mj-lt"/>
                <a:cs typeface="Poppins ExtraLight" panose="00000300000000000000" pitchFamily="2" charset="0"/>
                <a:sym typeface="Varela Round"/>
              </a:defRPr>
            </a:pPr>
            <a:r>
              <a:rPr lang="it-IT"/>
              <a:t>Comprendere lo sfondo e la portata di DigComp </a:t>
            </a:r>
          </a:p>
        </p:txBody>
      </p:sp>
      <p:sp>
        <p:nvSpPr>
          <p:cNvPr id="25" name="Google Shape;351;p30">
            <a:extLst>
              <a:ext uri="{FF2B5EF4-FFF2-40B4-BE49-F238E27FC236}">
                <a16:creationId xmlns:a16="http://schemas.microsoft.com/office/drawing/2014/main" id="{15A892E0-6DDF-44C6-86FF-D7CF39FE1E1A}"/>
              </a:ext>
            </a:extLst>
          </p:cNvPr>
          <p:cNvSpPr txBox="1">
            <a:spLocks/>
          </p:cNvSpPr>
          <p:nvPr/>
        </p:nvSpPr>
        <p:spPr>
          <a:xfrm>
            <a:off x="626290" y="3751931"/>
            <a:ext cx="2880000"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buSzPct val="60000"/>
              <a:buFont typeface="Poppins Medium" panose="00000600000000000000" pitchFamily="2" charset="0"/>
              <a:buChar char="॰"/>
              <a:defRPr sz="2000" b="1">
                <a:cs typeface="Poppins Medium" panose="00000600000000000000" pitchFamily="2" charset="0"/>
                <a:sym typeface="Varela Round"/>
              </a:defRPr>
            </a:pPr>
            <a:r>
              <a:rPr lang="it-IT" dirty="0"/>
              <a:t>Risultati di</a:t>
            </a:r>
            <a:r>
              <a:rPr lang="it-IT" dirty="0">
                <a:latin typeface="Poppins Medium" panose="00000600000000000000" pitchFamily="2" charset="0"/>
                <a:ea typeface="Varela Round"/>
              </a:rPr>
              <a:t> </a:t>
            </a:r>
            <a:r>
              <a:rPr lang="it-IT" dirty="0"/>
              <a:t>apprendimento</a:t>
            </a:r>
            <a:r>
              <a:rPr lang="it-IT" dirty="0">
                <a:latin typeface="Poppins Medium" panose="00000600000000000000" pitchFamily="2" charset="0"/>
              </a:rPr>
              <a:t> </a:t>
            </a:r>
            <a:r>
              <a:rPr lang="it-IT" dirty="0"/>
              <a:t>3</a:t>
            </a:r>
          </a:p>
          <a:p>
            <a:pPr marL="230400" lvl="0" indent="0">
              <a:lnSpc>
                <a:spcPct val="100000"/>
              </a:lnSpc>
              <a:spcBef>
                <a:spcPts val="0"/>
              </a:spcBef>
              <a:buNone/>
              <a:defRPr sz="1500">
                <a:latin typeface="+mj-lt"/>
                <a:cs typeface="Poppins ExtraLight" panose="00000300000000000000" pitchFamily="2" charset="0"/>
                <a:sym typeface="Varela Round"/>
              </a:defRPr>
            </a:pPr>
            <a:r>
              <a:rPr lang="it-IT" dirty="0"/>
              <a:t>Comprendere lo scopo di DigCompEdu</a:t>
            </a:r>
          </a:p>
        </p:txBody>
      </p:sp>
      <p:sp>
        <p:nvSpPr>
          <p:cNvPr id="26" name="Google Shape;351;p30">
            <a:extLst>
              <a:ext uri="{FF2B5EF4-FFF2-40B4-BE49-F238E27FC236}">
                <a16:creationId xmlns:a16="http://schemas.microsoft.com/office/drawing/2014/main" id="{539A8143-756E-4179-9F3D-E6D63F48F350}"/>
              </a:ext>
            </a:extLst>
          </p:cNvPr>
          <p:cNvSpPr txBox="1">
            <a:spLocks/>
          </p:cNvSpPr>
          <p:nvPr/>
        </p:nvSpPr>
        <p:spPr>
          <a:xfrm>
            <a:off x="3543439" y="3751931"/>
            <a:ext cx="2880000"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sz="2000" b="1">
                <a:cs typeface="Poppins Medium" panose="00000600000000000000" pitchFamily="2" charset="0"/>
                <a:sym typeface="Varela Round"/>
              </a:defRPr>
            </a:pPr>
            <a:r>
              <a:rPr lang="it-IT" dirty="0"/>
              <a:t>Risultati di apprendimento 4</a:t>
            </a:r>
          </a:p>
          <a:p>
            <a:pPr marL="230400" lvl="0" indent="0">
              <a:lnSpc>
                <a:spcPct val="100000"/>
              </a:lnSpc>
              <a:spcBef>
                <a:spcPts val="0"/>
              </a:spcBef>
              <a:buNone/>
              <a:defRPr sz="1500">
                <a:latin typeface="+mj-lt"/>
                <a:cs typeface="Poppins ExtraLight" panose="00000300000000000000" pitchFamily="2" charset="0"/>
                <a:sym typeface="Varela Round"/>
              </a:defRPr>
            </a:pPr>
            <a:r>
              <a:rPr lang="it-IT" dirty="0"/>
              <a:t>Conoscere la struttura e il contenuto di DigCompEdu: opportunità per gli utenti</a:t>
            </a:r>
          </a:p>
        </p:txBody>
      </p:sp>
      <p:cxnSp>
        <p:nvCxnSpPr>
          <p:cNvPr id="36" name="Google Shape;334;p29">
            <a:extLst>
              <a:ext uri="{FF2B5EF4-FFF2-40B4-BE49-F238E27FC236}">
                <a16:creationId xmlns:a16="http://schemas.microsoft.com/office/drawing/2014/main" id="{0A191618-07F4-48F0-8F5D-BB84ACDEE6FE}"/>
              </a:ext>
            </a:extLst>
          </p:cNvPr>
          <p:cNvCxnSpPr>
            <a:cxnSpLocks noChangeAspect="1"/>
          </p:cNvCxnSpPr>
          <p:nvPr/>
        </p:nvCxnSpPr>
        <p:spPr>
          <a:xfrm>
            <a:off x="528320" y="3631149"/>
            <a:ext cx="9469120" cy="0"/>
          </a:xfrm>
          <a:prstGeom prst="straightConnector1">
            <a:avLst/>
          </a:prstGeom>
          <a:noFill/>
          <a:ln w="9525" cap="flat" cmpd="sng">
            <a:solidFill>
              <a:schemeClr val="tx1">
                <a:lumMod val="50000"/>
                <a:lumOff val="50000"/>
              </a:schemeClr>
            </a:solidFill>
            <a:prstDash val="dash"/>
            <a:round/>
            <a:headEnd type="none" w="med" len="med"/>
            <a:tailEnd type="none" w="med" len="med"/>
          </a:ln>
        </p:spPr>
      </p:cxnSp>
      <p:pic>
        <p:nvPicPr>
          <p:cNvPr id="22" name="Immagine 21">
            <a:extLst>
              <a:ext uri="{FF2B5EF4-FFF2-40B4-BE49-F238E27FC236}">
                <a16:creationId xmlns:a16="http://schemas.microsoft.com/office/drawing/2014/main" id="{B9F6D3A0-9289-4020-A453-4C2B886F8B8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Tree>
    <p:extLst>
      <p:ext uri="{BB962C8B-B14F-4D97-AF65-F5344CB8AC3E}">
        <p14:creationId xmlns:p14="http://schemas.microsoft.com/office/powerpoint/2010/main" val="3134451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2104559"/>
            <a:ext cx="11295745" cy="3013351"/>
          </a:xfrm>
          <a:prstGeom prst="rect">
            <a:avLst/>
          </a:prstGeom>
          <a:noFill/>
        </p:spPr>
        <p:txBody>
          <a:bodyPr wrap="square" numCol="2">
            <a:noAutofit/>
          </a:bodyPr>
          <a:lstStyle/>
          <a:p>
            <a:pPr indent="-285750">
              <a:buFont typeface="Arial" panose="020B0604020202020204" pitchFamily="34" charset="0"/>
              <a:buChar char="•"/>
              <a:defRPr sz="1600" b="1">
                <a:cs typeface="Poppins Medium" panose="00000600000000000000" pitchFamily="2" charset="0"/>
              </a:defRPr>
            </a:pPr>
            <a:r>
              <a:rPr lang="it-IT" dirty="0"/>
              <a:t>Il numero totale di competenze chiave è</a:t>
            </a:r>
          </a:p>
          <a:p>
            <a:pPr marL="432000" lvl="2" indent="-144000">
              <a:buFont typeface="Arial" panose="020B0604020202020204" pitchFamily="34" charset="0"/>
              <a:buChar char="•"/>
              <a:defRPr sz="1600">
                <a:latin typeface="+mj-lt"/>
                <a:cs typeface="Poppins ExtraLight" panose="00000300000000000000" pitchFamily="2" charset="0"/>
              </a:defRPr>
            </a:pPr>
            <a:r>
              <a:rPr lang="it-IT" dirty="0"/>
              <a:t>10</a:t>
            </a:r>
          </a:p>
          <a:p>
            <a:pPr marL="432000" lvl="2" indent="-144000">
              <a:buFont typeface="Arial" panose="020B0604020202020204" pitchFamily="34" charset="0"/>
              <a:buChar char="•"/>
              <a:defRPr sz="1600">
                <a:latin typeface="+mj-lt"/>
                <a:cs typeface="Poppins ExtraLight" panose="00000300000000000000" pitchFamily="2" charset="0"/>
              </a:defRPr>
            </a:pPr>
            <a:r>
              <a:rPr lang="it-IT" dirty="0"/>
              <a:t>8</a:t>
            </a:r>
          </a:p>
          <a:p>
            <a:pPr marL="432000" lvl="2" indent="-144000">
              <a:buFont typeface="Arial" panose="020B0604020202020204" pitchFamily="34" charset="0"/>
              <a:buChar char="•"/>
              <a:defRPr sz="1600">
                <a:latin typeface="+mj-lt"/>
                <a:cs typeface="Poppins ExtraLight" panose="00000300000000000000" pitchFamily="2" charset="0"/>
              </a:defRPr>
            </a:pPr>
            <a:r>
              <a:rPr lang="it-IT" dirty="0"/>
              <a:t>9</a:t>
            </a:r>
          </a:p>
          <a:p>
            <a:pPr marL="284400">
              <a:lnSpc>
                <a:spcPct val="120000"/>
              </a:lnSpc>
            </a:pPr>
            <a:endParaRPr lang="it-IT" sz="1600" dirty="0">
              <a:latin typeface="+mj-lt"/>
              <a:cs typeface="Poppins ExtraLight" panose="00000300000000000000" pitchFamily="2" charset="0"/>
            </a:endParaRPr>
          </a:p>
          <a:p>
            <a:pPr indent="-285750">
              <a:buFont typeface="Arial" panose="020B0604020202020204" pitchFamily="34" charset="0"/>
              <a:buChar char="•"/>
              <a:defRPr sz="1600" b="1">
                <a:cs typeface="Poppins Medium" panose="00000600000000000000" pitchFamily="2" charset="0"/>
              </a:defRPr>
            </a:pPr>
            <a:r>
              <a:rPr lang="it-IT" dirty="0"/>
              <a:t>Una competenza è ulteriormente suddivisa in</a:t>
            </a:r>
          </a:p>
          <a:p>
            <a:pPr marL="432000" lvl="2" indent="-144000">
              <a:buFont typeface="Arial" panose="020B0604020202020204" pitchFamily="34" charset="0"/>
              <a:buChar char="•"/>
              <a:defRPr sz="1600">
                <a:latin typeface="+mj-lt"/>
                <a:cs typeface="Poppins ExtraLight" panose="00000300000000000000" pitchFamily="2" charset="0"/>
              </a:defRPr>
            </a:pPr>
            <a:r>
              <a:rPr lang="it-IT" dirty="0"/>
              <a:t>Abilità, attitudini e conoscenze</a:t>
            </a:r>
          </a:p>
          <a:p>
            <a:pPr marL="432000" lvl="2" indent="-144000">
              <a:buFont typeface="Arial" panose="020B0604020202020204" pitchFamily="34" charset="0"/>
              <a:buChar char="•"/>
              <a:defRPr sz="1600">
                <a:latin typeface="+mj-lt"/>
                <a:cs typeface="Poppins ExtraLight" panose="00000300000000000000" pitchFamily="2" charset="0"/>
              </a:defRPr>
            </a:pPr>
            <a:r>
              <a:rPr lang="it-IT" dirty="0"/>
              <a:t>Abilità, attitudini e know </a:t>
            </a:r>
            <a:r>
              <a:rPr lang="it-IT" dirty="0" err="1"/>
              <a:t>how</a:t>
            </a:r>
            <a:endParaRPr lang="it-IT" dirty="0"/>
          </a:p>
          <a:p>
            <a:pPr marL="432000" lvl="2" indent="-144000">
              <a:buFont typeface="Arial" panose="020B0604020202020204" pitchFamily="34" charset="0"/>
              <a:buChar char="•"/>
              <a:defRPr sz="1600">
                <a:latin typeface="+mj-lt"/>
                <a:cs typeface="Poppins ExtraLight" panose="00000300000000000000" pitchFamily="2" charset="0"/>
              </a:defRPr>
            </a:pPr>
            <a:r>
              <a:rPr lang="it-IT" dirty="0"/>
              <a:t>Competenze, know </a:t>
            </a:r>
            <a:r>
              <a:rPr lang="it-IT" dirty="0" err="1"/>
              <a:t>how</a:t>
            </a:r>
            <a:r>
              <a:rPr lang="it-IT" dirty="0"/>
              <a:t> e conoscenze</a:t>
            </a:r>
          </a:p>
          <a:p>
            <a:pPr marL="284400" lvl="0">
              <a:lnSpc>
                <a:spcPct val="120000"/>
              </a:lnSpc>
            </a:pPr>
            <a:endParaRPr lang="it-IT" sz="1600" dirty="0">
              <a:solidFill>
                <a:prstClr val="black"/>
              </a:solidFill>
              <a:latin typeface="Calibri Light" panose="020F0302020204030204"/>
              <a:cs typeface="Poppins ExtraLight" panose="00000300000000000000" pitchFamily="2" charset="0"/>
            </a:endParaRPr>
          </a:p>
          <a:p>
            <a:pPr marL="284400" lvl="0">
              <a:lnSpc>
                <a:spcPct val="120000"/>
              </a:lnSpc>
            </a:pPr>
            <a:endParaRPr lang="it-IT" sz="1600" dirty="0">
              <a:solidFill>
                <a:prstClr val="black"/>
              </a:solidFill>
              <a:latin typeface="Calibri Light" panose="020F0302020204030204"/>
              <a:cs typeface="Poppins ExtraLight" panose="00000300000000000000" pitchFamily="2" charset="0"/>
            </a:endParaRPr>
          </a:p>
          <a:p>
            <a:pPr indent="-285750">
              <a:buFont typeface="Arial" panose="020B0604020202020204" pitchFamily="34" charset="0"/>
              <a:buChar char="•"/>
              <a:defRPr sz="1600" b="1">
                <a:cs typeface="Poppins Medium" panose="00000600000000000000" pitchFamily="2" charset="0"/>
              </a:defRPr>
            </a:pPr>
            <a:r>
              <a:rPr lang="it-IT" dirty="0"/>
              <a:t>DigCompEdu è il quadro di riferimento per la formazione e l’istruzione</a:t>
            </a:r>
          </a:p>
          <a:p>
            <a:pPr marL="432000" lvl="2" indent="-144000">
              <a:buFont typeface="Arial" panose="020B0604020202020204" pitchFamily="34" charset="0"/>
              <a:buChar char="•"/>
              <a:defRPr sz="1600">
                <a:latin typeface="+mj-lt"/>
                <a:cs typeface="Poppins ExtraLight" panose="00000300000000000000" pitchFamily="2" charset="0"/>
              </a:defRPr>
            </a:pPr>
            <a:r>
              <a:rPr lang="it-IT" dirty="0"/>
              <a:t>Per tutti i cittadini</a:t>
            </a:r>
          </a:p>
          <a:p>
            <a:pPr marL="432000" lvl="2" indent="-144000">
              <a:buFont typeface="Arial" panose="020B0604020202020204" pitchFamily="34" charset="0"/>
              <a:buChar char="•"/>
              <a:defRPr sz="1600">
                <a:latin typeface="+mj-lt"/>
                <a:cs typeface="Poppins ExtraLight" panose="00000300000000000000" pitchFamily="2" charset="0"/>
              </a:defRPr>
            </a:pPr>
            <a:r>
              <a:rPr lang="it-IT" dirty="0"/>
              <a:t>Per gli studenti di cybersecurity </a:t>
            </a:r>
          </a:p>
          <a:p>
            <a:pPr marL="432000" lvl="2" indent="-144000">
              <a:buFont typeface="Arial" panose="020B0604020202020204" pitchFamily="34" charset="0"/>
              <a:buChar char="•"/>
              <a:defRPr sz="1600">
                <a:latin typeface="+mj-lt"/>
                <a:cs typeface="Poppins ExtraLight" panose="00000300000000000000" pitchFamily="2" charset="0"/>
              </a:defRPr>
            </a:pPr>
            <a:r>
              <a:rPr lang="it-IT" dirty="0"/>
              <a:t>Nessuna delle precedenti</a:t>
            </a:r>
          </a:p>
          <a:p>
            <a:pPr marL="432000" lvl="2" indent="-144000"/>
            <a:endParaRPr lang="it-IT" sz="1600" dirty="0">
              <a:cs typeface="Poppins ExtraLight" panose="00000300000000000000" pitchFamily="2" charset="0"/>
            </a:endParaRPr>
          </a:p>
          <a:p>
            <a:pPr indent="-285750">
              <a:buFont typeface="Arial" panose="020B0604020202020204" pitchFamily="34" charset="0"/>
              <a:buChar char="•"/>
              <a:defRPr sz="1600" b="1">
                <a:cs typeface="Poppins Medium" panose="00000600000000000000" pitchFamily="2" charset="0"/>
              </a:defRPr>
            </a:pPr>
            <a:r>
              <a:rPr lang="it-IT" dirty="0"/>
              <a:t>Quale delle seguenti non è un'area di formazione DigCompEdu</a:t>
            </a:r>
          </a:p>
          <a:p>
            <a:pPr marL="432000" lvl="2" indent="-144000">
              <a:buFont typeface="Arial" panose="020B0604020202020204" pitchFamily="34" charset="0"/>
              <a:buChar char="•"/>
              <a:defRPr sz="1600">
                <a:latin typeface="+mj-lt"/>
                <a:cs typeface="Poppins ExtraLight" panose="00000300000000000000" pitchFamily="2" charset="0"/>
              </a:defRPr>
            </a:pPr>
            <a:r>
              <a:rPr lang="it-IT" dirty="0"/>
              <a:t>Risoluzione dei problemi (</a:t>
            </a:r>
            <a:r>
              <a:rPr lang="it-IT" dirty="0" err="1"/>
              <a:t>Problem</a:t>
            </a:r>
            <a:r>
              <a:rPr lang="it-IT" dirty="0"/>
              <a:t> Solving)</a:t>
            </a:r>
          </a:p>
          <a:p>
            <a:pPr marL="432000" lvl="2" indent="-144000">
              <a:buFont typeface="Arial" panose="020B0604020202020204" pitchFamily="34" charset="0"/>
              <a:buChar char="•"/>
              <a:defRPr sz="1600">
                <a:latin typeface="+mj-lt"/>
                <a:cs typeface="Poppins ExtraLight" panose="00000300000000000000" pitchFamily="2" charset="0"/>
              </a:defRPr>
            </a:pPr>
            <a:r>
              <a:rPr lang="it-IT" dirty="0"/>
              <a:t>Impegno professionale</a:t>
            </a:r>
          </a:p>
          <a:p>
            <a:pPr marL="432000" lvl="2" indent="-144000">
              <a:buFont typeface="Arial" panose="020B0604020202020204" pitchFamily="34" charset="0"/>
              <a:buChar char="•"/>
              <a:defRPr sz="1600">
                <a:latin typeface="+mj-lt"/>
                <a:cs typeface="Poppins ExtraLight" panose="00000300000000000000" pitchFamily="2" charset="0"/>
              </a:defRPr>
            </a:pPr>
            <a:r>
              <a:rPr lang="it-IT" dirty="0"/>
              <a:t>Valutazione</a:t>
            </a:r>
          </a:p>
        </p:txBody>
      </p:sp>
      <p:sp>
        <p:nvSpPr>
          <p:cNvPr id="7"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a:spAutoFit/>
          </a:bodyPr>
          <a:lstStyle/>
          <a:p>
            <a:pPr marL="0" marR="0" lvl="0" indent="0" defTabSz="914400" rtl="0" eaLnBrk="1" fontAlgn="auto" latinLnBrk="0" hangingPunct="1">
              <a:buClrTx/>
              <a:buSzTx/>
              <a:buFontTx/>
              <a:buNone/>
              <a:tabLst>
                <a:tab pos="1205230" algn="l"/>
                <a:tab pos="1926589" algn="l"/>
                <a:tab pos="2915920" algn="l"/>
                <a:tab pos="3444875" algn="l"/>
                <a:tab pos="4383405" algn="l"/>
                <a:tab pos="6796405" algn="l"/>
              </a:tabLst>
              <a:defRPr sz="2400" b="1">
                <a:solidFill>
                  <a:schemeClr val="tx1">
                    <a:lumMod val="50000"/>
                    <a:lumOff val="50000"/>
                  </a:schemeClr>
                </a:solidFill>
                <a:ea typeface="Microsoft Sans Serif" panose="020B0604020202020204" pitchFamily="34" charset="0"/>
                <a:cs typeface="Poppins Medium" panose="00000600000000000000" pitchFamily="2" charset="0"/>
              </a:defRPr>
            </a:pPr>
            <a:r>
              <a:rPr lang="it-IT"/>
              <a:t>Prova finale riassuntiva/1</a:t>
            </a:r>
          </a:p>
          <a:p>
            <a:pPr>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rPr lang="it-IT"/>
              <a:t>Consolida la tua conoscenza rispondendo alle seguenti domande:</a:t>
            </a:r>
          </a:p>
        </p:txBody>
      </p:sp>
    </p:spTree>
    <p:extLst>
      <p:ext uri="{BB962C8B-B14F-4D97-AF65-F5344CB8AC3E}">
        <p14:creationId xmlns:p14="http://schemas.microsoft.com/office/powerpoint/2010/main" val="15155537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a:spAutoFit/>
          </a:bodyPr>
          <a:lstStyle/>
          <a:p>
            <a:pPr marL="0" marR="0" lvl="0" indent="0" defTabSz="914400" rtl="0" eaLnBrk="1" fontAlgn="auto" latinLnBrk="0" hangingPunct="1">
              <a:buClrTx/>
              <a:buSzTx/>
              <a:buFontTx/>
              <a:buNone/>
              <a:tabLst>
                <a:tab pos="1205230" algn="l"/>
                <a:tab pos="1926589" algn="l"/>
                <a:tab pos="2915920" algn="l"/>
                <a:tab pos="3444875" algn="l"/>
                <a:tab pos="4383405" algn="l"/>
                <a:tab pos="6796405" algn="l"/>
              </a:tabLst>
              <a:defRPr sz="2400" b="1">
                <a:solidFill>
                  <a:schemeClr val="tx1">
                    <a:lumMod val="50000"/>
                    <a:lumOff val="50000"/>
                  </a:schemeClr>
                </a:solidFill>
                <a:ea typeface="Microsoft Sans Serif" panose="020B0604020202020204" pitchFamily="34" charset="0"/>
                <a:cs typeface="Poppins Medium" panose="00000600000000000000" pitchFamily="2" charset="0"/>
              </a:defRPr>
            </a:pPr>
            <a:r>
              <a:rPr lang="it-IT"/>
              <a:t>Soluzioni della prova riassuntiva finale/1</a:t>
            </a:r>
          </a:p>
          <a:p>
            <a:pPr>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rPr lang="it-IT"/>
              <a:t>Ecco le risposte:</a:t>
            </a:r>
          </a:p>
        </p:txBody>
      </p:sp>
      <p:sp>
        <p:nvSpPr>
          <p:cNvPr id="6" name="TextBox 54">
            <a:extLst>
              <a:ext uri="{FF2B5EF4-FFF2-40B4-BE49-F238E27FC236}">
                <a16:creationId xmlns:a16="http://schemas.microsoft.com/office/drawing/2014/main" id="{2F17DC47-0BEE-4ED4-BA6B-A229EF47F4E7}"/>
              </a:ext>
            </a:extLst>
          </p:cNvPr>
          <p:cNvSpPr txBox="1"/>
          <p:nvPr/>
        </p:nvSpPr>
        <p:spPr>
          <a:xfrm>
            <a:off x="626289" y="2104559"/>
            <a:ext cx="11295745" cy="3013351"/>
          </a:xfrm>
          <a:prstGeom prst="rect">
            <a:avLst/>
          </a:prstGeom>
          <a:noFill/>
        </p:spPr>
        <p:txBody>
          <a:bodyPr wrap="square" numCol="2">
            <a:noAutofit/>
          </a:bodyPr>
          <a:lstStyle/>
          <a:p>
            <a:pPr indent="-285750">
              <a:buFont typeface="Arial" panose="020B0604020202020204" pitchFamily="34" charset="0"/>
              <a:buChar char="•"/>
              <a:defRPr sz="1600" b="1">
                <a:cs typeface="Poppins Medium" panose="00000600000000000000" pitchFamily="2" charset="0"/>
              </a:defRPr>
            </a:pPr>
            <a:r>
              <a:rPr lang="it-IT" dirty="0"/>
              <a:t>Il numero totale di competenze chiave è</a:t>
            </a:r>
          </a:p>
          <a:p>
            <a:pPr marL="432000" lvl="2" indent="-144000">
              <a:buFont typeface="Arial" panose="020B0604020202020204" pitchFamily="34" charset="0"/>
              <a:buChar char="•"/>
              <a:defRPr sz="1600">
                <a:latin typeface="+mj-lt"/>
                <a:cs typeface="Poppins ExtraLight" panose="00000300000000000000" pitchFamily="2" charset="0"/>
              </a:defRPr>
            </a:pPr>
            <a:r>
              <a:rPr lang="it-IT" dirty="0"/>
              <a:t>10</a:t>
            </a:r>
          </a:p>
          <a:p>
            <a:pPr marL="432000" lvl="2" indent="-144000">
              <a:buFont typeface="Arial" panose="020B0604020202020204" pitchFamily="34" charset="0"/>
              <a:buChar char="•"/>
              <a:defRPr sz="1600" b="1">
                <a:solidFill>
                  <a:srgbClr val="00B050"/>
                </a:solidFill>
                <a:latin typeface="+mj-lt"/>
                <a:cs typeface="Poppins ExtraLight" panose="00000300000000000000" pitchFamily="2" charset="0"/>
              </a:defRPr>
            </a:pPr>
            <a:r>
              <a:rPr lang="it-IT" dirty="0"/>
              <a:t>8</a:t>
            </a:r>
          </a:p>
          <a:p>
            <a:pPr marL="432000" lvl="2" indent="-144000">
              <a:buFont typeface="Arial" panose="020B0604020202020204" pitchFamily="34" charset="0"/>
              <a:buChar char="•"/>
              <a:defRPr sz="1600">
                <a:latin typeface="+mj-lt"/>
                <a:cs typeface="Poppins ExtraLight" panose="00000300000000000000" pitchFamily="2" charset="0"/>
              </a:defRPr>
            </a:pPr>
            <a:r>
              <a:rPr lang="it-IT" dirty="0"/>
              <a:t>9</a:t>
            </a:r>
          </a:p>
          <a:p>
            <a:pPr marL="284400">
              <a:lnSpc>
                <a:spcPct val="120000"/>
              </a:lnSpc>
            </a:pPr>
            <a:endParaRPr lang="it-IT" sz="1600" dirty="0">
              <a:latin typeface="+mj-lt"/>
              <a:cs typeface="Poppins ExtraLight" panose="00000300000000000000" pitchFamily="2" charset="0"/>
            </a:endParaRPr>
          </a:p>
          <a:p>
            <a:pPr indent="-285750">
              <a:buFont typeface="Arial" panose="020B0604020202020204" pitchFamily="34" charset="0"/>
              <a:buChar char="•"/>
              <a:defRPr sz="1600" b="1">
                <a:cs typeface="Poppins Medium" panose="00000600000000000000" pitchFamily="2" charset="0"/>
              </a:defRPr>
            </a:pPr>
            <a:r>
              <a:rPr lang="it-IT" dirty="0"/>
              <a:t>Una competenza è ulteriormente suddivisa in</a:t>
            </a:r>
          </a:p>
          <a:p>
            <a:pPr marL="432000" lvl="2" indent="-144000">
              <a:buFont typeface="Arial" panose="020B0604020202020204" pitchFamily="34" charset="0"/>
              <a:buChar char="•"/>
              <a:defRPr sz="1600" b="1">
                <a:solidFill>
                  <a:srgbClr val="00B050"/>
                </a:solidFill>
                <a:latin typeface="+mj-lt"/>
                <a:cs typeface="Poppins ExtraLight" panose="00000300000000000000" pitchFamily="2" charset="0"/>
              </a:defRPr>
            </a:pPr>
            <a:r>
              <a:rPr lang="it-IT" dirty="0"/>
              <a:t>Abilità, attitudini e conoscenze</a:t>
            </a:r>
          </a:p>
          <a:p>
            <a:pPr marL="432000" lvl="2" indent="-144000">
              <a:buFont typeface="Arial" panose="020B0604020202020204" pitchFamily="34" charset="0"/>
              <a:buChar char="•"/>
              <a:defRPr sz="1600">
                <a:latin typeface="+mj-lt"/>
                <a:cs typeface="Poppins ExtraLight" panose="00000300000000000000" pitchFamily="2" charset="0"/>
              </a:defRPr>
            </a:pPr>
            <a:r>
              <a:rPr lang="it-IT" dirty="0"/>
              <a:t>Abilità, attitudini e know </a:t>
            </a:r>
            <a:r>
              <a:rPr lang="it-IT" dirty="0" err="1"/>
              <a:t>how</a:t>
            </a:r>
            <a:endParaRPr lang="it-IT" dirty="0"/>
          </a:p>
          <a:p>
            <a:pPr marL="432000" lvl="2" indent="-144000">
              <a:buFont typeface="Arial" panose="020B0604020202020204" pitchFamily="34" charset="0"/>
              <a:buChar char="•"/>
              <a:defRPr sz="1600">
                <a:latin typeface="+mj-lt"/>
                <a:cs typeface="Poppins ExtraLight" panose="00000300000000000000" pitchFamily="2" charset="0"/>
              </a:defRPr>
            </a:pPr>
            <a:r>
              <a:rPr lang="it-IT" dirty="0"/>
              <a:t>Competenze, know </a:t>
            </a:r>
            <a:r>
              <a:rPr lang="it-IT" dirty="0" err="1"/>
              <a:t>how</a:t>
            </a:r>
            <a:r>
              <a:rPr lang="it-IT" dirty="0"/>
              <a:t> e conoscenze</a:t>
            </a:r>
          </a:p>
          <a:p>
            <a:pPr marL="284400" lvl="0">
              <a:lnSpc>
                <a:spcPct val="120000"/>
              </a:lnSpc>
            </a:pPr>
            <a:endParaRPr lang="it-IT" sz="1600" dirty="0">
              <a:solidFill>
                <a:prstClr val="black"/>
              </a:solidFill>
              <a:latin typeface="Calibri Light" panose="020F0302020204030204"/>
              <a:cs typeface="Poppins ExtraLight" panose="00000300000000000000" pitchFamily="2" charset="0"/>
            </a:endParaRPr>
          </a:p>
          <a:p>
            <a:pPr marL="284400" lvl="0">
              <a:lnSpc>
                <a:spcPct val="120000"/>
              </a:lnSpc>
            </a:pPr>
            <a:endParaRPr lang="it-IT" sz="1600" dirty="0">
              <a:solidFill>
                <a:prstClr val="black"/>
              </a:solidFill>
              <a:latin typeface="Calibri Light" panose="020F0302020204030204"/>
              <a:cs typeface="Poppins ExtraLight" panose="00000300000000000000" pitchFamily="2" charset="0"/>
            </a:endParaRPr>
          </a:p>
          <a:p>
            <a:pPr indent="-285750">
              <a:buFont typeface="Arial" panose="020B0604020202020204" pitchFamily="34" charset="0"/>
              <a:buChar char="•"/>
              <a:defRPr sz="1600" b="1">
                <a:cs typeface="Poppins Medium" panose="00000600000000000000" pitchFamily="2" charset="0"/>
              </a:defRPr>
            </a:pPr>
            <a:r>
              <a:rPr lang="it-IT" dirty="0"/>
              <a:t>DigCompEdu è il quadro di riferimento per la formazione e l’istruzione</a:t>
            </a:r>
          </a:p>
          <a:p>
            <a:pPr marL="432000" lvl="2" indent="-144000">
              <a:buFont typeface="Arial" panose="020B0604020202020204" pitchFamily="34" charset="0"/>
              <a:buChar char="•"/>
              <a:defRPr sz="1600">
                <a:latin typeface="+mj-lt"/>
                <a:cs typeface="Poppins ExtraLight" panose="00000300000000000000" pitchFamily="2" charset="0"/>
              </a:defRPr>
            </a:pPr>
            <a:r>
              <a:rPr lang="it-IT" dirty="0"/>
              <a:t>Per tutti i cittadini</a:t>
            </a:r>
          </a:p>
          <a:p>
            <a:pPr marL="432000" lvl="2" indent="-144000">
              <a:buFont typeface="Arial" panose="020B0604020202020204" pitchFamily="34" charset="0"/>
              <a:buChar char="•"/>
              <a:defRPr sz="1600">
                <a:latin typeface="+mj-lt"/>
                <a:cs typeface="Poppins ExtraLight" panose="00000300000000000000" pitchFamily="2" charset="0"/>
              </a:defRPr>
            </a:pPr>
            <a:r>
              <a:rPr lang="it-IT" dirty="0"/>
              <a:t>Per gli studenti di cybersecurity </a:t>
            </a:r>
          </a:p>
          <a:p>
            <a:pPr marL="432000" lvl="2" indent="-144000">
              <a:buFont typeface="Arial" panose="020B0604020202020204" pitchFamily="34" charset="0"/>
              <a:buChar char="•"/>
              <a:defRPr sz="1600" b="1">
                <a:solidFill>
                  <a:srgbClr val="00B050"/>
                </a:solidFill>
                <a:latin typeface="+mj-lt"/>
                <a:cs typeface="Poppins ExtraLight" panose="00000300000000000000" pitchFamily="2" charset="0"/>
              </a:defRPr>
            </a:pPr>
            <a:r>
              <a:rPr lang="it-IT" dirty="0"/>
              <a:t>Nessuna delle precedenti</a:t>
            </a:r>
          </a:p>
          <a:p>
            <a:pPr marL="432000" lvl="2" indent="-144000"/>
            <a:endParaRPr lang="it-IT" sz="1600" dirty="0">
              <a:cs typeface="Poppins ExtraLight" panose="00000300000000000000" pitchFamily="2" charset="0"/>
            </a:endParaRPr>
          </a:p>
          <a:p>
            <a:pPr indent="-285750">
              <a:buFont typeface="Arial" panose="020B0604020202020204" pitchFamily="34" charset="0"/>
              <a:buChar char="•"/>
              <a:defRPr sz="1600" b="1">
                <a:cs typeface="Poppins Medium" panose="00000600000000000000" pitchFamily="2" charset="0"/>
              </a:defRPr>
            </a:pPr>
            <a:r>
              <a:rPr lang="it-IT" dirty="0"/>
              <a:t>Quale delle seguenti </a:t>
            </a:r>
            <a:r>
              <a:rPr lang="it-IT" u="sng" dirty="0"/>
              <a:t>non è un'</a:t>
            </a:r>
            <a:r>
              <a:rPr lang="it-IT" dirty="0"/>
              <a:t>area di formazione DigCompEdu</a:t>
            </a:r>
          </a:p>
          <a:p>
            <a:pPr marL="432000" lvl="2" indent="-144000">
              <a:buFont typeface="Arial" panose="020B0604020202020204" pitchFamily="34" charset="0"/>
              <a:buChar char="•"/>
              <a:defRPr sz="1600" b="1">
                <a:solidFill>
                  <a:srgbClr val="00B050"/>
                </a:solidFill>
                <a:latin typeface="+mj-lt"/>
                <a:cs typeface="Poppins ExtraLight" panose="00000300000000000000" pitchFamily="2" charset="0"/>
              </a:defRPr>
            </a:pPr>
            <a:r>
              <a:rPr lang="it-IT" dirty="0"/>
              <a:t>Risoluzione dei problemi (</a:t>
            </a:r>
            <a:r>
              <a:rPr lang="it-IT" dirty="0" err="1"/>
              <a:t>Problem</a:t>
            </a:r>
            <a:r>
              <a:rPr lang="it-IT" dirty="0"/>
              <a:t> Solving)</a:t>
            </a:r>
          </a:p>
          <a:p>
            <a:pPr marL="432000" lvl="2" indent="-144000">
              <a:buFont typeface="Arial" panose="020B0604020202020204" pitchFamily="34" charset="0"/>
              <a:buChar char="•"/>
              <a:defRPr sz="1600">
                <a:latin typeface="+mj-lt"/>
                <a:cs typeface="Poppins ExtraLight" panose="00000300000000000000" pitchFamily="2" charset="0"/>
              </a:defRPr>
            </a:pPr>
            <a:r>
              <a:rPr lang="it-IT" dirty="0"/>
              <a:t>Impegno professionale</a:t>
            </a:r>
          </a:p>
          <a:p>
            <a:pPr marL="432000" lvl="2" indent="-144000">
              <a:buFont typeface="Arial" panose="020B0604020202020204" pitchFamily="34" charset="0"/>
              <a:buChar char="•"/>
              <a:defRPr sz="1600">
                <a:latin typeface="+mj-lt"/>
                <a:cs typeface="Poppins ExtraLight" panose="00000300000000000000" pitchFamily="2" charset="0"/>
              </a:defRPr>
            </a:pPr>
            <a:r>
              <a:rPr lang="it-IT" dirty="0"/>
              <a:t>Valutazione</a:t>
            </a:r>
          </a:p>
        </p:txBody>
      </p:sp>
    </p:spTree>
    <p:extLst>
      <p:ext uri="{BB962C8B-B14F-4D97-AF65-F5344CB8AC3E}">
        <p14:creationId xmlns:p14="http://schemas.microsoft.com/office/powerpoint/2010/main" val="15155537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adroTexto 4">
            <a:extLst>
              <a:ext uri="{FF2B5EF4-FFF2-40B4-BE49-F238E27FC236}">
                <a16:creationId xmlns:a16="http://schemas.microsoft.com/office/drawing/2014/main" id="{5F65FC6E-73C1-4548-AC0F-AE722E34C959}"/>
              </a:ext>
            </a:extLst>
          </p:cNvPr>
          <p:cNvSpPr txBox="1"/>
          <p:nvPr/>
        </p:nvSpPr>
        <p:spPr>
          <a:xfrm>
            <a:off x="528320" y="717439"/>
            <a:ext cx="8948057" cy="769441"/>
          </a:xfrm>
          <a:prstGeom prst="rect">
            <a:avLst/>
          </a:prstGeom>
          <a:noFill/>
        </p:spPr>
        <p:txBody>
          <a:bodyPr wrap="square">
            <a:spAutoFit/>
          </a:bodyPr>
          <a:lstStyle/>
          <a:p>
            <a:pPr marL="0" marR="0" lvl="0" indent="0"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sz="2400" b="1">
                <a:solidFill>
                  <a:schemeClr val="tx1">
                    <a:lumMod val="50000"/>
                    <a:lumOff val="50000"/>
                  </a:schemeClr>
                </a:solidFill>
                <a:ea typeface="Microsoft Sans Serif" panose="020B0604020202020204" pitchFamily="34" charset="0"/>
                <a:cs typeface="Poppins Medium" panose="00000600000000000000" pitchFamily="2" charset="0"/>
              </a:defRPr>
            </a:pPr>
            <a:r>
              <a:rPr lang="it-IT"/>
              <a:t>Fantastico!</a:t>
            </a:r>
          </a:p>
          <a:p>
            <a:pPr>
              <a:defRPr sz="2000">
                <a:latin typeface="+mj-lt"/>
                <a:ea typeface="Calibri" panose="020F0502020204030204" pitchFamily="34" charset="0"/>
                <a:cs typeface="Helvetica" panose="020B0604020202020204" pitchFamily="34" charset="0"/>
              </a:defRPr>
            </a:pPr>
            <a:r>
              <a:rPr lang="it-IT"/>
              <a:t>Ricorda (ora lo saI):</a:t>
            </a:r>
          </a:p>
        </p:txBody>
      </p:sp>
      <p:pic>
        <p:nvPicPr>
          <p:cNvPr id="27" name="Immagine 26">
            <a:extLst>
              <a:ext uri="{FF2B5EF4-FFF2-40B4-BE49-F238E27FC236}">
                <a16:creationId xmlns:a16="http://schemas.microsoft.com/office/drawing/2014/main" id="{43A668FE-D53D-40FD-B8EA-44EEBDFE519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cxnSp>
        <p:nvCxnSpPr>
          <p:cNvPr id="14" name="Google Shape;334;p29">
            <a:extLst>
              <a:ext uri="{FF2B5EF4-FFF2-40B4-BE49-F238E27FC236}">
                <a16:creationId xmlns:a16="http://schemas.microsoft.com/office/drawing/2014/main" id="{0A191618-07F4-48F0-8F5D-BB84ACDEE6FE}"/>
              </a:ext>
            </a:extLst>
          </p:cNvPr>
          <p:cNvCxnSpPr>
            <a:cxnSpLocks noChangeAspect="1"/>
          </p:cNvCxnSpPr>
          <p:nvPr/>
        </p:nvCxnSpPr>
        <p:spPr>
          <a:xfrm>
            <a:off x="528320" y="3631149"/>
            <a:ext cx="9469120" cy="0"/>
          </a:xfrm>
          <a:prstGeom prst="straightConnector1">
            <a:avLst/>
          </a:prstGeom>
          <a:noFill/>
          <a:ln w="9525" cap="flat" cmpd="sng">
            <a:solidFill>
              <a:schemeClr val="tx1">
                <a:lumMod val="50000"/>
                <a:lumOff val="50000"/>
              </a:schemeClr>
            </a:solidFill>
            <a:prstDash val="dash"/>
            <a:round/>
            <a:headEnd type="none" w="med" len="med"/>
            <a:tailEnd type="none" w="med" len="med"/>
          </a:ln>
        </p:spPr>
      </p:cxnSp>
      <p:sp>
        <p:nvSpPr>
          <p:cNvPr id="2" name="Google Shape;351;p30">
            <a:extLst>
              <a:ext uri="{FF2B5EF4-FFF2-40B4-BE49-F238E27FC236}">
                <a16:creationId xmlns:a16="http://schemas.microsoft.com/office/drawing/2014/main" id="{3DA432A8-DFF7-DC00-9F3E-EF183A706B5E}"/>
              </a:ext>
            </a:extLst>
          </p:cNvPr>
          <p:cNvSpPr txBox="1">
            <a:spLocks/>
          </p:cNvSpPr>
          <p:nvPr/>
        </p:nvSpPr>
        <p:spPr>
          <a:xfrm>
            <a:off x="626290" y="2109014"/>
            <a:ext cx="2880000"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defRPr sz="2000" b="1">
                <a:cs typeface="Poppins Medium" panose="00000600000000000000" pitchFamily="2" charset="0"/>
                <a:sym typeface="Varela Round"/>
              </a:defRPr>
            </a:pPr>
            <a:r>
              <a:rPr lang="it-IT" dirty="0"/>
              <a:t>Risultati di apprendimento 1</a:t>
            </a:r>
          </a:p>
          <a:p>
            <a:pPr marL="230400" indent="0">
              <a:lnSpc>
                <a:spcPct val="100000"/>
              </a:lnSpc>
              <a:spcBef>
                <a:spcPts val="0"/>
              </a:spcBef>
              <a:buNone/>
              <a:defRPr sz="1500">
                <a:latin typeface="+mj-lt"/>
                <a:cs typeface="Poppins ExtraLight" panose="00000300000000000000" pitchFamily="2" charset="0"/>
                <a:sym typeface="Varela Round"/>
              </a:defRPr>
            </a:pPr>
            <a:r>
              <a:rPr lang="it-IT" dirty="0"/>
              <a:t>Conoscere i quadri dell'UE in materia di formazione e istruzione</a:t>
            </a:r>
          </a:p>
        </p:txBody>
      </p:sp>
      <p:sp>
        <p:nvSpPr>
          <p:cNvPr id="3" name="Google Shape;351;p30">
            <a:extLst>
              <a:ext uri="{FF2B5EF4-FFF2-40B4-BE49-F238E27FC236}">
                <a16:creationId xmlns:a16="http://schemas.microsoft.com/office/drawing/2014/main" id="{D0A79880-E92A-8F5E-4462-BF6F2091DFE6}"/>
              </a:ext>
            </a:extLst>
          </p:cNvPr>
          <p:cNvSpPr txBox="1">
            <a:spLocks/>
          </p:cNvSpPr>
          <p:nvPr/>
        </p:nvSpPr>
        <p:spPr>
          <a:xfrm>
            <a:off x="3543439" y="2109014"/>
            <a:ext cx="2880000"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buSzPct val="60000"/>
              <a:buFont typeface="Poppins Medium" panose="00000600000000000000" pitchFamily="2" charset="0"/>
              <a:buChar char="॰"/>
              <a:defRPr sz="2000" b="1">
                <a:cs typeface="Poppins Medium" panose="00000600000000000000" pitchFamily="2" charset="0"/>
                <a:sym typeface="Varela Round"/>
              </a:defRPr>
            </a:pPr>
            <a:r>
              <a:rPr lang="it-IT"/>
              <a:t>Risultati di apprendimento 2</a:t>
            </a:r>
          </a:p>
          <a:p>
            <a:pPr marL="230400" lvl="0" indent="0">
              <a:lnSpc>
                <a:spcPct val="100000"/>
              </a:lnSpc>
              <a:spcBef>
                <a:spcPts val="0"/>
              </a:spcBef>
              <a:buNone/>
              <a:defRPr sz="1500">
                <a:latin typeface="+mj-lt"/>
                <a:cs typeface="Poppins ExtraLight" panose="00000300000000000000" pitchFamily="2" charset="0"/>
                <a:sym typeface="Varela Round"/>
              </a:defRPr>
            </a:pPr>
            <a:r>
              <a:rPr lang="it-IT"/>
              <a:t>Comprendere lo sfondo e la portata di DigComp </a:t>
            </a:r>
          </a:p>
        </p:txBody>
      </p:sp>
      <p:sp>
        <p:nvSpPr>
          <p:cNvPr id="4" name="Google Shape;351;p30">
            <a:extLst>
              <a:ext uri="{FF2B5EF4-FFF2-40B4-BE49-F238E27FC236}">
                <a16:creationId xmlns:a16="http://schemas.microsoft.com/office/drawing/2014/main" id="{0EDFCBAB-D5DB-66D8-E76D-051C3FC7957C}"/>
              </a:ext>
            </a:extLst>
          </p:cNvPr>
          <p:cNvSpPr txBox="1">
            <a:spLocks/>
          </p:cNvSpPr>
          <p:nvPr/>
        </p:nvSpPr>
        <p:spPr>
          <a:xfrm>
            <a:off x="626290" y="3751931"/>
            <a:ext cx="2880000"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buSzPct val="60000"/>
              <a:buFont typeface="Poppins Medium" panose="00000600000000000000" pitchFamily="2" charset="0"/>
              <a:buChar char="॰"/>
              <a:defRPr sz="2000" b="1">
                <a:cs typeface="Poppins Medium" panose="00000600000000000000" pitchFamily="2" charset="0"/>
                <a:sym typeface="Varela Round"/>
              </a:defRPr>
            </a:pPr>
            <a:r>
              <a:rPr lang="it-IT" dirty="0"/>
              <a:t>Risultati di</a:t>
            </a:r>
            <a:r>
              <a:rPr lang="it-IT" dirty="0">
                <a:latin typeface="Poppins Medium" panose="00000600000000000000" pitchFamily="2" charset="0"/>
                <a:ea typeface="Varela Round"/>
              </a:rPr>
              <a:t> </a:t>
            </a:r>
            <a:r>
              <a:rPr lang="it-IT" dirty="0"/>
              <a:t>apprendimento</a:t>
            </a:r>
            <a:r>
              <a:rPr lang="it-IT" dirty="0">
                <a:latin typeface="Poppins Medium" panose="00000600000000000000" pitchFamily="2" charset="0"/>
              </a:rPr>
              <a:t> </a:t>
            </a:r>
            <a:r>
              <a:rPr lang="it-IT" dirty="0"/>
              <a:t>3</a:t>
            </a:r>
          </a:p>
          <a:p>
            <a:pPr marL="230400" lvl="0" indent="0">
              <a:lnSpc>
                <a:spcPct val="100000"/>
              </a:lnSpc>
              <a:spcBef>
                <a:spcPts val="0"/>
              </a:spcBef>
              <a:buNone/>
              <a:defRPr sz="1500">
                <a:latin typeface="+mj-lt"/>
                <a:cs typeface="Poppins ExtraLight" panose="00000300000000000000" pitchFamily="2" charset="0"/>
                <a:sym typeface="Varela Round"/>
              </a:defRPr>
            </a:pPr>
            <a:r>
              <a:rPr lang="it-IT" dirty="0"/>
              <a:t>Comprendere lo scopo di DigCompEdu</a:t>
            </a:r>
          </a:p>
        </p:txBody>
      </p:sp>
      <p:sp>
        <p:nvSpPr>
          <p:cNvPr id="5" name="Google Shape;351;p30">
            <a:extLst>
              <a:ext uri="{FF2B5EF4-FFF2-40B4-BE49-F238E27FC236}">
                <a16:creationId xmlns:a16="http://schemas.microsoft.com/office/drawing/2014/main" id="{563A7EE1-1C86-D44E-6407-8F31EA822028}"/>
              </a:ext>
            </a:extLst>
          </p:cNvPr>
          <p:cNvSpPr txBox="1">
            <a:spLocks/>
          </p:cNvSpPr>
          <p:nvPr/>
        </p:nvSpPr>
        <p:spPr>
          <a:xfrm>
            <a:off x="3543439" y="3751931"/>
            <a:ext cx="2880000" cy="900000"/>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defRPr sz="2000" b="1">
                <a:cs typeface="Poppins Medium" panose="00000600000000000000" pitchFamily="2" charset="0"/>
                <a:sym typeface="Varela Round"/>
              </a:defRPr>
            </a:pPr>
            <a:r>
              <a:rPr lang="it-IT" dirty="0"/>
              <a:t>Risultati di apprendimento 4</a:t>
            </a:r>
          </a:p>
          <a:p>
            <a:pPr marL="230400" lvl="0" indent="0">
              <a:lnSpc>
                <a:spcPct val="100000"/>
              </a:lnSpc>
              <a:spcBef>
                <a:spcPts val="0"/>
              </a:spcBef>
              <a:buNone/>
              <a:defRPr sz="1500">
                <a:latin typeface="+mj-lt"/>
                <a:cs typeface="Poppins ExtraLight" panose="00000300000000000000" pitchFamily="2" charset="0"/>
                <a:sym typeface="Varela Round"/>
              </a:defRPr>
            </a:pPr>
            <a:r>
              <a:rPr lang="it-IT" dirty="0"/>
              <a:t>Conoscere la struttura e il contenuto di DigCompEdu: opportunità per gli utenti</a:t>
            </a:r>
          </a:p>
        </p:txBody>
      </p:sp>
    </p:spTree>
    <p:extLst>
      <p:ext uri="{BB962C8B-B14F-4D97-AF65-F5344CB8AC3E}">
        <p14:creationId xmlns:p14="http://schemas.microsoft.com/office/powerpoint/2010/main" val="3134451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BE0999D-9921-E8AD-131A-26EE1CAEB36C}"/>
              </a:ext>
            </a:extLst>
          </p:cNvPr>
          <p:cNvSpPr txBox="1"/>
          <p:nvPr/>
        </p:nvSpPr>
        <p:spPr>
          <a:xfrm>
            <a:off x="3455837" y="3812538"/>
            <a:ext cx="2179757" cy="369332"/>
          </a:xfrm>
          <a:prstGeom prst="rect">
            <a:avLst/>
          </a:prstGeom>
          <a:noFill/>
        </p:spPr>
        <p:txBody>
          <a:bodyPr wrap="square">
            <a:spAutoFit/>
          </a:bodyPr>
          <a:lstStyle/>
          <a:p>
            <a:pPr algn="ctr">
              <a:defRPr>
                <a:cs typeface="Poppins ExtraLight" panose="00000300000000000000" pitchFamily="2" charset="0"/>
              </a:defRPr>
            </a:pPr>
            <a:r>
              <a:t>progetto-reset.eu</a:t>
            </a:r>
          </a:p>
        </p:txBody>
      </p:sp>
      <p:sp>
        <p:nvSpPr>
          <p:cNvPr id="6" name="CuadroTexto 79">
            <a:extLst>
              <a:ext uri="{FF2B5EF4-FFF2-40B4-BE49-F238E27FC236}">
                <a16:creationId xmlns:a16="http://schemas.microsoft.com/office/drawing/2014/main" id="{850774CE-D267-4DB4-B2D5-E2F3C9539815}"/>
              </a:ext>
            </a:extLst>
          </p:cNvPr>
          <p:cNvSpPr txBox="1"/>
          <p:nvPr/>
        </p:nvSpPr>
        <p:spPr>
          <a:xfrm>
            <a:off x="1163786" y="2856652"/>
            <a:ext cx="699698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5"/>
              </a:spcBef>
              <a:spcAft>
                <a:spcPts val="0"/>
              </a:spcAft>
              <a:buClrTx/>
              <a:buSzTx/>
              <a:buFontTx/>
              <a:buNone/>
              <a:tabLst>
                <a:tab pos="1205230" algn="l"/>
                <a:tab pos="1926589" algn="l"/>
                <a:tab pos="2915920" algn="l"/>
                <a:tab pos="3444875" algn="l"/>
                <a:tab pos="4383405" algn="l"/>
                <a:tab pos="6796405" algn="l"/>
              </a:tabLst>
              <a:defRPr sz="3600" b="1">
                <a:ea typeface="Microsoft Sans Serif" panose="020B0604020202020204" pitchFamily="34" charset="0"/>
                <a:cs typeface="Poppins SemiBold" panose="00000700000000000000" pitchFamily="2" charset="0"/>
              </a:defRPr>
            </a:pPr>
            <a:r>
              <a:rPr lang="it-IT" dirty="0"/>
              <a:t>Vai avanti</a:t>
            </a:r>
            <a:r>
              <a:rPr dirty="0"/>
              <a:t>!</a:t>
            </a:r>
          </a:p>
        </p:txBody>
      </p:sp>
      <p:sp>
        <p:nvSpPr>
          <p:cNvPr id="4" name="Freeform 55">
            <a:extLst>
              <a:ext uri="{FF2B5EF4-FFF2-40B4-BE49-F238E27FC236}">
                <a16:creationId xmlns:a16="http://schemas.microsoft.com/office/drawing/2014/main" id="{2918ABC7-7CF3-4643-82D3-7D9FD11CB385}"/>
              </a:ext>
            </a:extLst>
          </p:cNvPr>
          <p:cNvSpPr/>
          <p:nvPr/>
        </p:nvSpPr>
        <p:spPr>
          <a:xfrm rot="2216014">
            <a:off x="9034113" y="1868630"/>
            <a:ext cx="1194769" cy="2934667"/>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gradFill flip="none" rotWithShape="1">
            <a:gsLst>
              <a:gs pos="0">
                <a:schemeClr val="accent1"/>
              </a:gs>
              <a:gs pos="44000">
                <a:schemeClr val="accent3">
                  <a:lumMod val="95000"/>
                  <a:lumOff val="5000"/>
                </a:schemeClr>
              </a:gs>
              <a:gs pos="100000">
                <a:schemeClr val="accent3">
                  <a:lumMod val="60000"/>
                </a:schemeClr>
              </a:gs>
            </a:gsLst>
            <a:path path="circle">
              <a:fillToRect t="100000" r="100000"/>
            </a:path>
            <a:tileRect l="-100000" b="-100000"/>
          </a:gra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algn="l" defTabSz="914286" rtl="0" eaLnBrk="1" latinLnBrk="0" hangingPunct="1">
              <a:defRPr sz="1800" kern="1200">
                <a:solidFill>
                  <a:schemeClr val="lt1"/>
                </a:solidFill>
                <a:latin typeface="+mn-lt"/>
                <a:ea typeface="+mn-ea"/>
                <a:cs typeface="+mn-cs"/>
              </a:defRPr>
            </a:lvl1pPr>
            <a:lvl2pPr marL="457144" algn="l" defTabSz="914286" rtl="0" eaLnBrk="1" latinLnBrk="0" hangingPunct="1">
              <a:defRPr sz="1800" kern="1200">
                <a:solidFill>
                  <a:schemeClr val="lt1"/>
                </a:solidFill>
                <a:latin typeface="+mn-lt"/>
                <a:ea typeface="+mn-ea"/>
                <a:cs typeface="+mn-cs"/>
              </a:defRPr>
            </a:lvl2pPr>
            <a:lvl3pPr marL="914286" algn="l" defTabSz="914286" rtl="0" eaLnBrk="1" latinLnBrk="0" hangingPunct="1">
              <a:defRPr sz="1800" kern="1200">
                <a:solidFill>
                  <a:schemeClr val="lt1"/>
                </a:solidFill>
                <a:latin typeface="+mn-lt"/>
                <a:ea typeface="+mn-ea"/>
                <a:cs typeface="+mn-cs"/>
              </a:defRPr>
            </a:lvl3pPr>
            <a:lvl4pPr marL="1371429" algn="l" defTabSz="914286" rtl="0" eaLnBrk="1" latinLnBrk="0" hangingPunct="1">
              <a:defRPr sz="1800" kern="1200">
                <a:solidFill>
                  <a:schemeClr val="lt1"/>
                </a:solidFill>
                <a:latin typeface="+mn-lt"/>
                <a:ea typeface="+mn-ea"/>
                <a:cs typeface="+mn-cs"/>
              </a:defRPr>
            </a:lvl4pPr>
            <a:lvl5pPr marL="1828571" algn="l" defTabSz="914286" rtl="0" eaLnBrk="1" latinLnBrk="0" hangingPunct="1">
              <a:defRPr sz="1800" kern="1200">
                <a:solidFill>
                  <a:schemeClr val="lt1"/>
                </a:solidFill>
                <a:latin typeface="+mn-lt"/>
                <a:ea typeface="+mn-ea"/>
                <a:cs typeface="+mn-cs"/>
              </a:defRPr>
            </a:lvl5pPr>
            <a:lvl6pPr marL="2285715" algn="l" defTabSz="914286" rtl="0" eaLnBrk="1" latinLnBrk="0" hangingPunct="1">
              <a:defRPr sz="1800" kern="1200">
                <a:solidFill>
                  <a:schemeClr val="lt1"/>
                </a:solidFill>
                <a:latin typeface="+mn-lt"/>
                <a:ea typeface="+mn-ea"/>
                <a:cs typeface="+mn-cs"/>
              </a:defRPr>
            </a:lvl6pPr>
            <a:lvl7pPr marL="2742857" algn="l" defTabSz="914286" rtl="0" eaLnBrk="1" latinLnBrk="0" hangingPunct="1">
              <a:defRPr sz="1800" kern="1200">
                <a:solidFill>
                  <a:schemeClr val="lt1"/>
                </a:solidFill>
                <a:latin typeface="+mn-lt"/>
                <a:ea typeface="+mn-ea"/>
                <a:cs typeface="+mn-cs"/>
              </a:defRPr>
            </a:lvl7pPr>
            <a:lvl8pPr marL="3200000" algn="l" defTabSz="914286" rtl="0" eaLnBrk="1" latinLnBrk="0" hangingPunct="1">
              <a:defRPr sz="1800" kern="1200">
                <a:solidFill>
                  <a:schemeClr val="lt1"/>
                </a:solidFill>
                <a:latin typeface="+mn-lt"/>
                <a:ea typeface="+mn-ea"/>
                <a:cs typeface="+mn-cs"/>
              </a:defRPr>
            </a:lvl8pPr>
            <a:lvl9pPr marL="3657144" algn="l" defTabSz="914286" rtl="0" eaLnBrk="1" latinLnBrk="0" hangingPunct="1">
              <a:defRPr sz="1800" kern="1200">
                <a:solidFill>
                  <a:schemeClr val="lt1"/>
                </a:solidFill>
                <a:latin typeface="+mn-lt"/>
                <a:ea typeface="+mn-ea"/>
                <a:cs typeface="+mn-cs"/>
              </a:defRPr>
            </a:lvl9pPr>
          </a:lstStyle>
          <a:p>
            <a:pPr algn="ctr"/>
            <a:endParaRPr sz="2700"/>
          </a:p>
        </p:txBody>
      </p:sp>
      <p:cxnSp>
        <p:nvCxnSpPr>
          <p:cNvPr id="33" name="Google Shape;334;p29">
            <a:extLst>
              <a:ext uri="{FF2B5EF4-FFF2-40B4-BE49-F238E27FC236}">
                <a16:creationId xmlns:a16="http://schemas.microsoft.com/office/drawing/2014/main" id="{7161FECA-633C-4291-B162-4C9C53A9D964}"/>
              </a:ext>
            </a:extLst>
          </p:cNvPr>
          <p:cNvCxnSpPr>
            <a:cxnSpLocks noChangeAspect="1"/>
          </p:cNvCxnSpPr>
          <p:nvPr/>
        </p:nvCxnSpPr>
        <p:spPr>
          <a:xfrm>
            <a:off x="528320" y="3631149"/>
            <a:ext cx="7743964" cy="0"/>
          </a:xfrm>
          <a:prstGeom prst="straightConnector1">
            <a:avLst/>
          </a:prstGeom>
          <a:noFill/>
          <a:ln w="9525" cap="flat" cmpd="sng">
            <a:solidFill>
              <a:schemeClr val="tx1"/>
            </a:solidFill>
            <a:prstDash val="dash"/>
            <a:round/>
            <a:headEnd type="none" w="med" len="med"/>
            <a:tailEnd type="none" w="med" len="med"/>
          </a:ln>
        </p:spPr>
      </p:cxnSp>
    </p:spTree>
    <p:extLst>
      <p:ext uri="{BB962C8B-B14F-4D97-AF65-F5344CB8AC3E}">
        <p14:creationId xmlns:p14="http://schemas.microsoft.com/office/powerpoint/2010/main" val="1485754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CuadroTexto 4">
            <a:extLst>
              <a:ext uri="{FF2B5EF4-FFF2-40B4-BE49-F238E27FC236}">
                <a16:creationId xmlns:a16="http://schemas.microsoft.com/office/drawing/2014/main" id="{5F65FC6E-73C1-4548-AC0F-AE722E34C959}"/>
              </a:ext>
            </a:extLst>
          </p:cNvPr>
          <p:cNvSpPr txBox="1"/>
          <p:nvPr/>
        </p:nvSpPr>
        <p:spPr>
          <a:xfrm>
            <a:off x="528320" y="717439"/>
            <a:ext cx="8948057" cy="461665"/>
          </a:xfrm>
          <a:prstGeom prst="rect">
            <a:avLst/>
          </a:prstGeom>
          <a:noFill/>
        </p:spPr>
        <p:txBody>
          <a:bodyPr wrap="square">
            <a:spAutoFit/>
          </a:bodyPr>
          <a:lstStyle/>
          <a:p>
            <a:pPr marL="0" marR="0" lvl="0" indent="0" defTabSz="914400" rtl="0" eaLnBrk="1" fontAlgn="auto" latinLnBrk="0" hangingPunct="1">
              <a:buClrTx/>
              <a:buSzTx/>
              <a:buFontTx/>
              <a:buNone/>
              <a:tabLst>
                <a:tab pos="1205230" algn="l"/>
                <a:tab pos="1926589" algn="l"/>
                <a:tab pos="2915920" algn="l"/>
                <a:tab pos="3444875" algn="l"/>
                <a:tab pos="4383405" algn="l"/>
                <a:tab pos="6796405" algn="l"/>
              </a:tabLst>
              <a:defRPr sz="2400" b="1">
                <a:solidFill>
                  <a:schemeClr val="tx1">
                    <a:lumMod val="50000"/>
                    <a:lumOff val="50000"/>
                  </a:schemeClr>
                </a:solidFill>
                <a:ea typeface="Microsoft Sans Serif" panose="020B0604020202020204" pitchFamily="34" charset="0"/>
                <a:cs typeface="Poppins Medium" panose="00000600000000000000" pitchFamily="2" charset="0"/>
              </a:defRPr>
            </a:pPr>
            <a:r>
              <a:t>Indice dei contenuti</a:t>
            </a:r>
          </a:p>
        </p:txBody>
      </p:sp>
      <p:grpSp>
        <p:nvGrpSpPr>
          <p:cNvPr id="4" name="Gruppo 3"/>
          <p:cNvGrpSpPr/>
          <p:nvPr/>
        </p:nvGrpSpPr>
        <p:grpSpPr>
          <a:xfrm>
            <a:off x="626290" y="2523069"/>
            <a:ext cx="1729284" cy="2409128"/>
            <a:chOff x="626290" y="2523069"/>
            <a:chExt cx="1729284" cy="2409128"/>
          </a:xfrm>
        </p:grpSpPr>
        <p:sp>
          <p:nvSpPr>
            <p:cNvPr id="23" name="Google Shape;351;p30">
              <a:extLst>
                <a:ext uri="{FF2B5EF4-FFF2-40B4-BE49-F238E27FC236}">
                  <a16:creationId xmlns:a16="http://schemas.microsoft.com/office/drawing/2014/main" id="{8403023C-61C3-4BC3-A136-65ACC0BE34D4}"/>
                </a:ext>
              </a:extLst>
            </p:cNvPr>
            <p:cNvSpPr txBox="1">
              <a:spLocks/>
            </p:cNvSpPr>
            <p:nvPr/>
          </p:nvSpPr>
          <p:spPr>
            <a:xfrm>
              <a:off x="626290" y="3742695"/>
              <a:ext cx="1729284" cy="1189502"/>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sz="900">
                  <a:latin typeface="+mj-lt"/>
                  <a:ea typeface="Varela Round"/>
                  <a:cs typeface="Poppins ExtraLight" panose="00000300000000000000" pitchFamily="2" charset="0"/>
                  <a:sym typeface="Varela Round"/>
                </a:defRPr>
              </a:pPr>
              <a:r>
                <a:rPr lang="it-IT" dirty="0"/>
                <a:t>1.1 Un passo indietro nella linea del tempo</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rPr lang="it-IT" dirty="0"/>
                <a:t>1.2 2006, Competenze chiave per l'apprendimento permanente</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rPr lang="it-IT" dirty="0"/>
                <a:t>1.3 8 competenze chiave per i cittadini dell'UE</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rPr lang="it-IT" dirty="0"/>
                <a:t>1.4 Verso gli obiettivi concordati...</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rPr lang="it-IT" dirty="0"/>
                <a:t>1.5 Quadri di istruzione e formazione: risorse disponibili finora (ma non tutte)</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rPr lang="it-IT" dirty="0"/>
                <a:t>1.6 Quadri di istruzione e formazione: cosa sono</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rPr lang="it-IT" dirty="0"/>
                <a:t>1.7 ...e per cosa sono utili</a:t>
              </a:r>
            </a:p>
            <a:p>
              <a:pPr marL="0" lvl="0" indent="0">
                <a:lnSpc>
                  <a:spcPct val="100000"/>
                </a:lnSpc>
                <a:spcBef>
                  <a:spcPts val="0"/>
                </a:spcBef>
                <a:buNone/>
              </a:pPr>
              <a:endParaRPr lang="it-IT" sz="1500" dirty="0">
                <a:latin typeface="+mj-lt"/>
                <a:ea typeface="Varela Round"/>
                <a:cs typeface="Poppins ExtraLight" panose="00000300000000000000" pitchFamily="2" charset="0"/>
                <a:sym typeface="Varela Round"/>
              </a:endParaRPr>
            </a:p>
          </p:txBody>
        </p:sp>
        <p:sp>
          <p:nvSpPr>
            <p:cNvPr id="9" name="Rettangolo con angoli arrotondati 8">
              <a:extLst>
                <a:ext uri="{FF2B5EF4-FFF2-40B4-BE49-F238E27FC236}">
                  <a16:creationId xmlns:a16="http://schemas.microsoft.com/office/drawing/2014/main" id="{E67834CF-0CDD-477F-8490-ED932D0F7E02}"/>
                </a:ext>
              </a:extLst>
            </p:cNvPr>
            <p:cNvSpPr/>
            <p:nvPr/>
          </p:nvSpPr>
          <p:spPr>
            <a:xfrm>
              <a:off x="626290" y="2523069"/>
              <a:ext cx="1656000" cy="78832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90000" bIns="36000" anchor="ctr" anchorCtr="1"/>
            <a:lstStyle/>
            <a:p>
              <a:pPr>
                <a:lnSpc>
                  <a:spcPts val="1800"/>
                </a:lnSpc>
                <a:defRPr sz="1400" b="1">
                  <a:solidFill>
                    <a:schemeClr val="bg1"/>
                  </a:solidFill>
                  <a:cs typeface="Poppins Medium" panose="00000600000000000000" pitchFamily="2" charset="0"/>
                </a:defRPr>
              </a:pPr>
              <a:r>
                <a:rPr lang="it-IT"/>
                <a:t>1: Quadri di istruzione e formazione</a:t>
              </a:r>
              <a:endParaRPr lang="it-IT" sz="1400" b="1">
                <a:solidFill>
                  <a:schemeClr val="bg1"/>
                </a:solidFill>
                <a:cs typeface="Poppins Medium" panose="00000600000000000000" pitchFamily="2" charset="0"/>
              </a:endParaRPr>
            </a:p>
          </p:txBody>
        </p:sp>
      </p:grpSp>
      <p:grpSp>
        <p:nvGrpSpPr>
          <p:cNvPr id="5" name="Gruppo 4"/>
          <p:cNvGrpSpPr/>
          <p:nvPr/>
        </p:nvGrpSpPr>
        <p:grpSpPr>
          <a:xfrm>
            <a:off x="3154575" y="2584149"/>
            <a:ext cx="1778864" cy="2348048"/>
            <a:chOff x="2390672" y="2584149"/>
            <a:chExt cx="1778864" cy="2348048"/>
          </a:xfrm>
        </p:grpSpPr>
        <p:sp>
          <p:nvSpPr>
            <p:cNvPr id="10" name="Rettangolo con angoli arrotondati 9">
              <a:extLst>
                <a:ext uri="{FF2B5EF4-FFF2-40B4-BE49-F238E27FC236}">
                  <a16:creationId xmlns:a16="http://schemas.microsoft.com/office/drawing/2014/main" id="{F481D093-E164-42FC-A6F3-BF34D5C28839}"/>
                </a:ext>
              </a:extLst>
            </p:cNvPr>
            <p:cNvSpPr/>
            <p:nvPr/>
          </p:nvSpPr>
          <p:spPr>
            <a:xfrm>
              <a:off x="2390672" y="2584149"/>
              <a:ext cx="1778864" cy="66616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sz="1400" b="1">
                  <a:solidFill>
                    <a:schemeClr val="bg1"/>
                  </a:solidFill>
                  <a:cs typeface="Poppins Medium" panose="00000600000000000000" pitchFamily="2" charset="0"/>
                </a:defRPr>
              </a:pPr>
              <a:r>
                <a:rPr lang="it-IT"/>
                <a:t>2: DigComp e relativo follow-up</a:t>
              </a:r>
              <a:endParaRPr lang="it-IT" sz="1400" b="1">
                <a:solidFill>
                  <a:schemeClr val="bg1"/>
                </a:solidFill>
                <a:cs typeface="Poppins Medium" panose="00000600000000000000" pitchFamily="2" charset="0"/>
              </a:endParaRPr>
            </a:p>
          </p:txBody>
        </p:sp>
        <p:sp>
          <p:nvSpPr>
            <p:cNvPr id="19" name="Google Shape;351;p30">
              <a:extLst>
                <a:ext uri="{FF2B5EF4-FFF2-40B4-BE49-F238E27FC236}">
                  <a16:creationId xmlns:a16="http://schemas.microsoft.com/office/drawing/2014/main" id="{8510FC69-D8DD-447A-8283-34F338F11634}"/>
                </a:ext>
              </a:extLst>
            </p:cNvPr>
            <p:cNvSpPr txBox="1">
              <a:spLocks/>
            </p:cNvSpPr>
            <p:nvPr/>
          </p:nvSpPr>
          <p:spPr>
            <a:xfrm>
              <a:off x="2470104" y="3742695"/>
              <a:ext cx="1620000" cy="1189502"/>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sz="900">
                  <a:latin typeface="+mj-lt"/>
                  <a:ea typeface="Varela Round"/>
                  <a:cs typeface="Poppins ExtraLight" panose="00000300000000000000" pitchFamily="2" charset="0"/>
                  <a:sym typeface="Varela Round"/>
                </a:defRPr>
              </a:pPr>
              <a:r>
                <a:rPr lang="it-IT" dirty="0"/>
                <a:t>2.1 I quadri di istruzione e formazione dell'alfabetizzazione digitale dei cittadini dell'UE</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rPr lang="it-IT" dirty="0"/>
                <a:t>2.2 Struttura e contenuto del quadro</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rPr lang="it-IT" dirty="0"/>
                <a:t>2.3 Un'esperienza in corso</a:t>
              </a:r>
            </a:p>
            <a:p>
              <a:pPr marL="0" lvl="0" indent="0">
                <a:lnSpc>
                  <a:spcPct val="100000"/>
                </a:lnSpc>
                <a:spcBef>
                  <a:spcPts val="0"/>
                </a:spcBef>
                <a:buNone/>
              </a:pPr>
              <a:endParaRPr lang="it-IT" sz="1500" dirty="0">
                <a:latin typeface="+mj-lt"/>
                <a:ea typeface="Varela Round"/>
                <a:cs typeface="Poppins ExtraLight" panose="00000300000000000000" pitchFamily="2" charset="0"/>
                <a:sym typeface="Varela Round"/>
              </a:endParaRPr>
            </a:p>
          </p:txBody>
        </p:sp>
      </p:grpSp>
      <p:grpSp>
        <p:nvGrpSpPr>
          <p:cNvPr id="6" name="Gruppo 5"/>
          <p:cNvGrpSpPr/>
          <p:nvPr/>
        </p:nvGrpSpPr>
        <p:grpSpPr>
          <a:xfrm>
            <a:off x="5805724" y="2710309"/>
            <a:ext cx="1620000" cy="2221888"/>
            <a:chOff x="4313918" y="2710309"/>
            <a:chExt cx="1620000" cy="2221888"/>
          </a:xfrm>
        </p:grpSpPr>
        <p:sp>
          <p:nvSpPr>
            <p:cNvPr id="11" name="Rettangolo con angoli arrotondati 10">
              <a:extLst>
                <a:ext uri="{FF2B5EF4-FFF2-40B4-BE49-F238E27FC236}">
                  <a16:creationId xmlns:a16="http://schemas.microsoft.com/office/drawing/2014/main" id="{D56D6BA5-8719-4F5C-8A2F-7104FD5FF1D2}"/>
                </a:ext>
              </a:extLst>
            </p:cNvPr>
            <p:cNvSpPr/>
            <p:nvPr/>
          </p:nvSpPr>
          <p:spPr>
            <a:xfrm>
              <a:off x="4313918" y="2710309"/>
              <a:ext cx="1620000"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sz="1400" b="1">
                  <a:solidFill>
                    <a:schemeClr val="bg1"/>
                  </a:solidFill>
                  <a:cs typeface="Poppins Medium" panose="00000600000000000000" pitchFamily="2" charset="0"/>
                </a:defRPr>
              </a:pPr>
              <a:r>
                <a:rPr lang="it-IT" dirty="0"/>
                <a:t>3: DigCompEdu</a:t>
              </a:r>
              <a:endParaRPr lang="it-IT" sz="1400" b="1" dirty="0">
                <a:solidFill>
                  <a:schemeClr val="bg1"/>
                </a:solidFill>
                <a:cs typeface="Poppins Medium" panose="00000600000000000000" pitchFamily="2" charset="0"/>
              </a:endParaRPr>
            </a:p>
          </p:txBody>
        </p:sp>
        <p:sp>
          <p:nvSpPr>
            <p:cNvPr id="20" name="Google Shape;351;p30">
              <a:extLst>
                <a:ext uri="{FF2B5EF4-FFF2-40B4-BE49-F238E27FC236}">
                  <a16:creationId xmlns:a16="http://schemas.microsoft.com/office/drawing/2014/main" id="{878B0F36-B7B8-44E4-968B-1F1B4B1638B0}"/>
                </a:ext>
              </a:extLst>
            </p:cNvPr>
            <p:cNvSpPr txBox="1">
              <a:spLocks/>
            </p:cNvSpPr>
            <p:nvPr/>
          </p:nvSpPr>
          <p:spPr>
            <a:xfrm>
              <a:off x="4313918" y="3742695"/>
              <a:ext cx="1620000" cy="1189502"/>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sz="900">
                  <a:latin typeface="+mj-lt"/>
                  <a:ea typeface="Varela Round"/>
                  <a:cs typeface="Poppins ExtraLight" panose="00000300000000000000" pitchFamily="2" charset="0"/>
                  <a:sym typeface="Varela Round"/>
                </a:defRPr>
              </a:pPr>
              <a:r>
                <a:rPr lang="it-IT" dirty="0"/>
                <a:t>3.1 Il quadro delle competenze digitali per gli educatori</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rPr lang="it-IT" dirty="0"/>
                <a:t>3.2 Contenuto e struttura di DigCompEdu</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rPr lang="it-IT" dirty="0"/>
                <a:t>3.3 Comprendere il rapporto tra ciascuna area</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rPr lang="it-IT" dirty="0"/>
                <a:t>3.4 La linea di fondo di DigCompEdu</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rPr lang="it-IT" dirty="0"/>
                <a:t>3.5 Perché c’è bisogno del Train-the-trainer?</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rPr lang="it-IT" dirty="0"/>
                <a:t>3.6 Scalare il DigCompEdu</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rPr lang="it-IT" dirty="0"/>
                <a:t>3.7 DigCompEdu e </a:t>
              </a:r>
              <a:r>
                <a:rPr lang="it-IT" dirty="0" err="1"/>
                <a:t>DigComp</a:t>
              </a:r>
              <a:endParaRPr lang="it-IT" dirty="0"/>
            </a:p>
          </p:txBody>
        </p:sp>
      </p:grpSp>
      <p:grpSp>
        <p:nvGrpSpPr>
          <p:cNvPr id="7" name="Gruppo 6"/>
          <p:cNvGrpSpPr/>
          <p:nvPr/>
        </p:nvGrpSpPr>
        <p:grpSpPr>
          <a:xfrm>
            <a:off x="8377440" y="2710309"/>
            <a:ext cx="1620000" cy="2221888"/>
            <a:chOff x="6157732" y="2710309"/>
            <a:chExt cx="1620000" cy="2221888"/>
          </a:xfrm>
        </p:grpSpPr>
        <p:sp>
          <p:nvSpPr>
            <p:cNvPr id="14" name="Rettangolo con angoli arrotondati 13">
              <a:extLst>
                <a:ext uri="{FF2B5EF4-FFF2-40B4-BE49-F238E27FC236}">
                  <a16:creationId xmlns:a16="http://schemas.microsoft.com/office/drawing/2014/main" id="{098461E4-174A-425F-8D4E-6C2A1435684E}"/>
                </a:ext>
              </a:extLst>
            </p:cNvPr>
            <p:cNvSpPr/>
            <p:nvPr/>
          </p:nvSpPr>
          <p:spPr>
            <a:xfrm>
              <a:off x="6157732" y="2710309"/>
              <a:ext cx="1620000"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1400" b="1">
                  <a:solidFill>
                    <a:schemeClr val="bg1"/>
                  </a:solidFill>
                  <a:cs typeface="Poppins Medium" panose="00000600000000000000" pitchFamily="2" charset="0"/>
                </a:defRPr>
              </a:pPr>
              <a:r>
                <a:rPr lang="it-IT" dirty="0"/>
                <a:t>4: DigCompEdu nella pratica</a:t>
              </a:r>
            </a:p>
          </p:txBody>
        </p:sp>
        <p:sp>
          <p:nvSpPr>
            <p:cNvPr id="18" name="Google Shape;351;p30">
              <a:extLst>
                <a:ext uri="{FF2B5EF4-FFF2-40B4-BE49-F238E27FC236}">
                  <a16:creationId xmlns:a16="http://schemas.microsoft.com/office/drawing/2014/main" id="{FDDA74B3-6893-4E01-8F9D-B9A10FE39D7D}"/>
                </a:ext>
              </a:extLst>
            </p:cNvPr>
            <p:cNvSpPr txBox="1">
              <a:spLocks/>
            </p:cNvSpPr>
            <p:nvPr/>
          </p:nvSpPr>
          <p:spPr>
            <a:xfrm>
              <a:off x="6157732" y="3742695"/>
              <a:ext cx="1620000" cy="1189502"/>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defRPr sz="900">
                  <a:latin typeface="+mj-lt"/>
                  <a:ea typeface="Varela Round"/>
                  <a:cs typeface="Poppins ExtraLight" panose="00000300000000000000" pitchFamily="2" charset="0"/>
                  <a:sym typeface="Varela Round"/>
                </a:defRPr>
              </a:pPr>
              <a:r>
                <a:rPr lang="it-IT" dirty="0"/>
                <a:t>4.1 Impegno professionale</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rPr lang="it-IT" dirty="0"/>
                <a:t>4.2 Risorse digitali</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rPr lang="it-IT" dirty="0"/>
                <a:t>4.3 Insegnamento e apprendimento</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rPr lang="it-IT" dirty="0"/>
                <a:t>4.4 Valutazione</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rPr lang="it-IT" dirty="0"/>
                <a:t>4.5 Potenziare gli studenti</a:t>
              </a:r>
            </a:p>
            <a:p>
              <a:pPr marL="0" lvl="0" indent="0">
                <a:lnSpc>
                  <a:spcPct val="100000"/>
                </a:lnSpc>
                <a:spcBef>
                  <a:spcPts val="0"/>
                </a:spcBef>
                <a:buNone/>
                <a:defRPr sz="900">
                  <a:latin typeface="+mj-lt"/>
                  <a:ea typeface="Varela Round"/>
                  <a:cs typeface="Poppins ExtraLight" panose="00000300000000000000" pitchFamily="2" charset="0"/>
                  <a:sym typeface="Varela Round"/>
                </a:defRPr>
              </a:pPr>
              <a:r>
                <a:rPr lang="it-IT" dirty="0"/>
                <a:t>4.6 Facilitare la competenza digitale degli studenti</a:t>
              </a:r>
            </a:p>
            <a:p>
              <a:pPr marL="0" lvl="0" indent="0">
                <a:lnSpc>
                  <a:spcPct val="100000"/>
                </a:lnSpc>
                <a:spcBef>
                  <a:spcPts val="0"/>
                </a:spcBef>
                <a:buNone/>
              </a:pPr>
              <a:endParaRPr lang="it-IT" sz="1500" dirty="0">
                <a:latin typeface="+mj-lt"/>
                <a:ea typeface="Varela Round"/>
                <a:cs typeface="Poppins ExtraLight" panose="00000300000000000000" pitchFamily="2" charset="0"/>
                <a:sym typeface="Varela Round"/>
              </a:endParaRPr>
            </a:p>
          </p:txBody>
        </p:sp>
      </p:grpSp>
      <p:cxnSp>
        <p:nvCxnSpPr>
          <p:cNvPr id="38" name="Google Shape;334;p29">
            <a:extLst>
              <a:ext uri="{FF2B5EF4-FFF2-40B4-BE49-F238E27FC236}">
                <a16:creationId xmlns:a16="http://schemas.microsoft.com/office/drawing/2014/main" id="{97990306-F7B1-48C5-861D-268E5BF98AEA}"/>
              </a:ext>
            </a:extLst>
          </p:cNvPr>
          <p:cNvCxnSpPr>
            <a:cxnSpLocks noChangeAspect="1"/>
          </p:cNvCxnSpPr>
          <p:nvPr/>
        </p:nvCxnSpPr>
        <p:spPr>
          <a:xfrm>
            <a:off x="528320" y="3631149"/>
            <a:ext cx="9469120" cy="0"/>
          </a:xfrm>
          <a:prstGeom prst="straightConnector1">
            <a:avLst/>
          </a:prstGeom>
          <a:noFill/>
          <a:ln w="9525" cap="flat" cmpd="sng">
            <a:solidFill>
              <a:schemeClr val="tx1">
                <a:lumMod val="50000"/>
                <a:lumOff val="50000"/>
              </a:schemeClr>
            </a:solidFill>
            <a:prstDash val="dash"/>
            <a:round/>
            <a:headEnd type="none" w="med" len="med"/>
            <a:tailEnd type="none" w="med" len="med"/>
          </a:ln>
        </p:spPr>
      </p:cxnSp>
      <p:pic>
        <p:nvPicPr>
          <p:cNvPr id="3" name="Immagine 2">
            <a:extLst>
              <a:ext uri="{FF2B5EF4-FFF2-40B4-BE49-F238E27FC236}">
                <a16:creationId xmlns:a16="http://schemas.microsoft.com/office/drawing/2014/main" id="{120BA5E6-1E83-4BF8-948E-0D3E59B8120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Tree>
    <p:extLst>
      <p:ext uri="{BB962C8B-B14F-4D97-AF65-F5344CB8AC3E}">
        <p14:creationId xmlns:p14="http://schemas.microsoft.com/office/powerpoint/2010/main" val="1653442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con angoli arrotondati 8">
            <a:extLst>
              <a:ext uri="{FF2B5EF4-FFF2-40B4-BE49-F238E27FC236}">
                <a16:creationId xmlns:a16="http://schemas.microsoft.com/office/drawing/2014/main" id="{E67834CF-0CDD-477F-8490-ED932D0F7E02}"/>
              </a:ext>
            </a:extLst>
          </p:cNvPr>
          <p:cNvSpPr/>
          <p:nvPr/>
        </p:nvSpPr>
        <p:spPr>
          <a:xfrm>
            <a:off x="451030" y="669816"/>
            <a:ext cx="4187471"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rPr lang="it-IT"/>
              <a:t>Quadri di istruzione e formazione</a:t>
            </a:r>
          </a:p>
        </p:txBody>
      </p:sp>
      <p:sp>
        <p:nvSpPr>
          <p:cNvPr id="26" name="TextBox 54">
            <a:extLst>
              <a:ext uri="{FF2B5EF4-FFF2-40B4-BE49-F238E27FC236}">
                <a16:creationId xmlns:a16="http://schemas.microsoft.com/office/drawing/2014/main" id="{2F17DC47-0BEE-4ED4-BA6B-A229EF47F4E7}"/>
              </a:ext>
            </a:extLst>
          </p:cNvPr>
          <p:cNvSpPr txBox="1"/>
          <p:nvPr/>
        </p:nvSpPr>
        <p:spPr>
          <a:xfrm>
            <a:off x="626289" y="2104559"/>
            <a:ext cx="8052043" cy="1416748"/>
          </a:xfrm>
          <a:prstGeom prst="rect">
            <a:avLst/>
          </a:prstGeom>
          <a:noFill/>
        </p:spPr>
        <p:txBody>
          <a:bodyPr wrap="square" numCol="1">
            <a:noAutofit/>
          </a:bodyPr>
          <a:lstStyle/>
          <a:p>
            <a:pPr algn="just">
              <a:defRPr sz="2000" b="1">
                <a:cs typeface="Poppins Medium" panose="00000600000000000000" pitchFamily="2" charset="0"/>
              </a:defRPr>
            </a:pPr>
            <a:r>
              <a:rPr lang="it-IT" dirty="0"/>
              <a:t>Dove tutto è iniziato</a:t>
            </a:r>
          </a:p>
          <a:p>
            <a:pPr marL="284400" lvl="0" algn="just">
              <a:lnSpc>
                <a:spcPct val="120000"/>
              </a:lnSpc>
              <a:defRPr sz="1600">
                <a:solidFill>
                  <a:prstClr val="black"/>
                </a:solidFill>
                <a:latin typeface="Calibri Light" panose="020F0302020204030204"/>
                <a:cs typeface="Poppins ExtraLight" panose="00000300000000000000" pitchFamily="2" charset="0"/>
              </a:defRPr>
            </a:pPr>
            <a:r>
              <a:rPr lang="it-IT" dirty="0"/>
              <a:t>Le implicazioni operative di </a:t>
            </a:r>
            <a:r>
              <a:rPr lang="it-IT" dirty="0" err="1"/>
              <a:t>DigComp</a:t>
            </a:r>
            <a:r>
              <a:rPr lang="it-IT" dirty="0"/>
              <a:t> per gli educatori e le organizzazioni si basano proprio sulle motivazioni alla base dell'esistenza del quadro e del documento politico ufficiale dell'UE da cui ha avuto origine. </a:t>
            </a:r>
          </a:p>
          <a:p>
            <a:pPr marL="284400" lvl="0" algn="just">
              <a:lnSpc>
                <a:spcPct val="120000"/>
              </a:lnSpc>
            </a:pPr>
            <a:endParaRPr lang="it-IT" sz="1600" dirty="0">
              <a:solidFill>
                <a:prstClr val="black"/>
              </a:solidFill>
              <a:latin typeface="Calibri Light" panose="020F0302020204030204"/>
              <a:cs typeface="Poppins ExtraLight" panose="00000300000000000000" pitchFamily="2" charset="0"/>
            </a:endParaRPr>
          </a:p>
          <a:p>
            <a:pPr marL="284400" lvl="0" algn="just">
              <a:lnSpc>
                <a:spcPct val="120000"/>
              </a:lnSpc>
              <a:defRPr sz="1600">
                <a:solidFill>
                  <a:prstClr val="black"/>
                </a:solidFill>
                <a:latin typeface="Calibri Light" panose="020F0302020204030204"/>
                <a:cs typeface="Poppins ExtraLight" panose="00000300000000000000" pitchFamily="2" charset="0"/>
              </a:defRPr>
            </a:pPr>
            <a:r>
              <a:rPr lang="it-IT" dirty="0"/>
              <a:t>Ad oggi, e dalla sua pubblicazione ufficiale, la letteratura ufficiale </a:t>
            </a:r>
            <a:r>
              <a:rPr lang="it-IT" dirty="0" err="1"/>
              <a:t>DigComp</a:t>
            </a:r>
            <a:r>
              <a:rPr lang="it-IT" dirty="0"/>
              <a:t> conta diversi documenti di follow-up e spin-off che contribuiscono a rafforzare, aggiornare e sviluppare ulteriormente le risorse dell'UE per l'istruzione e la formazione dei cittadini dell'UE sulle competenze digitali.</a:t>
            </a: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40" y="1250839"/>
            <a:ext cx="4668692"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rPr lang="it-IT"/>
              <a:t>1.1 Un passo indietro nella linea del tempo</a:t>
            </a: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Tree>
    <p:extLst>
      <p:ext uri="{BB962C8B-B14F-4D97-AF65-F5344CB8AC3E}">
        <p14:creationId xmlns:p14="http://schemas.microsoft.com/office/powerpoint/2010/main" val="9194645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46346" y="1951101"/>
            <a:ext cx="7984310" cy="1416748"/>
          </a:xfrm>
          <a:prstGeom prst="rect">
            <a:avLst/>
          </a:prstGeom>
          <a:noFill/>
        </p:spPr>
        <p:txBody>
          <a:bodyPr wrap="square" numCol="1">
            <a:noAutofit/>
          </a:bodyPr>
          <a:lstStyle/>
          <a:p>
            <a:pPr>
              <a:defRPr sz="2000" b="1">
                <a:cs typeface="Poppins Medium" panose="00000600000000000000" pitchFamily="2" charset="0"/>
              </a:defRPr>
            </a:pPr>
            <a:r>
              <a:rPr lang="it-IT"/>
              <a:t>Quadro di riferimento</a:t>
            </a:r>
          </a:p>
          <a:p>
            <a:pPr marL="284400" lvl="0">
              <a:lnSpc>
                <a:spcPct val="120000"/>
              </a:lnSpc>
              <a:defRPr sz="1600">
                <a:solidFill>
                  <a:prstClr val="black"/>
                </a:solidFill>
                <a:latin typeface="Calibri Light" panose="020F0302020204030204"/>
                <a:cs typeface="Poppins ExtraLight" panose="00000300000000000000" pitchFamily="2" charset="0"/>
              </a:defRPr>
            </a:pPr>
            <a:r>
              <a:rPr lang="it-IT"/>
              <a:t>. </a:t>
            </a:r>
          </a:p>
          <a:p>
            <a:pPr marL="284400" lvl="0">
              <a:lnSpc>
                <a:spcPct val="120000"/>
              </a:lnSpc>
            </a:pPr>
            <a:endParaRPr lang="it-IT" sz="1600">
              <a:solidFill>
                <a:prstClr val="black"/>
              </a:solidFill>
              <a:latin typeface="Calibri Light" panose="020F0302020204030204"/>
              <a:cs typeface="Poppins ExtraLight" panose="00000300000000000000" pitchFamily="2" charset="0"/>
            </a:endParaRPr>
          </a:p>
          <a:p>
            <a:pPr marL="284400" lvl="0">
              <a:lnSpc>
                <a:spcPct val="120000"/>
              </a:lnSpc>
            </a:pPr>
            <a:endParaRPr lang="it-IT" sz="1600">
              <a:solidFill>
                <a:prstClr val="black"/>
              </a:solidFill>
              <a:latin typeface="Calibri Light" panose="020F0302020204030204"/>
              <a:cs typeface="Poppins ExtraLight" panose="00000300000000000000" pitchFamily="2" charset="0"/>
            </a:endParaRPr>
          </a:p>
          <a:p>
            <a:pPr marL="284400" lvl="0">
              <a:lnSpc>
                <a:spcPct val="120000"/>
              </a:lnSpc>
            </a:pPr>
            <a:endParaRPr lang="it-IT" sz="1600">
              <a:solidFill>
                <a:prstClr val="black"/>
              </a:solidFill>
              <a:latin typeface="Calibri Light" panose="020F0302020204030204"/>
              <a:cs typeface="Poppins ExtraLight" panose="00000300000000000000" pitchFamily="2" charset="0"/>
            </a:endParaRPr>
          </a:p>
          <a:p>
            <a:pPr marL="284400" lvl="0">
              <a:lnSpc>
                <a:spcPct val="120000"/>
              </a:lnSpc>
            </a:pPr>
            <a:endParaRPr lang="it-IT" sz="1600">
              <a:solidFill>
                <a:prstClr val="black"/>
              </a:solidFill>
              <a:latin typeface="Calibri Light" panose="020F0302020204030204"/>
              <a:cs typeface="Poppins ExtraLight" panose="00000300000000000000" pitchFamily="2" charset="0"/>
            </a:endParaRPr>
          </a:p>
          <a:p>
            <a:pPr marL="284400" lvl="0" algn="just">
              <a:lnSpc>
                <a:spcPct val="120000"/>
              </a:lnSpc>
              <a:defRPr sz="1600">
                <a:solidFill>
                  <a:prstClr val="black"/>
                </a:solidFill>
                <a:latin typeface="Calibri Light" panose="020F0302020204030204"/>
                <a:cs typeface="Poppins ExtraLight" panose="00000300000000000000" pitchFamily="2" charset="0"/>
              </a:defRPr>
            </a:pPr>
            <a:r>
              <a:rPr lang="it-IT"/>
              <a:t>Un elenco di 25 raccomandazioni in totale indirizzate sia agli Stati membri che alla Commissione europea per:</a:t>
            </a:r>
          </a:p>
          <a:p>
            <a:pPr marL="627300" lvl="0" indent="-342900" algn="just">
              <a:lnSpc>
                <a:spcPct val="120000"/>
              </a:lnSpc>
              <a:buFont typeface="+mj-lt"/>
              <a:buAutoNum type="arabicPeriod"/>
              <a:defRPr sz="1100">
                <a:solidFill>
                  <a:prstClr val="black"/>
                </a:solidFill>
                <a:latin typeface="Calibri Light" panose="020F0302020204030204"/>
                <a:cs typeface="Poppins ExtraLight" panose="00000300000000000000" pitchFamily="2" charset="0"/>
              </a:defRPr>
            </a:pPr>
            <a:r>
              <a:rPr lang="it-IT"/>
              <a:t>Identificare e definire le competenze chiave necessarie per l'adempimento personale, la cittadinanza attiva, l'occupabilità in una società della conoscenza</a:t>
            </a:r>
          </a:p>
          <a:p>
            <a:pPr marL="627300" lvl="0" indent="-342900" algn="just">
              <a:lnSpc>
                <a:spcPct val="120000"/>
              </a:lnSpc>
              <a:buFont typeface="+mj-lt"/>
              <a:buAutoNum type="arabicPeriod"/>
              <a:defRPr sz="1100">
                <a:solidFill>
                  <a:prstClr val="black"/>
                </a:solidFill>
                <a:latin typeface="Calibri Light" panose="020F0302020204030204"/>
                <a:cs typeface="Poppins ExtraLight" panose="00000300000000000000" pitchFamily="2" charset="0"/>
              </a:defRPr>
            </a:pPr>
            <a:r>
              <a:rPr lang="it-IT"/>
              <a:t>Sostenere gli Stati membri nel garantire pari opportunità a tutti, in particolare ai giovani per aiutarli a transitare nella vita adulta</a:t>
            </a:r>
          </a:p>
          <a:p>
            <a:pPr marL="627300" lvl="0" indent="-342900" algn="just">
              <a:lnSpc>
                <a:spcPct val="120000"/>
              </a:lnSpc>
              <a:buFont typeface="+mj-lt"/>
              <a:buAutoNum type="arabicPeriod"/>
              <a:defRPr sz="1100">
                <a:solidFill>
                  <a:prstClr val="black"/>
                </a:solidFill>
                <a:latin typeface="Calibri Light" panose="020F0302020204030204"/>
                <a:cs typeface="Poppins ExtraLight" panose="00000300000000000000" pitchFamily="2" charset="0"/>
              </a:defRPr>
            </a:pPr>
            <a:r>
              <a:rPr lang="it-IT"/>
              <a:t>Fornire uno strumento di riferimento per i responsabili politici, i fornitori di istruzione per facilitare gli sforzi nazionali e dell'UE verso obiettivi concordati</a:t>
            </a:r>
          </a:p>
          <a:p>
            <a:pPr marL="627300" lvl="0" indent="-342900" algn="just">
              <a:lnSpc>
                <a:spcPct val="120000"/>
              </a:lnSpc>
              <a:buFont typeface="+mj-lt"/>
              <a:buAutoNum type="arabicPeriod"/>
              <a:defRPr sz="1100">
                <a:solidFill>
                  <a:prstClr val="black"/>
                </a:solidFill>
                <a:latin typeface="Calibri Light" panose="020F0302020204030204"/>
                <a:cs typeface="Poppins ExtraLight" panose="00000300000000000000" pitchFamily="2" charset="0"/>
              </a:defRPr>
            </a:pPr>
            <a:r>
              <a:rPr lang="it-IT"/>
              <a:t>Prevedere un quadro per ulteriori azioni a livello locale </a:t>
            </a:r>
          </a:p>
          <a:p>
            <a:pPr marL="284400" lvl="0">
              <a:lnSpc>
                <a:spcPct val="120000"/>
              </a:lnSpc>
              <a:defRPr sz="1000">
                <a:solidFill>
                  <a:prstClr val="black"/>
                </a:solidFill>
                <a:latin typeface="Calibri Light" panose="020F0302020204030204"/>
                <a:cs typeface="Poppins ExtraLight" panose="00000300000000000000" pitchFamily="2" charset="0"/>
              </a:defRPr>
            </a:pPr>
            <a:r>
              <a:rPr lang="it-IT"/>
              <a:t>.</a:t>
            </a:r>
            <a:endParaRPr lang="it-IT" sz="100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39" y="1250839"/>
            <a:ext cx="6808289"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rPr lang="it-IT"/>
              <a:t>1.2 2006, Competenze chiave per l'apprendimento permanente</a:t>
            </a: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pic>
        <p:nvPicPr>
          <p:cNvPr id="4" name="Immagine 3">
            <a:hlinkClick r:id="rId3"/>
          </p:cNvPr>
          <p:cNvPicPr>
            <a:picLocks noChangeAspect="1"/>
          </p:cNvPicPr>
          <p:nvPr/>
        </p:nvPicPr>
        <p:blipFill>
          <a:blip r:embed="rId4"/>
          <a:stretch>
            <a:fillRect/>
          </a:stretch>
        </p:blipFill>
        <p:spPr>
          <a:xfrm>
            <a:off x="733788" y="2466975"/>
            <a:ext cx="5544284" cy="1197207"/>
          </a:xfrm>
          <a:prstGeom prst="rect">
            <a:avLst/>
          </a:prstGeom>
          <a:ln>
            <a:solidFill>
              <a:srgbClr val="0070C0"/>
            </a:solidFill>
          </a:ln>
        </p:spPr>
      </p:pic>
      <p:sp>
        <p:nvSpPr>
          <p:cNvPr id="11" name="Rettangolo con angoli arrotondati 8">
            <a:extLst>
              <a:ext uri="{FF2B5EF4-FFF2-40B4-BE49-F238E27FC236}">
                <a16:creationId xmlns:a16="http://schemas.microsoft.com/office/drawing/2014/main" id="{E67834CF-0CDD-477F-8490-ED932D0F7E02}"/>
              </a:ext>
            </a:extLst>
          </p:cNvPr>
          <p:cNvSpPr/>
          <p:nvPr/>
        </p:nvSpPr>
        <p:spPr>
          <a:xfrm>
            <a:off x="451030" y="669816"/>
            <a:ext cx="4187471"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rPr lang="it-IT"/>
              <a:t>Quadri di istruzione e formazione</a:t>
            </a:r>
          </a:p>
        </p:txBody>
      </p:sp>
    </p:spTree>
    <p:extLst>
      <p:ext uri="{BB962C8B-B14F-4D97-AF65-F5344CB8AC3E}">
        <p14:creationId xmlns:p14="http://schemas.microsoft.com/office/powerpoint/2010/main" val="1563032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2104559"/>
            <a:ext cx="7272000" cy="1416748"/>
          </a:xfrm>
          <a:prstGeom prst="rect">
            <a:avLst/>
          </a:prstGeom>
          <a:noFill/>
        </p:spPr>
        <p:txBody>
          <a:bodyPr wrap="square" numCol="1">
            <a:noAutofit/>
          </a:bodyPr>
          <a:lstStyle/>
          <a:p>
            <a:pPr>
              <a:defRPr sz="2000" b="1">
                <a:cs typeface="Poppins Medium" panose="00000600000000000000" pitchFamily="2" charset="0"/>
              </a:defRPr>
            </a:pPr>
            <a:r>
              <a:rPr lang="it-IT" dirty="0"/>
              <a:t>Comprensione delle competenze chiave, pt.1</a:t>
            </a:r>
          </a:p>
          <a:p>
            <a:pPr marL="284400" lvl="0" algn="just">
              <a:lnSpc>
                <a:spcPct val="120000"/>
              </a:lnSpc>
              <a:defRPr sz="1600">
                <a:solidFill>
                  <a:prstClr val="black"/>
                </a:solidFill>
                <a:latin typeface="Calibri Light" panose="020F0302020204030204"/>
                <a:cs typeface="Poppins ExtraLight" panose="00000300000000000000" pitchFamily="2" charset="0"/>
              </a:defRPr>
            </a:pPr>
            <a:r>
              <a:rPr lang="it-IT" i="1" dirty="0"/>
              <a:t>Le competenze sono definite qui come una combinazione di </a:t>
            </a:r>
            <a:r>
              <a:rPr lang="it-IT" i="1" u="sng" dirty="0"/>
              <a:t>conoscenze</a:t>
            </a:r>
            <a:r>
              <a:rPr lang="it-IT" i="1" dirty="0"/>
              <a:t>, </a:t>
            </a:r>
            <a:r>
              <a:rPr lang="it-IT" i="1" u="sng" dirty="0"/>
              <a:t>abilità</a:t>
            </a:r>
            <a:r>
              <a:rPr lang="it-IT" i="1" dirty="0"/>
              <a:t> e </a:t>
            </a:r>
            <a:r>
              <a:rPr lang="it-IT" i="1" u="sng" dirty="0"/>
              <a:t>attitudini</a:t>
            </a:r>
            <a:r>
              <a:rPr lang="it-IT" i="1" dirty="0"/>
              <a:t> appropriate al contesto. Le competenze chiave sono quelle di cui tutti gli individui hanno bisogno per la realizzazione e lo sviluppo personale, la cittadinanza attiva, l'inclusione sociale e l'occupazione</a:t>
            </a:r>
            <a:r>
              <a:rPr lang="it-IT" dirty="0"/>
              <a:t>.</a:t>
            </a:r>
            <a:endParaRPr lang="it-IT" sz="1600" dirty="0">
              <a:solidFill>
                <a:prstClr val="black"/>
              </a:solidFill>
              <a:latin typeface="Calibri Light" panose="020F0302020204030204"/>
              <a:cs typeface="Poppins ExtraLight" panose="00000300000000000000" pitchFamily="2" charset="0"/>
            </a:endParaRPr>
          </a:p>
          <a:p>
            <a:pPr marL="284400" lvl="0" algn="just">
              <a:lnSpc>
                <a:spcPct val="120000"/>
              </a:lnSpc>
              <a:defRPr sz="1400">
                <a:solidFill>
                  <a:prstClr val="black"/>
                </a:solidFill>
                <a:latin typeface="Calibri Light" panose="020F0302020204030204"/>
                <a:cs typeface="Poppins ExtraLight" panose="00000300000000000000" pitchFamily="2" charset="0"/>
              </a:defRPr>
            </a:pPr>
            <a:r>
              <a:rPr lang="it-IT" dirty="0"/>
              <a:t>1) Comunicazione nella lingua madre;</a:t>
            </a:r>
          </a:p>
          <a:p>
            <a:pPr marL="284400" lvl="0" algn="just">
              <a:lnSpc>
                <a:spcPct val="120000"/>
              </a:lnSpc>
              <a:defRPr sz="1400">
                <a:solidFill>
                  <a:prstClr val="black"/>
                </a:solidFill>
                <a:latin typeface="Calibri Light" panose="020F0302020204030204"/>
                <a:cs typeface="Poppins ExtraLight" panose="00000300000000000000" pitchFamily="2" charset="0"/>
              </a:defRPr>
            </a:pPr>
            <a:r>
              <a:rPr lang="it-IT" dirty="0"/>
              <a:t>2) Comunicazione in lingue straniere;</a:t>
            </a:r>
          </a:p>
          <a:p>
            <a:pPr marL="284400" lvl="0" algn="just">
              <a:lnSpc>
                <a:spcPct val="120000"/>
              </a:lnSpc>
              <a:defRPr sz="1400">
                <a:solidFill>
                  <a:prstClr val="black"/>
                </a:solidFill>
                <a:latin typeface="Calibri Light" panose="020F0302020204030204"/>
                <a:cs typeface="Poppins ExtraLight" panose="00000300000000000000" pitchFamily="2" charset="0"/>
              </a:defRPr>
            </a:pPr>
            <a:r>
              <a:rPr lang="it-IT" dirty="0"/>
              <a:t>3) Competenze matematiche e competenze di base in scienza e tecnologia;</a:t>
            </a:r>
          </a:p>
          <a:p>
            <a:pPr marL="284400" lvl="0" algn="just">
              <a:lnSpc>
                <a:spcPct val="120000"/>
              </a:lnSpc>
              <a:defRPr sz="1400">
                <a:latin typeface="Calibri Light" panose="020F0302020204030204"/>
                <a:cs typeface="Poppins ExtraLight" panose="00000300000000000000" pitchFamily="2" charset="0"/>
              </a:defRPr>
            </a:pPr>
            <a:r>
              <a:rPr lang="it-IT" dirty="0">
                <a:solidFill>
                  <a:prstClr val="black"/>
                </a:solidFill>
              </a:rPr>
              <a:t>4) </a:t>
            </a:r>
            <a:r>
              <a:rPr lang="it-IT" b="1" dirty="0">
                <a:solidFill>
                  <a:srgbClr val="0070C0"/>
                </a:solidFill>
              </a:rPr>
              <a:t>Competenze digitali</a:t>
            </a:r>
            <a:r>
              <a:rPr lang="it-IT" dirty="0">
                <a:solidFill>
                  <a:prstClr val="black"/>
                </a:solidFill>
              </a:rPr>
              <a:t>;</a:t>
            </a:r>
          </a:p>
          <a:p>
            <a:pPr marL="284400" lvl="0" algn="just">
              <a:lnSpc>
                <a:spcPct val="120000"/>
              </a:lnSpc>
              <a:defRPr sz="1400">
                <a:solidFill>
                  <a:prstClr val="black"/>
                </a:solidFill>
                <a:latin typeface="Calibri Light" panose="020F0302020204030204"/>
                <a:cs typeface="Poppins ExtraLight" panose="00000300000000000000" pitchFamily="2" charset="0"/>
              </a:defRPr>
            </a:pPr>
            <a:r>
              <a:rPr lang="it-IT" dirty="0"/>
              <a:t>5) Imparare ad imparare;</a:t>
            </a:r>
          </a:p>
          <a:p>
            <a:pPr marL="284400" lvl="0" algn="just">
              <a:lnSpc>
                <a:spcPct val="120000"/>
              </a:lnSpc>
              <a:defRPr sz="1400">
                <a:solidFill>
                  <a:prstClr val="black"/>
                </a:solidFill>
                <a:latin typeface="Calibri Light" panose="020F0302020204030204"/>
                <a:cs typeface="Poppins ExtraLight" panose="00000300000000000000" pitchFamily="2" charset="0"/>
              </a:defRPr>
            </a:pPr>
            <a:r>
              <a:rPr lang="it-IT" dirty="0"/>
              <a:t>6) Competenze sociali e civiche;</a:t>
            </a:r>
          </a:p>
          <a:p>
            <a:pPr marL="284400" lvl="0" algn="just">
              <a:lnSpc>
                <a:spcPct val="120000"/>
              </a:lnSpc>
              <a:defRPr sz="1400">
                <a:solidFill>
                  <a:prstClr val="black"/>
                </a:solidFill>
                <a:latin typeface="Calibri Light" panose="020F0302020204030204"/>
                <a:cs typeface="Poppins ExtraLight" panose="00000300000000000000" pitchFamily="2" charset="0"/>
              </a:defRPr>
            </a:pPr>
            <a:r>
              <a:rPr lang="it-IT" dirty="0"/>
              <a:t>7) Senso di iniziativa e di imprenditorialità; e</a:t>
            </a:r>
          </a:p>
          <a:p>
            <a:pPr marL="284400" lvl="0" algn="just">
              <a:lnSpc>
                <a:spcPct val="120000"/>
              </a:lnSpc>
              <a:defRPr sz="1400">
                <a:solidFill>
                  <a:prstClr val="black"/>
                </a:solidFill>
                <a:latin typeface="Calibri Light" panose="020F0302020204030204"/>
                <a:cs typeface="Poppins ExtraLight" panose="00000300000000000000" pitchFamily="2" charset="0"/>
              </a:defRPr>
            </a:pPr>
            <a:r>
              <a:rPr lang="it-IT" dirty="0"/>
              <a:t>8) Consapevolezza ed espressione culturale.</a:t>
            </a:r>
            <a:endParaRPr lang="it-IT" sz="1400" dirty="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40" y="1250839"/>
            <a:ext cx="7611110"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rPr lang="it-IT"/>
              <a:t>1.3 8 competenze chiave per i cittadini dell'UE </a:t>
            </a: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TextBox 54">
            <a:extLst>
              <a:ext uri="{FF2B5EF4-FFF2-40B4-BE49-F238E27FC236}">
                <a16:creationId xmlns:a16="http://schemas.microsoft.com/office/drawing/2014/main" id="{2F17DC47-0BEE-4ED4-BA6B-A229EF47F4E7}"/>
              </a:ext>
            </a:extLst>
          </p:cNvPr>
          <p:cNvSpPr txBox="1"/>
          <p:nvPr/>
        </p:nvSpPr>
        <p:spPr>
          <a:xfrm>
            <a:off x="7898290" y="2481968"/>
            <a:ext cx="2538981" cy="2461508"/>
          </a:xfrm>
          <a:prstGeom prst="rect">
            <a:avLst/>
          </a:prstGeom>
          <a:noFill/>
          <a:ln>
            <a:solidFill>
              <a:srgbClr val="0070C0"/>
            </a:solidFill>
          </a:ln>
        </p:spPr>
        <p:txBody>
          <a:bodyPr wrap="square" numCol="1">
            <a:noAutofit/>
          </a:bodyPr>
          <a:lstStyle/>
          <a:p>
            <a:pPr lvl="0" algn="just">
              <a:defRPr sz="1200">
                <a:solidFill>
                  <a:prstClr val="black"/>
                </a:solidFill>
                <a:latin typeface="Calibri Light" panose="020F0302020204030204"/>
                <a:cs typeface="Poppins ExtraLight" panose="00000300000000000000" pitchFamily="2" charset="0"/>
              </a:defRPr>
            </a:pPr>
            <a:r>
              <a:rPr lang="it-IT" b="1"/>
              <a:t>Conoscenza</a:t>
            </a:r>
            <a:r>
              <a:rPr lang="it-IT"/>
              <a:t>, fatti e cifre, concetti, idee e teorie che sono già stabiliti e supportano la comprensione di una determinata area o soggetto.</a:t>
            </a:r>
          </a:p>
          <a:p>
            <a:pPr lvl="0" algn="just"/>
            <a:endParaRPr lang="it-IT" sz="1200">
              <a:solidFill>
                <a:prstClr val="black"/>
              </a:solidFill>
              <a:latin typeface="Calibri Light" panose="020F0302020204030204"/>
              <a:cs typeface="Poppins ExtraLight" panose="00000300000000000000" pitchFamily="2" charset="0"/>
            </a:endParaRPr>
          </a:p>
          <a:p>
            <a:pPr lvl="0" algn="just">
              <a:defRPr sz="1200">
                <a:solidFill>
                  <a:prstClr val="black"/>
                </a:solidFill>
                <a:latin typeface="Calibri Light" panose="020F0302020204030204"/>
                <a:cs typeface="Poppins ExtraLight" panose="00000300000000000000" pitchFamily="2" charset="0"/>
              </a:defRPr>
            </a:pPr>
            <a:r>
              <a:rPr lang="it-IT" b="1"/>
              <a:t>Abilità</a:t>
            </a:r>
            <a:r>
              <a:rPr lang="it-IT"/>
              <a:t>, abilità e capacità di eseguire processi e utilizzare le conoscenze esistenti per ottenere risultati.</a:t>
            </a:r>
          </a:p>
          <a:p>
            <a:pPr lvl="0" algn="just"/>
            <a:endParaRPr lang="it-IT" sz="1200">
              <a:solidFill>
                <a:prstClr val="black"/>
              </a:solidFill>
              <a:latin typeface="Calibri Light" panose="020F0302020204030204"/>
              <a:cs typeface="Poppins ExtraLight" panose="00000300000000000000" pitchFamily="2" charset="0"/>
            </a:endParaRPr>
          </a:p>
          <a:p>
            <a:pPr lvl="0" algn="just">
              <a:defRPr sz="1200">
                <a:solidFill>
                  <a:prstClr val="black"/>
                </a:solidFill>
                <a:latin typeface="Calibri Light" panose="020F0302020204030204"/>
                <a:cs typeface="Poppins ExtraLight" panose="00000300000000000000" pitchFamily="2" charset="0"/>
              </a:defRPr>
            </a:pPr>
            <a:r>
              <a:rPr lang="it-IT" b="1"/>
              <a:t>Attitudini</a:t>
            </a:r>
            <a:r>
              <a:rPr lang="it-IT"/>
              <a:t>, disposizione e mentalità per agire o reagire a idee, persone o situazioni</a:t>
            </a:r>
          </a:p>
          <a:p>
            <a:pPr marL="284400" lvl="0">
              <a:lnSpc>
                <a:spcPct val="120000"/>
              </a:lnSpc>
            </a:pPr>
            <a:endParaRPr lang="it-IT" sz="500">
              <a:solidFill>
                <a:prstClr val="black"/>
              </a:solidFill>
              <a:latin typeface="Calibri Light" panose="020F0302020204030204"/>
              <a:cs typeface="Poppins ExtraLight" panose="00000300000000000000" pitchFamily="2" charset="0"/>
            </a:endParaRPr>
          </a:p>
        </p:txBody>
      </p:sp>
      <p:sp>
        <p:nvSpPr>
          <p:cNvPr id="8" name="Rettangolo con angoli arrotondati 8">
            <a:extLst>
              <a:ext uri="{FF2B5EF4-FFF2-40B4-BE49-F238E27FC236}">
                <a16:creationId xmlns:a16="http://schemas.microsoft.com/office/drawing/2014/main" id="{E67834CF-0CDD-477F-8490-ED932D0F7E02}"/>
              </a:ext>
            </a:extLst>
          </p:cNvPr>
          <p:cNvSpPr/>
          <p:nvPr/>
        </p:nvSpPr>
        <p:spPr>
          <a:xfrm>
            <a:off x="451030" y="669816"/>
            <a:ext cx="4187471"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rPr lang="it-IT"/>
              <a:t>Quadri di istruzione e formazione</a:t>
            </a:r>
          </a:p>
        </p:txBody>
      </p:sp>
    </p:spTree>
    <p:extLst>
      <p:ext uri="{BB962C8B-B14F-4D97-AF65-F5344CB8AC3E}">
        <p14:creationId xmlns:p14="http://schemas.microsoft.com/office/powerpoint/2010/main" val="2660433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90" y="2104559"/>
            <a:ext cx="7611110" cy="3715216"/>
          </a:xfrm>
          <a:prstGeom prst="rect">
            <a:avLst/>
          </a:prstGeom>
          <a:noFill/>
        </p:spPr>
        <p:txBody>
          <a:bodyPr wrap="square" numCol="1">
            <a:noAutofit/>
          </a:bodyPr>
          <a:lstStyle/>
          <a:p>
            <a:pPr>
              <a:defRPr sz="2000" b="1">
                <a:cs typeface="Poppins Medium" panose="00000600000000000000" pitchFamily="2" charset="0"/>
              </a:defRPr>
            </a:pPr>
            <a:r>
              <a:rPr lang="it-IT"/>
              <a:t>Comprensione delle competenze chiave, pt.2</a:t>
            </a:r>
          </a:p>
          <a:p>
            <a:pPr marL="284400" lvl="0" algn="just">
              <a:lnSpc>
                <a:spcPct val="120000"/>
              </a:lnSpc>
              <a:defRPr sz="1600" i="1">
                <a:solidFill>
                  <a:prstClr val="black"/>
                </a:solidFill>
                <a:latin typeface="Calibri Light" panose="020F0302020204030204"/>
                <a:cs typeface="Poppins ExtraLight" panose="00000300000000000000" pitchFamily="2" charset="0"/>
              </a:defRPr>
            </a:pPr>
            <a:r>
              <a:rPr lang="it-IT"/>
              <a:t>Le competenze chiave sono tutte considerate ugualmente importanti, perché ognuna di esse può contribuire a una vita di successo in una società della conoscenza. Molte delle competenze si sovrappongono e si intrecciano: gli aspetti essenziali per un settore sosterranno la competenza in un altro. </a:t>
            </a:r>
            <a:r>
              <a:rPr lang="it-IT" b="1"/>
              <a:t>30.12.2006 EN Gazzetta ufficiale dell'Unione europea L 394/13</a:t>
            </a:r>
          </a:p>
          <a:p>
            <a:pPr marL="284400" lvl="0">
              <a:lnSpc>
                <a:spcPct val="120000"/>
              </a:lnSpc>
            </a:pPr>
            <a:endParaRPr lang="it-IT" sz="1600" i="1">
              <a:solidFill>
                <a:prstClr val="black"/>
              </a:solidFill>
              <a:latin typeface="Calibri Light" panose="020F0302020204030204"/>
              <a:cs typeface="Poppins ExtraLight" panose="00000300000000000000" pitchFamily="2" charset="0"/>
            </a:endParaRPr>
          </a:p>
          <a:p>
            <a:pPr marL="284400" lvl="0" algn="just">
              <a:lnSpc>
                <a:spcPct val="120000"/>
              </a:lnSpc>
              <a:defRPr sz="1600">
                <a:solidFill>
                  <a:prstClr val="black"/>
                </a:solidFill>
                <a:latin typeface="Calibri Light" panose="020F0302020204030204"/>
                <a:cs typeface="Poppins ExtraLight" panose="00000300000000000000" pitchFamily="2" charset="0"/>
              </a:defRPr>
            </a:pPr>
            <a:r>
              <a:rPr lang="it-IT"/>
              <a:t>Per quanto riguarda specificamente le competenze digitali, la definizione ufficiale è: </a:t>
            </a:r>
          </a:p>
          <a:p>
            <a:pPr marL="284400" lvl="0" algn="just">
              <a:lnSpc>
                <a:spcPct val="120000"/>
              </a:lnSpc>
              <a:defRPr sz="1600" i="1">
                <a:solidFill>
                  <a:prstClr val="black"/>
                </a:solidFill>
                <a:latin typeface="Calibri Light" panose="020F0302020204030204"/>
                <a:cs typeface="Poppins ExtraLight" panose="00000300000000000000" pitchFamily="2" charset="0"/>
              </a:defRPr>
            </a:pPr>
            <a:r>
              <a:rPr lang="it-IT"/>
              <a:t>(...) uso sicuro e critico della tecnologia della società dell'informazione (IST) per il lavoro, il tempo libero e la comunicazione. È sostenuto dalle competenze di base(</a:t>
            </a:r>
            <a:r>
              <a:rPr lang="it-IT" b="1"/>
              <a:t>*</a:t>
            </a:r>
            <a:r>
              <a:rPr lang="it-IT"/>
              <a:t>) nelle TIC: L'uso di computer per recuperare, valutare, archiviare, produrre, presentare e scambiare informazioni e per comunicare e partecipare a reti collaborative via Internet.</a:t>
            </a:r>
          </a:p>
          <a:p>
            <a:pPr marL="284400" lvl="0">
              <a:lnSpc>
                <a:spcPct val="120000"/>
              </a:lnSpc>
            </a:pPr>
            <a:endParaRPr lang="it-IT" sz="1600" i="1">
              <a:solidFill>
                <a:prstClr val="black"/>
              </a:solidFill>
              <a:latin typeface="Calibri Light" panose="020F0302020204030204"/>
              <a:cs typeface="Poppins ExtraLight" panose="00000300000000000000" pitchFamily="2" charset="0"/>
            </a:endParaRPr>
          </a:p>
          <a:p>
            <a:pPr marL="284400" lvl="0">
              <a:lnSpc>
                <a:spcPct val="120000"/>
              </a:lnSpc>
            </a:pPr>
            <a:endParaRPr lang="it-IT" sz="140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40" y="1250839"/>
            <a:ext cx="7611110"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rPr lang="it-IT"/>
              <a:t>1.3 8 competenze chiave per i cittadini dell'UE </a:t>
            </a: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825843" y="3051012"/>
            <a:ext cx="1347000" cy="1258244"/>
          </a:xfrm>
          <a:prstGeom prst="rect">
            <a:avLst/>
          </a:prstGeom>
        </p:spPr>
      </p:pic>
      <p:sp>
        <p:nvSpPr>
          <p:cNvPr id="3" name="Rettangolo 2"/>
          <p:cNvSpPr/>
          <p:nvPr/>
        </p:nvSpPr>
        <p:spPr>
          <a:xfrm>
            <a:off x="8237399" y="2815699"/>
            <a:ext cx="2588443" cy="2631490"/>
          </a:xfrm>
          <a:prstGeom prst="rect">
            <a:avLst/>
          </a:prstGeom>
          <a:ln>
            <a:solidFill>
              <a:srgbClr val="0070C0"/>
            </a:solidFill>
          </a:ln>
        </p:spPr>
        <p:txBody>
          <a:bodyPr wrap="square">
            <a:spAutoFit/>
          </a:bodyPr>
          <a:lstStyle/>
          <a:p>
            <a:pPr algn="just">
              <a:defRPr sz="1100">
                <a:latin typeface="+mj-lt"/>
              </a:defRPr>
            </a:pPr>
            <a:r>
              <a:rPr lang="it-IT" b="1"/>
              <a:t>*</a:t>
            </a:r>
            <a:r>
              <a:rPr lang="it-IT"/>
              <a:t> Le competenze necessarie includono la capacità di cercare, raccogliere ed elaborare le informazioni e utilizzarle in modo critico e sistematico, valutando la pertinenza e distinguendo il reale dal virtuale pur riconoscendo i collegamenti. Gli individui dovrebbero avere competenze per utilizzare strumenti per produrre, presentare e comprendere informazioni complesse e la capacità di accedere, cercare e utilizzare servizi basati su Internet. Gli individui dovrebbero anche essere in grado di utilizzare IST per sostenere il pensiero critico, la creatività e l'innovazione.</a:t>
            </a:r>
          </a:p>
        </p:txBody>
      </p:sp>
      <p:sp>
        <p:nvSpPr>
          <p:cNvPr id="8" name="Rettangolo con angoli arrotondati 8">
            <a:extLst>
              <a:ext uri="{FF2B5EF4-FFF2-40B4-BE49-F238E27FC236}">
                <a16:creationId xmlns:a16="http://schemas.microsoft.com/office/drawing/2014/main" id="{E67834CF-0CDD-477F-8490-ED932D0F7E02}"/>
              </a:ext>
            </a:extLst>
          </p:cNvPr>
          <p:cNvSpPr/>
          <p:nvPr/>
        </p:nvSpPr>
        <p:spPr>
          <a:xfrm>
            <a:off x="451030" y="669816"/>
            <a:ext cx="4187471"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rPr lang="it-IT"/>
              <a:t>Quadri di istruzione e formazione</a:t>
            </a:r>
          </a:p>
        </p:txBody>
      </p:sp>
    </p:spTree>
    <p:extLst>
      <p:ext uri="{BB962C8B-B14F-4D97-AF65-F5344CB8AC3E}">
        <p14:creationId xmlns:p14="http://schemas.microsoft.com/office/powerpoint/2010/main" val="191952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54">
            <a:extLst>
              <a:ext uri="{FF2B5EF4-FFF2-40B4-BE49-F238E27FC236}">
                <a16:creationId xmlns:a16="http://schemas.microsoft.com/office/drawing/2014/main" id="{2F17DC47-0BEE-4ED4-BA6B-A229EF47F4E7}"/>
              </a:ext>
            </a:extLst>
          </p:cNvPr>
          <p:cNvSpPr txBox="1"/>
          <p:nvPr/>
        </p:nvSpPr>
        <p:spPr>
          <a:xfrm>
            <a:off x="626289" y="2104559"/>
            <a:ext cx="8636243" cy="3715216"/>
          </a:xfrm>
          <a:prstGeom prst="rect">
            <a:avLst/>
          </a:prstGeom>
          <a:noFill/>
        </p:spPr>
        <p:txBody>
          <a:bodyPr wrap="square" numCol="1">
            <a:noAutofit/>
          </a:bodyPr>
          <a:lstStyle/>
          <a:p>
            <a:pPr algn="just">
              <a:defRPr sz="2000" b="1">
                <a:cs typeface="Poppins Medium" panose="00000600000000000000" pitchFamily="2" charset="0"/>
              </a:defRPr>
            </a:pPr>
            <a:r>
              <a:rPr lang="it-IT"/>
              <a:t>L'armonizzazione dell'UE dell'insegnamento e dell'istruzione per LLL</a:t>
            </a:r>
          </a:p>
          <a:p>
            <a:pPr marL="284400" lvl="0" algn="just">
              <a:lnSpc>
                <a:spcPct val="120000"/>
              </a:lnSpc>
              <a:defRPr sz="1600">
                <a:solidFill>
                  <a:prstClr val="black"/>
                </a:solidFill>
                <a:latin typeface="Calibri Light" panose="020F0302020204030204"/>
                <a:cs typeface="Poppins ExtraLight" panose="00000300000000000000" pitchFamily="2" charset="0"/>
              </a:defRPr>
            </a:pPr>
            <a:r>
              <a:rPr lang="it-IT"/>
              <a:t>Nella raccomandazione si legge che le istituzioni dell'UE sosterranno gli sforzi volti ad armonizzare a livello transnazionale il tipo di offerta di istruzione e formazione in vigore per quella data competenza.</a:t>
            </a:r>
          </a:p>
          <a:p>
            <a:pPr marL="284400" lvl="0" algn="just">
              <a:lnSpc>
                <a:spcPct val="120000"/>
              </a:lnSpc>
            </a:pPr>
            <a:endParaRPr lang="it-IT" sz="1600">
              <a:solidFill>
                <a:prstClr val="black"/>
              </a:solidFill>
              <a:latin typeface="Calibri Light" panose="020F0302020204030204"/>
              <a:cs typeface="Poppins ExtraLight" panose="00000300000000000000" pitchFamily="2" charset="0"/>
            </a:endParaRPr>
          </a:p>
          <a:p>
            <a:pPr marL="284400" lvl="0" algn="just">
              <a:lnSpc>
                <a:spcPct val="120000"/>
              </a:lnSpc>
              <a:defRPr sz="1600">
                <a:solidFill>
                  <a:prstClr val="black"/>
                </a:solidFill>
                <a:latin typeface="Calibri Light" panose="020F0302020204030204"/>
                <a:cs typeface="Poppins ExtraLight" panose="00000300000000000000" pitchFamily="2" charset="0"/>
              </a:defRPr>
            </a:pPr>
            <a:r>
              <a:rPr lang="it-IT"/>
              <a:t>Questa dichiarazione si riferisce all'opportunità di sviluppare e consolidare a livello internazionale un modulo di curricula standard a cui tutte le organizzazioni e le istituzioni coinvolte possono riferirsi come standard di riferimento, e trarre ulteriore ispirazione per rendere operativa l'esperienza di apprendimento che ne deriva. </a:t>
            </a:r>
          </a:p>
          <a:p>
            <a:pPr marL="284400" lvl="0" algn="just">
              <a:lnSpc>
                <a:spcPct val="120000"/>
              </a:lnSpc>
            </a:pPr>
            <a:endParaRPr lang="it-IT" sz="1600">
              <a:solidFill>
                <a:prstClr val="black"/>
              </a:solidFill>
              <a:latin typeface="Calibri Light" panose="020F0302020204030204"/>
              <a:cs typeface="Poppins ExtraLight" panose="00000300000000000000" pitchFamily="2" charset="0"/>
            </a:endParaRPr>
          </a:p>
          <a:p>
            <a:pPr marL="284400" lvl="0" algn="just">
              <a:lnSpc>
                <a:spcPct val="120000"/>
              </a:lnSpc>
              <a:defRPr sz="1600">
                <a:solidFill>
                  <a:prstClr val="black"/>
                </a:solidFill>
                <a:latin typeface="Calibri Light" panose="020F0302020204030204"/>
                <a:cs typeface="Poppins ExtraLight" panose="00000300000000000000" pitchFamily="2" charset="0"/>
              </a:defRPr>
            </a:pPr>
            <a:r>
              <a:rPr lang="it-IT"/>
              <a:t>Questi modelli di curricula standard sono noti anche come "quadri di istruzione e formazione".</a:t>
            </a:r>
          </a:p>
          <a:p>
            <a:pPr marL="284400" lvl="0" algn="just">
              <a:lnSpc>
                <a:spcPct val="120000"/>
              </a:lnSpc>
            </a:pPr>
            <a:endParaRPr lang="it-IT" sz="1600">
              <a:solidFill>
                <a:prstClr val="black"/>
              </a:solidFill>
              <a:latin typeface="Calibri Light" panose="020F0302020204030204"/>
              <a:cs typeface="Poppins ExtraLight" panose="00000300000000000000" pitchFamily="2" charset="0"/>
            </a:endParaRPr>
          </a:p>
          <a:p>
            <a:pPr marL="284400" lvl="0" algn="just">
              <a:lnSpc>
                <a:spcPct val="120000"/>
              </a:lnSpc>
            </a:pPr>
            <a:endParaRPr lang="it-IT" sz="1600">
              <a:solidFill>
                <a:prstClr val="black"/>
              </a:solidFill>
              <a:latin typeface="Calibri Light" panose="020F0302020204030204"/>
              <a:cs typeface="Poppins ExtraLight" panose="00000300000000000000" pitchFamily="2" charset="0"/>
            </a:endParaRPr>
          </a:p>
          <a:p>
            <a:pPr marL="284400" lvl="0" algn="just">
              <a:lnSpc>
                <a:spcPct val="120000"/>
              </a:lnSpc>
            </a:pPr>
            <a:endParaRPr lang="it-IT" sz="1400">
              <a:solidFill>
                <a:prstClr val="black"/>
              </a:solidFill>
              <a:latin typeface="Calibri Light" panose="020F0302020204030204"/>
              <a:cs typeface="Poppins ExtraLight" panose="00000300000000000000" pitchFamily="2" charset="0"/>
            </a:endParaRPr>
          </a:p>
        </p:txBody>
      </p:sp>
      <p:sp>
        <p:nvSpPr>
          <p:cNvPr id="16" name="CuadroTexto 4">
            <a:extLst>
              <a:ext uri="{FF2B5EF4-FFF2-40B4-BE49-F238E27FC236}">
                <a16:creationId xmlns:a16="http://schemas.microsoft.com/office/drawing/2014/main" id="{A9B4BD22-AF40-4574-BB02-C00B471C806C}"/>
              </a:ext>
            </a:extLst>
          </p:cNvPr>
          <p:cNvSpPr txBox="1"/>
          <p:nvPr/>
        </p:nvSpPr>
        <p:spPr>
          <a:xfrm>
            <a:off x="523240" y="1250839"/>
            <a:ext cx="7611110" cy="400110"/>
          </a:xfrm>
          <a:prstGeom prst="rect">
            <a:avLst/>
          </a:prstGeom>
          <a:noFill/>
        </p:spPr>
        <p:txBody>
          <a:bodyPr wrap="square">
            <a:spAutoFit/>
          </a:bodyPr>
          <a:lstStyle/>
          <a:p>
            <a:pPr marL="108000">
              <a:tabLst>
                <a:tab pos="1205230" algn="l"/>
                <a:tab pos="1926589" algn="l"/>
                <a:tab pos="2915920" algn="l"/>
                <a:tab pos="3444875" algn="l"/>
                <a:tab pos="4383405" algn="l"/>
                <a:tab pos="6796405" algn="l"/>
              </a:tabLst>
              <a:defRPr sz="2000">
                <a:latin typeface="+mj-lt"/>
                <a:ea typeface="Microsoft Sans Serif" panose="020B0604020202020204" pitchFamily="34" charset="0"/>
                <a:cs typeface="Poppins ExtraLight" panose="00000300000000000000" pitchFamily="2" charset="0"/>
              </a:defRPr>
            </a:pPr>
            <a:r>
              <a:rPr lang="it-IT"/>
              <a:t>1.4 Verso gli obiettivi concordati... </a:t>
            </a:r>
          </a:p>
        </p:txBody>
      </p:sp>
      <p:pic>
        <p:nvPicPr>
          <p:cNvPr id="21" name="Immagine 20">
            <a:extLst>
              <a:ext uri="{FF2B5EF4-FFF2-40B4-BE49-F238E27FC236}">
                <a16:creationId xmlns:a16="http://schemas.microsoft.com/office/drawing/2014/main" id="{7271E359-97E3-4B6E-9933-C88E61DCFAF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1406" y="3002027"/>
            <a:ext cx="1347000" cy="1258244"/>
          </a:xfrm>
          <a:prstGeom prst="rect">
            <a:avLst/>
          </a:prstGeom>
        </p:spPr>
      </p:pic>
      <p:sp>
        <p:nvSpPr>
          <p:cNvPr id="7" name="Rettangolo con angoli arrotondati 8">
            <a:extLst>
              <a:ext uri="{FF2B5EF4-FFF2-40B4-BE49-F238E27FC236}">
                <a16:creationId xmlns:a16="http://schemas.microsoft.com/office/drawing/2014/main" id="{E67834CF-0CDD-477F-8490-ED932D0F7E02}"/>
              </a:ext>
            </a:extLst>
          </p:cNvPr>
          <p:cNvSpPr/>
          <p:nvPr/>
        </p:nvSpPr>
        <p:spPr>
          <a:xfrm>
            <a:off x="451030" y="669816"/>
            <a:ext cx="4187471" cy="540000"/>
          </a:xfrm>
          <a:prstGeom prst="roundRect">
            <a:avLst>
              <a:gd name="adj" fmla="val 50000"/>
            </a:avLst>
          </a:prstGeom>
          <a:gradFill>
            <a:gsLst>
              <a:gs pos="0">
                <a:schemeClr val="accent4">
                  <a:lumMod val="20000"/>
                  <a:lumOff val="80000"/>
                </a:schemeClr>
              </a:gs>
              <a:gs pos="44000">
                <a:schemeClr val="accent3">
                  <a:lumMod val="95000"/>
                  <a:lumOff val="5000"/>
                </a:schemeClr>
              </a:gs>
              <a:gs pos="100000">
                <a:schemeClr val="accent3">
                  <a:lumMod val="60000"/>
                </a:schemeClr>
              </a:gs>
            </a:gsLst>
            <a:path path="circle">
              <a:fillToRect l="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tIns="108000" bIns="36000" anchor="ctr"/>
          <a:lstStyle/>
          <a:p>
            <a:pPr marL="108000" lvl="0">
              <a:lnSpc>
                <a:spcPts val="1800"/>
              </a:lnSpc>
              <a:defRPr sz="2000" b="1">
                <a:solidFill>
                  <a:prstClr val="white"/>
                </a:solidFill>
                <a:cs typeface="Poppins Medium" panose="00000600000000000000" pitchFamily="2" charset="0"/>
              </a:defRPr>
            </a:pPr>
            <a:r>
              <a:rPr lang="it-IT"/>
              <a:t>Quadri di istruzione e formazione</a:t>
            </a:r>
          </a:p>
        </p:txBody>
      </p:sp>
    </p:spTree>
    <p:extLst>
      <p:ext uri="{BB962C8B-B14F-4D97-AF65-F5344CB8AC3E}">
        <p14:creationId xmlns:p14="http://schemas.microsoft.com/office/powerpoint/2010/main" val="3567482307"/>
      </p:ext>
    </p:extLst>
  </p:cSld>
  <p:clrMapOvr>
    <a:masterClrMapping/>
  </p:clrMapOvr>
</p:sld>
</file>

<file path=ppt/theme/theme1.xml><?xml version="1.0" encoding="utf-8"?>
<a:theme xmlns:a="http://schemas.openxmlformats.org/drawingml/2006/main" name="RESET 100K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MODULE 6">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MODULE EXT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SET 15K 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SET 100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RESET 15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MODUL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MODUL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ODUL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MODULE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MODULE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2480</TotalTime>
  <Words>3623</Words>
  <Application>Microsoft Macintosh PowerPoint</Application>
  <PresentationFormat>Widescreen</PresentationFormat>
  <Paragraphs>403</Paragraphs>
  <Slides>33</Slides>
  <Notes>0</Notes>
  <HiddenSlides>0</HiddenSlides>
  <MMClips>0</MMClips>
  <ScaleCrop>false</ScaleCrop>
  <HeadingPairs>
    <vt:vector size="6" baseType="variant">
      <vt:variant>
        <vt:lpstr>Caratteri utilizzati</vt:lpstr>
      </vt:variant>
      <vt:variant>
        <vt:i4>4</vt:i4>
      </vt:variant>
      <vt:variant>
        <vt:lpstr>Tema</vt:lpstr>
      </vt:variant>
      <vt:variant>
        <vt:i4>11</vt:i4>
      </vt:variant>
      <vt:variant>
        <vt:lpstr>Titoli diapositive</vt:lpstr>
      </vt:variant>
      <vt:variant>
        <vt:i4>33</vt:i4>
      </vt:variant>
    </vt:vector>
  </HeadingPairs>
  <TitlesOfParts>
    <vt:vector size="48" baseType="lpstr">
      <vt:lpstr>Arial</vt:lpstr>
      <vt:lpstr>Calibri</vt:lpstr>
      <vt:lpstr>Calibri Light</vt:lpstr>
      <vt:lpstr>Poppins Medium</vt:lpstr>
      <vt:lpstr>RESET 100K COVER</vt:lpstr>
      <vt:lpstr>RESET 15K COVER</vt:lpstr>
      <vt:lpstr>RESET 100K</vt:lpstr>
      <vt:lpstr>RESET 15K</vt:lpstr>
      <vt:lpstr>MODULE 1</vt:lpstr>
      <vt:lpstr>MODULE 2</vt:lpstr>
      <vt:lpstr>MODULE 3</vt:lpstr>
      <vt:lpstr>MODULE 4</vt:lpstr>
      <vt:lpstr>MODULE 5</vt:lpstr>
      <vt:lpstr>MODULE 6</vt:lpstr>
      <vt:lpstr>MODULE EXTRA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Miriam Internet Web Solutions</dc:creator>
  <cp:lastModifiedBy>s.natale@studenti.unimc.it</cp:lastModifiedBy>
  <cp:revision>411</cp:revision>
  <dcterms:created xsi:type="dcterms:W3CDTF">2022-04-26T11:43:16Z</dcterms:created>
  <dcterms:modified xsi:type="dcterms:W3CDTF">2023-04-14T16:32:07Z</dcterms:modified>
</cp:coreProperties>
</file>