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 id="2147483660" r:id="rId3"/>
    <p:sldMasterId id="2147483711" r:id="rId4"/>
    <p:sldMasterId id="2147483699" r:id="rId5"/>
    <p:sldMasterId id="2147483697" r:id="rId6"/>
    <p:sldMasterId id="2147483701" r:id="rId7"/>
    <p:sldMasterId id="2147483703" r:id="rId8"/>
    <p:sldMasterId id="2147483705" r:id="rId9"/>
    <p:sldMasterId id="2147483707" r:id="rId10"/>
    <p:sldMasterId id="2147483709" r:id="rId11"/>
  </p:sldMasterIdLst>
  <p:notesMasterIdLst>
    <p:notesMasterId r:id="rId45"/>
  </p:notesMasterIdLst>
  <p:sldIdLst>
    <p:sldId id="256" r:id="rId12"/>
    <p:sldId id="282" r:id="rId13"/>
    <p:sldId id="276" r:id="rId14"/>
    <p:sldId id="277" r:id="rId15"/>
    <p:sldId id="279" r:id="rId16"/>
    <p:sldId id="329" r:id="rId17"/>
    <p:sldId id="309" r:id="rId18"/>
    <p:sldId id="305" r:id="rId19"/>
    <p:sldId id="311" r:id="rId20"/>
    <p:sldId id="330" r:id="rId21"/>
    <p:sldId id="312" r:id="rId22"/>
    <p:sldId id="313" r:id="rId23"/>
    <p:sldId id="314" r:id="rId24"/>
    <p:sldId id="315" r:id="rId25"/>
    <p:sldId id="316" r:id="rId26"/>
    <p:sldId id="317" r:id="rId27"/>
    <p:sldId id="318" r:id="rId28"/>
    <p:sldId id="319" r:id="rId29"/>
    <p:sldId id="320" r:id="rId30"/>
    <p:sldId id="324" r:id="rId31"/>
    <p:sldId id="331" r:id="rId32"/>
    <p:sldId id="326" r:id="rId33"/>
    <p:sldId id="333" r:id="rId34"/>
    <p:sldId id="325" r:id="rId35"/>
    <p:sldId id="327" r:id="rId36"/>
    <p:sldId id="334" r:id="rId37"/>
    <p:sldId id="328" r:id="rId38"/>
    <p:sldId id="335" r:id="rId39"/>
    <p:sldId id="291" r:id="rId40"/>
    <p:sldId id="292" r:id="rId41"/>
    <p:sldId id="332" r:id="rId42"/>
    <p:sldId id="298" r:id="rId43"/>
    <p:sldId id="266" r:id="rId4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4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gens Rude" initials="MR" lastIdx="1" clrIdx="0">
    <p:extLst>
      <p:ext uri="{19B8F6BF-5375-455C-9EA6-DF929625EA0E}">
        <p15:presenceInfo xmlns:p15="http://schemas.microsoft.com/office/powerpoint/2012/main" userId="d49c4eed88d9f8b8" providerId="Windows Live"/>
      </p:ext>
    </p:extLst>
  </p:cmAuthor>
  <p:cmAuthor id="2" name="Alessandra Messana" initials="AM" lastIdx="2" clrIdx="1">
    <p:extLst>
      <p:ext uri="{19B8F6BF-5375-455C-9EA6-DF929625EA0E}">
        <p15:presenceInfo xmlns:p15="http://schemas.microsoft.com/office/powerpoint/2012/main" userId="S-1-5-21-2922218411-3787962101-831138860-4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ECC"/>
    <a:srgbClr val="0AA14A"/>
    <a:srgbClr val="F5911B"/>
    <a:srgbClr val="ED388A"/>
    <a:srgbClr val="9A2583"/>
    <a:srgbClr val="8CAB49"/>
    <a:srgbClr val="F14F25"/>
    <a:srgbClr val="FABF7A"/>
    <a:srgbClr val="FFFFFF"/>
    <a:srgbClr val="9B2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4660"/>
  </p:normalViewPr>
  <p:slideViewPr>
    <p:cSldViewPr snapToGrid="0">
      <p:cViewPr varScale="1">
        <p:scale>
          <a:sx n="72" d="100"/>
          <a:sy n="72" d="100"/>
        </p:scale>
        <p:origin x="798" y="78"/>
      </p:cViewPr>
      <p:guideLst>
        <p:guide orient="horz" pos="2568"/>
        <p:guide pos="46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commentAuthors" Target="commentAuthor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97D53-4A8A-494B-BAB4-1DCCE438D291}" type="datetimeFigureOut">
              <a:rPr lang="es-ES" smtClean="0"/>
              <a:pPr/>
              <a:t>14/02/2023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41577-C281-4386-895D-15B7A289BE96}" type="slidenum">
              <a:rPr lang="es-ES" smtClean="0"/>
              <a:pPr/>
              <a:t>‹N›</a:t>
            </a:fld>
            <a:endParaRPr lang="es-ES"/>
          </a:p>
        </p:txBody>
      </p:sp>
    </p:spTree>
    <p:extLst>
      <p:ext uri="{BB962C8B-B14F-4D97-AF65-F5344CB8AC3E}">
        <p14:creationId xmlns:p14="http://schemas.microsoft.com/office/powerpoint/2010/main" val="1798647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41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06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29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15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55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00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62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FF904BC5-3785-99F0-4C3E-372CCA0ADACA}"/>
              </a:ext>
            </a:extLst>
          </p:cNvPr>
          <p:cNvSpPr>
            <a:spLocks noGrp="1"/>
          </p:cNvSpPr>
          <p:nvPr>
            <p:ph type="sldNum" sz="quarter" idx="12"/>
          </p:nvPr>
        </p:nvSpPr>
        <p:spPr>
          <a:xfrm>
            <a:off x="8610600" y="6356350"/>
            <a:ext cx="2743200" cy="365125"/>
          </a:xfrm>
          <a:prstGeom prst="rect">
            <a:avLst/>
          </a:prstGeom>
        </p:spPr>
        <p:txBody>
          <a:bodyPr/>
          <a:lstStyle/>
          <a:p>
            <a:fld id="{C0B24B87-E8BE-4934-B11D-A8C6E2CFA065}" type="slidenum">
              <a:rPr lang="es-ES" smtClean="0"/>
              <a:pPr/>
              <a:t>‹N›</a:t>
            </a:fld>
            <a:endParaRPr lang="es-ES"/>
          </a:p>
        </p:txBody>
      </p:sp>
    </p:spTree>
    <p:extLst>
      <p:ext uri="{BB962C8B-B14F-4D97-AF65-F5344CB8AC3E}">
        <p14:creationId xmlns:p14="http://schemas.microsoft.com/office/powerpoint/2010/main" val="5550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06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14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01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D3A23B-EB75-355C-3D2A-573A6000C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1084" y="1690210"/>
            <a:ext cx="3913115" cy="2608743"/>
          </a:xfrm>
          <a:prstGeom prst="rect">
            <a:avLst/>
          </a:prstGeom>
        </p:spPr>
      </p:pic>
      <p:grpSp>
        <p:nvGrpSpPr>
          <p:cNvPr id="27" name="Gruppo 26">
            <a:extLst>
              <a:ext uri="{FF2B5EF4-FFF2-40B4-BE49-F238E27FC236}">
                <a16:creationId xmlns:a16="http://schemas.microsoft.com/office/drawing/2014/main" id="{137C2F75-71AB-42A9-9775-C733567CB7E6}"/>
              </a:ext>
            </a:extLst>
          </p:cNvPr>
          <p:cNvGrpSpPr/>
          <p:nvPr userDrawn="1"/>
        </p:nvGrpSpPr>
        <p:grpSpPr>
          <a:xfrm>
            <a:off x="607443" y="5784622"/>
            <a:ext cx="10977114" cy="874724"/>
            <a:chOff x="607443" y="5723662"/>
            <a:chExt cx="10977114" cy="874724"/>
          </a:xfrm>
        </p:grpSpPr>
        <p:pic>
          <p:nvPicPr>
            <p:cNvPr id="28" name="Imagen 7">
              <a:extLst>
                <a:ext uri="{FF2B5EF4-FFF2-40B4-BE49-F238E27FC236}">
                  <a16:creationId xmlns:a16="http://schemas.microsoft.com/office/drawing/2014/main" id="{FF897D87-92A4-4E27-B64D-E0AD6A548E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9" name="CuadroTexto 51">
              <a:extLst>
                <a:ext uri="{FF2B5EF4-FFF2-40B4-BE49-F238E27FC236}">
                  <a16:creationId xmlns:a16="http://schemas.microsoft.com/office/drawing/2014/main" id="{001CEFBF-F1A1-484F-AF31-A08E7D54B4A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30" name="object 12">
              <a:extLst>
                <a:ext uri="{FF2B5EF4-FFF2-40B4-BE49-F238E27FC236}">
                  <a16:creationId xmlns:a16="http://schemas.microsoft.com/office/drawing/2014/main" id="{D104A72A-ED41-409D-A168-227DA93B549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31" name="object 13">
              <a:extLst>
                <a:ext uri="{FF2B5EF4-FFF2-40B4-BE49-F238E27FC236}">
                  <a16:creationId xmlns:a16="http://schemas.microsoft.com/office/drawing/2014/main" id="{151278A2-4869-451E-8031-FE4EAE30446A}"/>
                </a:ext>
              </a:extLst>
            </p:cNvPr>
            <p:cNvPicPr/>
            <p:nvPr userDrawn="1"/>
          </p:nvPicPr>
          <p:blipFill>
            <a:blip r:embed="rId5" cstate="print"/>
            <a:stretch>
              <a:fillRect/>
            </a:stretch>
          </p:blipFill>
          <p:spPr>
            <a:xfrm>
              <a:off x="607443" y="5799864"/>
              <a:ext cx="152399" cy="152400"/>
            </a:xfrm>
            <a:prstGeom prst="rect">
              <a:avLst/>
            </a:prstGeom>
          </p:spPr>
        </p:pic>
        <p:pic>
          <p:nvPicPr>
            <p:cNvPr id="32" name="object 14">
              <a:extLst>
                <a:ext uri="{FF2B5EF4-FFF2-40B4-BE49-F238E27FC236}">
                  <a16:creationId xmlns:a16="http://schemas.microsoft.com/office/drawing/2014/main" id="{6505B6A2-FA9C-43AA-AC19-3E0C1D0C75DC}"/>
                </a:ext>
              </a:extLst>
            </p:cNvPr>
            <p:cNvPicPr/>
            <p:nvPr userDrawn="1"/>
          </p:nvPicPr>
          <p:blipFill>
            <a:blip r:embed="rId6" cstate="print"/>
            <a:stretch>
              <a:fillRect/>
            </a:stretch>
          </p:blipFill>
          <p:spPr>
            <a:xfrm>
              <a:off x="966872" y="5799864"/>
              <a:ext cx="152399" cy="152400"/>
            </a:xfrm>
            <a:prstGeom prst="rect">
              <a:avLst/>
            </a:prstGeom>
          </p:spPr>
        </p:pic>
        <p:pic>
          <p:nvPicPr>
            <p:cNvPr id="33" name="object 15">
              <a:extLst>
                <a:ext uri="{FF2B5EF4-FFF2-40B4-BE49-F238E27FC236}">
                  <a16:creationId xmlns:a16="http://schemas.microsoft.com/office/drawing/2014/main" id="{384A9780-663D-4F1B-B81E-A4161A7B7E31}"/>
                </a:ext>
              </a:extLst>
            </p:cNvPr>
            <p:cNvPicPr/>
            <p:nvPr userDrawn="1"/>
          </p:nvPicPr>
          <p:blipFill>
            <a:blip r:embed="rId7" cstate="print"/>
            <a:stretch>
              <a:fillRect/>
            </a:stretch>
          </p:blipFill>
          <p:spPr>
            <a:xfrm>
              <a:off x="1320678" y="5799864"/>
              <a:ext cx="152399" cy="152400"/>
            </a:xfrm>
            <a:prstGeom prst="rect">
              <a:avLst/>
            </a:prstGeom>
          </p:spPr>
        </p:pic>
        <p:pic>
          <p:nvPicPr>
            <p:cNvPr id="34" name="object 16">
              <a:extLst>
                <a:ext uri="{FF2B5EF4-FFF2-40B4-BE49-F238E27FC236}">
                  <a16:creationId xmlns:a16="http://schemas.microsoft.com/office/drawing/2014/main" id="{85A1F843-18A1-4AC7-9DB0-57753147A430}"/>
                </a:ext>
              </a:extLst>
            </p:cNvPr>
            <p:cNvPicPr/>
            <p:nvPr userDrawn="1"/>
          </p:nvPicPr>
          <p:blipFill>
            <a:blip r:embed="rId8" cstate="print"/>
            <a:stretch>
              <a:fillRect/>
            </a:stretch>
          </p:blipFill>
          <p:spPr>
            <a:xfrm>
              <a:off x="1680911" y="5799864"/>
              <a:ext cx="152399" cy="152400"/>
            </a:xfrm>
            <a:prstGeom prst="rect">
              <a:avLst/>
            </a:prstGeom>
          </p:spPr>
        </p:pic>
        <p:pic>
          <p:nvPicPr>
            <p:cNvPr id="35" name="object 17">
              <a:extLst>
                <a:ext uri="{FF2B5EF4-FFF2-40B4-BE49-F238E27FC236}">
                  <a16:creationId xmlns:a16="http://schemas.microsoft.com/office/drawing/2014/main" id="{EDBB0539-EE38-4AB0-A831-21B61EE3B616}"/>
                </a:ext>
              </a:extLst>
            </p:cNvPr>
            <p:cNvPicPr/>
            <p:nvPr userDrawn="1"/>
          </p:nvPicPr>
          <p:blipFill>
            <a:blip r:embed="rId9" cstate="print"/>
            <a:stretch>
              <a:fillRect/>
            </a:stretch>
          </p:blipFill>
          <p:spPr>
            <a:xfrm>
              <a:off x="2040340" y="5799864"/>
              <a:ext cx="152399" cy="152400"/>
            </a:xfrm>
            <a:prstGeom prst="rect">
              <a:avLst/>
            </a:prstGeom>
          </p:spPr>
        </p:pic>
        <p:pic>
          <p:nvPicPr>
            <p:cNvPr id="36" name="object 18">
              <a:extLst>
                <a:ext uri="{FF2B5EF4-FFF2-40B4-BE49-F238E27FC236}">
                  <a16:creationId xmlns:a16="http://schemas.microsoft.com/office/drawing/2014/main" id="{E3A48300-18F6-4042-85B5-F9C0FAC899A6}"/>
                </a:ext>
              </a:extLst>
            </p:cNvPr>
            <p:cNvPicPr/>
            <p:nvPr userDrawn="1"/>
          </p:nvPicPr>
          <p:blipFill>
            <a:blip r:embed="rId10" cstate="print"/>
            <a:stretch>
              <a:fillRect/>
            </a:stretch>
          </p:blipFill>
          <p:spPr>
            <a:xfrm>
              <a:off x="2394146" y="5799864"/>
              <a:ext cx="152399" cy="152400"/>
            </a:xfrm>
            <a:prstGeom prst="rect">
              <a:avLst/>
            </a:prstGeom>
          </p:spPr>
        </p:pic>
        <p:pic>
          <p:nvPicPr>
            <p:cNvPr id="37" name="object 19">
              <a:extLst>
                <a:ext uri="{FF2B5EF4-FFF2-40B4-BE49-F238E27FC236}">
                  <a16:creationId xmlns:a16="http://schemas.microsoft.com/office/drawing/2014/main" id="{288F4629-D8E2-45F2-BDC0-D2E5A5D186C9}"/>
                </a:ext>
              </a:extLst>
            </p:cNvPr>
            <p:cNvPicPr/>
            <p:nvPr userDrawn="1"/>
          </p:nvPicPr>
          <p:blipFill>
            <a:blip r:embed="rId6" cstate="print"/>
            <a:stretch>
              <a:fillRect/>
            </a:stretch>
          </p:blipFill>
          <p:spPr>
            <a:xfrm>
              <a:off x="3108185" y="5799864"/>
              <a:ext cx="152399" cy="152400"/>
            </a:xfrm>
            <a:prstGeom prst="rect">
              <a:avLst/>
            </a:prstGeom>
          </p:spPr>
        </p:pic>
        <p:pic>
          <p:nvPicPr>
            <p:cNvPr id="38" name="object 20">
              <a:extLst>
                <a:ext uri="{FF2B5EF4-FFF2-40B4-BE49-F238E27FC236}">
                  <a16:creationId xmlns:a16="http://schemas.microsoft.com/office/drawing/2014/main" id="{110D80BC-C46D-4F4F-A2B7-85282E506BA4}"/>
                </a:ext>
              </a:extLst>
            </p:cNvPr>
            <p:cNvPicPr/>
            <p:nvPr userDrawn="1"/>
          </p:nvPicPr>
          <p:blipFill>
            <a:blip r:embed="rId11" cstate="print"/>
            <a:stretch>
              <a:fillRect/>
            </a:stretch>
          </p:blipFill>
          <p:spPr>
            <a:xfrm>
              <a:off x="2754380" y="5799864"/>
              <a:ext cx="152399" cy="152400"/>
            </a:xfrm>
            <a:prstGeom prst="rect">
              <a:avLst/>
            </a:prstGeom>
          </p:spPr>
        </p:pic>
      </p:grpSp>
      <p:sp>
        <p:nvSpPr>
          <p:cNvPr id="16" name="Rectángulo 16">
            <a:extLst>
              <a:ext uri="{FF2B5EF4-FFF2-40B4-BE49-F238E27FC236}">
                <a16:creationId xmlns:a16="http://schemas.microsoft.com/office/drawing/2014/main" id="{6C22A4A0-2128-487B-AE6F-49AE9BB609B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56113340"/>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ED3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4DE796FA-BC0F-4F02-9B76-DCFBE04C4F2B}"/>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E36AD618-81CC-4B24-9BF1-964D446194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1A60B7BF-557D-4184-8BFB-A32CF1323BE9}"/>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6309FB66-EE48-4BEC-B716-3066D4EE870C}"/>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8460579C-B3BC-4EA1-9039-970EC4702914}"/>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A1264C71-4DD3-469A-851B-0CEA7C98807E}"/>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3FF72DCD-613A-4EC7-BBB9-7BAB228CD1D9}"/>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72BF8632-A83C-4AF6-8227-19145389298C}"/>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3AEC38C-EC07-43BB-9467-FD329E5E8FAD}"/>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0EF6C728-A1C9-41E6-8402-00E1ADA19574}"/>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24F4C8E2-3E79-47D2-9E97-808007D8FB5A}"/>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C964EE51-6384-46B6-9B8B-F7270720D7DF}"/>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A393D1E5-CB29-4941-9FD4-E21DBBF86D9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819538932"/>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F14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3D9BAF6C-6E99-4F0A-A486-89D5E801C90A}"/>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540B02AA-EA79-44D0-8D5E-274D0BBDD3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70380837-ED4B-40B2-829F-2EDDDC102277}"/>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E5DC8FAC-2D05-45C1-91EB-209DFB48D49E}"/>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574B688D-9AA7-4693-A8AD-892918DC8243}"/>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C39D9488-CDD8-40C8-9849-E12FE1548E2F}"/>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B4453C07-4483-42FF-8C41-637DFFB149D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7CFD91A2-E03C-4FDE-98FB-C2B6C00FA01C}"/>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C6D7F8AE-9A45-4730-955F-1F39542D5D56}"/>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8463D122-E53E-44A8-A700-3D0143617A56}"/>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05112D1D-6F35-406A-B3AD-4DFFE44F8118}"/>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283C8875-9080-44AB-B501-85634F2D8C00}"/>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C6F75AB0-7E96-4E73-9606-BFF52FB2376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1333461797"/>
      </p:ext>
    </p:extLst>
  </p:cSld>
  <p:clrMap bg1="lt1" tx1="dk1" bg2="lt2" tx2="dk2" accent1="accent1" accent2="accent2" accent3="accent3" accent4="accent4" accent5="accent5" accent6="accent6" hlink="hlink" folHlink="folHlink"/>
  <p:sldLayoutIdLst>
    <p:sldLayoutId id="214748371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D3A23B-EB75-355C-3D2A-573A6000C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1084" y="1690210"/>
            <a:ext cx="3913115" cy="2608743"/>
          </a:xfrm>
          <a:prstGeom prst="rect">
            <a:avLst/>
          </a:prstGeom>
        </p:spPr>
      </p:pic>
      <p:grpSp>
        <p:nvGrpSpPr>
          <p:cNvPr id="27" name="Gruppo 26">
            <a:extLst>
              <a:ext uri="{FF2B5EF4-FFF2-40B4-BE49-F238E27FC236}">
                <a16:creationId xmlns:a16="http://schemas.microsoft.com/office/drawing/2014/main" id="{137C2F75-71AB-42A9-9775-C733567CB7E6}"/>
              </a:ext>
            </a:extLst>
          </p:cNvPr>
          <p:cNvGrpSpPr/>
          <p:nvPr userDrawn="1"/>
        </p:nvGrpSpPr>
        <p:grpSpPr>
          <a:xfrm>
            <a:off x="607443" y="5784622"/>
            <a:ext cx="10977114" cy="874724"/>
            <a:chOff x="607443" y="5723662"/>
            <a:chExt cx="10977114" cy="874724"/>
          </a:xfrm>
        </p:grpSpPr>
        <p:pic>
          <p:nvPicPr>
            <p:cNvPr id="28" name="Imagen 7">
              <a:extLst>
                <a:ext uri="{FF2B5EF4-FFF2-40B4-BE49-F238E27FC236}">
                  <a16:creationId xmlns:a16="http://schemas.microsoft.com/office/drawing/2014/main" id="{FF897D87-92A4-4E27-B64D-E0AD6A548E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9" name="CuadroTexto 51">
              <a:extLst>
                <a:ext uri="{FF2B5EF4-FFF2-40B4-BE49-F238E27FC236}">
                  <a16:creationId xmlns:a16="http://schemas.microsoft.com/office/drawing/2014/main" id="{001CEFBF-F1A1-484F-AF31-A08E7D54B4A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30" name="object 12">
              <a:extLst>
                <a:ext uri="{FF2B5EF4-FFF2-40B4-BE49-F238E27FC236}">
                  <a16:creationId xmlns:a16="http://schemas.microsoft.com/office/drawing/2014/main" id="{D104A72A-ED41-409D-A168-227DA93B549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31" name="object 13">
              <a:extLst>
                <a:ext uri="{FF2B5EF4-FFF2-40B4-BE49-F238E27FC236}">
                  <a16:creationId xmlns:a16="http://schemas.microsoft.com/office/drawing/2014/main" id="{151278A2-4869-451E-8031-FE4EAE30446A}"/>
                </a:ext>
              </a:extLst>
            </p:cNvPr>
            <p:cNvPicPr/>
            <p:nvPr userDrawn="1"/>
          </p:nvPicPr>
          <p:blipFill>
            <a:blip r:embed="rId5" cstate="print"/>
            <a:stretch>
              <a:fillRect/>
            </a:stretch>
          </p:blipFill>
          <p:spPr>
            <a:xfrm>
              <a:off x="607443" y="5799864"/>
              <a:ext cx="152399" cy="152400"/>
            </a:xfrm>
            <a:prstGeom prst="rect">
              <a:avLst/>
            </a:prstGeom>
          </p:spPr>
        </p:pic>
        <p:pic>
          <p:nvPicPr>
            <p:cNvPr id="32" name="object 14">
              <a:extLst>
                <a:ext uri="{FF2B5EF4-FFF2-40B4-BE49-F238E27FC236}">
                  <a16:creationId xmlns:a16="http://schemas.microsoft.com/office/drawing/2014/main" id="{6505B6A2-FA9C-43AA-AC19-3E0C1D0C75DC}"/>
                </a:ext>
              </a:extLst>
            </p:cNvPr>
            <p:cNvPicPr/>
            <p:nvPr userDrawn="1"/>
          </p:nvPicPr>
          <p:blipFill>
            <a:blip r:embed="rId6" cstate="print"/>
            <a:stretch>
              <a:fillRect/>
            </a:stretch>
          </p:blipFill>
          <p:spPr>
            <a:xfrm>
              <a:off x="966872" y="5799864"/>
              <a:ext cx="152399" cy="152400"/>
            </a:xfrm>
            <a:prstGeom prst="rect">
              <a:avLst/>
            </a:prstGeom>
          </p:spPr>
        </p:pic>
        <p:pic>
          <p:nvPicPr>
            <p:cNvPr id="33" name="object 15">
              <a:extLst>
                <a:ext uri="{FF2B5EF4-FFF2-40B4-BE49-F238E27FC236}">
                  <a16:creationId xmlns:a16="http://schemas.microsoft.com/office/drawing/2014/main" id="{384A9780-663D-4F1B-B81E-A4161A7B7E31}"/>
                </a:ext>
              </a:extLst>
            </p:cNvPr>
            <p:cNvPicPr/>
            <p:nvPr userDrawn="1"/>
          </p:nvPicPr>
          <p:blipFill>
            <a:blip r:embed="rId7" cstate="print"/>
            <a:stretch>
              <a:fillRect/>
            </a:stretch>
          </p:blipFill>
          <p:spPr>
            <a:xfrm>
              <a:off x="1320678" y="5799864"/>
              <a:ext cx="152399" cy="152400"/>
            </a:xfrm>
            <a:prstGeom prst="rect">
              <a:avLst/>
            </a:prstGeom>
          </p:spPr>
        </p:pic>
        <p:pic>
          <p:nvPicPr>
            <p:cNvPr id="34" name="object 16">
              <a:extLst>
                <a:ext uri="{FF2B5EF4-FFF2-40B4-BE49-F238E27FC236}">
                  <a16:creationId xmlns:a16="http://schemas.microsoft.com/office/drawing/2014/main" id="{85A1F843-18A1-4AC7-9DB0-57753147A430}"/>
                </a:ext>
              </a:extLst>
            </p:cNvPr>
            <p:cNvPicPr/>
            <p:nvPr userDrawn="1"/>
          </p:nvPicPr>
          <p:blipFill>
            <a:blip r:embed="rId8" cstate="print"/>
            <a:stretch>
              <a:fillRect/>
            </a:stretch>
          </p:blipFill>
          <p:spPr>
            <a:xfrm>
              <a:off x="1680911" y="5799864"/>
              <a:ext cx="152399" cy="152400"/>
            </a:xfrm>
            <a:prstGeom prst="rect">
              <a:avLst/>
            </a:prstGeom>
          </p:spPr>
        </p:pic>
        <p:pic>
          <p:nvPicPr>
            <p:cNvPr id="35" name="object 17">
              <a:extLst>
                <a:ext uri="{FF2B5EF4-FFF2-40B4-BE49-F238E27FC236}">
                  <a16:creationId xmlns:a16="http://schemas.microsoft.com/office/drawing/2014/main" id="{EDBB0539-EE38-4AB0-A831-21B61EE3B616}"/>
                </a:ext>
              </a:extLst>
            </p:cNvPr>
            <p:cNvPicPr/>
            <p:nvPr userDrawn="1"/>
          </p:nvPicPr>
          <p:blipFill>
            <a:blip r:embed="rId9" cstate="print"/>
            <a:stretch>
              <a:fillRect/>
            </a:stretch>
          </p:blipFill>
          <p:spPr>
            <a:xfrm>
              <a:off x="2040340" y="5799864"/>
              <a:ext cx="152399" cy="152400"/>
            </a:xfrm>
            <a:prstGeom prst="rect">
              <a:avLst/>
            </a:prstGeom>
          </p:spPr>
        </p:pic>
        <p:pic>
          <p:nvPicPr>
            <p:cNvPr id="36" name="object 18">
              <a:extLst>
                <a:ext uri="{FF2B5EF4-FFF2-40B4-BE49-F238E27FC236}">
                  <a16:creationId xmlns:a16="http://schemas.microsoft.com/office/drawing/2014/main" id="{E3A48300-18F6-4042-85B5-F9C0FAC899A6}"/>
                </a:ext>
              </a:extLst>
            </p:cNvPr>
            <p:cNvPicPr/>
            <p:nvPr userDrawn="1"/>
          </p:nvPicPr>
          <p:blipFill>
            <a:blip r:embed="rId10" cstate="print"/>
            <a:stretch>
              <a:fillRect/>
            </a:stretch>
          </p:blipFill>
          <p:spPr>
            <a:xfrm>
              <a:off x="2394146" y="5799864"/>
              <a:ext cx="152399" cy="152400"/>
            </a:xfrm>
            <a:prstGeom prst="rect">
              <a:avLst/>
            </a:prstGeom>
          </p:spPr>
        </p:pic>
        <p:pic>
          <p:nvPicPr>
            <p:cNvPr id="37" name="object 19">
              <a:extLst>
                <a:ext uri="{FF2B5EF4-FFF2-40B4-BE49-F238E27FC236}">
                  <a16:creationId xmlns:a16="http://schemas.microsoft.com/office/drawing/2014/main" id="{288F4629-D8E2-45F2-BDC0-D2E5A5D186C9}"/>
                </a:ext>
              </a:extLst>
            </p:cNvPr>
            <p:cNvPicPr/>
            <p:nvPr userDrawn="1"/>
          </p:nvPicPr>
          <p:blipFill>
            <a:blip r:embed="rId6" cstate="print"/>
            <a:stretch>
              <a:fillRect/>
            </a:stretch>
          </p:blipFill>
          <p:spPr>
            <a:xfrm>
              <a:off x="3108185" y="5799864"/>
              <a:ext cx="152399" cy="152400"/>
            </a:xfrm>
            <a:prstGeom prst="rect">
              <a:avLst/>
            </a:prstGeom>
          </p:spPr>
        </p:pic>
        <p:pic>
          <p:nvPicPr>
            <p:cNvPr id="38" name="object 20">
              <a:extLst>
                <a:ext uri="{FF2B5EF4-FFF2-40B4-BE49-F238E27FC236}">
                  <a16:creationId xmlns:a16="http://schemas.microsoft.com/office/drawing/2014/main" id="{110D80BC-C46D-4F4F-A2B7-85282E506BA4}"/>
                </a:ext>
              </a:extLst>
            </p:cNvPr>
            <p:cNvPicPr/>
            <p:nvPr userDrawn="1"/>
          </p:nvPicPr>
          <p:blipFill>
            <a:blip r:embed="rId11" cstate="print"/>
            <a:stretch>
              <a:fillRect/>
            </a:stretch>
          </p:blipFill>
          <p:spPr>
            <a:xfrm>
              <a:off x="2754380" y="5799864"/>
              <a:ext cx="152399" cy="152400"/>
            </a:xfrm>
            <a:prstGeom prst="rect">
              <a:avLst/>
            </a:prstGeom>
          </p:spPr>
        </p:pic>
      </p:grpSp>
      <p:sp>
        <p:nvSpPr>
          <p:cNvPr id="15" name="Rectángulo 16">
            <a:extLst>
              <a:ext uri="{FF2B5EF4-FFF2-40B4-BE49-F238E27FC236}">
                <a16:creationId xmlns:a16="http://schemas.microsoft.com/office/drawing/2014/main" id="{0A8F3DF0-7904-4DC5-8393-7632AE69B978}"/>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81302843"/>
      </p:ext>
    </p:extLst>
  </p:cSld>
  <p:clrMap bg1="lt1" tx1="dk1" bg2="lt2" tx2="dk2" accent1="accent1" accent2="accent2" accent3="accent3" accent4="accent4" accent5="accent5" accent6="accent6" hlink="hlink" folHlink="folHlink"/>
  <p:sldLayoutIdLst>
    <p:sldLayoutId id="214748371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0" name="Imagen 59">
            <a:extLst>
              <a:ext uri="{FF2B5EF4-FFF2-40B4-BE49-F238E27FC236}">
                <a16:creationId xmlns:a16="http://schemas.microsoft.com/office/drawing/2014/main" id="{863C77A9-EEEC-AE3F-070C-50B72983E1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grpSp>
        <p:nvGrpSpPr>
          <p:cNvPr id="16" name="Gruppo 15">
            <a:extLst>
              <a:ext uri="{FF2B5EF4-FFF2-40B4-BE49-F238E27FC236}">
                <a16:creationId xmlns:a16="http://schemas.microsoft.com/office/drawing/2014/main" id="{9CA9D36E-3850-4DAD-A8DA-5D8584B5E4DD}"/>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D261A138-266C-440A-AF59-A4FF248941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780FA2B0-067D-487E-B524-B8ECB07547B2}"/>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F3A3C4EF-2F9D-40E0-9385-08C0AED0E26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2E707F0E-0C5F-4150-B49D-9C744106B1C4}"/>
                </a:ext>
              </a:extLst>
            </p:cNvPr>
            <p:cNvPicPr/>
            <p:nvPr userDrawn="1"/>
          </p:nvPicPr>
          <p:blipFill>
            <a:blip r:embed="rId5"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68040B76-8F94-4C8F-99E2-B5C6A6D70033}"/>
                </a:ext>
              </a:extLst>
            </p:cNvPr>
            <p:cNvPicPr/>
            <p:nvPr userDrawn="1"/>
          </p:nvPicPr>
          <p:blipFill>
            <a:blip r:embed="rId6"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EB628708-6F9C-4763-88A8-74575585E240}"/>
                </a:ext>
              </a:extLst>
            </p:cNvPr>
            <p:cNvPicPr/>
            <p:nvPr userDrawn="1"/>
          </p:nvPicPr>
          <p:blipFill>
            <a:blip r:embed="rId7"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DEED29A6-82CA-45E3-A9A4-DFDF02CBD5E9}"/>
                </a:ext>
              </a:extLst>
            </p:cNvPr>
            <p:cNvPicPr/>
            <p:nvPr userDrawn="1"/>
          </p:nvPicPr>
          <p:blipFill>
            <a:blip r:embed="rId8"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2F7B7B73-31B9-40C0-9542-32A6676DAF93}"/>
                </a:ext>
              </a:extLst>
            </p:cNvPr>
            <p:cNvPicPr/>
            <p:nvPr userDrawn="1"/>
          </p:nvPicPr>
          <p:blipFill>
            <a:blip r:embed="rId9"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B4C7F03D-8102-4B55-B244-1E385FB95B5A}"/>
                </a:ext>
              </a:extLst>
            </p:cNvPr>
            <p:cNvPicPr/>
            <p:nvPr userDrawn="1"/>
          </p:nvPicPr>
          <p:blipFill>
            <a:blip r:embed="rId10"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091A6957-0E5B-40F6-BEDD-62212FA9E701}"/>
                </a:ext>
              </a:extLst>
            </p:cNvPr>
            <p:cNvPicPr/>
            <p:nvPr userDrawn="1"/>
          </p:nvPicPr>
          <p:blipFill>
            <a:blip r:embed="rId6"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02D3E013-A114-4DAD-801D-913966CCD002}"/>
                </a:ext>
              </a:extLst>
            </p:cNvPr>
            <p:cNvPicPr/>
            <p:nvPr userDrawn="1"/>
          </p:nvPicPr>
          <p:blipFill>
            <a:blip r:embed="rId11" cstate="print"/>
            <a:stretch>
              <a:fillRect/>
            </a:stretch>
          </p:blipFill>
          <p:spPr>
            <a:xfrm>
              <a:off x="2754380" y="5799864"/>
              <a:ext cx="152399" cy="152400"/>
            </a:xfrm>
            <a:prstGeom prst="rect">
              <a:avLst/>
            </a:prstGeom>
          </p:spPr>
        </p:pic>
      </p:grpSp>
    </p:spTree>
    <p:extLst>
      <p:ext uri="{BB962C8B-B14F-4D97-AF65-F5344CB8AC3E}">
        <p14:creationId xmlns:p14="http://schemas.microsoft.com/office/powerpoint/2010/main" val="1763997974"/>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E48EAF66-EE38-47BE-A48E-04D162BD3A03}"/>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2E749461-51F0-4DA4-A581-DE805E2260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8AF0B90A-A598-4544-B61E-780279049433}"/>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C937BCC8-45C2-4025-8E78-C0B8ED06F0A4}"/>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61539BEC-8912-45AB-BAB7-6BA9E770AB64}"/>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38AEAA46-E9F3-4DBF-A47E-1C786E833D22}"/>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67F41002-72C8-46E1-8795-B9B2E9045198}"/>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1A83C164-E324-43C1-9E2A-392451D6DD4B}"/>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EB18EAD-3E4F-4472-854B-F1BF2CA062FB}"/>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82DFEC62-289B-4D04-989A-46620532FC9C}"/>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FF2152F1-83E9-4D33-AD98-2AB060AC0E2A}"/>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1B537802-5CB7-43C7-9F1E-483391ACC2A7}"/>
                </a:ext>
              </a:extLst>
            </p:cNvPr>
            <p:cNvPicPr/>
            <p:nvPr userDrawn="1"/>
          </p:nvPicPr>
          <p:blipFill>
            <a:blip r:embed="rId10" cstate="print"/>
            <a:stretch>
              <a:fillRect/>
            </a:stretch>
          </p:blipFill>
          <p:spPr>
            <a:xfrm>
              <a:off x="2754380" y="5799864"/>
              <a:ext cx="152399" cy="152400"/>
            </a:xfrm>
            <a:prstGeom prst="rect">
              <a:avLst/>
            </a:prstGeom>
          </p:spPr>
        </p:pic>
      </p:grpSp>
      <p:pic>
        <p:nvPicPr>
          <p:cNvPr id="30" name="Imagen 59">
            <a:extLst>
              <a:ext uri="{FF2B5EF4-FFF2-40B4-BE49-F238E27FC236}">
                <a16:creationId xmlns:a16="http://schemas.microsoft.com/office/drawing/2014/main" id="{0B03C92A-0268-4488-90D0-374BC7EC1EB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359075006"/>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F59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87AD46B3-942B-41B4-8B95-74EF7C8588B3}"/>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374A6EE1-99A0-4D38-9FAB-EC63F260F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8FA84969-1668-4149-834A-62C1EB6F1F7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D8B8B460-680F-41CB-81A1-C2C499C3A691}"/>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0AA8DBE1-14DB-4599-876C-F70485A75E7E}"/>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B96E6C5B-7202-4218-B18C-520A29A05403}"/>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FBDFDEDF-B46C-4163-943F-3581C78B444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120EEEBE-E846-4018-A207-77EFA7BF7CD0}"/>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A9857793-1436-4677-A198-157578436F06}"/>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41664A95-DCF6-4620-AAC5-832B73459F57}"/>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FFBC017B-DEC9-48C5-9229-0299EE96ED75}"/>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F27796C7-6793-4860-B5BF-07F8ECB1BE4F}"/>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261C9D32-6130-4C31-88D6-2822FFA3179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508719893"/>
      </p:ext>
    </p:extLst>
  </p:cSld>
  <p:clrMap bg1="lt1" tx1="dk1" bg2="lt2" tx2="dk2" accent1="accent1" accent2="accent2" accent3="accent3" accent4="accent4" accent5="accent5" accent6="accent6" hlink="hlink" folHlink="folHlink"/>
  <p:sldLayoutIdLst>
    <p:sldLayoutId id="214748370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8CA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9" name="Gruppo 28">
            <a:extLst>
              <a:ext uri="{FF2B5EF4-FFF2-40B4-BE49-F238E27FC236}">
                <a16:creationId xmlns:a16="http://schemas.microsoft.com/office/drawing/2014/main" id="{91E02DDA-B2DD-45A3-8041-9C1690CD0031}"/>
              </a:ext>
            </a:extLst>
          </p:cNvPr>
          <p:cNvGrpSpPr/>
          <p:nvPr userDrawn="1"/>
        </p:nvGrpSpPr>
        <p:grpSpPr>
          <a:xfrm>
            <a:off x="607443" y="5784622"/>
            <a:ext cx="10977114" cy="874724"/>
            <a:chOff x="607443" y="5723662"/>
            <a:chExt cx="10977114" cy="874724"/>
          </a:xfrm>
        </p:grpSpPr>
        <p:pic>
          <p:nvPicPr>
            <p:cNvPr id="30" name="Imagen 7">
              <a:extLst>
                <a:ext uri="{FF2B5EF4-FFF2-40B4-BE49-F238E27FC236}">
                  <a16:creationId xmlns:a16="http://schemas.microsoft.com/office/drawing/2014/main" id="{FA4F568F-CDA0-40A2-9016-7E19F4CEFF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31" name="CuadroTexto 51">
              <a:extLst>
                <a:ext uri="{FF2B5EF4-FFF2-40B4-BE49-F238E27FC236}">
                  <a16:creationId xmlns:a16="http://schemas.microsoft.com/office/drawing/2014/main" id="{9FBED022-ACDF-4272-9646-05986308A8A2}"/>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32" name="object 12">
              <a:extLst>
                <a:ext uri="{FF2B5EF4-FFF2-40B4-BE49-F238E27FC236}">
                  <a16:creationId xmlns:a16="http://schemas.microsoft.com/office/drawing/2014/main" id="{6A7277D8-79D0-4752-A058-0AD2EB4B9AF8}"/>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33" name="object 13">
              <a:extLst>
                <a:ext uri="{FF2B5EF4-FFF2-40B4-BE49-F238E27FC236}">
                  <a16:creationId xmlns:a16="http://schemas.microsoft.com/office/drawing/2014/main" id="{84181CDE-4EB9-4780-B159-81E7C7BEF023}"/>
                </a:ext>
              </a:extLst>
            </p:cNvPr>
            <p:cNvPicPr/>
            <p:nvPr userDrawn="1"/>
          </p:nvPicPr>
          <p:blipFill>
            <a:blip r:embed="rId4" cstate="print"/>
            <a:stretch>
              <a:fillRect/>
            </a:stretch>
          </p:blipFill>
          <p:spPr>
            <a:xfrm>
              <a:off x="607443" y="5799864"/>
              <a:ext cx="152399" cy="152400"/>
            </a:xfrm>
            <a:prstGeom prst="rect">
              <a:avLst/>
            </a:prstGeom>
          </p:spPr>
        </p:pic>
        <p:pic>
          <p:nvPicPr>
            <p:cNvPr id="34" name="object 14">
              <a:extLst>
                <a:ext uri="{FF2B5EF4-FFF2-40B4-BE49-F238E27FC236}">
                  <a16:creationId xmlns:a16="http://schemas.microsoft.com/office/drawing/2014/main" id="{D38CF739-24F6-468F-AEB5-E4A2EA04DB64}"/>
                </a:ext>
              </a:extLst>
            </p:cNvPr>
            <p:cNvPicPr/>
            <p:nvPr userDrawn="1"/>
          </p:nvPicPr>
          <p:blipFill>
            <a:blip r:embed="rId5" cstate="print"/>
            <a:stretch>
              <a:fillRect/>
            </a:stretch>
          </p:blipFill>
          <p:spPr>
            <a:xfrm>
              <a:off x="966872" y="5799864"/>
              <a:ext cx="152399" cy="152400"/>
            </a:xfrm>
            <a:prstGeom prst="rect">
              <a:avLst/>
            </a:prstGeom>
          </p:spPr>
        </p:pic>
        <p:pic>
          <p:nvPicPr>
            <p:cNvPr id="35" name="object 15">
              <a:extLst>
                <a:ext uri="{FF2B5EF4-FFF2-40B4-BE49-F238E27FC236}">
                  <a16:creationId xmlns:a16="http://schemas.microsoft.com/office/drawing/2014/main" id="{E03750E3-19E0-4B29-8F96-C17353B6E715}"/>
                </a:ext>
              </a:extLst>
            </p:cNvPr>
            <p:cNvPicPr/>
            <p:nvPr userDrawn="1"/>
          </p:nvPicPr>
          <p:blipFill>
            <a:blip r:embed="rId6" cstate="print"/>
            <a:stretch>
              <a:fillRect/>
            </a:stretch>
          </p:blipFill>
          <p:spPr>
            <a:xfrm>
              <a:off x="1320678" y="5799864"/>
              <a:ext cx="152399" cy="152400"/>
            </a:xfrm>
            <a:prstGeom prst="rect">
              <a:avLst/>
            </a:prstGeom>
          </p:spPr>
        </p:pic>
        <p:pic>
          <p:nvPicPr>
            <p:cNvPr id="36" name="object 16">
              <a:extLst>
                <a:ext uri="{FF2B5EF4-FFF2-40B4-BE49-F238E27FC236}">
                  <a16:creationId xmlns:a16="http://schemas.microsoft.com/office/drawing/2014/main" id="{C501D482-DED1-4F00-ADCD-65E2AF096BDC}"/>
                </a:ext>
              </a:extLst>
            </p:cNvPr>
            <p:cNvPicPr/>
            <p:nvPr userDrawn="1"/>
          </p:nvPicPr>
          <p:blipFill>
            <a:blip r:embed="rId7" cstate="print"/>
            <a:stretch>
              <a:fillRect/>
            </a:stretch>
          </p:blipFill>
          <p:spPr>
            <a:xfrm>
              <a:off x="1680911" y="5799864"/>
              <a:ext cx="152399" cy="152400"/>
            </a:xfrm>
            <a:prstGeom prst="rect">
              <a:avLst/>
            </a:prstGeom>
          </p:spPr>
        </p:pic>
        <p:pic>
          <p:nvPicPr>
            <p:cNvPr id="37" name="object 17">
              <a:extLst>
                <a:ext uri="{FF2B5EF4-FFF2-40B4-BE49-F238E27FC236}">
                  <a16:creationId xmlns:a16="http://schemas.microsoft.com/office/drawing/2014/main" id="{758FB303-3389-4944-8050-99708B612A7E}"/>
                </a:ext>
              </a:extLst>
            </p:cNvPr>
            <p:cNvPicPr/>
            <p:nvPr userDrawn="1"/>
          </p:nvPicPr>
          <p:blipFill>
            <a:blip r:embed="rId8" cstate="print"/>
            <a:stretch>
              <a:fillRect/>
            </a:stretch>
          </p:blipFill>
          <p:spPr>
            <a:xfrm>
              <a:off x="2040340" y="5799864"/>
              <a:ext cx="152399" cy="152400"/>
            </a:xfrm>
            <a:prstGeom prst="rect">
              <a:avLst/>
            </a:prstGeom>
          </p:spPr>
        </p:pic>
        <p:pic>
          <p:nvPicPr>
            <p:cNvPr id="38" name="object 18">
              <a:extLst>
                <a:ext uri="{FF2B5EF4-FFF2-40B4-BE49-F238E27FC236}">
                  <a16:creationId xmlns:a16="http://schemas.microsoft.com/office/drawing/2014/main" id="{FB791F6C-E4AD-48EC-9F26-C1889E03ACB4}"/>
                </a:ext>
              </a:extLst>
            </p:cNvPr>
            <p:cNvPicPr/>
            <p:nvPr userDrawn="1"/>
          </p:nvPicPr>
          <p:blipFill>
            <a:blip r:embed="rId9" cstate="print"/>
            <a:stretch>
              <a:fillRect/>
            </a:stretch>
          </p:blipFill>
          <p:spPr>
            <a:xfrm>
              <a:off x="2394146" y="5799864"/>
              <a:ext cx="152399" cy="152400"/>
            </a:xfrm>
            <a:prstGeom prst="rect">
              <a:avLst/>
            </a:prstGeom>
          </p:spPr>
        </p:pic>
        <p:pic>
          <p:nvPicPr>
            <p:cNvPr id="39" name="object 19">
              <a:extLst>
                <a:ext uri="{FF2B5EF4-FFF2-40B4-BE49-F238E27FC236}">
                  <a16:creationId xmlns:a16="http://schemas.microsoft.com/office/drawing/2014/main" id="{7B444CFF-5184-4EAB-BFD9-F0E6C75FEA78}"/>
                </a:ext>
              </a:extLst>
            </p:cNvPr>
            <p:cNvPicPr/>
            <p:nvPr userDrawn="1"/>
          </p:nvPicPr>
          <p:blipFill>
            <a:blip r:embed="rId5" cstate="print"/>
            <a:stretch>
              <a:fillRect/>
            </a:stretch>
          </p:blipFill>
          <p:spPr>
            <a:xfrm>
              <a:off x="3108185" y="5799864"/>
              <a:ext cx="152399" cy="152400"/>
            </a:xfrm>
            <a:prstGeom prst="rect">
              <a:avLst/>
            </a:prstGeom>
          </p:spPr>
        </p:pic>
        <p:pic>
          <p:nvPicPr>
            <p:cNvPr id="40" name="object 20">
              <a:extLst>
                <a:ext uri="{FF2B5EF4-FFF2-40B4-BE49-F238E27FC236}">
                  <a16:creationId xmlns:a16="http://schemas.microsoft.com/office/drawing/2014/main" id="{B94F877D-93D0-4A52-8A9B-16B7D3D5DE5E}"/>
                </a:ext>
              </a:extLst>
            </p:cNvPr>
            <p:cNvPicPr/>
            <p:nvPr userDrawn="1"/>
          </p:nvPicPr>
          <p:blipFill>
            <a:blip r:embed="rId10" cstate="print"/>
            <a:stretch>
              <a:fillRect/>
            </a:stretch>
          </p:blipFill>
          <p:spPr>
            <a:xfrm>
              <a:off x="2754380" y="5799864"/>
              <a:ext cx="152399" cy="152400"/>
            </a:xfrm>
            <a:prstGeom prst="rect">
              <a:avLst/>
            </a:prstGeom>
          </p:spPr>
        </p:pic>
      </p:grpSp>
      <p:pic>
        <p:nvPicPr>
          <p:cNvPr id="41" name="Imagen 59">
            <a:extLst>
              <a:ext uri="{FF2B5EF4-FFF2-40B4-BE49-F238E27FC236}">
                <a16:creationId xmlns:a16="http://schemas.microsoft.com/office/drawing/2014/main" id="{D96D6E96-D60B-4200-8BF0-DA9ACDD56EB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735933474"/>
      </p:ext>
    </p:extLst>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DDBD2C0F-2139-44A1-ABAF-980998601237}"/>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598AB1A8-B557-45F3-A10F-83462CA71E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907FFA35-C9DB-42AB-BEC8-74862F39BA4C}"/>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01E28288-B260-49C6-B9B1-DD58AE9CD357}"/>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56F9E55A-B1D1-4520-8A95-3278B2268EC9}"/>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6221A13C-2E9B-4169-ABF8-52318C133494}"/>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C6FEC5F3-2758-4B97-A543-B54C5E9E1B37}"/>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51180959-2AA0-43B4-A8D7-42218B33C652}"/>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5AE9D380-4EBD-45EA-BC1A-AF5933C7887A}"/>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3B0C10C6-E835-4006-8EF7-DFF33559BCBC}"/>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1DB122AD-1032-411C-90E1-E46E3C04ABF9}"/>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A5761922-0185-4EF7-806E-BBDABA2929BD}"/>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39D740D0-477B-438A-84F0-38A6340B0ED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625745550"/>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F921BC62-72BC-4C8C-B69D-A2BECE75216A}"/>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08A31343-F44D-4D0E-BAB5-CCC4803624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0D719D4C-CAB3-4081-9723-459D6A84A89D}"/>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03CDB5D5-307B-442D-8707-FA7039AD6D43}"/>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D3A97253-C60D-4CFD-9611-35A743BB712D}"/>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0EB695BA-DA88-4C77-B670-8B4D70D32A06}"/>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BDD4FF38-AA43-46F4-B4EF-6C91B5D06BD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5F7A35B0-4E0B-43A9-A0F3-6925C2A3E990}"/>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943995B8-D1B9-45D0-ACDB-3CD2E668A742}"/>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9B4AD52B-1521-4773-AD9C-A6274C0704C3}"/>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A91B37F1-6163-40C3-869A-2C61FF38C532}"/>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AEBF52AB-4F6E-4327-AA18-687E12AF8C0B}"/>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4DE84C18-D586-4199-BEC1-9A76E14E7AC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874514256"/>
      </p:ext>
    </p:extLst>
  </p:cSld>
  <p:clrMap bg1="lt1" tx1="dk1" bg2="lt2" tx2="dk2" accent1="accent1" accent2="accent2" accent3="accent3" accent4="accent4" accent5="accent5" accent6="accent6" hlink="hlink" folHlink="folHlink"/>
  <p:sldLayoutIdLst>
    <p:sldLayoutId id="214748370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9A2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6A63E240-6ECF-4B58-9F23-DC184974C47B}"/>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45ED3CCD-18CA-48BB-A1D4-CC1185F3B0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DBF95C16-3F7B-4AE4-A6BD-E11DEFB7CC8E}"/>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C439E13D-8222-4D3D-9DF6-B7F534645844}"/>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A79EE4FC-0C50-4E06-9F6B-EC8935607330}"/>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7C49230D-EA61-4CEC-9AC8-3476502875E2}"/>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F0C0C06E-7251-4371-A840-7D052B42E024}"/>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CD6A9270-1C7F-4F4F-8747-7BAA315071E4}"/>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054976A-4B5C-42DD-B06B-13BA02016B6F}"/>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ADA40DC4-8572-4B04-B34F-B2E033E7C746}"/>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E339673B-1344-4615-9652-1E62888A0E91}"/>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21AC1C6C-171A-4A32-A74A-28D0460B7672}"/>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48898634-CBA5-4BBE-8014-81CA01EFFEF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715284609"/>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648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290088"/>
            <a:ext cx="9131135" cy="3502601"/>
          </a:xfrm>
          <a:prstGeom prst="rect">
            <a:avLst/>
          </a:prstGeom>
          <a:noFill/>
        </p:spPr>
        <p:txBody>
          <a:bodyPr wrap="square" numCol="1" rtlCol="0">
            <a:noAutofit/>
          </a:bodyPr>
          <a:lstStyle/>
          <a:p>
            <a:pPr lvl="1" algn="just">
              <a:lnSpc>
                <a:spcPct val="107000"/>
              </a:lnSpc>
              <a:spcAft>
                <a:spcPts val="800"/>
              </a:spcAft>
            </a:pPr>
            <a:r>
              <a:rPr lang="it-IT" b="1" dirty="0">
                <a:ea typeface="Calibri" panose="020F0502020204030204" pitchFamily="34" charset="0"/>
                <a:cs typeface="Times New Roman" panose="02020603050405020304" pitchFamily="18" charset="0"/>
              </a:rPr>
              <a:t>2.2 Ulteriori applicazioni dell'aula digitale</a:t>
            </a:r>
          </a:p>
          <a:p>
            <a:pPr lvl="1" algn="just">
              <a:lnSpc>
                <a:spcPct val="107000"/>
              </a:lnSpc>
              <a:spcAft>
                <a:spcPts val="800"/>
              </a:spcAft>
            </a:pPr>
            <a:r>
              <a:rPr lang="it-IT" dirty="0">
                <a:ea typeface="Calibri" panose="020F0502020204030204" pitchFamily="34" charset="0"/>
                <a:cs typeface="Times New Roman" panose="02020603050405020304" pitchFamily="18" charset="0"/>
              </a:rPr>
              <a:t>L'aula digitale può essere considerata come un </a:t>
            </a:r>
            <a:r>
              <a:rPr lang="it-IT" b="1" dirty="0">
                <a:ea typeface="Calibri" panose="020F0502020204030204" pitchFamily="34" charset="0"/>
                <a:cs typeface="Times New Roman" panose="02020603050405020304" pitchFamily="18" charset="0"/>
              </a:rPr>
              <a:t>set-up</a:t>
            </a:r>
            <a:r>
              <a:rPr lang="it-IT" dirty="0">
                <a:ea typeface="Calibri" panose="020F0502020204030204" pitchFamily="34" charset="0"/>
                <a:cs typeface="Times New Roman" panose="02020603050405020304" pitchFamily="18" charset="0"/>
              </a:rPr>
              <a:t> </a:t>
            </a:r>
            <a:r>
              <a:rPr lang="it-IT" b="1" dirty="0">
                <a:ea typeface="Calibri" panose="020F0502020204030204" pitchFamily="34" charset="0"/>
                <a:cs typeface="Times New Roman" panose="02020603050405020304" pitchFamily="18" charset="0"/>
              </a:rPr>
              <a:t>di studio</a:t>
            </a:r>
            <a:r>
              <a:rPr lang="it-IT" dirty="0">
                <a:ea typeface="Calibri" panose="020F0502020204030204" pitchFamily="34" charset="0"/>
                <a:cs typeface="Times New Roman" panose="02020603050405020304" pitchFamily="18" charset="0"/>
              </a:rPr>
              <a:t>, più o meno come un set-up di trasmissione in diretta. C'è un moderatore - l'educatore - che modera il contenuto educativo sotto forma di formazione/insegnamento/apprendimento, ma è anche responsabile della "produzione": premere i pulsanti per far accadere le cose online, ammettere, creare gruppi di lavoro, condividere documenti, video, ecc. </a:t>
            </a:r>
          </a:p>
          <a:p>
            <a:pPr lvl="1" algn="just">
              <a:lnSpc>
                <a:spcPct val="107000"/>
              </a:lnSpc>
              <a:spcAft>
                <a:spcPts val="800"/>
              </a:spcAft>
            </a:pPr>
            <a:r>
              <a:rPr lang="it-IT" dirty="0">
                <a:ea typeface="Calibri" panose="020F0502020204030204" pitchFamily="34" charset="0"/>
                <a:cs typeface="Times New Roman" panose="02020603050405020304" pitchFamily="18" charset="0"/>
              </a:rPr>
              <a:t>Anche gli studenti, d'altra parte, fanno parte della "produzione" - ognuno presente e pronto a "raccontare" dal proprio "home-studio" digitale.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626290" y="5124388"/>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9" name="Rettangolo con angoli arrotondati 28">
            <a:extLst>
              <a:ext uri="{FF2B5EF4-FFF2-40B4-BE49-F238E27FC236}">
                <a16:creationId xmlns:a16="http://schemas.microsoft.com/office/drawing/2014/main" id="{ACD640FF-602A-4824-A5C9-AEE021EDFCD9}"/>
              </a:ext>
            </a:extLst>
          </p:cNvPr>
          <p:cNvSpPr/>
          <p:nvPr/>
        </p:nvSpPr>
        <p:spPr>
          <a:xfrm>
            <a:off x="451029" y="451124"/>
            <a:ext cx="6466606" cy="57233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endParaRPr lang="en-US" sz="16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Mettere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in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pratica</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una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classe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digitale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collaborativa</a:t>
            </a:r>
            <a:endParaRPr lang="it-IT" sz="1600" b="1" dirty="0">
              <a:solidFill>
                <a:schemeClr val="bg1"/>
              </a:solidFill>
              <a:cs typeface="Poppins Medium" panose="00000600000000000000" pitchFamily="2" charset="0"/>
            </a:endParaRPr>
          </a:p>
          <a:p>
            <a:pPr marL="108000" lvl="0">
              <a:lnSpc>
                <a:spcPts val="1800"/>
              </a:lnSpc>
            </a:pPr>
            <a:endParaRPr lang="it-IT" sz="1600" b="1" dirty="0">
              <a:solidFill>
                <a:schemeClr val="bg1"/>
              </a:solidFill>
              <a:cs typeface="Poppins Medium" panose="00000600000000000000" pitchFamily="2" charset="0"/>
            </a:endParaRPr>
          </a:p>
        </p:txBody>
      </p:sp>
    </p:spTree>
    <p:extLst>
      <p:ext uri="{BB962C8B-B14F-4D97-AF65-F5344CB8AC3E}">
        <p14:creationId xmlns:p14="http://schemas.microsoft.com/office/powerpoint/2010/main" val="30549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1859955"/>
            <a:ext cx="8971084" cy="3502601"/>
          </a:xfrm>
          <a:prstGeom prst="rect">
            <a:avLst/>
          </a:prstGeom>
          <a:noFill/>
        </p:spPr>
        <p:txBody>
          <a:bodyPr wrap="square" numCol="1" rtlCol="0">
            <a:noAutofit/>
          </a:bodyPr>
          <a:lstStyle/>
          <a:p>
            <a:pPr lvl="1" algn="just">
              <a:lnSpc>
                <a:spcPct val="107000"/>
              </a:lnSpc>
              <a:spcAft>
                <a:spcPts val="800"/>
              </a:spcAft>
            </a:pPr>
            <a:r>
              <a:rPr lang="it-IT" b="1" dirty="0">
                <a:ea typeface="Calibri" panose="020F0502020204030204" pitchFamily="34" charset="0"/>
                <a:cs typeface="Times New Roman" panose="02020603050405020304" pitchFamily="18" charset="0"/>
              </a:rPr>
              <a:t>2.2 Cinque punti focali per ottimizzare la classe digitale </a:t>
            </a:r>
          </a:p>
          <a:p>
            <a:pPr lvl="1" algn="just">
              <a:lnSpc>
                <a:spcPct val="107000"/>
              </a:lnSpc>
              <a:spcAft>
                <a:spcPts val="800"/>
              </a:spcAft>
            </a:pPr>
            <a:r>
              <a:rPr lang="it-IT" dirty="0">
                <a:ea typeface="Calibri" panose="020F0502020204030204" pitchFamily="34" charset="0"/>
                <a:cs typeface="Times New Roman" panose="02020603050405020304" pitchFamily="18" charset="0"/>
              </a:rPr>
              <a:t>Di seguito sono riportati cinque punti focali che possono essere messi in atto per ottimizzare la classe digitale e renderla più inclusiva, migliorando la comunicazione e il terreno di collaborazione:</a:t>
            </a:r>
          </a:p>
          <a:p>
            <a:pPr marL="742950" lvl="1" indent="-285750" algn="just">
              <a:lnSpc>
                <a:spcPct val="107000"/>
              </a:lnSpc>
              <a:spcAft>
                <a:spcPts val="800"/>
              </a:spcAft>
              <a:buFont typeface="Arial" panose="020B0604020202020204" pitchFamily="34" charset="0"/>
              <a:buChar char="•"/>
            </a:pPr>
            <a:r>
              <a:rPr lang="it-IT" b="1" dirty="0">
                <a:ea typeface="Calibri" panose="020F0502020204030204" pitchFamily="34" charset="0"/>
                <a:cs typeface="Times New Roman" panose="02020603050405020304" pitchFamily="18" charset="0"/>
              </a:rPr>
              <a:t>Impostazione </a:t>
            </a:r>
          </a:p>
          <a:p>
            <a:pPr marL="742950" lvl="1" indent="-285750" algn="just">
              <a:lnSpc>
                <a:spcPct val="107000"/>
              </a:lnSpc>
              <a:spcAft>
                <a:spcPts val="800"/>
              </a:spcAft>
              <a:buFont typeface="Arial" panose="020B0604020202020204" pitchFamily="34" charset="0"/>
              <a:buChar char="•"/>
            </a:pPr>
            <a:r>
              <a:rPr lang="it-IT" b="1" dirty="0">
                <a:ea typeface="Calibri" panose="020F0502020204030204" pitchFamily="34" charset="0"/>
                <a:cs typeface="Times New Roman" panose="02020603050405020304" pitchFamily="18" charset="0"/>
              </a:rPr>
              <a:t>Tecnica</a:t>
            </a:r>
          </a:p>
          <a:p>
            <a:pPr marL="742950" lvl="1" indent="-285750" algn="just">
              <a:lnSpc>
                <a:spcPct val="107000"/>
              </a:lnSpc>
              <a:spcAft>
                <a:spcPts val="800"/>
              </a:spcAft>
              <a:buFont typeface="Arial" panose="020B0604020202020204" pitchFamily="34" charset="0"/>
              <a:buChar char="•"/>
            </a:pPr>
            <a:r>
              <a:rPr lang="it-IT" b="1" dirty="0">
                <a:ea typeface="Calibri" panose="020F0502020204030204" pitchFamily="34" charset="0"/>
                <a:cs typeface="Times New Roman" panose="02020603050405020304" pitchFamily="18" charset="0"/>
              </a:rPr>
              <a:t>Attrezzature tecniche</a:t>
            </a:r>
          </a:p>
          <a:p>
            <a:pPr marL="742950" lvl="1" indent="-285750" algn="just">
              <a:lnSpc>
                <a:spcPct val="107000"/>
              </a:lnSpc>
              <a:spcAft>
                <a:spcPts val="800"/>
              </a:spcAft>
              <a:buFont typeface="Arial" panose="020B0604020202020204" pitchFamily="34" charset="0"/>
              <a:buChar char="•"/>
            </a:pPr>
            <a:r>
              <a:rPr lang="it-IT" b="1" dirty="0">
                <a:ea typeface="Calibri" panose="020F0502020204030204" pitchFamily="34" charset="0"/>
                <a:cs typeface="Times New Roman" panose="02020603050405020304" pitchFamily="18" charset="0"/>
              </a:rPr>
              <a:t>Visivo</a:t>
            </a:r>
          </a:p>
          <a:p>
            <a:pPr marL="742950" lvl="1" indent="-285750" algn="just">
              <a:lnSpc>
                <a:spcPct val="107000"/>
              </a:lnSpc>
              <a:spcAft>
                <a:spcPts val="800"/>
              </a:spcAft>
              <a:buFont typeface="Arial" panose="020B0604020202020204" pitchFamily="34" charset="0"/>
              <a:buChar char="•"/>
            </a:pPr>
            <a:r>
              <a:rPr lang="it-IT" b="1" dirty="0">
                <a:ea typeface="Calibri" panose="020F0502020204030204" pitchFamily="34" charset="0"/>
                <a:cs typeface="Times New Roman" panose="02020603050405020304" pitchFamily="18" charset="0"/>
              </a:rPr>
              <a:t>Audio</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lnSpc>
                <a:spcPct val="107000"/>
              </a:lnSpc>
              <a:spcAft>
                <a:spcPts val="800"/>
              </a:spcAft>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519931" y="5183112"/>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9" name="Rettangolo con angoli arrotondati 28">
            <a:extLst>
              <a:ext uri="{FF2B5EF4-FFF2-40B4-BE49-F238E27FC236}">
                <a16:creationId xmlns:a16="http://schemas.microsoft.com/office/drawing/2014/main" id="{EBBF1012-0785-4E30-B850-7C8CB5885F3D}"/>
              </a:ext>
            </a:extLst>
          </p:cNvPr>
          <p:cNvSpPr/>
          <p:nvPr/>
        </p:nvSpPr>
        <p:spPr>
          <a:xfrm>
            <a:off x="451029" y="451124"/>
            <a:ext cx="6506362" cy="57233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endParaRPr lang="en-US" sz="16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Mettere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in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pratica</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una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classe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digitale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collaborativa</a:t>
            </a:r>
            <a:endParaRPr lang="it-IT" sz="1600" b="1" dirty="0">
              <a:solidFill>
                <a:schemeClr val="bg1"/>
              </a:solidFill>
              <a:cs typeface="Poppins Medium" panose="00000600000000000000" pitchFamily="2" charset="0"/>
            </a:endParaRPr>
          </a:p>
          <a:p>
            <a:pPr marL="108000" lvl="0">
              <a:lnSpc>
                <a:spcPts val="1800"/>
              </a:lnSpc>
            </a:pPr>
            <a:endParaRPr lang="it-IT" sz="1600" b="1" dirty="0">
              <a:solidFill>
                <a:schemeClr val="bg1"/>
              </a:solidFill>
              <a:cs typeface="Poppins Medium" panose="00000600000000000000" pitchFamily="2" charset="0"/>
            </a:endParaRPr>
          </a:p>
        </p:txBody>
      </p:sp>
    </p:spTree>
    <p:extLst>
      <p:ext uri="{BB962C8B-B14F-4D97-AF65-F5344CB8AC3E}">
        <p14:creationId xmlns:p14="http://schemas.microsoft.com/office/powerpoint/2010/main" val="1213971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95247" y="1463079"/>
            <a:ext cx="8492912" cy="3502601"/>
          </a:xfrm>
          <a:prstGeom prst="rect">
            <a:avLst/>
          </a:prstGeom>
          <a:noFill/>
        </p:spPr>
        <p:txBody>
          <a:bodyPr wrap="square" numCol="1" rtlCol="0">
            <a:noAutofit/>
          </a:bodyPr>
          <a:lstStyle/>
          <a:p>
            <a:pPr lvl="1" algn="just">
              <a:lnSpc>
                <a:spcPct val="107000"/>
              </a:lnSpc>
              <a:spcAft>
                <a:spcPts val="800"/>
              </a:spcAft>
            </a:pPr>
            <a:r>
              <a:rPr lang="it-IT" b="1" dirty="0">
                <a:cs typeface="Times New Roman" panose="02020603050405020304" pitchFamily="18" charset="0"/>
              </a:rPr>
              <a:t>2.3 Impostazioni</a:t>
            </a:r>
          </a:p>
          <a:p>
            <a:pPr lvl="1" algn="just">
              <a:lnSpc>
                <a:spcPct val="107000"/>
              </a:lnSpc>
            </a:pPr>
            <a:r>
              <a:rPr lang="it-IT" dirty="0">
                <a:cs typeface="Times New Roman" panose="02020603050405020304" pitchFamily="18" charset="0"/>
              </a:rPr>
              <a:t>Di seguito ci si concentrerà sulle impostazioni dell'aula digitale. </a:t>
            </a:r>
          </a:p>
          <a:p>
            <a:pPr lvl="1" algn="just">
              <a:lnSpc>
                <a:spcPct val="107000"/>
              </a:lnSpc>
              <a:spcAft>
                <a:spcPts val="800"/>
              </a:spcAft>
            </a:pPr>
            <a:r>
              <a:rPr lang="it-IT" dirty="0">
                <a:cs typeface="Times New Roman" panose="02020603050405020304" pitchFamily="18" charset="0"/>
              </a:rPr>
              <a:t>Le opzioni che possono essere fatte o prese in considerazione per quanto riguarda il setting. Si spera che questo possa aiutare a preparare il terreno per un'ambientazione migliore e quindi meno faticosa per tutti i partecipanti, nota anche come "</a:t>
            </a:r>
            <a:r>
              <a:rPr lang="it-IT" b="1" dirty="0">
                <a:cs typeface="Times New Roman" panose="02020603050405020304" pitchFamily="18" charset="0"/>
              </a:rPr>
              <a:t>Zoom </a:t>
            </a:r>
            <a:r>
              <a:rPr lang="it-IT" b="1" dirty="0" err="1">
                <a:cs typeface="Times New Roman" panose="02020603050405020304" pitchFamily="18" charset="0"/>
              </a:rPr>
              <a:t>Fatigue</a:t>
            </a:r>
            <a:r>
              <a:rPr lang="it-IT" dirty="0">
                <a:cs typeface="Times New Roman" panose="02020603050405020304" pitchFamily="18" charset="0"/>
              </a:rPr>
              <a:t>" (cfr. </a:t>
            </a:r>
            <a:r>
              <a:rPr lang="it-IT" i="1" dirty="0">
                <a:cs typeface="Times New Roman" panose="02020603050405020304" pitchFamily="18" charset="0"/>
              </a:rPr>
              <a:t>Jeremy N. </a:t>
            </a:r>
            <a:r>
              <a:rPr lang="it-IT" i="1" dirty="0" err="1">
                <a:cs typeface="Times New Roman" panose="02020603050405020304" pitchFamily="18" charset="0"/>
              </a:rPr>
              <a:t>Bailenson</a:t>
            </a:r>
            <a:r>
              <a:rPr lang="it-IT" i="1" dirty="0">
                <a:cs typeface="Times New Roman" panose="02020603050405020304" pitchFamily="18" charset="0"/>
              </a:rPr>
              <a:t>: "</a:t>
            </a:r>
            <a:r>
              <a:rPr lang="it-IT" i="1" dirty="0" err="1">
                <a:cs typeface="Times New Roman" panose="02020603050405020304" pitchFamily="18" charset="0"/>
              </a:rPr>
              <a:t>Nonverbal</a:t>
            </a:r>
            <a:r>
              <a:rPr lang="it-IT" i="1" dirty="0">
                <a:cs typeface="Times New Roman" panose="02020603050405020304" pitchFamily="18" charset="0"/>
              </a:rPr>
              <a:t> </a:t>
            </a:r>
            <a:r>
              <a:rPr lang="it-IT" i="1" dirty="0" err="1">
                <a:cs typeface="Times New Roman" panose="02020603050405020304" pitchFamily="18" charset="0"/>
              </a:rPr>
              <a:t>Overload</a:t>
            </a:r>
            <a:r>
              <a:rPr lang="it-IT" i="1" dirty="0">
                <a:cs typeface="Times New Roman" panose="02020603050405020304" pitchFamily="18" charset="0"/>
              </a:rPr>
              <a:t>: A </a:t>
            </a:r>
            <a:r>
              <a:rPr lang="it-IT" i="1" dirty="0" err="1">
                <a:cs typeface="Times New Roman" panose="02020603050405020304" pitchFamily="18" charset="0"/>
              </a:rPr>
              <a:t>Theoretical</a:t>
            </a:r>
            <a:r>
              <a:rPr lang="it-IT" i="1" dirty="0">
                <a:cs typeface="Times New Roman" panose="02020603050405020304" pitchFamily="18" charset="0"/>
              </a:rPr>
              <a:t> </a:t>
            </a:r>
            <a:r>
              <a:rPr lang="it-IT" i="1" dirty="0" err="1">
                <a:cs typeface="Times New Roman" panose="02020603050405020304" pitchFamily="18" charset="0"/>
              </a:rPr>
              <a:t>Argument</a:t>
            </a:r>
            <a:r>
              <a:rPr lang="it-IT" i="1" dirty="0">
                <a:cs typeface="Times New Roman" panose="02020603050405020304" pitchFamily="18" charset="0"/>
              </a:rPr>
              <a:t> for the </a:t>
            </a:r>
            <a:r>
              <a:rPr lang="it-IT" i="1" dirty="0" err="1">
                <a:cs typeface="Times New Roman" panose="02020603050405020304" pitchFamily="18" charset="0"/>
              </a:rPr>
              <a:t>Causes</a:t>
            </a:r>
            <a:r>
              <a:rPr lang="it-IT" i="1" dirty="0">
                <a:cs typeface="Times New Roman" panose="02020603050405020304" pitchFamily="18" charset="0"/>
              </a:rPr>
              <a:t> of Zoom </a:t>
            </a:r>
            <a:r>
              <a:rPr lang="it-IT" i="1" dirty="0" err="1">
                <a:cs typeface="Times New Roman" panose="02020603050405020304" pitchFamily="18" charset="0"/>
              </a:rPr>
              <a:t>Fatigue</a:t>
            </a:r>
            <a:r>
              <a:rPr lang="it-IT" i="1" dirty="0">
                <a:cs typeface="Times New Roman" panose="02020603050405020304" pitchFamily="18" charset="0"/>
              </a:rPr>
              <a:t>", https://doi.org/10.1037/tmb0000030</a:t>
            </a:r>
            <a:r>
              <a:rPr lang="it-IT" dirty="0">
                <a:cs typeface="Times New Roman" panose="02020603050405020304" pitchFamily="18" charset="0"/>
              </a:rPr>
              <a:t>). </a:t>
            </a:r>
          </a:p>
          <a:p>
            <a:pPr lvl="1" algn="just">
              <a:lnSpc>
                <a:spcPct val="107000"/>
              </a:lnSpc>
              <a:spcAft>
                <a:spcPts val="800"/>
              </a:spcAft>
            </a:pPr>
            <a:r>
              <a:rPr lang="it-IT" dirty="0">
                <a:cs typeface="Times New Roman" panose="02020603050405020304" pitchFamily="18" charset="0"/>
              </a:rPr>
              <a:t>L'aula è stata ridotta alle dimensioni dello schermo di un telefono cellulare, di un tablet o di un PC/Mac. Inoltre, lo schermo è ulteriormente ridotto a piccoli schermi di partecipanti delle dimensioni di una scatola di fiammiferi, forse anche più piccoli. Questa è l'aula digitale. Potreste considerare di dare un'occhiata alle opzioni dello schermo del sistema di videoconferenza che state utilizzando. </a:t>
            </a:r>
            <a:endParaRPr lang="da-DK" dirty="0">
              <a:latin typeface="+mj-lt"/>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451029" y="5560907"/>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9" name="Rettangolo con angoli arrotondati 28">
            <a:extLst>
              <a:ext uri="{FF2B5EF4-FFF2-40B4-BE49-F238E27FC236}">
                <a16:creationId xmlns:a16="http://schemas.microsoft.com/office/drawing/2014/main" id="{FBBF58A4-9B44-49A9-B013-157B4B0C5DA8}"/>
              </a:ext>
            </a:extLst>
          </p:cNvPr>
          <p:cNvSpPr/>
          <p:nvPr/>
        </p:nvSpPr>
        <p:spPr>
          <a:xfrm>
            <a:off x="451029" y="451124"/>
            <a:ext cx="6493110" cy="57233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endParaRPr lang="en-US" sz="16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Mettere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in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pratica</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una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classe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digitale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collaborativa</a:t>
            </a:r>
            <a:endParaRPr lang="it-IT" sz="1600" b="1" dirty="0">
              <a:solidFill>
                <a:schemeClr val="bg1"/>
              </a:solidFill>
              <a:cs typeface="Poppins Medium" panose="00000600000000000000" pitchFamily="2" charset="0"/>
            </a:endParaRPr>
          </a:p>
          <a:p>
            <a:pPr marL="108000" lvl="0">
              <a:lnSpc>
                <a:spcPts val="1800"/>
              </a:lnSpc>
            </a:pPr>
            <a:endParaRPr lang="it-IT" sz="1600" b="1" dirty="0">
              <a:solidFill>
                <a:schemeClr val="bg1"/>
              </a:solidFill>
              <a:cs typeface="Poppins Medium" panose="00000600000000000000" pitchFamily="2" charset="0"/>
            </a:endParaRPr>
          </a:p>
        </p:txBody>
      </p:sp>
    </p:spTree>
    <p:extLst>
      <p:ext uri="{BB962C8B-B14F-4D97-AF65-F5344CB8AC3E}">
        <p14:creationId xmlns:p14="http://schemas.microsoft.com/office/powerpoint/2010/main" val="158466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364165" y="1250718"/>
            <a:ext cx="9618387" cy="3502601"/>
          </a:xfrm>
          <a:prstGeom prst="rect">
            <a:avLst/>
          </a:prstGeom>
          <a:noFill/>
        </p:spPr>
        <p:txBody>
          <a:bodyPr wrap="square" numCol="1" rtlCol="0">
            <a:noAutofit/>
          </a:bodyPr>
          <a:lstStyle/>
          <a:p>
            <a:pPr marL="800100" lvl="1" indent="-342900" algn="just">
              <a:lnSpc>
                <a:spcPct val="107000"/>
              </a:lnSpc>
              <a:spcAft>
                <a:spcPts val="800"/>
              </a:spcAft>
              <a:buFont typeface="Symbol" panose="05050102010706020507" pitchFamily="18" charset="2"/>
              <a:buChar char=""/>
            </a:pPr>
            <a:r>
              <a:rPr lang="it-IT" dirty="0">
                <a:latin typeface="+mj-lt"/>
                <a:cs typeface="Times New Roman" panose="02020603050405020304" pitchFamily="18" charset="0"/>
              </a:rPr>
              <a:t>Inoltre, bisogna considerare l'aspetto del </a:t>
            </a:r>
            <a:r>
              <a:rPr lang="it-IT" b="1" dirty="0">
                <a:latin typeface="+mj-lt"/>
                <a:cs typeface="Times New Roman" panose="02020603050405020304" pitchFamily="18" charset="0"/>
              </a:rPr>
              <a:t>rispecchiamento</a:t>
            </a:r>
            <a:r>
              <a:rPr lang="it-IT" dirty="0">
                <a:latin typeface="+mj-lt"/>
                <a:cs typeface="Times New Roman" panose="02020603050405020304" pitchFamily="18" charset="0"/>
              </a:rPr>
              <a:t>. Quando ci si vede come in uno "specchio dello schermo", l'attenzione è su se stessi e può causare stanchezza (cfr. </a:t>
            </a:r>
            <a:r>
              <a:rPr lang="it-IT" i="1" dirty="0">
                <a:latin typeface="+mj-lt"/>
                <a:cs typeface="Times New Roman" panose="02020603050405020304" pitchFamily="18" charset="0"/>
              </a:rPr>
              <a:t>Andreas </a:t>
            </a:r>
            <a:r>
              <a:rPr lang="it-IT" i="1" dirty="0" err="1">
                <a:latin typeface="+mj-lt"/>
                <a:cs typeface="Times New Roman" panose="02020603050405020304" pitchFamily="18" charset="0"/>
              </a:rPr>
              <a:t>Lieberoth</a:t>
            </a:r>
            <a:r>
              <a:rPr lang="it-IT" i="1" dirty="0">
                <a:latin typeface="+mj-lt"/>
                <a:cs typeface="Times New Roman" panose="02020603050405020304" pitchFamily="18" charset="0"/>
              </a:rPr>
              <a:t>, </a:t>
            </a:r>
            <a:r>
              <a:rPr lang="it-IT" i="1" dirty="0" err="1">
                <a:latin typeface="+mj-lt"/>
                <a:cs typeface="Times New Roman" panose="02020603050405020304" pitchFamily="18" charset="0"/>
              </a:rPr>
              <a:t>Aarhus</a:t>
            </a:r>
            <a:r>
              <a:rPr lang="it-IT" i="1" dirty="0">
                <a:latin typeface="+mj-lt"/>
                <a:cs typeface="Times New Roman" panose="02020603050405020304" pitchFamily="18" charset="0"/>
              </a:rPr>
              <a:t> </a:t>
            </a:r>
            <a:r>
              <a:rPr lang="it-IT" i="1" dirty="0" err="1">
                <a:latin typeface="+mj-lt"/>
                <a:cs typeface="Times New Roman" panose="02020603050405020304" pitchFamily="18" charset="0"/>
              </a:rPr>
              <a:t>University</a:t>
            </a:r>
            <a:r>
              <a:rPr lang="it-IT" i="1" dirty="0">
                <a:latin typeface="+mj-lt"/>
                <a:cs typeface="Times New Roman" panose="02020603050405020304" pitchFamily="18" charset="0"/>
              </a:rPr>
              <a:t> in Simon Andersen Nielsen: "</a:t>
            </a:r>
            <a:r>
              <a:rPr lang="it-IT" i="1" dirty="0" err="1">
                <a:latin typeface="+mj-lt"/>
                <a:cs typeface="Times New Roman" panose="02020603050405020304" pitchFamily="18" charset="0"/>
              </a:rPr>
              <a:t>Dræber</a:t>
            </a:r>
            <a:r>
              <a:rPr lang="it-IT" i="1" dirty="0">
                <a:latin typeface="+mj-lt"/>
                <a:cs typeface="Times New Roman" panose="02020603050405020304" pitchFamily="18" charset="0"/>
              </a:rPr>
              <a:t> Zoom </a:t>
            </a:r>
            <a:r>
              <a:rPr lang="it-IT" i="1" dirty="0" err="1">
                <a:latin typeface="+mj-lt"/>
                <a:cs typeface="Times New Roman" panose="02020603050405020304" pitchFamily="18" charset="0"/>
              </a:rPr>
              <a:t>også</a:t>
            </a:r>
            <a:r>
              <a:rPr lang="it-IT" i="1" dirty="0">
                <a:latin typeface="+mj-lt"/>
                <a:cs typeface="Times New Roman" panose="02020603050405020304" pitchFamily="18" charset="0"/>
              </a:rPr>
              <a:t> </a:t>
            </a:r>
            <a:r>
              <a:rPr lang="it-IT" i="1" dirty="0" err="1">
                <a:latin typeface="+mj-lt"/>
                <a:cs typeface="Times New Roman" panose="02020603050405020304" pitchFamily="18" charset="0"/>
              </a:rPr>
              <a:t>dig</a:t>
            </a:r>
            <a:r>
              <a:rPr lang="it-IT" i="1" dirty="0">
                <a:latin typeface="+mj-lt"/>
                <a:cs typeface="Times New Roman" panose="02020603050405020304" pitchFamily="18" charset="0"/>
              </a:rPr>
              <a:t> </a:t>
            </a:r>
            <a:r>
              <a:rPr lang="it-IT" i="1" dirty="0" err="1">
                <a:latin typeface="+mj-lt"/>
                <a:cs typeface="Times New Roman" panose="02020603050405020304" pitchFamily="18" charset="0"/>
              </a:rPr>
              <a:t>langsomt</a:t>
            </a:r>
            <a:r>
              <a:rPr lang="it-IT" i="1" dirty="0">
                <a:latin typeface="+mj-lt"/>
                <a:cs typeface="Times New Roman" panose="02020603050405020304" pitchFamily="18" charset="0"/>
              </a:rPr>
              <a:t>? </a:t>
            </a:r>
            <a:r>
              <a:rPr lang="it-IT" i="1" dirty="0" err="1">
                <a:latin typeface="+mj-lt"/>
                <a:cs typeface="Times New Roman" panose="02020603050405020304" pitchFamily="18" charset="0"/>
              </a:rPr>
              <a:t>Derfor</a:t>
            </a:r>
            <a:r>
              <a:rPr lang="it-IT" i="1" dirty="0">
                <a:latin typeface="+mj-lt"/>
                <a:cs typeface="Times New Roman" panose="02020603050405020304" pitchFamily="18" charset="0"/>
              </a:rPr>
              <a:t> </a:t>
            </a:r>
            <a:r>
              <a:rPr lang="it-IT" i="1" dirty="0" err="1">
                <a:latin typeface="+mj-lt"/>
                <a:cs typeface="Times New Roman" panose="02020603050405020304" pitchFamily="18" charset="0"/>
              </a:rPr>
              <a:t>er</a:t>
            </a:r>
            <a:r>
              <a:rPr lang="it-IT" i="1" dirty="0">
                <a:latin typeface="+mj-lt"/>
                <a:cs typeface="Times New Roman" panose="02020603050405020304" pitchFamily="18" charset="0"/>
              </a:rPr>
              <a:t> </a:t>
            </a:r>
            <a:r>
              <a:rPr lang="it-IT" i="1" dirty="0" err="1">
                <a:latin typeface="+mj-lt"/>
                <a:cs typeface="Times New Roman" panose="02020603050405020304" pitchFamily="18" charset="0"/>
              </a:rPr>
              <a:t>det</a:t>
            </a:r>
            <a:r>
              <a:rPr lang="it-IT" i="1" dirty="0">
                <a:latin typeface="+mj-lt"/>
                <a:cs typeface="Times New Roman" panose="02020603050405020304" pitchFamily="18" charset="0"/>
              </a:rPr>
              <a:t> </a:t>
            </a:r>
            <a:r>
              <a:rPr lang="it-IT" i="1" dirty="0" err="1">
                <a:latin typeface="+mj-lt"/>
                <a:cs typeface="Times New Roman" panose="02020603050405020304" pitchFamily="18" charset="0"/>
              </a:rPr>
              <a:t>så</a:t>
            </a:r>
            <a:r>
              <a:rPr lang="it-IT" i="1" dirty="0">
                <a:latin typeface="+mj-lt"/>
                <a:cs typeface="Times New Roman" panose="02020603050405020304" pitchFamily="18" charset="0"/>
              </a:rPr>
              <a:t> </a:t>
            </a:r>
            <a:r>
              <a:rPr lang="it-IT" i="1" dirty="0" err="1">
                <a:latin typeface="+mj-lt"/>
                <a:cs typeface="Times New Roman" panose="02020603050405020304" pitchFamily="18" charset="0"/>
              </a:rPr>
              <a:t>hårdt</a:t>
            </a:r>
            <a:r>
              <a:rPr lang="it-IT" i="1" dirty="0">
                <a:latin typeface="+mj-lt"/>
                <a:cs typeface="Times New Roman" panose="02020603050405020304" pitchFamily="18" charset="0"/>
              </a:rPr>
              <a:t> </a:t>
            </a:r>
            <a:r>
              <a:rPr lang="it-IT" i="1" dirty="0" err="1">
                <a:latin typeface="+mj-lt"/>
                <a:cs typeface="Times New Roman" panose="02020603050405020304" pitchFamily="18" charset="0"/>
              </a:rPr>
              <a:t>at</a:t>
            </a:r>
            <a:r>
              <a:rPr lang="it-IT" i="1" dirty="0">
                <a:latin typeface="+mj-lt"/>
                <a:cs typeface="Times New Roman" panose="02020603050405020304" pitchFamily="18" charset="0"/>
              </a:rPr>
              <a:t> </a:t>
            </a:r>
            <a:r>
              <a:rPr lang="it-IT" i="1" dirty="0" err="1">
                <a:latin typeface="+mj-lt"/>
                <a:cs typeface="Times New Roman" panose="02020603050405020304" pitchFamily="18" charset="0"/>
              </a:rPr>
              <a:t>være</a:t>
            </a:r>
            <a:r>
              <a:rPr lang="it-IT" i="1" dirty="0">
                <a:latin typeface="+mj-lt"/>
                <a:cs typeface="Times New Roman" panose="02020603050405020304" pitchFamily="18" charset="0"/>
              </a:rPr>
              <a:t> </a:t>
            </a:r>
            <a:r>
              <a:rPr lang="it-IT" i="1" dirty="0" err="1">
                <a:latin typeface="+mj-lt"/>
                <a:cs typeface="Times New Roman" panose="02020603050405020304" pitchFamily="18" charset="0"/>
              </a:rPr>
              <a:t>på</a:t>
            </a:r>
            <a:r>
              <a:rPr lang="it-IT" i="1" dirty="0">
                <a:latin typeface="+mj-lt"/>
                <a:cs typeface="Times New Roman" panose="02020603050405020304" pitchFamily="18" charset="0"/>
              </a:rPr>
              <a:t> </a:t>
            </a:r>
            <a:r>
              <a:rPr lang="it-IT" i="1" dirty="0" err="1">
                <a:latin typeface="+mj-lt"/>
                <a:cs typeface="Times New Roman" panose="02020603050405020304" pitchFamily="18" charset="0"/>
              </a:rPr>
              <a:t>virtuelt</a:t>
            </a:r>
            <a:r>
              <a:rPr lang="it-IT" i="1" dirty="0">
                <a:latin typeface="+mj-lt"/>
                <a:cs typeface="Times New Roman" panose="02020603050405020304" pitchFamily="18" charset="0"/>
              </a:rPr>
              <a:t>", dr.dk</a:t>
            </a:r>
            <a:r>
              <a:rPr lang="it-IT" dirty="0">
                <a:latin typeface="+mj-lt"/>
                <a:cs typeface="Times New Roman" panose="02020603050405020304" pitchFamily="18" charset="0"/>
              </a:rPr>
              <a:t>.). Alcuni partecipanti utilizzano persino dei post-it per coprirsi e ripararsi dalla fatica. Inoltre, il </a:t>
            </a:r>
            <a:r>
              <a:rPr lang="it-IT" b="1" dirty="0">
                <a:latin typeface="+mj-lt"/>
                <a:cs typeface="Times New Roman" panose="02020603050405020304" pitchFamily="18" charset="0"/>
              </a:rPr>
              <a:t>continuo "sguardo" degli altri </a:t>
            </a:r>
            <a:r>
              <a:rPr lang="it-IT" dirty="0">
                <a:latin typeface="+mj-lt"/>
                <a:cs typeface="Times New Roman" panose="02020603050405020304" pitchFamily="18" charset="0"/>
              </a:rPr>
              <a:t>partecipanti può essere opprimente e causare stanchezza. </a:t>
            </a:r>
          </a:p>
          <a:p>
            <a:pPr marL="800100" lvl="1" indent="-342900" algn="just">
              <a:lnSpc>
                <a:spcPct val="107000"/>
              </a:lnSpc>
              <a:spcAft>
                <a:spcPts val="800"/>
              </a:spcAft>
              <a:buFont typeface="Symbol" panose="05050102010706020507" pitchFamily="18" charset="2"/>
              <a:buChar char=""/>
            </a:pPr>
            <a:r>
              <a:rPr lang="it-IT" dirty="0">
                <a:latin typeface="+mj-lt"/>
                <a:cs typeface="Times New Roman" panose="02020603050405020304" pitchFamily="18" charset="0"/>
              </a:rPr>
              <a:t>Nell'articolo citato, </a:t>
            </a:r>
            <a:r>
              <a:rPr lang="it-IT" dirty="0" err="1">
                <a:latin typeface="+mj-lt"/>
                <a:cs typeface="Times New Roman" panose="02020603050405020304" pitchFamily="18" charset="0"/>
              </a:rPr>
              <a:t>Lieberoth</a:t>
            </a:r>
            <a:r>
              <a:rPr lang="it-IT" dirty="0">
                <a:latin typeface="+mj-lt"/>
                <a:cs typeface="Times New Roman" panose="02020603050405020304" pitchFamily="18" charset="0"/>
              </a:rPr>
              <a:t> pone l'accento anche sul </a:t>
            </a:r>
            <a:r>
              <a:rPr lang="it-IT" b="1" dirty="0">
                <a:latin typeface="+mj-lt"/>
                <a:cs typeface="Times New Roman" panose="02020603050405020304" pitchFamily="18" charset="0"/>
              </a:rPr>
              <a:t>ruolo passivo </a:t>
            </a:r>
            <a:r>
              <a:rPr lang="it-IT" dirty="0">
                <a:latin typeface="+mj-lt"/>
                <a:cs typeface="Times New Roman" panose="02020603050405020304" pitchFamily="18" charset="0"/>
              </a:rPr>
              <a:t>del partecipante davanti allo schermo, che non è adatto a lunghi monologhi o presentazioni.  </a:t>
            </a:r>
          </a:p>
          <a:p>
            <a:pPr marL="800100" lvl="1" indent="-342900" algn="just">
              <a:lnSpc>
                <a:spcPct val="107000"/>
              </a:lnSpc>
              <a:spcAft>
                <a:spcPts val="800"/>
              </a:spcAft>
              <a:buFont typeface="Symbol" panose="05050102010706020507" pitchFamily="18" charset="2"/>
              <a:buChar char=""/>
            </a:pPr>
            <a:r>
              <a:rPr lang="it-IT" dirty="0">
                <a:latin typeface="+mj-lt"/>
                <a:cs typeface="Times New Roman" panose="02020603050405020304" pitchFamily="18" charset="0"/>
              </a:rPr>
              <a:t>Chiedete a ogni studente di </a:t>
            </a:r>
            <a:r>
              <a:rPr lang="it-IT" b="1" dirty="0">
                <a:latin typeface="+mj-lt"/>
                <a:cs typeface="Times New Roman" panose="02020603050405020304" pitchFamily="18" charset="0"/>
              </a:rPr>
              <a:t>utilizzare lo schermo più grande disponibile </a:t>
            </a:r>
            <a:r>
              <a:rPr lang="it-IT" dirty="0">
                <a:latin typeface="+mj-lt"/>
                <a:cs typeface="Times New Roman" panose="02020603050405020304" pitchFamily="18" charset="0"/>
              </a:rPr>
              <a:t>a casa sua. La sensazione di essere "connessi" sarà migliore quando ci si potrà vedere davvero. </a:t>
            </a:r>
          </a:p>
          <a:p>
            <a:pPr marL="800100" lvl="1" indent="-342900" algn="just">
              <a:lnSpc>
                <a:spcPct val="107000"/>
              </a:lnSpc>
              <a:spcAft>
                <a:spcPts val="800"/>
              </a:spcAft>
              <a:buFont typeface="Symbol" panose="05050102010706020507" pitchFamily="18" charset="2"/>
              <a:buChar char=""/>
            </a:pPr>
            <a:r>
              <a:rPr lang="it-IT" dirty="0">
                <a:latin typeface="+mj-lt"/>
                <a:cs typeface="Times New Roman" panose="02020603050405020304" pitchFamily="18" charset="0"/>
              </a:rPr>
              <a:t>Evitate di mostrare documenti troppo lunghi e per un periodo di tempo troppo lungo. </a:t>
            </a:r>
          </a:p>
          <a:p>
            <a:pPr marL="800100" lvl="1" indent="-342900" algn="just">
              <a:lnSpc>
                <a:spcPct val="107000"/>
              </a:lnSpc>
              <a:spcAft>
                <a:spcPts val="800"/>
              </a:spcAft>
              <a:buFont typeface="Symbol" panose="05050102010706020507" pitchFamily="18" charset="2"/>
              <a:buChar char=""/>
            </a:pPr>
            <a:r>
              <a:rPr lang="it-IT" dirty="0">
                <a:latin typeface="+mj-lt"/>
                <a:cs typeface="Times New Roman" panose="02020603050405020304" pitchFamily="18" charset="0"/>
              </a:rPr>
              <a:t>In qualità di IFP provider, assicuratevi che ogni studente abbia a casa la migliore "</a:t>
            </a:r>
            <a:r>
              <a:rPr lang="it-IT" b="1" dirty="0">
                <a:latin typeface="+mj-lt"/>
                <a:cs typeface="Times New Roman" panose="02020603050405020304" pitchFamily="18" charset="0"/>
              </a:rPr>
              <a:t>struttura di studio</a:t>
            </a:r>
            <a:r>
              <a:rPr lang="it-IT" dirty="0">
                <a:latin typeface="+mj-lt"/>
                <a:cs typeface="Times New Roman" panose="02020603050405020304" pitchFamily="18" charset="0"/>
              </a:rPr>
              <a:t>" possibile.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lvl="2" algn="just">
              <a:lnSpc>
                <a:spcPct val="107000"/>
              </a:lnSpc>
              <a:spcAft>
                <a:spcPts val="800"/>
              </a:spcAft>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9" name="Rettangolo con angoli arrotondati 28">
            <a:extLst>
              <a:ext uri="{FF2B5EF4-FFF2-40B4-BE49-F238E27FC236}">
                <a16:creationId xmlns:a16="http://schemas.microsoft.com/office/drawing/2014/main" id="{46CE2EF2-F57C-4470-870C-BF76EF39D52C}"/>
              </a:ext>
            </a:extLst>
          </p:cNvPr>
          <p:cNvSpPr/>
          <p:nvPr/>
        </p:nvSpPr>
        <p:spPr>
          <a:xfrm>
            <a:off x="451029" y="451124"/>
            <a:ext cx="6559371" cy="57233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endParaRPr lang="en-US" sz="16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Mettere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in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pratica</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una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classe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digitale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collaborativa</a:t>
            </a:r>
            <a:endParaRPr lang="it-IT" sz="1600" b="1" dirty="0">
              <a:solidFill>
                <a:schemeClr val="bg1"/>
              </a:solidFill>
              <a:cs typeface="Poppins Medium" panose="00000600000000000000" pitchFamily="2" charset="0"/>
            </a:endParaRPr>
          </a:p>
          <a:p>
            <a:pPr marL="108000" lvl="0">
              <a:lnSpc>
                <a:spcPts val="1800"/>
              </a:lnSpc>
            </a:pPr>
            <a:endParaRPr lang="it-IT" sz="1600" b="1" dirty="0">
              <a:solidFill>
                <a:schemeClr val="bg1"/>
              </a:solidFill>
              <a:cs typeface="Poppins Medium" panose="00000600000000000000" pitchFamily="2" charset="0"/>
            </a:endParaRPr>
          </a:p>
        </p:txBody>
      </p:sp>
    </p:spTree>
    <p:extLst>
      <p:ext uri="{BB962C8B-B14F-4D97-AF65-F5344CB8AC3E}">
        <p14:creationId xmlns:p14="http://schemas.microsoft.com/office/powerpoint/2010/main" val="26016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52794" y="1751142"/>
            <a:ext cx="8970716" cy="3502601"/>
          </a:xfrm>
          <a:prstGeom prst="rect">
            <a:avLst/>
          </a:prstGeom>
          <a:noFill/>
        </p:spPr>
        <p:txBody>
          <a:bodyPr wrap="square" numCol="1" rtlCol="0">
            <a:noAutofit/>
          </a:bodyPr>
          <a:lstStyle/>
          <a:p>
            <a:pPr lvl="1" algn="just">
              <a:lnSpc>
                <a:spcPct val="107000"/>
              </a:lnSpc>
              <a:spcAft>
                <a:spcPts val="800"/>
              </a:spcAft>
            </a:pPr>
            <a:r>
              <a:rPr lang="it-IT" b="1" dirty="0">
                <a:cs typeface="Times New Roman" panose="02020603050405020304" pitchFamily="18" charset="0"/>
              </a:rPr>
              <a:t>2.4 Tecnica </a:t>
            </a:r>
          </a:p>
          <a:p>
            <a:pPr lvl="1" algn="just">
              <a:lnSpc>
                <a:spcPct val="107000"/>
              </a:lnSpc>
              <a:spcAft>
                <a:spcPts val="800"/>
              </a:spcAft>
            </a:pPr>
            <a:r>
              <a:rPr lang="it-IT" dirty="0">
                <a:cs typeface="Times New Roman" panose="02020603050405020304" pitchFamily="18" charset="0"/>
              </a:rPr>
              <a:t>La </a:t>
            </a:r>
            <a:r>
              <a:rPr lang="it-IT" b="1" dirty="0">
                <a:cs typeface="Times New Roman" panose="02020603050405020304" pitchFamily="18" charset="0"/>
              </a:rPr>
              <a:t>connettività a Internet </a:t>
            </a:r>
            <a:r>
              <a:rPr lang="it-IT" dirty="0">
                <a:cs typeface="Times New Roman" panose="02020603050405020304" pitchFamily="18" charset="0"/>
              </a:rPr>
              <a:t>è un fattore cruciale per la creazione di un'aula digitale collaborativa. Come mostra la ricerca RESET Desk Research, elementi come la "connettività" variano molto nell'Unione Europea (si veda anche l'edizione 2021 del Digital Economy and Society Index (DESI) della Commissione Europea). A seconda dell'estensione della connettività Internet, alcuni studenti ed educatori potrebbero avere problemi di connessione all'aula digitale, ad esempio alcuni potrebbero avere </a:t>
            </a:r>
            <a:r>
              <a:rPr lang="it-IT" b="1" dirty="0">
                <a:cs typeface="Times New Roman" panose="02020603050405020304" pitchFamily="18" charset="0"/>
              </a:rPr>
              <a:t>problemi geografici e topografici nelle aree rurali</a:t>
            </a:r>
            <a:r>
              <a:rPr lang="it-IT" dirty="0">
                <a:cs typeface="Times New Roman" panose="02020603050405020304" pitchFamily="18" charset="0"/>
              </a:rPr>
              <a:t>. </a:t>
            </a:r>
          </a:p>
          <a:p>
            <a:pPr lvl="1" algn="just">
              <a:lnSpc>
                <a:spcPct val="107000"/>
              </a:lnSpc>
              <a:spcAft>
                <a:spcPts val="800"/>
              </a:spcAft>
            </a:pPr>
            <a:r>
              <a:rPr lang="it-IT" dirty="0">
                <a:cs typeface="Times New Roman" panose="02020603050405020304" pitchFamily="18" charset="0"/>
              </a:rPr>
              <a:t>Potrebbe esserci una soluzione rapida, ma è molto importante che tutti possano connettersi - e quindi </a:t>
            </a:r>
            <a:r>
              <a:rPr lang="it-IT" b="1" dirty="0">
                <a:cs typeface="Times New Roman" panose="02020603050405020304" pitchFamily="18" charset="0"/>
              </a:rPr>
              <a:t>sentirsi inclusi </a:t>
            </a:r>
            <a:r>
              <a:rPr lang="it-IT" dirty="0">
                <a:cs typeface="Times New Roman" panose="02020603050405020304" pitchFamily="18" charset="0"/>
              </a:rPr>
              <a:t>e parte di un'aula digitale collaborativa. </a:t>
            </a:r>
          </a:p>
          <a:p>
            <a:pPr lvl="1" algn="just">
              <a:lnSpc>
                <a:spcPct val="107000"/>
              </a:lnSpc>
              <a:spcAft>
                <a:spcPts val="800"/>
              </a:spcAft>
            </a:pPr>
            <a:r>
              <a:rPr lang="it-IT" dirty="0">
                <a:cs typeface="Times New Roman" panose="02020603050405020304" pitchFamily="18" charset="0"/>
              </a:rPr>
              <a:t>Come ente IFP, questa è o può essere una sfida futura nella gestione dell'aula digitale collaborativa?</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9" name="Rettangolo con angoli arrotondati 28">
            <a:extLst>
              <a:ext uri="{FF2B5EF4-FFF2-40B4-BE49-F238E27FC236}">
                <a16:creationId xmlns:a16="http://schemas.microsoft.com/office/drawing/2014/main" id="{9D2749D4-E16B-4E4A-A509-C4FC460CADA9}"/>
              </a:ext>
            </a:extLst>
          </p:cNvPr>
          <p:cNvSpPr/>
          <p:nvPr/>
        </p:nvSpPr>
        <p:spPr>
          <a:xfrm>
            <a:off x="451029" y="451124"/>
            <a:ext cx="6585875" cy="57233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endParaRPr lang="en-US" sz="16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Mettere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in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pratica</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una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classe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digitale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collaborativa</a:t>
            </a:r>
            <a:endParaRPr lang="it-IT" sz="1600" b="1" dirty="0">
              <a:solidFill>
                <a:schemeClr val="bg1"/>
              </a:solidFill>
              <a:cs typeface="Poppins Medium" panose="00000600000000000000" pitchFamily="2" charset="0"/>
            </a:endParaRPr>
          </a:p>
          <a:p>
            <a:pPr marL="108000" lvl="0">
              <a:lnSpc>
                <a:spcPts val="1800"/>
              </a:lnSpc>
            </a:pPr>
            <a:endParaRPr lang="it-IT" sz="1600" b="1" dirty="0">
              <a:solidFill>
                <a:schemeClr val="bg1"/>
              </a:solidFill>
              <a:cs typeface="Poppins Medium" panose="00000600000000000000" pitchFamily="2" charset="0"/>
            </a:endParaRPr>
          </a:p>
        </p:txBody>
      </p:sp>
    </p:spTree>
    <p:extLst>
      <p:ext uri="{BB962C8B-B14F-4D97-AF65-F5344CB8AC3E}">
        <p14:creationId xmlns:p14="http://schemas.microsoft.com/office/powerpoint/2010/main" val="3780594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430646"/>
            <a:ext cx="8081852" cy="3502601"/>
          </a:xfrm>
          <a:prstGeom prst="rect">
            <a:avLst/>
          </a:prstGeom>
          <a:noFill/>
        </p:spPr>
        <p:txBody>
          <a:bodyPr wrap="square" numCol="1" rtlCol="0">
            <a:noAutofit/>
          </a:bodyPr>
          <a:lstStyle/>
          <a:p>
            <a:pPr lvl="1" algn="just">
              <a:lnSpc>
                <a:spcPct val="107000"/>
              </a:lnSpc>
              <a:spcAft>
                <a:spcPts val="800"/>
              </a:spcAft>
            </a:pPr>
            <a:r>
              <a:rPr lang="it-IT" b="1" dirty="0">
                <a:cs typeface="Times New Roman" panose="02020603050405020304" pitchFamily="18" charset="0"/>
              </a:rPr>
              <a:t>2.5 Attrezzature</a:t>
            </a:r>
          </a:p>
          <a:p>
            <a:pPr lvl="1" algn="just">
              <a:lnSpc>
                <a:spcPct val="107000"/>
              </a:lnSpc>
              <a:spcAft>
                <a:spcPts val="800"/>
              </a:spcAft>
            </a:pPr>
            <a:r>
              <a:rPr lang="it-IT" dirty="0">
                <a:cs typeface="Times New Roman" panose="02020603050405020304" pitchFamily="18" charset="0"/>
              </a:rPr>
              <a:t>In qualità di operatore e istituzione IFP è importante sapere se tutti gli studenti hanno accesso ad attrezzature adeguate. Può essere stressante se uno studente sente che la sua attrezzatura è difettosa o carente e quindi ha difficoltà a gestire l'aula digitale. Anche l</a:t>
            </a:r>
            <a:r>
              <a:rPr lang="it-IT" b="1" dirty="0">
                <a:cs typeface="Times New Roman" panose="02020603050405020304" pitchFamily="18" charset="0"/>
              </a:rPr>
              <a:t>'attrezzatura è </a:t>
            </a:r>
            <a:r>
              <a:rPr lang="it-IT" dirty="0">
                <a:cs typeface="Times New Roman" panose="02020603050405020304" pitchFamily="18" charset="0"/>
              </a:rPr>
              <a:t>quindi anche </a:t>
            </a:r>
            <a:r>
              <a:rPr lang="it-IT" b="1" dirty="0">
                <a:cs typeface="Times New Roman" panose="02020603050405020304" pitchFamily="18" charset="0"/>
              </a:rPr>
              <a:t>un importante fattore di inclusione. </a:t>
            </a:r>
            <a:endParaRPr lang="da-DK" sz="1200" b="1"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519931" y="4302268"/>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9" name="Rettangolo con angoli arrotondati 28">
            <a:extLst>
              <a:ext uri="{FF2B5EF4-FFF2-40B4-BE49-F238E27FC236}">
                <a16:creationId xmlns:a16="http://schemas.microsoft.com/office/drawing/2014/main" id="{21175376-8D0D-48E6-B3E1-069CF1906769}"/>
              </a:ext>
            </a:extLst>
          </p:cNvPr>
          <p:cNvSpPr/>
          <p:nvPr/>
        </p:nvSpPr>
        <p:spPr>
          <a:xfrm>
            <a:off x="451029" y="451124"/>
            <a:ext cx="6440101" cy="57233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endParaRPr lang="en-US" sz="16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Mettere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in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pratica</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una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classe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digitale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collaborativa</a:t>
            </a:r>
            <a:endParaRPr lang="it-IT" sz="1600" b="1" dirty="0">
              <a:solidFill>
                <a:schemeClr val="bg1"/>
              </a:solidFill>
              <a:cs typeface="Poppins Medium" panose="00000600000000000000" pitchFamily="2" charset="0"/>
            </a:endParaRPr>
          </a:p>
          <a:p>
            <a:pPr marL="108000" lvl="0">
              <a:lnSpc>
                <a:spcPts val="1800"/>
              </a:lnSpc>
            </a:pPr>
            <a:endParaRPr lang="it-IT" sz="1600" b="1" dirty="0">
              <a:solidFill>
                <a:schemeClr val="bg1"/>
              </a:solidFill>
              <a:cs typeface="Poppins Medium" panose="00000600000000000000" pitchFamily="2" charset="0"/>
            </a:endParaRPr>
          </a:p>
        </p:txBody>
      </p:sp>
    </p:spTree>
    <p:extLst>
      <p:ext uri="{BB962C8B-B14F-4D97-AF65-F5344CB8AC3E}">
        <p14:creationId xmlns:p14="http://schemas.microsoft.com/office/powerpoint/2010/main" val="3640205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1595764"/>
            <a:ext cx="8526468" cy="3502601"/>
          </a:xfrm>
          <a:prstGeom prst="rect">
            <a:avLst/>
          </a:prstGeom>
          <a:noFill/>
        </p:spPr>
        <p:txBody>
          <a:bodyPr wrap="square" numCol="1" rtlCol="0">
            <a:noAutofit/>
          </a:bodyPr>
          <a:lstStyle/>
          <a:p>
            <a:pPr lvl="1" algn="just">
              <a:lnSpc>
                <a:spcPct val="107000"/>
              </a:lnSpc>
              <a:spcAft>
                <a:spcPts val="800"/>
              </a:spcAft>
            </a:pPr>
            <a:r>
              <a:rPr lang="it-IT" b="1" dirty="0">
                <a:cs typeface="Times New Roman" panose="02020603050405020304" pitchFamily="18" charset="0"/>
              </a:rPr>
              <a:t>2.6 Visuale</a:t>
            </a:r>
          </a:p>
          <a:p>
            <a:pPr lvl="1" algn="just">
              <a:lnSpc>
                <a:spcPct val="107000"/>
              </a:lnSpc>
              <a:spcAft>
                <a:spcPts val="800"/>
              </a:spcAft>
            </a:pPr>
            <a:r>
              <a:rPr lang="it-IT" dirty="0">
                <a:cs typeface="Times New Roman" panose="02020603050405020304" pitchFamily="18" charset="0"/>
              </a:rPr>
              <a:t>L'aspetto visivo è un elemento cruciale dell'aula digitale. La migliore qualità possibile dell'"home studio" favorirà l'aula digitale e la collaborazione. Una scarsa qualità visiva porterà facilmente alla "stanchezza da zoom" tra i partecipanti. Un modo per assicurarsi di migliorare le prestazioni visive nell'aula digitale può essere quello di:   </a:t>
            </a:r>
          </a:p>
          <a:p>
            <a:pPr marL="742950" lvl="1" indent="-285750" algn="just">
              <a:lnSpc>
                <a:spcPct val="107000"/>
              </a:lnSpc>
              <a:spcAft>
                <a:spcPts val="800"/>
              </a:spcAft>
              <a:buFont typeface="Arial" panose="020B0604020202020204" pitchFamily="34" charset="0"/>
              <a:buChar char="•"/>
            </a:pPr>
            <a:r>
              <a:rPr lang="it-IT" b="1" dirty="0">
                <a:cs typeface="Times New Roman" panose="02020603050405020304" pitchFamily="18" charset="0"/>
              </a:rPr>
              <a:t>Regolare la luce</a:t>
            </a:r>
            <a:r>
              <a:rPr lang="it-IT" dirty="0">
                <a:cs typeface="Times New Roman" panose="02020603050405020304" pitchFamily="18" charset="0"/>
              </a:rPr>
              <a:t>. Il sistema di videoconferenza (come Zoom) può avere funzioni che consentono di impostare la luce. In caso contrario, aiutare tutti gli studenti a impostare correttamente la luce. </a:t>
            </a:r>
          </a:p>
          <a:p>
            <a:pPr marL="742950" lvl="1" indent="-285750" algn="just">
              <a:lnSpc>
                <a:spcPct val="107000"/>
              </a:lnSpc>
              <a:spcAft>
                <a:spcPts val="800"/>
              </a:spcAft>
              <a:buFont typeface="Arial" panose="020B0604020202020204" pitchFamily="34" charset="0"/>
              <a:buChar char="•"/>
            </a:pPr>
            <a:r>
              <a:rPr lang="it-IT" b="1" dirty="0">
                <a:cs typeface="Times New Roman" panose="02020603050405020304" pitchFamily="18" charset="0"/>
              </a:rPr>
              <a:t>Pulire l'obiettivo della telecamera del dispositivo</a:t>
            </a:r>
            <a:r>
              <a:rPr lang="it-IT" dirty="0">
                <a:cs typeface="Times New Roman" panose="02020603050405020304" pitchFamily="18" charset="0"/>
              </a:rPr>
              <a:t> (cfr. "Attrezzature" - assicurarsi che le attrezzature degli studenti e degli educatori siano aggiornate e funzionanti).</a:t>
            </a: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626290" y="5267002"/>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9" name="Rettangolo con angoli arrotondati 28">
            <a:extLst>
              <a:ext uri="{FF2B5EF4-FFF2-40B4-BE49-F238E27FC236}">
                <a16:creationId xmlns:a16="http://schemas.microsoft.com/office/drawing/2014/main" id="{DEA1CC2F-8C76-43BC-ADBF-8644844262C9}"/>
              </a:ext>
            </a:extLst>
          </p:cNvPr>
          <p:cNvSpPr/>
          <p:nvPr/>
        </p:nvSpPr>
        <p:spPr>
          <a:xfrm>
            <a:off x="451029" y="451124"/>
            <a:ext cx="6466606" cy="57233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endParaRPr lang="en-US" sz="16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Mettere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in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pratica</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una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classe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digitale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collaborativa</a:t>
            </a:r>
            <a:endParaRPr lang="it-IT" sz="1600" b="1" dirty="0">
              <a:solidFill>
                <a:schemeClr val="bg1"/>
              </a:solidFill>
              <a:cs typeface="Poppins Medium" panose="00000600000000000000" pitchFamily="2" charset="0"/>
            </a:endParaRPr>
          </a:p>
          <a:p>
            <a:pPr marL="108000" lvl="0">
              <a:lnSpc>
                <a:spcPts val="1800"/>
              </a:lnSpc>
            </a:pPr>
            <a:endParaRPr lang="it-IT" sz="1600" b="1" dirty="0">
              <a:solidFill>
                <a:schemeClr val="bg1"/>
              </a:solidFill>
              <a:cs typeface="Poppins Medium" panose="00000600000000000000" pitchFamily="2" charset="0"/>
            </a:endParaRPr>
          </a:p>
        </p:txBody>
      </p:sp>
    </p:spTree>
    <p:extLst>
      <p:ext uri="{BB962C8B-B14F-4D97-AF65-F5344CB8AC3E}">
        <p14:creationId xmlns:p14="http://schemas.microsoft.com/office/powerpoint/2010/main" val="2605769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11611" y="1296767"/>
            <a:ext cx="10206195" cy="3502601"/>
          </a:xfrm>
          <a:prstGeom prst="rect">
            <a:avLst/>
          </a:prstGeom>
          <a:noFill/>
        </p:spPr>
        <p:txBody>
          <a:bodyPr wrap="square" numCol="2" rtlCol="0">
            <a:noAutofit/>
          </a:bodyPr>
          <a:lstStyle/>
          <a:p>
            <a:pPr lvl="1" algn="just">
              <a:lnSpc>
                <a:spcPct val="107000"/>
              </a:lnSpc>
              <a:spcAft>
                <a:spcPts val="800"/>
              </a:spcAft>
            </a:pPr>
            <a:r>
              <a:rPr lang="it-IT" b="1" dirty="0">
                <a:cs typeface="Times New Roman" panose="02020603050405020304" pitchFamily="18" charset="0"/>
              </a:rPr>
              <a:t>2.7 Audio</a:t>
            </a:r>
          </a:p>
          <a:p>
            <a:pPr lvl="1" algn="just">
              <a:lnSpc>
                <a:spcPct val="107000"/>
              </a:lnSpc>
              <a:spcAft>
                <a:spcPts val="800"/>
              </a:spcAft>
            </a:pPr>
            <a:r>
              <a:rPr lang="it-IT" dirty="0">
                <a:cs typeface="Times New Roman" panose="02020603050405020304" pitchFamily="18" charset="0"/>
              </a:rPr>
              <a:t>Questa è una parte spesso trascurata. Un audio scadente può affaticare i partecipanti all'aula digitale e far perdere loro la concentrazione sulla situazione di apprendimento.  L'operatore deve prestare attenzione alla posizione dei partecipanti nell'aula digitale. Ecco alcuni modi per migliorare l'audio per creare e ottimizzare l'aula digitale per la collaborazione. </a:t>
            </a:r>
          </a:p>
          <a:p>
            <a:pPr lvl="1" algn="just">
              <a:lnSpc>
                <a:spcPct val="107000"/>
              </a:lnSpc>
              <a:spcAft>
                <a:spcPts val="800"/>
              </a:spcAft>
            </a:pPr>
            <a:endParaRPr lang="it-IT" dirty="0">
              <a:cs typeface="Times New Roman" panose="02020603050405020304" pitchFamily="18" charset="0"/>
            </a:endParaRPr>
          </a:p>
          <a:p>
            <a:pPr marL="742950" lvl="1" indent="-285750" algn="just">
              <a:lnSpc>
                <a:spcPct val="107000"/>
              </a:lnSpc>
              <a:spcAft>
                <a:spcPts val="800"/>
              </a:spcAft>
              <a:buFont typeface="Arial" panose="020B0604020202020204" pitchFamily="34" charset="0"/>
              <a:buChar char="•"/>
            </a:pPr>
            <a:r>
              <a:rPr lang="it-IT" b="1" dirty="0">
                <a:cs typeface="Times New Roman" panose="02020603050405020304" pitchFamily="18" charset="0"/>
              </a:rPr>
              <a:t>Acustica</a:t>
            </a:r>
            <a:r>
              <a:rPr lang="it-IT" dirty="0">
                <a:cs typeface="Times New Roman" panose="02020603050405020304" pitchFamily="18" charset="0"/>
              </a:rPr>
              <a:t>: Ad esempio, le stanze grandi, senza molti ornamenti alle pareti, pareti singole e così via, fanno echeggiare il suono: Questo può causare ritardi/eco, distorsione o sfocatura dell'audio. </a:t>
            </a:r>
          </a:p>
          <a:p>
            <a:pPr marL="742950" lvl="1" indent="-285750" algn="just">
              <a:lnSpc>
                <a:spcPct val="107000"/>
              </a:lnSpc>
              <a:spcAft>
                <a:spcPts val="800"/>
              </a:spcAft>
              <a:buFont typeface="Arial" panose="020B0604020202020204" pitchFamily="34" charset="0"/>
              <a:buChar char="•"/>
            </a:pPr>
            <a:r>
              <a:rPr lang="it-IT" dirty="0">
                <a:cs typeface="Times New Roman" panose="02020603050405020304" pitchFamily="18" charset="0"/>
              </a:rPr>
              <a:t>Si consiglia di utilizzare un </a:t>
            </a:r>
            <a:r>
              <a:rPr lang="it-IT" b="1" dirty="0">
                <a:cs typeface="Times New Roman" panose="02020603050405020304" pitchFamily="18" charset="0"/>
              </a:rPr>
              <a:t>microfono di qualità</a:t>
            </a:r>
            <a:r>
              <a:rPr lang="it-IT" dirty="0">
                <a:cs typeface="Times New Roman" panose="02020603050405020304" pitchFamily="18" charset="0"/>
              </a:rPr>
              <a:t> invece dei microfoni incorporati nei dispositivi utilizzati (vedere Attrezzature).</a:t>
            </a:r>
          </a:p>
          <a:p>
            <a:pPr marL="742950" lvl="1" indent="-285750" algn="just">
              <a:lnSpc>
                <a:spcPct val="107000"/>
              </a:lnSpc>
              <a:spcAft>
                <a:spcPts val="800"/>
              </a:spcAft>
              <a:buFont typeface="Arial" panose="020B0604020202020204" pitchFamily="34" charset="0"/>
              <a:buChar char="•"/>
            </a:pPr>
            <a:r>
              <a:rPr lang="it-IT" dirty="0">
                <a:cs typeface="Times New Roman" panose="02020603050405020304" pitchFamily="18" charset="0"/>
              </a:rPr>
              <a:t>Anche le </a:t>
            </a:r>
            <a:r>
              <a:rPr lang="it-IT" b="1" dirty="0">
                <a:cs typeface="Times New Roman" panose="02020603050405020304" pitchFamily="18" charset="0"/>
              </a:rPr>
              <a:t>cuffie</a:t>
            </a:r>
            <a:r>
              <a:rPr lang="it-IT" dirty="0">
                <a:cs typeface="Times New Roman" panose="02020603050405020304" pitchFamily="18" charset="0"/>
              </a:rPr>
              <a:t> possono essere una buona idea</a:t>
            </a:r>
          </a:p>
          <a:p>
            <a:pPr marL="742950" lvl="1" indent="-285750" algn="just">
              <a:lnSpc>
                <a:spcPct val="107000"/>
              </a:lnSpc>
              <a:spcAft>
                <a:spcPts val="800"/>
              </a:spcAft>
              <a:buFont typeface="Arial" panose="020B0604020202020204" pitchFamily="34" charset="0"/>
              <a:buChar char="•"/>
            </a:pPr>
            <a:r>
              <a:rPr lang="it-IT" b="1" dirty="0">
                <a:cs typeface="Times New Roman" panose="02020603050405020304" pitchFamily="18" charset="0"/>
              </a:rPr>
              <a:t>Maschere</a:t>
            </a:r>
            <a:r>
              <a:rPr lang="it-IT" dirty="0">
                <a:cs typeface="Times New Roman" panose="02020603050405020304" pitchFamily="18" charset="0"/>
              </a:rPr>
              <a:t> - vedi restrizioni </a:t>
            </a:r>
            <a:r>
              <a:rPr lang="it-IT" dirty="0" err="1">
                <a:cs typeface="Times New Roman" panose="02020603050405020304" pitchFamily="18" charset="0"/>
              </a:rPr>
              <a:t>Covid</a:t>
            </a:r>
            <a:r>
              <a:rPr lang="it-IT" dirty="0">
                <a:cs typeface="Times New Roman" panose="02020603050405020304" pitchFamily="18" charset="0"/>
              </a:rPr>
              <a:t> - possono seriamente offuscare l'audio.</a:t>
            </a:r>
          </a:p>
          <a:p>
            <a:pPr marL="742950" lvl="1" indent="-285750" algn="just">
              <a:lnSpc>
                <a:spcPct val="107000"/>
              </a:lnSpc>
              <a:spcAft>
                <a:spcPts val="800"/>
              </a:spcAft>
              <a:buFont typeface="Arial" panose="020B0604020202020204" pitchFamily="34" charset="0"/>
              <a:buChar char="•"/>
            </a:pPr>
            <a:r>
              <a:rPr lang="it-IT" dirty="0">
                <a:cs typeface="Times New Roman" panose="02020603050405020304" pitchFamily="18" charset="0"/>
              </a:rPr>
              <a:t>Come operatore IFP, assicuratevi di </a:t>
            </a:r>
            <a:r>
              <a:rPr lang="it-IT" b="1" dirty="0">
                <a:cs typeface="Times New Roman" panose="02020603050405020304" pitchFamily="18" charset="0"/>
              </a:rPr>
              <a:t>testare</a:t>
            </a:r>
            <a:r>
              <a:rPr lang="it-IT" dirty="0">
                <a:cs typeface="Times New Roman" panose="02020603050405020304" pitchFamily="18" charset="0"/>
              </a:rPr>
              <a:t> l'audio, così come gli altri punti focali, con i partecipanti all'aula digitale.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9" name="Rettangolo con angoli arrotondati 28">
            <a:extLst>
              <a:ext uri="{FF2B5EF4-FFF2-40B4-BE49-F238E27FC236}">
                <a16:creationId xmlns:a16="http://schemas.microsoft.com/office/drawing/2014/main" id="{D4046455-DB8E-4038-B920-1FDF922A8D1D}"/>
              </a:ext>
            </a:extLst>
          </p:cNvPr>
          <p:cNvSpPr/>
          <p:nvPr/>
        </p:nvSpPr>
        <p:spPr>
          <a:xfrm>
            <a:off x="451029" y="451124"/>
            <a:ext cx="6612380" cy="57233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endParaRPr lang="en-US" sz="16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Mettere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in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pratica</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una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classe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digitale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collaborativa</a:t>
            </a:r>
            <a:endParaRPr lang="it-IT" sz="1600" b="1" dirty="0">
              <a:solidFill>
                <a:schemeClr val="bg1"/>
              </a:solidFill>
              <a:cs typeface="Poppins Medium" panose="00000600000000000000" pitchFamily="2" charset="0"/>
            </a:endParaRPr>
          </a:p>
          <a:p>
            <a:pPr marL="108000" lvl="0">
              <a:lnSpc>
                <a:spcPts val="1800"/>
              </a:lnSpc>
            </a:pPr>
            <a:endParaRPr lang="it-IT" sz="1600" b="1" dirty="0">
              <a:solidFill>
                <a:schemeClr val="bg1"/>
              </a:solidFill>
              <a:cs typeface="Poppins Medium" panose="00000600000000000000" pitchFamily="2" charset="0"/>
            </a:endParaRPr>
          </a:p>
        </p:txBody>
      </p:sp>
    </p:spTree>
    <p:extLst>
      <p:ext uri="{BB962C8B-B14F-4D97-AF65-F5344CB8AC3E}">
        <p14:creationId xmlns:p14="http://schemas.microsoft.com/office/powerpoint/2010/main" val="2307678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67834CF-0CDD-477F-8490-ED932D0F7E02}"/>
              </a:ext>
            </a:extLst>
          </p:cNvPr>
          <p:cNvSpPr/>
          <p:nvPr/>
        </p:nvSpPr>
        <p:spPr>
          <a:xfrm>
            <a:off x="519931" y="545291"/>
            <a:ext cx="7902616" cy="612384"/>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r>
              <a:rPr lang="it-IT"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Creare un'aula digitale sicura e protetta per la collaborazione</a:t>
            </a:r>
            <a:endParaRPr lang="it-IT" sz="1600" b="1" dirty="0">
              <a:solidFill>
                <a:schemeClr val="bg1"/>
              </a:solidFill>
              <a:cs typeface="Poppins Medium" panose="00000600000000000000" pitchFamily="2" charset="0"/>
            </a:endParaRPr>
          </a:p>
        </p:txBody>
      </p:sp>
      <p:sp>
        <p:nvSpPr>
          <p:cNvPr id="26" name="TextBox 54">
            <a:extLst>
              <a:ext uri="{FF2B5EF4-FFF2-40B4-BE49-F238E27FC236}">
                <a16:creationId xmlns:a16="http://schemas.microsoft.com/office/drawing/2014/main" id="{2F17DC47-0BEE-4ED4-BA6B-A229EF47F4E7}"/>
              </a:ext>
            </a:extLst>
          </p:cNvPr>
          <p:cNvSpPr txBox="1"/>
          <p:nvPr/>
        </p:nvSpPr>
        <p:spPr>
          <a:xfrm>
            <a:off x="626289" y="2655931"/>
            <a:ext cx="7980815" cy="3502601"/>
          </a:xfrm>
          <a:prstGeom prst="rect">
            <a:avLst/>
          </a:prstGeom>
          <a:noFill/>
        </p:spPr>
        <p:txBody>
          <a:bodyPr wrap="square" numCol="1" rtlCol="0">
            <a:noAutofit/>
          </a:bodyPr>
          <a:lstStyle/>
          <a:p>
            <a:pPr lvl="1" algn="just">
              <a:lnSpc>
                <a:spcPct val="107000"/>
              </a:lnSpc>
              <a:spcAft>
                <a:spcPts val="800"/>
              </a:spcAft>
            </a:pPr>
            <a:r>
              <a:rPr lang="it-IT" b="1" dirty="0">
                <a:ea typeface="Calibri" panose="020F0502020204030204" pitchFamily="34" charset="0"/>
                <a:cs typeface="Times New Roman" panose="02020603050405020304" pitchFamily="18" charset="0"/>
              </a:rPr>
              <a:t>3.1 Creazione di un'aula digitale sicura e protetta </a:t>
            </a:r>
          </a:p>
          <a:p>
            <a:pPr lvl="1" algn="just">
              <a:lnSpc>
                <a:spcPct val="107000"/>
              </a:lnSpc>
              <a:spcAft>
                <a:spcPts val="800"/>
              </a:spcAft>
            </a:pPr>
            <a:r>
              <a:rPr lang="it-IT" dirty="0">
                <a:ea typeface="Calibri" panose="020F0502020204030204" pitchFamily="34" charset="0"/>
                <a:cs typeface="Times New Roman" panose="02020603050405020304" pitchFamily="18" charset="0"/>
              </a:rPr>
              <a:t>La pandemia di </a:t>
            </a:r>
            <a:r>
              <a:rPr lang="it-IT" dirty="0" err="1">
                <a:ea typeface="Calibri" panose="020F0502020204030204" pitchFamily="34" charset="0"/>
                <a:cs typeface="Times New Roman" panose="02020603050405020304" pitchFamily="18" charset="0"/>
              </a:rPr>
              <a:t>Covid</a:t>
            </a:r>
            <a:r>
              <a:rPr lang="it-IT" dirty="0">
                <a:ea typeface="Calibri" panose="020F0502020204030204" pitchFamily="34" charset="0"/>
                <a:cs typeface="Times New Roman" panose="02020603050405020304" pitchFamily="18" charset="0"/>
              </a:rPr>
              <a:t> ha indotto gli operatori dell'istruzione e della formazione professionale a reagire prontamente e a istituire classi digitali. Le circostanze ci hanno imposto l'aula digitale. Un aspetto cruciale per far funzionare l'aula digitale e mediare la collaborazione è creare un'arena sicura e protetta per l'educatore e gli studenti, in cui tutti i partecipanti si sentano inclusi.</a:t>
            </a:r>
            <a:endParaRPr lang="da-DK" dirty="0">
              <a:effectLst/>
              <a:latin typeface="+mj-lt"/>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519931" y="4788830"/>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Tree>
    <p:extLst>
      <p:ext uri="{BB962C8B-B14F-4D97-AF65-F5344CB8AC3E}">
        <p14:creationId xmlns:p14="http://schemas.microsoft.com/office/powerpoint/2010/main" val="1683207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364386"/>
            <a:ext cx="8139966" cy="3502601"/>
          </a:xfrm>
          <a:prstGeom prst="rect">
            <a:avLst/>
          </a:prstGeom>
          <a:noFill/>
        </p:spPr>
        <p:txBody>
          <a:bodyPr wrap="square" numCol="1" rtlCol="0">
            <a:noAutofit/>
          </a:bodyPr>
          <a:lstStyle/>
          <a:p>
            <a:pPr lvl="1" algn="just">
              <a:lnSpc>
                <a:spcPct val="107000"/>
              </a:lnSpc>
              <a:spcAft>
                <a:spcPts val="800"/>
              </a:spcAft>
            </a:pPr>
            <a:r>
              <a:rPr lang="it-IT" b="1" dirty="0">
                <a:ea typeface="Calibri" panose="020F0502020204030204" pitchFamily="34" charset="0"/>
                <a:cs typeface="Times New Roman" panose="02020603050405020304" pitchFamily="18" charset="0"/>
              </a:rPr>
              <a:t>3.2 La vostra pratica per una classe digitale sicura e protetta</a:t>
            </a:r>
          </a:p>
          <a:p>
            <a:pPr lvl="1" algn="just">
              <a:lnSpc>
                <a:spcPct val="107000"/>
              </a:lnSpc>
              <a:spcAft>
                <a:spcPts val="800"/>
              </a:spcAft>
            </a:pPr>
            <a:r>
              <a:rPr lang="it-IT" i="1" dirty="0">
                <a:solidFill>
                  <a:srgbClr val="1CBECC"/>
                </a:solidFill>
                <a:ea typeface="Calibri" panose="020F0502020204030204" pitchFamily="34" charset="0"/>
                <a:cs typeface="Times New Roman" panose="02020603050405020304" pitchFamily="18" charset="0"/>
              </a:rPr>
              <a:t>Vi invitiamo a utilizzare lo strumento RESET "Implementare un'aula digitale sicura e protetta" per ragionare sui fattori relativi alla sicurezza all'aula digitale. </a:t>
            </a:r>
          </a:p>
          <a:p>
            <a:pPr lvl="1" algn="just">
              <a:lnSpc>
                <a:spcPct val="107000"/>
              </a:lnSpc>
              <a:spcAft>
                <a:spcPts val="800"/>
              </a:spcAft>
            </a:pPr>
            <a:r>
              <a:rPr lang="it-IT" dirty="0">
                <a:ea typeface="Calibri" panose="020F0502020204030204" pitchFamily="34" charset="0"/>
                <a:cs typeface="Times New Roman" panose="02020603050405020304" pitchFamily="18" charset="0"/>
              </a:rPr>
              <a:t>L’analisi degli elementi, sotto forma di domande, dovrebbero consentirvi di impostare la vostra pratica o di regolare/discutere i fattori già implementati per rendere l'aula digitale sicura e protetta, facilitando così la collaborazione. </a:t>
            </a:r>
          </a:p>
          <a:p>
            <a:pPr lvl="1" algn="just">
              <a:lnSpc>
                <a:spcPct val="107000"/>
              </a:lnSpc>
              <a:spcAft>
                <a:spcPts val="800"/>
              </a:spcAft>
            </a:pPr>
            <a:r>
              <a:rPr lang="it-IT" dirty="0">
                <a:ea typeface="Calibri" panose="020F0502020204030204" pitchFamily="34" charset="0"/>
                <a:cs typeface="Times New Roman" panose="02020603050405020304" pitchFamily="18" charset="0"/>
              </a:rPr>
              <a:t>Nel fare ciò, </a:t>
            </a:r>
            <a:r>
              <a:rPr lang="it-IT" b="1" dirty="0">
                <a:ea typeface="Calibri" panose="020F0502020204030204" pitchFamily="34" charset="0"/>
                <a:cs typeface="Times New Roman" panose="02020603050405020304" pitchFamily="18" charset="0"/>
              </a:rPr>
              <a:t>gli studenti devono essere ascoltati </a:t>
            </a:r>
            <a:r>
              <a:rPr lang="it-IT" dirty="0">
                <a:ea typeface="Calibri" panose="020F0502020204030204" pitchFamily="34" charset="0"/>
                <a:cs typeface="Times New Roman" panose="02020603050405020304" pitchFamily="18" charset="0"/>
              </a:rPr>
              <a:t>e collaborare per contribuire ad instaurare una </a:t>
            </a:r>
            <a:r>
              <a:rPr lang="it-IT" b="1" dirty="0">
                <a:ea typeface="Calibri" panose="020F0502020204030204" pitchFamily="34" charset="0"/>
                <a:cs typeface="Times New Roman" panose="02020603050405020304" pitchFamily="18" charset="0"/>
              </a:rPr>
              <a:t>pratica inclusiva</a:t>
            </a:r>
            <a:r>
              <a:rPr lang="it-IT" dirty="0">
                <a:ea typeface="Calibri" panose="020F0502020204030204" pitchFamily="34" charset="0"/>
                <a:cs typeface="Times New Roman" panose="02020603050405020304" pitchFamily="18" charset="0"/>
              </a:rPr>
              <a:t>, così come per gli IFP provider e IFP-educator.</a:t>
            </a:r>
            <a:endParaRPr lang="da-DK" dirty="0">
              <a:effectLst/>
              <a:latin typeface="+mj-lt"/>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519931" y="5577685"/>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9" name="Rettangolo con angoli arrotondati 28">
            <a:extLst>
              <a:ext uri="{FF2B5EF4-FFF2-40B4-BE49-F238E27FC236}">
                <a16:creationId xmlns:a16="http://schemas.microsoft.com/office/drawing/2014/main" id="{2394F3DC-89D9-442B-8B1B-354136F84F05}"/>
              </a:ext>
            </a:extLst>
          </p:cNvPr>
          <p:cNvSpPr/>
          <p:nvPr/>
        </p:nvSpPr>
        <p:spPr>
          <a:xfrm>
            <a:off x="519931" y="545291"/>
            <a:ext cx="7902616" cy="612384"/>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r>
              <a:rPr lang="it-IT"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Creare un'aula digitale sicura e protetta per la collaborazione</a:t>
            </a:r>
            <a:endParaRPr lang="it-IT" sz="1600" b="1" dirty="0">
              <a:solidFill>
                <a:schemeClr val="bg1"/>
              </a:solidFill>
              <a:cs typeface="Poppins Medium" panose="00000600000000000000" pitchFamily="2" charset="0"/>
            </a:endParaRPr>
          </a:p>
        </p:txBody>
      </p:sp>
    </p:spTree>
    <p:extLst>
      <p:ext uri="{BB962C8B-B14F-4D97-AF65-F5344CB8AC3E}">
        <p14:creationId xmlns:p14="http://schemas.microsoft.com/office/powerpoint/2010/main" val="315266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oogle Shape;334;p29">
            <a:extLst>
              <a:ext uri="{FF2B5EF4-FFF2-40B4-BE49-F238E27FC236}">
                <a16:creationId xmlns:a16="http://schemas.microsoft.com/office/drawing/2014/main" id="{5EF9888B-2240-49DF-AC5E-16F433F53F1F}"/>
              </a:ext>
            </a:extLst>
          </p:cNvPr>
          <p:cNvCxnSpPr>
            <a:cxnSpLocks noChangeAspect="1"/>
          </p:cNvCxnSpPr>
          <p:nvPr/>
        </p:nvCxnSpPr>
        <p:spPr>
          <a:xfrm>
            <a:off x="528320" y="3631149"/>
            <a:ext cx="6047970" cy="0"/>
          </a:xfrm>
          <a:prstGeom prst="straightConnector1">
            <a:avLst/>
          </a:prstGeom>
          <a:noFill/>
          <a:ln w="9525" cap="flat" cmpd="sng">
            <a:solidFill>
              <a:srgbClr val="1CBECC"/>
            </a:solidFill>
            <a:prstDash val="dash"/>
            <a:round/>
            <a:headEnd type="none" w="med" len="med"/>
            <a:tailEnd type="none" w="med" len="med"/>
          </a:ln>
        </p:spPr>
      </p:cxnSp>
      <p:sp>
        <p:nvSpPr>
          <p:cNvPr id="10" name="Rettangolo con angoli arrotondati 9">
            <a:extLst>
              <a:ext uri="{FF2B5EF4-FFF2-40B4-BE49-F238E27FC236}">
                <a16:creationId xmlns:a16="http://schemas.microsoft.com/office/drawing/2014/main" id="{C358B1F0-8B77-4EF8-A891-BC63D8B6BB27}"/>
              </a:ext>
            </a:extLst>
          </p:cNvPr>
          <p:cNvSpPr/>
          <p:nvPr/>
        </p:nvSpPr>
        <p:spPr>
          <a:xfrm>
            <a:off x="655319" y="1812022"/>
            <a:ext cx="5234677" cy="1241033"/>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r>
              <a:rPr lang="it-IT" sz="2800" b="1" dirty="0">
                <a:solidFill>
                  <a:schemeClr val="bg1"/>
                </a:solidFill>
                <a:cs typeface="Poppins Medium" panose="00000600000000000000" pitchFamily="2" charset="0"/>
              </a:rPr>
              <a:t>Lavoro di squadra e aula digitale collaborativa</a:t>
            </a:r>
            <a:endParaRPr lang="en-GB" sz="2800" b="1" dirty="0">
              <a:solidFill>
                <a:schemeClr val="bg1"/>
              </a:solidFill>
              <a:cs typeface="Poppins Medium" panose="00000600000000000000" pitchFamily="2" charset="0"/>
            </a:endParaRPr>
          </a:p>
        </p:txBody>
      </p:sp>
      <p:sp>
        <p:nvSpPr>
          <p:cNvPr id="11" name="CuadroTexto 4">
            <a:extLst>
              <a:ext uri="{FF2B5EF4-FFF2-40B4-BE49-F238E27FC236}">
                <a16:creationId xmlns:a16="http://schemas.microsoft.com/office/drawing/2014/main" id="{E27EE85C-5B56-4B17-98FE-AD406ECD62DD}"/>
              </a:ext>
            </a:extLst>
          </p:cNvPr>
          <p:cNvSpPr txBox="1"/>
          <p:nvPr/>
        </p:nvSpPr>
        <p:spPr>
          <a:xfrm>
            <a:off x="675242" y="3067289"/>
            <a:ext cx="6301150" cy="338554"/>
          </a:xfrm>
          <a:prstGeom prst="rect">
            <a:avLst/>
          </a:prstGeom>
          <a:noFill/>
        </p:spPr>
        <p:txBody>
          <a:bodyPr wrap="square" rtlCol="0">
            <a:spAutoFit/>
          </a:bodyPr>
          <a:lstStyle/>
          <a:p>
            <a:pPr marL="216000">
              <a:spcBef>
                <a:spcPts val="5"/>
              </a:spcBef>
              <a:tabLst>
                <a:tab pos="1205230" algn="l"/>
                <a:tab pos="1926589" algn="l"/>
                <a:tab pos="2915920" algn="l"/>
                <a:tab pos="3444875" algn="l"/>
                <a:tab pos="4383405" algn="l"/>
                <a:tab pos="6796405" algn="l"/>
              </a:tabLst>
              <a:defRPr/>
            </a:pPr>
            <a:r>
              <a:rPr lang="en-GB" sz="1600" dirty="0" err="1">
                <a:latin typeface="+mj-lt"/>
                <a:cs typeface="Poppins Medium" panose="00000600000000000000" pitchFamily="2" charset="0"/>
              </a:rPr>
              <a:t>rif</a:t>
            </a:r>
            <a:r>
              <a:rPr lang="en-GB" sz="1600" dirty="0">
                <a:latin typeface="+mj-lt"/>
                <a:cs typeface="Poppins Medium" panose="00000600000000000000" pitchFamily="2" charset="0"/>
              </a:rPr>
              <a:t>. </a:t>
            </a:r>
            <a:r>
              <a:rPr lang="en-GB" sz="1600" dirty="0" err="1">
                <a:latin typeface="+mj-lt"/>
                <a:cs typeface="Poppins Medium" panose="00000600000000000000" pitchFamily="2" charset="0"/>
              </a:rPr>
              <a:t>DigCompEdu</a:t>
            </a:r>
            <a:r>
              <a:rPr lang="en-GB" sz="1600" dirty="0">
                <a:latin typeface="+mj-lt"/>
                <a:cs typeface="Poppins Medium" panose="00000600000000000000" pitchFamily="2" charset="0"/>
              </a:rPr>
              <a:t> Area 3: </a:t>
            </a:r>
            <a:r>
              <a:rPr lang="en-GB" sz="1600" dirty="0" err="1">
                <a:latin typeface="+mj-lt"/>
                <a:cs typeface="Poppins Medium" panose="00000600000000000000" pitchFamily="2" charset="0"/>
              </a:rPr>
              <a:t>Insegnare</a:t>
            </a:r>
            <a:r>
              <a:rPr lang="en-GB" sz="1600" dirty="0">
                <a:latin typeface="+mj-lt"/>
                <a:cs typeface="Poppins Medium" panose="00000600000000000000" pitchFamily="2" charset="0"/>
              </a:rPr>
              <a:t> e </a:t>
            </a:r>
            <a:r>
              <a:rPr lang="en-GB" sz="1600" dirty="0" err="1">
                <a:latin typeface="+mj-lt"/>
                <a:cs typeface="Poppins Medium" panose="00000600000000000000" pitchFamily="2" charset="0"/>
              </a:rPr>
              <a:t>Imparare</a:t>
            </a:r>
            <a:endParaRPr lang="en-GB" sz="1600" dirty="0">
              <a:latin typeface="+mj-lt"/>
              <a:cs typeface="Poppins Medium" panose="00000600000000000000" pitchFamily="2" charset="0"/>
            </a:endParaRPr>
          </a:p>
        </p:txBody>
      </p:sp>
      <p:sp>
        <p:nvSpPr>
          <p:cNvPr id="15" name="CuadroTexto 4">
            <a:extLst>
              <a:ext uri="{FF2B5EF4-FFF2-40B4-BE49-F238E27FC236}">
                <a16:creationId xmlns:a16="http://schemas.microsoft.com/office/drawing/2014/main" id="{62247C25-3672-4E84-B082-76D6836AE866}"/>
              </a:ext>
            </a:extLst>
          </p:cNvPr>
          <p:cNvSpPr txBox="1"/>
          <p:nvPr/>
        </p:nvSpPr>
        <p:spPr>
          <a:xfrm>
            <a:off x="675241" y="3740993"/>
            <a:ext cx="4830077" cy="830997"/>
          </a:xfrm>
          <a:prstGeom prst="rect">
            <a:avLst/>
          </a:prstGeom>
          <a:noFill/>
        </p:spPr>
        <p:txBody>
          <a:bodyPr wrap="square" rtlCol="0">
            <a:spAutoFit/>
          </a:bodyPr>
          <a:lstStyle/>
          <a:p>
            <a:pPr marL="216000" lvl="0">
              <a:spcBef>
                <a:spcPts val="5"/>
              </a:spcBef>
              <a:tabLst>
                <a:tab pos="1205230" algn="l"/>
                <a:tab pos="1926589" algn="l"/>
                <a:tab pos="2915920" algn="l"/>
                <a:tab pos="3444875" algn="l"/>
                <a:tab pos="4383405" algn="l"/>
                <a:tab pos="6796405" algn="l"/>
              </a:tabLst>
              <a:defRPr/>
            </a:pPr>
            <a:r>
              <a:rPr lang="en-GB" sz="2400" dirty="0">
                <a:latin typeface="+mj-lt"/>
                <a:ea typeface="Microsoft Sans Serif" panose="020B0604020202020204" pitchFamily="34" charset="0"/>
                <a:cs typeface="Poppins ExtraLight" panose="00000300000000000000" pitchFamily="2" charset="0"/>
              </a:rPr>
              <a:t>Partner: </a:t>
            </a:r>
            <a:r>
              <a:rPr lang="en-GB" sz="2400" b="1" dirty="0">
                <a:solidFill>
                  <a:srgbClr val="1CBECC"/>
                </a:solidFill>
                <a:latin typeface="+mj-lt"/>
                <a:ea typeface="Microsoft Sans Serif" panose="020B0604020202020204" pitchFamily="34" charset="0"/>
                <a:cs typeface="Poppins Medium" panose="00000600000000000000" pitchFamily="2" charset="0"/>
              </a:rPr>
              <a:t>NLP Aalborg/ Center for Unges Livsmestring – </a:t>
            </a:r>
          </a:p>
        </p:txBody>
      </p:sp>
      <p:grpSp>
        <p:nvGrpSpPr>
          <p:cNvPr id="75" name="Gruppo 74">
            <a:extLst>
              <a:ext uri="{FF2B5EF4-FFF2-40B4-BE49-F238E27FC236}">
                <a16:creationId xmlns:a16="http://schemas.microsoft.com/office/drawing/2014/main" id="{FBE361F8-5F51-4FD4-9C79-EB8527093759}"/>
              </a:ext>
            </a:extLst>
          </p:cNvPr>
          <p:cNvGrpSpPr/>
          <p:nvPr/>
        </p:nvGrpSpPr>
        <p:grpSpPr>
          <a:xfrm>
            <a:off x="6956441" y="2169866"/>
            <a:ext cx="3600000" cy="2557180"/>
            <a:chOff x="7014810" y="2231426"/>
            <a:chExt cx="3530427" cy="2557180"/>
          </a:xfrm>
        </p:grpSpPr>
        <p:sp>
          <p:nvSpPr>
            <p:cNvPr id="6" name="Figura a mano libera: forma 5">
              <a:extLst>
                <a:ext uri="{FF2B5EF4-FFF2-40B4-BE49-F238E27FC236}">
                  <a16:creationId xmlns:a16="http://schemas.microsoft.com/office/drawing/2014/main" id="{CCC13637-9660-4939-8A2B-5D0090245720}"/>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9050" cap="flat">
              <a:solidFill>
                <a:srgbClr val="1CBECC"/>
              </a:solidFill>
              <a:prstDash val="solid"/>
              <a:round/>
            </a:ln>
          </p:spPr>
          <p:txBody>
            <a:bodyPr rtlCol="0" anchor="ctr"/>
            <a:lstStyle/>
            <a:p>
              <a:endParaRPr lang="en-GB"/>
            </a:p>
          </p:txBody>
        </p:sp>
        <p:sp>
          <p:nvSpPr>
            <p:cNvPr id="8" name="Figura a mano libera: forma 7">
              <a:extLst>
                <a:ext uri="{FF2B5EF4-FFF2-40B4-BE49-F238E27FC236}">
                  <a16:creationId xmlns:a16="http://schemas.microsoft.com/office/drawing/2014/main" id="{D738A96C-F6AB-44CD-9B1E-6E5408E1FDE0}"/>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9050" cap="flat">
              <a:solidFill>
                <a:srgbClr val="1CBECC"/>
              </a:solidFill>
              <a:prstDash val="solid"/>
              <a:round/>
            </a:ln>
          </p:spPr>
          <p:txBody>
            <a:bodyPr rtlCol="0" anchor="ctr"/>
            <a:lstStyle/>
            <a:p>
              <a:endParaRPr lang="en-GB"/>
            </a:p>
          </p:txBody>
        </p:sp>
        <p:sp>
          <p:nvSpPr>
            <p:cNvPr id="9" name="Figura a mano libera: forma 8">
              <a:extLst>
                <a:ext uri="{FF2B5EF4-FFF2-40B4-BE49-F238E27FC236}">
                  <a16:creationId xmlns:a16="http://schemas.microsoft.com/office/drawing/2014/main" id="{048CF318-5AA4-4EE2-A10F-EE4D91B3B3A6}"/>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9050" cap="flat">
              <a:solidFill>
                <a:srgbClr val="1CBECC"/>
              </a:solidFill>
              <a:prstDash val="solid"/>
              <a:round/>
            </a:ln>
          </p:spPr>
          <p:txBody>
            <a:bodyPr rtlCol="0" anchor="ctr"/>
            <a:lstStyle/>
            <a:p>
              <a:endParaRPr lang="en-GB"/>
            </a:p>
          </p:txBody>
        </p:sp>
        <p:sp>
          <p:nvSpPr>
            <p:cNvPr id="12" name="Figura a mano libera: forma 11">
              <a:extLst>
                <a:ext uri="{FF2B5EF4-FFF2-40B4-BE49-F238E27FC236}">
                  <a16:creationId xmlns:a16="http://schemas.microsoft.com/office/drawing/2014/main" id="{D352D682-5CC8-48AC-8CCB-2354A4CF844D}"/>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9050" cap="flat">
              <a:solidFill>
                <a:srgbClr val="1CBECC"/>
              </a:solidFill>
              <a:prstDash val="solid"/>
              <a:round/>
            </a:ln>
          </p:spPr>
          <p:txBody>
            <a:bodyPr rtlCol="0" anchor="ctr"/>
            <a:lstStyle/>
            <a:p>
              <a:endParaRPr lang="en-GB"/>
            </a:p>
          </p:txBody>
        </p:sp>
        <p:sp>
          <p:nvSpPr>
            <p:cNvPr id="13" name="Figura a mano libera: forma 12">
              <a:extLst>
                <a:ext uri="{FF2B5EF4-FFF2-40B4-BE49-F238E27FC236}">
                  <a16:creationId xmlns:a16="http://schemas.microsoft.com/office/drawing/2014/main" id="{07D142C7-AD81-4014-A073-CF89B3100D52}"/>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9050" cap="flat">
              <a:solidFill>
                <a:srgbClr val="1CBECC"/>
              </a:solidFill>
              <a:prstDash val="solid"/>
              <a:round/>
            </a:ln>
          </p:spPr>
          <p:txBody>
            <a:bodyPr rtlCol="0" anchor="ctr"/>
            <a:lstStyle/>
            <a:p>
              <a:endParaRPr lang="en-GB"/>
            </a:p>
          </p:txBody>
        </p:sp>
        <p:sp>
          <p:nvSpPr>
            <p:cNvPr id="14" name="Figura a mano libera: forma 13">
              <a:extLst>
                <a:ext uri="{FF2B5EF4-FFF2-40B4-BE49-F238E27FC236}">
                  <a16:creationId xmlns:a16="http://schemas.microsoft.com/office/drawing/2014/main" id="{2A54A2D1-0BB8-4F88-B847-F777E0706C22}"/>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9050" cap="flat">
              <a:solidFill>
                <a:srgbClr val="1CBECC"/>
              </a:solidFill>
              <a:prstDash val="solid"/>
              <a:round/>
            </a:ln>
          </p:spPr>
          <p:txBody>
            <a:bodyPr rtlCol="0" anchor="ctr"/>
            <a:lstStyle/>
            <a:p>
              <a:endParaRPr lang="en-GB"/>
            </a:p>
          </p:txBody>
        </p:sp>
        <p:sp>
          <p:nvSpPr>
            <p:cNvPr id="16" name="Figura a mano libera: forma 15">
              <a:extLst>
                <a:ext uri="{FF2B5EF4-FFF2-40B4-BE49-F238E27FC236}">
                  <a16:creationId xmlns:a16="http://schemas.microsoft.com/office/drawing/2014/main" id="{4869EC6C-A4AD-44BD-8DAA-BCE887659E74}"/>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9050" cap="flat">
              <a:solidFill>
                <a:srgbClr val="1CBECC"/>
              </a:solidFill>
              <a:prstDash val="solid"/>
              <a:round/>
            </a:ln>
          </p:spPr>
          <p:txBody>
            <a:bodyPr rtlCol="0" anchor="ctr"/>
            <a:lstStyle/>
            <a:p>
              <a:endParaRPr lang="en-GB"/>
            </a:p>
          </p:txBody>
        </p:sp>
        <p:sp>
          <p:nvSpPr>
            <p:cNvPr id="17" name="Figura a mano libera: forma 16">
              <a:extLst>
                <a:ext uri="{FF2B5EF4-FFF2-40B4-BE49-F238E27FC236}">
                  <a16:creationId xmlns:a16="http://schemas.microsoft.com/office/drawing/2014/main" id="{E095C53A-4A48-4382-84E5-925FD2F3C15F}"/>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9050" cap="flat">
              <a:solidFill>
                <a:srgbClr val="1CBECC"/>
              </a:solidFill>
              <a:prstDash val="solid"/>
              <a:round/>
            </a:ln>
          </p:spPr>
          <p:txBody>
            <a:bodyPr rtlCol="0" anchor="ctr"/>
            <a:lstStyle/>
            <a:p>
              <a:endParaRPr lang="en-GB"/>
            </a:p>
          </p:txBody>
        </p:sp>
        <p:sp>
          <p:nvSpPr>
            <p:cNvPr id="18" name="Figura a mano libera: forma 17">
              <a:extLst>
                <a:ext uri="{FF2B5EF4-FFF2-40B4-BE49-F238E27FC236}">
                  <a16:creationId xmlns:a16="http://schemas.microsoft.com/office/drawing/2014/main" id="{24DDE548-F181-4E20-B3E1-4E2662CB7523}"/>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9050" cap="flat">
              <a:solidFill>
                <a:srgbClr val="1CBECC"/>
              </a:solidFill>
              <a:prstDash val="solid"/>
              <a:round/>
            </a:ln>
          </p:spPr>
          <p:txBody>
            <a:bodyPr rtlCol="0" anchor="ctr"/>
            <a:lstStyle/>
            <a:p>
              <a:endParaRPr lang="en-GB"/>
            </a:p>
          </p:txBody>
        </p:sp>
        <p:sp>
          <p:nvSpPr>
            <p:cNvPr id="19" name="Figura a mano libera: forma 18">
              <a:extLst>
                <a:ext uri="{FF2B5EF4-FFF2-40B4-BE49-F238E27FC236}">
                  <a16:creationId xmlns:a16="http://schemas.microsoft.com/office/drawing/2014/main" id="{EE36D92F-4359-4CBE-AD08-B68925B4F4D1}"/>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9050" cap="flat">
              <a:solidFill>
                <a:srgbClr val="1CBECC"/>
              </a:solidFill>
              <a:prstDash val="solid"/>
              <a:round/>
            </a:ln>
          </p:spPr>
          <p:txBody>
            <a:bodyPr rtlCol="0" anchor="ctr"/>
            <a:lstStyle/>
            <a:p>
              <a:endParaRPr lang="en-GB"/>
            </a:p>
          </p:txBody>
        </p:sp>
        <p:sp>
          <p:nvSpPr>
            <p:cNvPr id="20" name="Figura a mano libera: forma 19">
              <a:extLst>
                <a:ext uri="{FF2B5EF4-FFF2-40B4-BE49-F238E27FC236}">
                  <a16:creationId xmlns:a16="http://schemas.microsoft.com/office/drawing/2014/main" id="{398515E3-61C4-49C2-9147-B9386FF32503}"/>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9050" cap="flat">
              <a:solidFill>
                <a:srgbClr val="1CBECC"/>
              </a:solidFill>
              <a:prstDash val="solid"/>
              <a:round/>
            </a:ln>
          </p:spPr>
          <p:txBody>
            <a:bodyPr rtlCol="0" anchor="ctr"/>
            <a:lstStyle/>
            <a:p>
              <a:endParaRPr lang="en-GB"/>
            </a:p>
          </p:txBody>
        </p:sp>
        <p:sp>
          <p:nvSpPr>
            <p:cNvPr id="21" name="Figura a mano libera: forma 20">
              <a:extLst>
                <a:ext uri="{FF2B5EF4-FFF2-40B4-BE49-F238E27FC236}">
                  <a16:creationId xmlns:a16="http://schemas.microsoft.com/office/drawing/2014/main" id="{4E19CB65-59A2-4519-BCF8-98269D90F2BD}"/>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905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46900126-2C20-45F7-9E31-BE84275FEB87}"/>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9050" cap="flat">
              <a:solidFill>
                <a:srgbClr val="1CBECC"/>
              </a:solidFill>
              <a:prstDash val="solid"/>
              <a:round/>
            </a:ln>
          </p:spPr>
          <p:txBody>
            <a:bodyPr rtlCol="0" anchor="ctr"/>
            <a:lstStyle/>
            <a:p>
              <a:endParaRPr lang="en-GB"/>
            </a:p>
          </p:txBody>
        </p:sp>
        <p:sp>
          <p:nvSpPr>
            <p:cNvPr id="29" name="Figura a mano libera: forma 28">
              <a:extLst>
                <a:ext uri="{FF2B5EF4-FFF2-40B4-BE49-F238E27FC236}">
                  <a16:creationId xmlns:a16="http://schemas.microsoft.com/office/drawing/2014/main" id="{D1634EB3-21EC-4029-85B4-E8AE10F22A9E}"/>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9050" cap="flat">
              <a:solidFill>
                <a:srgbClr val="1CBECC"/>
              </a:solidFill>
              <a:prstDash val="solid"/>
              <a:round/>
            </a:ln>
          </p:spPr>
          <p:txBody>
            <a:bodyPr rtlCol="0" anchor="ctr"/>
            <a:lstStyle/>
            <a:p>
              <a:endParaRPr lang="en-GB"/>
            </a:p>
          </p:txBody>
        </p:sp>
        <p:grpSp>
          <p:nvGrpSpPr>
            <p:cNvPr id="71" name="Gruppo 70">
              <a:extLst>
                <a:ext uri="{FF2B5EF4-FFF2-40B4-BE49-F238E27FC236}">
                  <a16:creationId xmlns:a16="http://schemas.microsoft.com/office/drawing/2014/main" id="{8A517701-F0FA-4ADF-A43F-259680D6DF65}"/>
                </a:ext>
              </a:extLst>
            </p:cNvPr>
            <p:cNvGrpSpPr/>
            <p:nvPr/>
          </p:nvGrpSpPr>
          <p:grpSpPr>
            <a:xfrm>
              <a:off x="9429237" y="3528606"/>
              <a:ext cx="1116000" cy="1260000"/>
              <a:chOff x="9540997" y="3559086"/>
              <a:chExt cx="1000670" cy="1147040"/>
            </a:xfrm>
          </p:grpSpPr>
          <p:sp>
            <p:nvSpPr>
              <p:cNvPr id="25" name="Figura a mano libera: forma 24">
                <a:extLst>
                  <a:ext uri="{FF2B5EF4-FFF2-40B4-BE49-F238E27FC236}">
                    <a16:creationId xmlns:a16="http://schemas.microsoft.com/office/drawing/2014/main" id="{5C92B1D1-8C23-4E46-B234-6912EB523B54}"/>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9050" cap="flat">
                <a:solidFill>
                  <a:srgbClr val="1CBECC"/>
                </a:solidFill>
                <a:prstDash val="solid"/>
                <a:round/>
              </a:ln>
            </p:spPr>
            <p:txBody>
              <a:bodyPr rtlCol="0" anchor="ctr"/>
              <a:lstStyle/>
              <a:p>
                <a:endParaRPr lang="en-GB"/>
              </a:p>
            </p:txBody>
          </p:sp>
          <p:sp>
            <p:nvSpPr>
              <p:cNvPr id="27" name="Figura a mano libera: forma 26">
                <a:extLst>
                  <a:ext uri="{FF2B5EF4-FFF2-40B4-BE49-F238E27FC236}">
                    <a16:creationId xmlns:a16="http://schemas.microsoft.com/office/drawing/2014/main" id="{3802F293-2401-4B80-9B3F-0A5BB70D32FA}"/>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9050" cap="flat">
                <a:solidFill>
                  <a:srgbClr val="1CBECC"/>
                </a:solidFill>
                <a:prstDash val="solid"/>
                <a:round/>
              </a:ln>
            </p:spPr>
            <p:txBody>
              <a:bodyPr rtlCol="0" anchor="ctr"/>
              <a:lstStyle/>
              <a:p>
                <a:endParaRPr lang="en-GB"/>
              </a:p>
            </p:txBody>
          </p:sp>
          <p:sp>
            <p:nvSpPr>
              <p:cNvPr id="31" name="Figura a mano libera: forma 30">
                <a:extLst>
                  <a:ext uri="{FF2B5EF4-FFF2-40B4-BE49-F238E27FC236}">
                    <a16:creationId xmlns:a16="http://schemas.microsoft.com/office/drawing/2014/main" id="{ACA618EC-891A-4DE8-A1B9-DF6799290C73}"/>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9050" cap="flat">
                <a:solidFill>
                  <a:srgbClr val="1CBECC"/>
                </a:solidFill>
                <a:prstDash val="solid"/>
                <a:miter/>
              </a:ln>
            </p:spPr>
            <p:txBody>
              <a:bodyPr rtlCol="0" anchor="ctr"/>
              <a:lstStyle/>
              <a:p>
                <a:endParaRPr lang="en-GB"/>
              </a:p>
            </p:txBody>
          </p:sp>
        </p:grpSp>
        <p:sp>
          <p:nvSpPr>
            <p:cNvPr id="24" name="Figura a mano libera: forma 23">
              <a:extLst>
                <a:ext uri="{FF2B5EF4-FFF2-40B4-BE49-F238E27FC236}">
                  <a16:creationId xmlns:a16="http://schemas.microsoft.com/office/drawing/2014/main" id="{FB28049A-E949-4D07-AECF-ACF1103F6728}"/>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9050" cap="flat">
              <a:solidFill>
                <a:srgbClr val="1CBECC"/>
              </a:solidFill>
              <a:prstDash val="solid"/>
              <a:round/>
            </a:ln>
          </p:spPr>
          <p:txBody>
            <a:bodyPr rtlCol="0" anchor="ctr"/>
            <a:lstStyle/>
            <a:p>
              <a:endParaRPr lang="en-GB"/>
            </a:p>
          </p:txBody>
        </p:sp>
        <p:sp>
          <p:nvSpPr>
            <p:cNvPr id="26" name="Figura a mano libera: forma 25">
              <a:extLst>
                <a:ext uri="{FF2B5EF4-FFF2-40B4-BE49-F238E27FC236}">
                  <a16:creationId xmlns:a16="http://schemas.microsoft.com/office/drawing/2014/main" id="{27EFE501-FECB-406B-BF8F-D999D8720E15}"/>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9050" cap="flat">
              <a:solidFill>
                <a:srgbClr val="1CBECC"/>
              </a:solidFill>
              <a:prstDash val="solid"/>
              <a:round/>
            </a:ln>
          </p:spPr>
          <p:txBody>
            <a:bodyPr rtlCol="0" anchor="ctr"/>
            <a:lstStyle/>
            <a:p>
              <a:endParaRPr lang="en-GB"/>
            </a:p>
          </p:txBody>
        </p:sp>
        <p:sp>
          <p:nvSpPr>
            <p:cNvPr id="28" name="Figura a mano libera: forma 27">
              <a:extLst>
                <a:ext uri="{FF2B5EF4-FFF2-40B4-BE49-F238E27FC236}">
                  <a16:creationId xmlns:a16="http://schemas.microsoft.com/office/drawing/2014/main" id="{BC977E9F-F4C7-4E0E-9792-9BB12A5A4ECD}"/>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9050" cap="flat">
              <a:solidFill>
                <a:srgbClr val="1CBECC"/>
              </a:solidFill>
              <a:prstDash val="solid"/>
              <a:round/>
            </a:ln>
          </p:spPr>
          <p:txBody>
            <a:bodyPr rtlCol="0" anchor="ctr"/>
            <a:lstStyle/>
            <a:p>
              <a:endParaRPr lang="en-GB"/>
            </a:p>
          </p:txBody>
        </p:sp>
        <p:sp>
          <p:nvSpPr>
            <p:cNvPr id="32" name="Figura a mano libera: forma 31">
              <a:extLst>
                <a:ext uri="{FF2B5EF4-FFF2-40B4-BE49-F238E27FC236}">
                  <a16:creationId xmlns:a16="http://schemas.microsoft.com/office/drawing/2014/main" id="{E90A38F4-C135-4F52-BCDE-0F7FB87B604C}"/>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9050" cap="flat">
              <a:solidFill>
                <a:srgbClr val="1CBECC"/>
              </a:solidFill>
              <a:prstDash val="solid"/>
              <a:miter/>
            </a:ln>
          </p:spPr>
          <p:txBody>
            <a:bodyPr rtlCol="0" anchor="ctr"/>
            <a:lstStyle/>
            <a:p>
              <a:endParaRPr lang="en-GB"/>
            </a:p>
          </p:txBody>
        </p:sp>
      </p:grpSp>
    </p:spTree>
    <p:extLst>
      <p:ext uri="{BB962C8B-B14F-4D97-AF65-F5344CB8AC3E}">
        <p14:creationId xmlns:p14="http://schemas.microsoft.com/office/powerpoint/2010/main" val="2310119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67834CF-0CDD-477F-8490-ED932D0F7E02}"/>
              </a:ext>
            </a:extLst>
          </p:cNvPr>
          <p:cNvSpPr/>
          <p:nvPr/>
        </p:nvSpPr>
        <p:spPr>
          <a:xfrm>
            <a:off x="443534" y="469784"/>
            <a:ext cx="7232394" cy="51172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gn="ctr">
              <a:lnSpc>
                <a:spcPts val="1800"/>
              </a:lnSpc>
            </a:pPr>
            <a:endParaRPr lang="en-US" sz="18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r>
              <a:rPr lang="en-US" sz="18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Creare</a:t>
            </a:r>
            <a:r>
              <a:rPr lang="en-US" sz="18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una </a:t>
            </a:r>
            <a:r>
              <a:rPr lang="en-US" sz="18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classe</a:t>
            </a:r>
            <a:r>
              <a:rPr lang="en-US" sz="18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digitale</a:t>
            </a:r>
            <a:r>
              <a:rPr lang="en-US" sz="18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collaborativa</a:t>
            </a:r>
            <a:r>
              <a:rPr lang="en-US" sz="18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a:t>
            </a:r>
            <a:r>
              <a:rPr lang="en-US" sz="18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dinamica</a:t>
            </a:r>
            <a:endParaRPr lang="en-US" sz="16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marL="108000">
              <a:lnSpc>
                <a:spcPts val="1800"/>
              </a:lnSpc>
            </a:pPr>
            <a:endParaRPr lang="it-IT" sz="1600" b="1" dirty="0">
              <a:solidFill>
                <a:schemeClr val="bg1"/>
              </a:solidFill>
              <a:cs typeface="Poppins Medium" panose="00000600000000000000" pitchFamily="2" charset="0"/>
            </a:endParaRPr>
          </a:p>
        </p:txBody>
      </p:sp>
      <p:sp>
        <p:nvSpPr>
          <p:cNvPr id="26" name="TextBox 54">
            <a:extLst>
              <a:ext uri="{FF2B5EF4-FFF2-40B4-BE49-F238E27FC236}">
                <a16:creationId xmlns:a16="http://schemas.microsoft.com/office/drawing/2014/main" id="{2F17DC47-0BEE-4ED4-BA6B-A229EF47F4E7}"/>
              </a:ext>
            </a:extLst>
          </p:cNvPr>
          <p:cNvSpPr txBox="1"/>
          <p:nvPr/>
        </p:nvSpPr>
        <p:spPr>
          <a:xfrm>
            <a:off x="626290" y="2735451"/>
            <a:ext cx="8367078" cy="3502601"/>
          </a:xfrm>
          <a:prstGeom prst="rect">
            <a:avLst/>
          </a:prstGeom>
          <a:noFill/>
        </p:spPr>
        <p:txBody>
          <a:bodyPr wrap="square" numCol="1" rtlCol="0">
            <a:noAutofit/>
          </a:bodyPr>
          <a:lstStyle/>
          <a:p>
            <a:pPr lvl="1" algn="just">
              <a:lnSpc>
                <a:spcPct val="107000"/>
              </a:lnSpc>
              <a:spcAft>
                <a:spcPts val="800"/>
              </a:spcAft>
            </a:pPr>
            <a:r>
              <a:rPr lang="it-IT" b="1" dirty="0">
                <a:ea typeface="Calibri" panose="020F0502020204030204" pitchFamily="34" charset="0"/>
                <a:cs typeface="Times New Roman" panose="02020603050405020304" pitchFamily="18" charset="0"/>
              </a:rPr>
              <a:t>4.1 Struttura per creare un'aula digitale collaborativa dinamica</a:t>
            </a:r>
          </a:p>
          <a:p>
            <a:pPr lvl="1" algn="just">
              <a:lnSpc>
                <a:spcPct val="107000"/>
              </a:lnSpc>
              <a:spcAft>
                <a:spcPts val="800"/>
              </a:spcAft>
            </a:pPr>
            <a:r>
              <a:rPr lang="it-IT" dirty="0">
                <a:ea typeface="Calibri" panose="020F0502020204030204" pitchFamily="34" charset="0"/>
                <a:cs typeface="Times New Roman" panose="02020603050405020304" pitchFamily="18" charset="0"/>
              </a:rPr>
              <a:t>Questa formazione offre all'operatore IFP un quadro di riferimento per creare un'aula digitale dinamica e collaborativa. </a:t>
            </a:r>
          </a:p>
          <a:p>
            <a:pPr lvl="1" algn="just">
              <a:lnSpc>
                <a:spcPct val="107000"/>
              </a:lnSpc>
              <a:spcAft>
                <a:spcPts val="800"/>
              </a:spcAft>
            </a:pPr>
            <a:r>
              <a:rPr lang="it-IT" dirty="0">
                <a:ea typeface="Calibri" panose="020F0502020204030204" pitchFamily="34" charset="0"/>
                <a:cs typeface="Times New Roman" panose="02020603050405020304" pitchFamily="18" charset="0"/>
              </a:rPr>
              <a:t>La formazione si concentra sull'ottimizzazione e la professionalizzazione delle competenze </a:t>
            </a:r>
            <a:r>
              <a:rPr lang="it-IT" b="1" dirty="0">
                <a:ea typeface="Calibri" panose="020F0502020204030204" pitchFamily="34" charset="0"/>
                <a:cs typeface="Times New Roman" panose="02020603050405020304" pitchFamily="18" charset="0"/>
              </a:rPr>
              <a:t>collaborative, relazionali e di co-</a:t>
            </a:r>
            <a:r>
              <a:rPr lang="it-IT" b="1" dirty="0" err="1">
                <a:ea typeface="Calibri" panose="020F0502020204030204" pitchFamily="34" charset="0"/>
                <a:cs typeface="Times New Roman" panose="02020603050405020304" pitchFamily="18" charset="0"/>
              </a:rPr>
              <a:t>working</a:t>
            </a:r>
            <a:r>
              <a:rPr lang="it-IT" b="1" dirty="0">
                <a:ea typeface="Calibri" panose="020F0502020204030204" pitchFamily="34" charset="0"/>
                <a:cs typeface="Times New Roman" panose="02020603050405020304" pitchFamily="18" charset="0"/>
              </a:rPr>
              <a:t> su una piattaforma digitale</a:t>
            </a:r>
            <a:r>
              <a:rPr lang="it-IT" dirty="0">
                <a:ea typeface="Calibri" panose="020F0502020204030204" pitchFamily="34" charset="0"/>
                <a:cs typeface="Times New Roman" panose="02020603050405020304" pitchFamily="18" charset="0"/>
              </a:rPr>
              <a:t>. L'insegnamento deve essere </a:t>
            </a:r>
            <a:r>
              <a:rPr lang="it-IT" b="1" dirty="0">
                <a:ea typeface="Calibri" panose="020F0502020204030204" pitchFamily="34" charset="0"/>
                <a:cs typeface="Times New Roman" panose="02020603050405020304" pitchFamily="18" charset="0"/>
              </a:rPr>
              <a:t>personalizzato </a:t>
            </a:r>
            <a:r>
              <a:rPr lang="it-IT" dirty="0">
                <a:ea typeface="Calibri" panose="020F0502020204030204" pitchFamily="34" charset="0"/>
                <a:cs typeface="Times New Roman" panose="02020603050405020304" pitchFamily="18" charset="0"/>
              </a:rPr>
              <a:t>per adattarsi a un contesto digitale 2D con i suoi punti di forza e le sue sfide (vedi sopra).</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545098" y="5459949"/>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Tree>
    <p:extLst>
      <p:ext uri="{BB962C8B-B14F-4D97-AF65-F5344CB8AC3E}">
        <p14:creationId xmlns:p14="http://schemas.microsoft.com/office/powerpoint/2010/main" val="440358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033086"/>
            <a:ext cx="8467746" cy="3502601"/>
          </a:xfrm>
          <a:prstGeom prst="rect">
            <a:avLst/>
          </a:prstGeom>
          <a:noFill/>
        </p:spPr>
        <p:txBody>
          <a:bodyPr wrap="square" numCol="1" rtlCol="0">
            <a:noAutofit/>
          </a:bodyPr>
          <a:lstStyle/>
          <a:p>
            <a:pPr lvl="1" algn="just">
              <a:lnSpc>
                <a:spcPct val="107000"/>
              </a:lnSpc>
              <a:spcAft>
                <a:spcPts val="800"/>
              </a:spcAft>
            </a:pPr>
            <a:r>
              <a:rPr lang="it-IT" b="1" dirty="0">
                <a:ea typeface="Calibri" panose="020F0502020204030204" pitchFamily="34" charset="0"/>
                <a:cs typeface="Times New Roman" panose="02020603050405020304" pitchFamily="18" charset="0"/>
              </a:rPr>
              <a:t>4.1 Struttura per creare un'aula digitale collaborativa dinamica</a:t>
            </a:r>
          </a:p>
          <a:p>
            <a:pPr lvl="1" algn="just">
              <a:lnSpc>
                <a:spcPct val="107000"/>
              </a:lnSpc>
              <a:spcAft>
                <a:spcPts val="800"/>
              </a:spcAft>
            </a:pPr>
            <a:r>
              <a:rPr lang="it-IT" dirty="0">
                <a:ea typeface="Calibri" panose="020F0502020204030204" pitchFamily="34" charset="0"/>
                <a:cs typeface="Times New Roman" panose="02020603050405020304" pitchFamily="18" charset="0"/>
              </a:rPr>
              <a:t>Nei seguenti esercizi suggeriti, l'operatore IFP dovrà essere in grado di supportare e ottimizzare l'aula digitale con strumenti in grado di favorire la collaborazione tra gli studenti (e anche tra l'educatore e l'IFP). </a:t>
            </a:r>
          </a:p>
          <a:p>
            <a:pPr lvl="1" algn="just">
              <a:lnSpc>
                <a:spcPct val="107000"/>
              </a:lnSpc>
              <a:spcAft>
                <a:spcPts val="800"/>
              </a:spcAft>
            </a:pPr>
            <a:r>
              <a:rPr lang="it-IT" dirty="0">
                <a:ea typeface="Calibri" panose="020F0502020204030204" pitchFamily="34" charset="0"/>
                <a:cs typeface="Times New Roman" panose="02020603050405020304" pitchFamily="18" charset="0"/>
              </a:rPr>
              <a:t>Gli esercizi si basano in parte sul lavoro di gruppo (team work) nell'aula digitale. L'operatore IFP imposta un lavoro di gruppo capace di supportare la collaborazione, le relazioni sociali e le abilità di co-</a:t>
            </a:r>
            <a:r>
              <a:rPr lang="it-IT" dirty="0" err="1">
                <a:ea typeface="Calibri" panose="020F0502020204030204" pitchFamily="34" charset="0"/>
                <a:cs typeface="Times New Roman" panose="02020603050405020304" pitchFamily="18" charset="0"/>
              </a:rPr>
              <a:t>working</a:t>
            </a:r>
            <a:r>
              <a:rPr lang="it-IT" dirty="0">
                <a:ea typeface="Calibri" panose="020F0502020204030204" pitchFamily="34" charset="0"/>
                <a:cs typeface="Times New Roman" panose="02020603050405020304" pitchFamily="18" charset="0"/>
              </a:rPr>
              <a:t>, mentre l'educatore IFP rimane responsabile del processo di lavoro di gruppo digitale guidato dall'insegnante - per mescolare strategicamente gli studenti, mantenere un'aula sicura e protetta, ecc.</a:t>
            </a:r>
            <a:endParaRPr lang="da-DK" sz="1200" dirty="0">
              <a:effectLst/>
              <a:latin typeface="Times New Roman" panose="02020603050405020304" pitchFamily="18" charset="0"/>
              <a:ea typeface="Times New Roman" panose="02020603050405020304" pitchFamily="18" charset="0"/>
            </a:endParaRPr>
          </a:p>
          <a:p>
            <a:pPr marL="800100" lvl="1" indent="-342900" algn="just">
              <a:lnSpc>
                <a:spcPct val="107000"/>
              </a:lnSpc>
              <a:spcAft>
                <a:spcPts val="800"/>
              </a:spcAft>
              <a:buFont typeface="Symbol" panose="05050102010706020507" pitchFamily="18" charset="2"/>
              <a:buChar char=""/>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443534" y="5336633"/>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9" name="Rettangolo con angoli arrotondati 28">
            <a:extLst>
              <a:ext uri="{FF2B5EF4-FFF2-40B4-BE49-F238E27FC236}">
                <a16:creationId xmlns:a16="http://schemas.microsoft.com/office/drawing/2014/main" id="{FD49BCE6-36D9-48F0-BEF4-733D9A230A7E}"/>
              </a:ext>
            </a:extLst>
          </p:cNvPr>
          <p:cNvSpPr/>
          <p:nvPr/>
        </p:nvSpPr>
        <p:spPr>
          <a:xfrm>
            <a:off x="443534" y="469784"/>
            <a:ext cx="7232394" cy="51172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Creare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una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classe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digitale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collaborativa</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dinamica</a:t>
            </a:r>
            <a:endPar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0932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1874062"/>
            <a:ext cx="8484154" cy="3502601"/>
          </a:xfrm>
          <a:prstGeom prst="rect">
            <a:avLst/>
          </a:prstGeom>
          <a:noFill/>
        </p:spPr>
        <p:txBody>
          <a:bodyPr wrap="square" numCol="1" rtlCol="0">
            <a:noAutofit/>
          </a:bodyPr>
          <a:lstStyle/>
          <a:p>
            <a:pPr lvl="1" algn="just">
              <a:lnSpc>
                <a:spcPct val="107000"/>
              </a:lnSpc>
              <a:spcAft>
                <a:spcPts val="800"/>
              </a:spcAft>
            </a:pPr>
            <a:r>
              <a:rPr lang="it-IT" b="1" dirty="0">
                <a:cs typeface="Times New Roman" panose="02020603050405020304" pitchFamily="18" charset="0"/>
              </a:rPr>
              <a:t>4.2 Avvio della lezione online e introduzione dell'argomento </a:t>
            </a:r>
          </a:p>
          <a:p>
            <a:pPr lvl="1" algn="just">
              <a:lnSpc>
                <a:spcPct val="107000"/>
              </a:lnSpc>
              <a:spcAft>
                <a:spcPts val="800"/>
              </a:spcAft>
            </a:pPr>
            <a:r>
              <a:rPr lang="it-IT" dirty="0">
                <a:cs typeface="Times New Roman" panose="02020603050405020304" pitchFamily="18" charset="0"/>
              </a:rPr>
              <a:t>Come operatori IFP potete pensare di iniziare la lezione online con una canzone (ad esempio "</a:t>
            </a:r>
            <a:r>
              <a:rPr lang="it-IT" dirty="0" err="1">
                <a:cs typeface="Times New Roman" panose="02020603050405020304" pitchFamily="18" charset="0"/>
              </a:rPr>
              <a:t>Count</a:t>
            </a:r>
            <a:r>
              <a:rPr lang="it-IT" dirty="0">
                <a:cs typeface="Times New Roman" panose="02020603050405020304" pitchFamily="18" charset="0"/>
              </a:rPr>
              <a:t> on Me" di Bruno Mars - il testo sostiene la costruzione di relazioni in un ambiente/clima sicuro e protetto come quello della classe). </a:t>
            </a:r>
          </a:p>
          <a:p>
            <a:pPr lvl="1" algn="just">
              <a:lnSpc>
                <a:spcPct val="107000"/>
              </a:lnSpc>
              <a:spcAft>
                <a:spcPts val="800"/>
              </a:spcAft>
            </a:pPr>
            <a:r>
              <a:rPr lang="it-IT" dirty="0">
                <a:cs typeface="Times New Roman" panose="02020603050405020304" pitchFamily="18" charset="0"/>
              </a:rPr>
              <a:t>L'uso in generale </a:t>
            </a:r>
            <a:r>
              <a:rPr lang="it-IT" b="1" dirty="0">
                <a:cs typeface="Times New Roman" panose="02020603050405020304" pitchFamily="18" charset="0"/>
              </a:rPr>
              <a:t>della musica </a:t>
            </a:r>
            <a:r>
              <a:rPr lang="it-IT" dirty="0">
                <a:cs typeface="Times New Roman" panose="02020603050405020304" pitchFamily="18" charset="0"/>
              </a:rPr>
              <a:t>all'inizio è quello di creare una cornice e sottolineare che si tratta di qualcosa di molto diverso dal contesto di apprendimento formale e noto della scuola. </a:t>
            </a:r>
          </a:p>
          <a:p>
            <a:pPr lvl="1" algn="just">
              <a:lnSpc>
                <a:spcPct val="107000"/>
              </a:lnSpc>
              <a:spcAft>
                <a:spcPts val="800"/>
              </a:spcAft>
            </a:pPr>
            <a:r>
              <a:rPr lang="it-IT" dirty="0">
                <a:cs typeface="Times New Roman" panose="02020603050405020304" pitchFamily="18" charset="0"/>
              </a:rPr>
              <a:t>Inoltre, la musica genera </a:t>
            </a:r>
            <a:r>
              <a:rPr lang="it-IT" b="1" dirty="0">
                <a:cs typeface="Times New Roman" panose="02020603050405020304" pitchFamily="18" charset="0"/>
              </a:rPr>
              <a:t>una sensazione e un ambiente di inclusione </a:t>
            </a:r>
            <a:r>
              <a:rPr lang="it-IT" dirty="0">
                <a:cs typeface="Times New Roman" panose="02020603050405020304" pitchFamily="18" charset="0"/>
              </a:rPr>
              <a:t>e delle </a:t>
            </a:r>
            <a:r>
              <a:rPr lang="it-IT" b="1" dirty="0">
                <a:cs typeface="Times New Roman" panose="02020603050405020304" pitchFamily="18" charset="0"/>
              </a:rPr>
              <a:t>vibrazioni positive </a:t>
            </a:r>
            <a:r>
              <a:rPr lang="it-IT" dirty="0">
                <a:cs typeface="Times New Roman" panose="02020603050405020304" pitchFamily="18" charset="0"/>
              </a:rPr>
              <a:t>nell'aula, nel corpo e nella mente di ogni studente. La musica è un ottimo strumento per toccarci immediatamente nel profondo, senza filtri e senza doverla prima elaborare.</a:t>
            </a: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626290" y="5535740"/>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8" name="Rettangolo con angoli arrotondati 27">
            <a:extLst>
              <a:ext uri="{FF2B5EF4-FFF2-40B4-BE49-F238E27FC236}">
                <a16:creationId xmlns:a16="http://schemas.microsoft.com/office/drawing/2014/main" id="{13E1C824-6E69-4D26-893E-66DEA8509BB8}"/>
              </a:ext>
            </a:extLst>
          </p:cNvPr>
          <p:cNvSpPr/>
          <p:nvPr/>
        </p:nvSpPr>
        <p:spPr>
          <a:xfrm>
            <a:off x="443534" y="469784"/>
            <a:ext cx="7232394" cy="51172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Creare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una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classe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digitale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collaborativa</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dinamica</a:t>
            </a:r>
            <a:endPar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4579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544320" y="1614973"/>
            <a:ext cx="8871755" cy="3502601"/>
          </a:xfrm>
          <a:prstGeom prst="rect">
            <a:avLst/>
          </a:prstGeom>
          <a:noFill/>
        </p:spPr>
        <p:txBody>
          <a:bodyPr wrap="square" numCol="1" rtlCol="0">
            <a:noAutofit/>
          </a:bodyPr>
          <a:lstStyle/>
          <a:p>
            <a:pPr lvl="1" algn="just">
              <a:lnSpc>
                <a:spcPct val="107000"/>
              </a:lnSpc>
              <a:spcAft>
                <a:spcPts val="800"/>
              </a:spcAft>
            </a:pPr>
            <a:r>
              <a:rPr lang="it-IT" b="1" dirty="0">
                <a:cs typeface="Times New Roman" panose="02020603050405020304" pitchFamily="18" charset="0"/>
              </a:rPr>
              <a:t>4.2 Avvio della lezione online e introduzione dell'argomento </a:t>
            </a:r>
          </a:p>
          <a:p>
            <a:pPr lvl="1" algn="just">
              <a:lnSpc>
                <a:spcPct val="107000"/>
              </a:lnSpc>
              <a:spcAft>
                <a:spcPts val="800"/>
              </a:spcAft>
            </a:pPr>
            <a:r>
              <a:rPr lang="it-IT" dirty="0">
                <a:cs typeface="Times New Roman" panose="02020603050405020304" pitchFamily="18" charset="0"/>
              </a:rPr>
              <a:t>Per creare un'aula digitale sicura, protetta e dinamica, i partecipanti (studenti ed educatori) </a:t>
            </a:r>
            <a:r>
              <a:rPr lang="it-IT" b="1" dirty="0">
                <a:cs typeface="Times New Roman" panose="02020603050405020304" pitchFamily="18" charset="0"/>
              </a:rPr>
              <a:t>condividono una recente esperienza positiva</a:t>
            </a:r>
            <a:r>
              <a:rPr lang="it-IT" dirty="0">
                <a:cs typeface="Times New Roman" panose="02020603050405020304" pitchFamily="18" charset="0"/>
              </a:rPr>
              <a:t>. Funziona come rompighiaccio e come "spinta alla coesione" nell'aula digitale.</a:t>
            </a:r>
          </a:p>
          <a:p>
            <a:pPr lvl="1" algn="just">
              <a:lnSpc>
                <a:spcPct val="107000"/>
              </a:lnSpc>
              <a:spcAft>
                <a:spcPts val="800"/>
              </a:spcAft>
            </a:pPr>
            <a:r>
              <a:rPr lang="it-IT" dirty="0">
                <a:cs typeface="Times New Roman" panose="02020603050405020304" pitchFamily="18" charset="0"/>
              </a:rPr>
              <a:t>Per fare un'analogia, sembra funzionare come ottenere "mi piace" sui social media. Rende felici e positivi. È personale, toccante, riconoscibile e tranquillo. Ci si può identificare con gli altri studenti ed educatori della classe grazie alle loro storie ed esperienze. Li si può vedere sotto una luce diversa, come "una persona completa", che fa cose "normali" come camminare e incontrare un amico. Questo processo è emozionante in senso positivo, favorisce </a:t>
            </a:r>
            <a:r>
              <a:rPr lang="it-IT" b="1" dirty="0">
                <a:cs typeface="Times New Roman" panose="02020603050405020304" pitchFamily="18" charset="0"/>
              </a:rPr>
              <a:t>l'empatia</a:t>
            </a:r>
            <a:r>
              <a:rPr lang="it-IT" dirty="0">
                <a:cs typeface="Times New Roman" panose="02020603050405020304" pitchFamily="18" charset="0"/>
              </a:rPr>
              <a:t> dei partecipanti e crea l'ambientazione perfetta per la parte successiva.</a:t>
            </a: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443534" y="5367670"/>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8" name="Rettangolo con angoli arrotondati 27">
            <a:extLst>
              <a:ext uri="{FF2B5EF4-FFF2-40B4-BE49-F238E27FC236}">
                <a16:creationId xmlns:a16="http://schemas.microsoft.com/office/drawing/2014/main" id="{7A770524-253B-44CA-944F-7E8BDBFCA6DB}"/>
              </a:ext>
            </a:extLst>
          </p:cNvPr>
          <p:cNvSpPr/>
          <p:nvPr/>
        </p:nvSpPr>
        <p:spPr>
          <a:xfrm>
            <a:off x="443534" y="469784"/>
            <a:ext cx="7232394" cy="51172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Creare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una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classe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digitale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collaborativa</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dinamica</a:t>
            </a:r>
            <a:endPar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6224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1913818"/>
            <a:ext cx="8663484" cy="3502601"/>
          </a:xfrm>
          <a:prstGeom prst="rect">
            <a:avLst/>
          </a:prstGeom>
          <a:noFill/>
        </p:spPr>
        <p:txBody>
          <a:bodyPr wrap="square" numCol="1" rtlCol="0">
            <a:noAutofit/>
          </a:bodyPr>
          <a:lstStyle/>
          <a:p>
            <a:pPr lvl="1" algn="just">
              <a:lnSpc>
                <a:spcPct val="107000"/>
              </a:lnSpc>
              <a:spcAft>
                <a:spcPts val="800"/>
              </a:spcAft>
            </a:pPr>
            <a:r>
              <a:rPr lang="it-IT" b="1" dirty="0">
                <a:cs typeface="Times New Roman" panose="02020603050405020304" pitchFamily="18" charset="0"/>
              </a:rPr>
              <a:t>4.2 Avvio della lezione online e introduzione dell'argomento </a:t>
            </a:r>
          </a:p>
          <a:p>
            <a:pPr lvl="1" algn="just">
              <a:lnSpc>
                <a:spcPct val="107000"/>
              </a:lnSpc>
              <a:spcAft>
                <a:spcPts val="800"/>
              </a:spcAft>
            </a:pPr>
            <a:r>
              <a:rPr lang="it-IT" dirty="0">
                <a:cs typeface="Times New Roman" panose="02020603050405020304" pitchFamily="18" charset="0"/>
              </a:rPr>
              <a:t>Prima che gli studenti inizino a lavorare sull'argomento della lezione, assicuratevi di creare una classe online sicura e protetta per permettere agli studenti di parlare delle loro esperienze precedenti e future sull'argomento della lezione. Le domande possono essere le seguenti:</a:t>
            </a:r>
          </a:p>
          <a:p>
            <a:pPr marL="742950" lvl="1" indent="-285750" algn="just">
              <a:lnSpc>
                <a:spcPct val="107000"/>
              </a:lnSpc>
              <a:spcAft>
                <a:spcPts val="800"/>
              </a:spcAft>
              <a:buFont typeface="Arial" panose="020B0604020202020204" pitchFamily="34" charset="0"/>
              <a:buChar char="•"/>
            </a:pPr>
            <a:r>
              <a:rPr lang="it-IT" dirty="0">
                <a:cs typeface="Times New Roman" panose="02020603050405020304" pitchFamily="18" charset="0"/>
              </a:rPr>
              <a:t>Cosa porterà questo argomento agli studenti?</a:t>
            </a:r>
          </a:p>
          <a:p>
            <a:pPr marL="742950" lvl="1" indent="-285750" algn="just">
              <a:lnSpc>
                <a:spcPct val="107000"/>
              </a:lnSpc>
              <a:spcAft>
                <a:spcPts val="800"/>
              </a:spcAft>
              <a:buFont typeface="Arial" panose="020B0604020202020204" pitchFamily="34" charset="0"/>
              <a:buChar char="•"/>
            </a:pPr>
            <a:r>
              <a:rPr lang="it-IT" dirty="0">
                <a:cs typeface="Times New Roman" panose="02020603050405020304" pitchFamily="18" charset="0"/>
              </a:rPr>
              <a:t>Ci sono state esperienze precedenti su questo argomento?</a:t>
            </a:r>
          </a:p>
          <a:p>
            <a:pPr lvl="1" algn="just">
              <a:lnSpc>
                <a:spcPct val="107000"/>
              </a:lnSpc>
              <a:spcAft>
                <a:spcPts val="800"/>
              </a:spcAft>
            </a:pPr>
            <a:r>
              <a:rPr lang="it-IT" dirty="0">
                <a:cs typeface="Times New Roman" panose="02020603050405020304" pitchFamily="18" charset="0"/>
              </a:rPr>
              <a:t>Gli studenti si sentiranno più sicuri e protetti nell’affrontare l'argomento della lezione, e questo aiuterà anche l'operatore IFP a creare un lavoro di gruppo dinamico, perché gli studenti potranno portare </a:t>
            </a:r>
            <a:r>
              <a:rPr lang="it-IT" b="1" dirty="0">
                <a:cs typeface="Times New Roman" panose="02020603050405020304" pitchFamily="18" charset="0"/>
              </a:rPr>
              <a:t>le proprie esperienze </a:t>
            </a:r>
            <a:r>
              <a:rPr lang="it-IT" dirty="0">
                <a:cs typeface="Times New Roman" panose="02020603050405020304" pitchFamily="18" charset="0"/>
              </a:rPr>
              <a:t>nel lavoro di gruppo.</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443534" y="5427255"/>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8" name="Rettangolo con angoli arrotondati 27">
            <a:extLst>
              <a:ext uri="{FF2B5EF4-FFF2-40B4-BE49-F238E27FC236}">
                <a16:creationId xmlns:a16="http://schemas.microsoft.com/office/drawing/2014/main" id="{13D38F22-8330-49ED-AF93-5427FBEF1AC4}"/>
              </a:ext>
            </a:extLst>
          </p:cNvPr>
          <p:cNvSpPr/>
          <p:nvPr/>
        </p:nvSpPr>
        <p:spPr>
          <a:xfrm>
            <a:off x="443534" y="469784"/>
            <a:ext cx="7232394" cy="51172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Creare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una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classe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digitale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collaborativa</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dinamica</a:t>
            </a:r>
            <a:endPar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395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059590"/>
            <a:ext cx="8425431" cy="3502601"/>
          </a:xfrm>
          <a:prstGeom prst="rect">
            <a:avLst/>
          </a:prstGeom>
          <a:noFill/>
        </p:spPr>
        <p:txBody>
          <a:bodyPr wrap="square" numCol="1" rtlCol="0">
            <a:noAutofit/>
          </a:bodyPr>
          <a:lstStyle/>
          <a:p>
            <a:pPr lvl="1" algn="just">
              <a:lnSpc>
                <a:spcPct val="107000"/>
              </a:lnSpc>
              <a:spcAft>
                <a:spcPts val="800"/>
              </a:spcAft>
            </a:pPr>
            <a:r>
              <a:rPr lang="it-IT" b="1" dirty="0">
                <a:cs typeface="Times New Roman" panose="02020603050405020304" pitchFamily="18" charset="0"/>
              </a:rPr>
              <a:t>4.3 Lavorare sull'argomento, sul riepilogo e sulla fine della lezione online in gruppi di studio </a:t>
            </a:r>
          </a:p>
          <a:p>
            <a:pPr lvl="1" algn="just">
              <a:lnSpc>
                <a:spcPct val="107000"/>
              </a:lnSpc>
              <a:spcAft>
                <a:spcPts val="800"/>
              </a:spcAft>
            </a:pPr>
            <a:r>
              <a:rPr lang="it-IT" dirty="0">
                <a:cs typeface="Times New Roman" panose="02020603050405020304" pitchFamily="18" charset="0"/>
              </a:rPr>
              <a:t>La collaborazione sotto forma di lavoro di gruppo (lavoro di squadra) è una parte centrale della situazione di apprendimento in molti IFP ed è importante per il </a:t>
            </a:r>
            <a:r>
              <a:rPr lang="it-IT" b="1" dirty="0">
                <a:cs typeface="Times New Roman" panose="02020603050405020304" pitchFamily="18" charset="0"/>
              </a:rPr>
              <a:t>benessere degli studenti </a:t>
            </a:r>
            <a:r>
              <a:rPr lang="it-IT" dirty="0">
                <a:cs typeface="Times New Roman" panose="02020603050405020304" pitchFamily="18" charset="0"/>
              </a:rPr>
              <a:t>che i gruppi funzionino bene. Quando gli studenti lavorano in gruppo, è possibile che alcuni si sentano lasciati fuori dalla comunità, esclusi o non sappiano come collaborare con gli altri.</a:t>
            </a:r>
            <a:endParaRPr lang="da-DK" dirty="0">
              <a:latin typeface="+mj-lt"/>
              <a:cs typeface="Arial" panose="020B0604020202020204" pitchFamily="34"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511542" y="4605134"/>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8" name="Rettangolo con angoli arrotondati 27">
            <a:extLst>
              <a:ext uri="{FF2B5EF4-FFF2-40B4-BE49-F238E27FC236}">
                <a16:creationId xmlns:a16="http://schemas.microsoft.com/office/drawing/2014/main" id="{7334BF52-62A4-45A6-A014-6A0D36BC1A63}"/>
              </a:ext>
            </a:extLst>
          </p:cNvPr>
          <p:cNvSpPr/>
          <p:nvPr/>
        </p:nvSpPr>
        <p:spPr>
          <a:xfrm>
            <a:off x="443534" y="469784"/>
            <a:ext cx="7232394" cy="51172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Creare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una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classe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digitale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collaborativa</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dinamica</a:t>
            </a:r>
            <a:endPar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1707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1781298"/>
            <a:ext cx="8987493" cy="3502601"/>
          </a:xfrm>
          <a:prstGeom prst="rect">
            <a:avLst/>
          </a:prstGeom>
          <a:noFill/>
        </p:spPr>
        <p:txBody>
          <a:bodyPr wrap="square" numCol="1" rtlCol="0">
            <a:noAutofit/>
          </a:bodyPr>
          <a:lstStyle/>
          <a:p>
            <a:pPr lvl="1" algn="just">
              <a:lnSpc>
                <a:spcPct val="107000"/>
              </a:lnSpc>
              <a:spcAft>
                <a:spcPts val="800"/>
              </a:spcAft>
            </a:pPr>
            <a:r>
              <a:rPr lang="it-IT" b="1" dirty="0">
                <a:cs typeface="Times New Roman" panose="02020603050405020304" pitchFamily="18" charset="0"/>
              </a:rPr>
              <a:t>4.3 Lavorare sull'argomento, sul riepilogo e sulla fine della lezione online - nei gruppi di lavoro </a:t>
            </a:r>
          </a:p>
          <a:p>
            <a:pPr lvl="1" algn="just">
              <a:lnSpc>
                <a:spcPct val="107000"/>
              </a:lnSpc>
              <a:spcAft>
                <a:spcPts val="800"/>
              </a:spcAft>
            </a:pPr>
            <a:r>
              <a:rPr lang="it-IT" dirty="0">
                <a:cs typeface="Times New Roman" panose="02020603050405020304" pitchFamily="18" charset="0"/>
              </a:rPr>
              <a:t>Pertanto, può essere d'aiuto all'operatore IFP preparare il lavoro online impostando ogni </a:t>
            </a:r>
            <a:r>
              <a:rPr lang="it-IT" b="1" dirty="0">
                <a:cs typeface="Times New Roman" panose="02020603050405020304" pitchFamily="18" charset="0"/>
              </a:rPr>
              <a:t>gruppo di lavoro </a:t>
            </a:r>
            <a:r>
              <a:rPr lang="it-IT" dirty="0">
                <a:cs typeface="Times New Roman" panose="02020603050405020304" pitchFamily="18" charset="0"/>
              </a:rPr>
              <a:t>in relazione al coworking/collaborazione, alla professionalità e alle relazioni sociali. Ciò favorirà la dinamica dei gruppi di lavoro e aiuterà l'operatore IFP a creare un'aula digitale sicura e protetta. I gruppi di lavoro possono essere impostati/preparati in anticipo nel sistema di videoconferenza in uso.</a:t>
            </a:r>
          </a:p>
          <a:p>
            <a:pPr lvl="1" algn="just">
              <a:lnSpc>
                <a:spcPct val="107000"/>
              </a:lnSpc>
              <a:spcAft>
                <a:spcPts val="800"/>
              </a:spcAft>
            </a:pPr>
            <a:r>
              <a:rPr lang="it-IT" dirty="0">
                <a:cs typeface="Times New Roman" panose="02020603050405020304" pitchFamily="18" charset="0"/>
              </a:rPr>
              <a:t>Anche permettere agli studenti di fare una pausa e di dedicarsi a qualcosa di diverso e divertente fa parte della creazione di un'aula digitale dinamica, sicura e protetta. In questo caso, l'operatore VET può suonare una canzone come "Happy" di </a:t>
            </a:r>
            <a:r>
              <a:rPr lang="it-IT" dirty="0" err="1">
                <a:cs typeface="Times New Roman" panose="02020603050405020304" pitchFamily="18" charset="0"/>
              </a:rPr>
              <a:t>Pharrell</a:t>
            </a:r>
            <a:r>
              <a:rPr lang="it-IT" dirty="0">
                <a:cs typeface="Times New Roman" panose="02020603050405020304" pitchFamily="18" charset="0"/>
              </a:rPr>
              <a:t> Williams, o persino ballare.</a:t>
            </a: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443534" y="5309809"/>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8" name="Rettangolo con angoli arrotondati 27">
            <a:extLst>
              <a:ext uri="{FF2B5EF4-FFF2-40B4-BE49-F238E27FC236}">
                <a16:creationId xmlns:a16="http://schemas.microsoft.com/office/drawing/2014/main" id="{6C8EF81E-56B6-40F1-BCDB-4FF20BED2915}"/>
              </a:ext>
            </a:extLst>
          </p:cNvPr>
          <p:cNvSpPr/>
          <p:nvPr/>
        </p:nvSpPr>
        <p:spPr>
          <a:xfrm>
            <a:off x="443534" y="469784"/>
            <a:ext cx="7232394" cy="51172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Creare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una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classe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digitale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collaborativa</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dinamica</a:t>
            </a:r>
            <a:endPar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8850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059590"/>
            <a:ext cx="8838568" cy="3502601"/>
          </a:xfrm>
          <a:prstGeom prst="rect">
            <a:avLst/>
          </a:prstGeom>
          <a:noFill/>
        </p:spPr>
        <p:txBody>
          <a:bodyPr wrap="square" numCol="1" rtlCol="0">
            <a:noAutofit/>
          </a:bodyPr>
          <a:lstStyle/>
          <a:p>
            <a:pPr lvl="1" algn="just">
              <a:lnSpc>
                <a:spcPct val="107000"/>
              </a:lnSpc>
              <a:spcAft>
                <a:spcPts val="800"/>
              </a:spcAft>
            </a:pPr>
            <a:r>
              <a:rPr lang="it-IT" b="1" dirty="0">
                <a:cs typeface="Times New Roman" panose="02020603050405020304" pitchFamily="18" charset="0"/>
              </a:rPr>
              <a:t>4.3 Lavorare sull'argomento, sul riassunto e sulla fine della lezione online - nei gruppi di lavoro </a:t>
            </a:r>
          </a:p>
          <a:p>
            <a:pPr lvl="1" algn="just">
              <a:lnSpc>
                <a:spcPct val="107000"/>
              </a:lnSpc>
              <a:spcAft>
                <a:spcPts val="800"/>
              </a:spcAft>
            </a:pPr>
            <a:r>
              <a:rPr lang="it-IT" dirty="0">
                <a:cs typeface="Times New Roman" panose="02020603050405020304" pitchFamily="18" charset="0"/>
              </a:rPr>
              <a:t>Alla fine della lezione, è importante che gli studenti lascino la lezione online con una </a:t>
            </a:r>
            <a:r>
              <a:rPr lang="it-IT" b="1" dirty="0">
                <a:cs typeface="Times New Roman" panose="02020603050405020304" pitchFamily="18" charset="0"/>
              </a:rPr>
              <a:t>buona esperienza, un senso di appartenenza </a:t>
            </a:r>
            <a:r>
              <a:rPr lang="it-IT" dirty="0">
                <a:cs typeface="Times New Roman" panose="02020603050405020304" pitchFamily="18" charset="0"/>
              </a:rPr>
              <a:t>alla classe digitale e una </a:t>
            </a:r>
            <a:r>
              <a:rPr lang="it-IT" b="1" dirty="0">
                <a:cs typeface="Times New Roman" panose="02020603050405020304" pitchFamily="18" charset="0"/>
              </a:rPr>
              <a:t>sensazione di inclusione</a:t>
            </a:r>
            <a:r>
              <a:rPr lang="it-IT" dirty="0">
                <a:cs typeface="Times New Roman" panose="02020603050405020304" pitchFamily="18" charset="0"/>
              </a:rPr>
              <a:t>. L'operatore IFP può quindi scegliere di far rispondere gli studenti dei gruppi di lavoro a una o più delle seguenti domande:</a:t>
            </a:r>
          </a:p>
          <a:p>
            <a:pPr marL="742950" lvl="1" indent="-285750" algn="just">
              <a:lnSpc>
                <a:spcPct val="107000"/>
              </a:lnSpc>
              <a:spcAft>
                <a:spcPts val="800"/>
              </a:spcAft>
              <a:buFont typeface="Arial" panose="020B0604020202020204" pitchFamily="34" charset="0"/>
              <a:buChar char="•"/>
            </a:pPr>
            <a:r>
              <a:rPr lang="it-IT" dirty="0">
                <a:cs typeface="Times New Roman" panose="02020603050405020304" pitchFamily="18" charset="0"/>
              </a:rPr>
              <a:t>Cosa trovate importante nel lavorare sull'argomento di oggi?</a:t>
            </a:r>
          </a:p>
          <a:p>
            <a:pPr marL="742950" lvl="1" indent="-285750" algn="just">
              <a:lnSpc>
                <a:spcPct val="107000"/>
              </a:lnSpc>
              <a:spcAft>
                <a:spcPts val="800"/>
              </a:spcAft>
              <a:buFont typeface="Arial" panose="020B0604020202020204" pitchFamily="34" charset="0"/>
              <a:buChar char="•"/>
            </a:pPr>
            <a:r>
              <a:rPr lang="it-IT" dirty="0">
                <a:cs typeface="Times New Roman" panose="02020603050405020304" pitchFamily="18" charset="0"/>
              </a:rPr>
              <a:t>Com'è stata la vostra esperienza di lavoro sull'argomento?</a:t>
            </a: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626290" y="5427255"/>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8" name="Rettangolo con angoli arrotondati 27">
            <a:extLst>
              <a:ext uri="{FF2B5EF4-FFF2-40B4-BE49-F238E27FC236}">
                <a16:creationId xmlns:a16="http://schemas.microsoft.com/office/drawing/2014/main" id="{482D2C0B-7013-4421-AE80-801C14AF471A}"/>
              </a:ext>
            </a:extLst>
          </p:cNvPr>
          <p:cNvSpPr/>
          <p:nvPr/>
        </p:nvSpPr>
        <p:spPr>
          <a:xfrm>
            <a:off x="443534" y="469784"/>
            <a:ext cx="7232394" cy="51172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Creare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una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classe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digitale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collaborativa</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dinamica</a:t>
            </a:r>
            <a:endPar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2969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059590"/>
            <a:ext cx="8543246" cy="3502601"/>
          </a:xfrm>
          <a:prstGeom prst="rect">
            <a:avLst/>
          </a:prstGeom>
          <a:noFill/>
        </p:spPr>
        <p:txBody>
          <a:bodyPr wrap="square" numCol="1" rtlCol="0">
            <a:noAutofit/>
          </a:bodyPr>
          <a:lstStyle/>
          <a:p>
            <a:pPr lvl="1" algn="just">
              <a:lnSpc>
                <a:spcPct val="107000"/>
              </a:lnSpc>
              <a:spcAft>
                <a:spcPts val="800"/>
              </a:spcAft>
            </a:pPr>
            <a:r>
              <a:rPr lang="it-IT" b="1" dirty="0">
                <a:cs typeface="Times New Roman" panose="02020603050405020304" pitchFamily="18" charset="0"/>
              </a:rPr>
              <a:t>4.3 Lavorare sull'argomento, sul riassunto e sulla fine della lezione online - nei gruppi di lavoro </a:t>
            </a:r>
          </a:p>
          <a:p>
            <a:pPr lvl="1" algn="just">
              <a:lnSpc>
                <a:spcPct val="107000"/>
              </a:lnSpc>
              <a:spcAft>
                <a:spcPts val="800"/>
              </a:spcAft>
            </a:pPr>
            <a:r>
              <a:rPr lang="it-IT" dirty="0">
                <a:cs typeface="Times New Roman" panose="02020603050405020304" pitchFamily="18" charset="0"/>
              </a:rPr>
              <a:t>Gli studenti scrivono le risposte su un foglio di carta, poi lanciano il foglio e lo lanciano sullo schermo. Questa è una cosa che normalmente non si fa a scuola, ma l'idea è quella di </a:t>
            </a:r>
            <a:r>
              <a:rPr lang="it-IT" b="1" dirty="0">
                <a:cs typeface="Times New Roman" panose="02020603050405020304" pitchFamily="18" charset="0"/>
              </a:rPr>
              <a:t>mantenere un'atmosfera informale </a:t>
            </a:r>
            <a:r>
              <a:rPr lang="it-IT" dirty="0">
                <a:cs typeface="Times New Roman" panose="02020603050405020304" pitchFamily="18" charset="0"/>
              </a:rPr>
              <a:t>e in contrasto con la parte più formale della scuola. </a:t>
            </a:r>
          </a:p>
          <a:p>
            <a:pPr lvl="1" algn="just">
              <a:lnSpc>
                <a:spcPct val="107000"/>
              </a:lnSpc>
              <a:spcAft>
                <a:spcPts val="800"/>
              </a:spcAft>
            </a:pPr>
            <a:r>
              <a:rPr lang="it-IT" dirty="0">
                <a:cs typeface="Times New Roman" panose="02020603050405020304" pitchFamily="18" charset="0"/>
              </a:rPr>
              <a:t>Uno o più studenti dei gruppi di lavoro leggeranno le loro risposte. Anche in questo caso, ogni studente può riflettere e prendere coscienza di sé e dei compagni e acquisire conoscenze per rafforzare la salute mentale, il benessere e l'inclusione.</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lnSpc>
                <a:spcPct val="107000"/>
              </a:lnSpc>
              <a:spcAft>
                <a:spcPts val="800"/>
              </a:spcAft>
              <a:buFont typeface="Symbol" panose="05050102010706020507" pitchFamily="18" charset="2"/>
              <a:buChar char=""/>
            </a:pP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738560" y="5427255"/>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8" name="Rettangolo con angoli arrotondati 27">
            <a:extLst>
              <a:ext uri="{FF2B5EF4-FFF2-40B4-BE49-F238E27FC236}">
                <a16:creationId xmlns:a16="http://schemas.microsoft.com/office/drawing/2014/main" id="{85C8CAB4-BE5F-4217-AF84-BC50FB279242}"/>
              </a:ext>
            </a:extLst>
          </p:cNvPr>
          <p:cNvSpPr/>
          <p:nvPr/>
        </p:nvSpPr>
        <p:spPr>
          <a:xfrm>
            <a:off x="443534" y="469784"/>
            <a:ext cx="7232394" cy="51172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Creare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una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classe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digitale</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collaborativa</a:t>
            </a:r>
            <a:r>
              <a:rPr lang="en-US"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dinamica</a:t>
            </a:r>
            <a:endPar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8788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uppo 59"/>
          <p:cNvGrpSpPr/>
          <p:nvPr/>
        </p:nvGrpSpPr>
        <p:grpSpPr>
          <a:xfrm>
            <a:off x="-2500815" y="1535903"/>
            <a:ext cx="12910573" cy="4149683"/>
            <a:chOff x="-2868940" y="1571528"/>
            <a:chExt cx="12910573" cy="4149683"/>
          </a:xfrm>
        </p:grpSpPr>
        <p:sp>
          <p:nvSpPr>
            <p:cNvPr id="18" name="TextBox 7">
              <a:extLst>
                <a:ext uri="{FF2B5EF4-FFF2-40B4-BE49-F238E27FC236}">
                  <a16:creationId xmlns:a16="http://schemas.microsoft.com/office/drawing/2014/main" id="{CEC95C44-CF70-46D7-A306-29B9C9581E28}"/>
                </a:ext>
              </a:extLst>
            </p:cNvPr>
            <p:cNvSpPr txBox="1"/>
            <p:nvPr/>
          </p:nvSpPr>
          <p:spPr>
            <a:xfrm>
              <a:off x="1942979" y="1740008"/>
              <a:ext cx="5222460" cy="861774"/>
            </a:xfrm>
            <a:prstGeom prst="rect">
              <a:avLst/>
            </a:prstGeom>
            <a:noFill/>
          </p:spPr>
          <p:txBody>
            <a:bodyPr wrap="square" rtlCol="0">
              <a:spAutoFit/>
            </a:bodyPr>
            <a:lstStyle/>
            <a:p>
              <a:pPr indent="-285750"/>
              <a:r>
                <a:rPr lang="en-US" altLang="ko-KR" sz="1600" b="1" dirty="0">
                  <a:cs typeface="Poppins Medium" panose="00000600000000000000" pitchFamily="2" charset="0"/>
                </a:rPr>
                <a:t> </a:t>
              </a:r>
            </a:p>
            <a:p>
              <a:pPr indent="-285750"/>
              <a:r>
                <a:rPr lang="en-US" dirty="0">
                  <a:latin typeface="+mj-lt"/>
                  <a:cs typeface="Arial" panose="020B0604020202020204" pitchFamily="34" charset="0"/>
                </a:rPr>
                <a:t>Formazione: La </a:t>
              </a:r>
              <a:r>
                <a:rPr lang="en-US" dirty="0" err="1">
                  <a:latin typeface="+mj-lt"/>
                  <a:cs typeface="Arial" panose="020B0604020202020204" pitchFamily="34" charset="0"/>
                </a:rPr>
                <a:t>classe</a:t>
              </a:r>
              <a:r>
                <a:rPr lang="en-US" dirty="0">
                  <a:latin typeface="+mj-lt"/>
                  <a:cs typeface="Arial" panose="020B0604020202020204" pitchFamily="34" charset="0"/>
                </a:rPr>
                <a:t> </a:t>
              </a:r>
              <a:r>
                <a:rPr lang="en-US" dirty="0" err="1">
                  <a:latin typeface="+mj-lt"/>
                  <a:cs typeface="Arial" panose="020B0604020202020204" pitchFamily="34" charset="0"/>
                </a:rPr>
                <a:t>digitale</a:t>
              </a:r>
              <a:endParaRPr lang="da-DK" dirty="0">
                <a:latin typeface="+mj-lt"/>
                <a:cs typeface="Arial" panose="020B0604020202020204" pitchFamily="34" charset="0"/>
              </a:endParaRPr>
            </a:p>
            <a:p>
              <a:pPr indent="-285750"/>
              <a:endParaRPr lang="en-US" altLang="ko-KR" sz="1600" b="1" dirty="0">
                <a:cs typeface="Poppins Medium" panose="00000600000000000000" pitchFamily="2" charset="0"/>
              </a:endParaRPr>
            </a:p>
          </p:txBody>
        </p:sp>
        <p:sp>
          <p:nvSpPr>
            <p:cNvPr id="34" name="Oval 3">
              <a:extLst>
                <a:ext uri="{FF2B5EF4-FFF2-40B4-BE49-F238E27FC236}">
                  <a16:creationId xmlns:a16="http://schemas.microsoft.com/office/drawing/2014/main" id="{9719E5EB-F7ED-46CF-A432-A192A390397F}"/>
                </a:ext>
              </a:extLst>
            </p:cNvPr>
            <p:cNvSpPr/>
            <p:nvPr/>
          </p:nvSpPr>
          <p:spPr>
            <a:xfrm>
              <a:off x="551342" y="2174955"/>
              <a:ext cx="149456" cy="149456"/>
            </a:xfrm>
            <a:prstGeom prst="ellipse">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sp>
          <p:nvSpPr>
            <p:cNvPr id="35" name="Oval 24">
              <a:extLst>
                <a:ext uri="{FF2B5EF4-FFF2-40B4-BE49-F238E27FC236}">
                  <a16:creationId xmlns:a16="http://schemas.microsoft.com/office/drawing/2014/main" id="{2331AF5D-185B-4C11-B6D5-62AE95283D33}"/>
                </a:ext>
              </a:extLst>
            </p:cNvPr>
            <p:cNvSpPr/>
            <p:nvPr/>
          </p:nvSpPr>
          <p:spPr>
            <a:xfrm>
              <a:off x="1048887" y="3116508"/>
              <a:ext cx="149456" cy="149456"/>
            </a:xfrm>
            <a:prstGeom prst="ellipse">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sp>
          <p:nvSpPr>
            <p:cNvPr id="36" name="Oval 25">
              <a:extLst>
                <a:ext uri="{FF2B5EF4-FFF2-40B4-BE49-F238E27FC236}">
                  <a16:creationId xmlns:a16="http://schemas.microsoft.com/office/drawing/2014/main" id="{9EC60D4C-80A1-46AD-8739-A4832763C09C}"/>
                </a:ext>
              </a:extLst>
            </p:cNvPr>
            <p:cNvSpPr/>
            <p:nvPr/>
          </p:nvSpPr>
          <p:spPr>
            <a:xfrm>
              <a:off x="1069329" y="4058061"/>
              <a:ext cx="149456" cy="149456"/>
            </a:xfrm>
            <a:prstGeom prst="ellipse">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sp>
          <p:nvSpPr>
            <p:cNvPr id="37" name="Oval 26">
              <a:extLst>
                <a:ext uri="{FF2B5EF4-FFF2-40B4-BE49-F238E27FC236}">
                  <a16:creationId xmlns:a16="http://schemas.microsoft.com/office/drawing/2014/main" id="{C16E2E28-3930-4062-833B-FCB266F16906}"/>
                </a:ext>
              </a:extLst>
            </p:cNvPr>
            <p:cNvSpPr/>
            <p:nvPr/>
          </p:nvSpPr>
          <p:spPr>
            <a:xfrm>
              <a:off x="551342" y="4999615"/>
              <a:ext cx="149456" cy="149456"/>
            </a:xfrm>
            <a:prstGeom prst="ellipse">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cxnSp>
          <p:nvCxnSpPr>
            <p:cNvPr id="39" name="Straight Connector 28">
              <a:extLst>
                <a:ext uri="{FF2B5EF4-FFF2-40B4-BE49-F238E27FC236}">
                  <a16:creationId xmlns:a16="http://schemas.microsoft.com/office/drawing/2014/main" id="{D9D88F3A-D7EB-4EA4-8314-5C716079DD5E}"/>
                </a:ext>
              </a:extLst>
            </p:cNvPr>
            <p:cNvCxnSpPr>
              <a:cxnSpLocks/>
            </p:cNvCxnSpPr>
            <p:nvPr/>
          </p:nvCxnSpPr>
          <p:spPr>
            <a:xfrm>
              <a:off x="757226" y="2227120"/>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29">
              <a:extLst>
                <a:ext uri="{FF2B5EF4-FFF2-40B4-BE49-F238E27FC236}">
                  <a16:creationId xmlns:a16="http://schemas.microsoft.com/office/drawing/2014/main" id="{47E1791C-5750-4189-BF78-126948F2482F}"/>
                </a:ext>
              </a:extLst>
            </p:cNvPr>
            <p:cNvCxnSpPr>
              <a:cxnSpLocks/>
            </p:cNvCxnSpPr>
            <p:nvPr/>
          </p:nvCxnSpPr>
          <p:spPr>
            <a:xfrm>
              <a:off x="1275111" y="3180608"/>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30">
              <a:extLst>
                <a:ext uri="{FF2B5EF4-FFF2-40B4-BE49-F238E27FC236}">
                  <a16:creationId xmlns:a16="http://schemas.microsoft.com/office/drawing/2014/main" id="{43F31C3A-DA7D-4666-A178-14272DF67340}"/>
                </a:ext>
              </a:extLst>
            </p:cNvPr>
            <p:cNvCxnSpPr>
              <a:cxnSpLocks/>
            </p:cNvCxnSpPr>
            <p:nvPr/>
          </p:nvCxnSpPr>
          <p:spPr>
            <a:xfrm>
              <a:off x="1271385" y="4134096"/>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32">
              <a:extLst>
                <a:ext uri="{FF2B5EF4-FFF2-40B4-BE49-F238E27FC236}">
                  <a16:creationId xmlns:a16="http://schemas.microsoft.com/office/drawing/2014/main" id="{7F877226-4C8A-41E8-B9B9-3F51A714D04E}"/>
                </a:ext>
              </a:extLst>
            </p:cNvPr>
            <p:cNvCxnSpPr>
              <a:cxnSpLocks/>
            </p:cNvCxnSpPr>
            <p:nvPr/>
          </p:nvCxnSpPr>
          <p:spPr>
            <a:xfrm>
              <a:off x="767697" y="5087583"/>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2" name="Arco 51"/>
            <p:cNvSpPr/>
            <p:nvPr/>
          </p:nvSpPr>
          <p:spPr>
            <a:xfrm rot="2700000">
              <a:off x="-2923423" y="1626011"/>
              <a:ext cx="4149683" cy="4040717"/>
            </a:xfrm>
            <a:prstGeom prst="arc">
              <a:avLst/>
            </a:prstGeom>
            <a:ln w="12700">
              <a:solidFill>
                <a:srgbClr val="1CBECC"/>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3" name="TextBox 7">
              <a:extLst>
                <a:ext uri="{FF2B5EF4-FFF2-40B4-BE49-F238E27FC236}">
                  <a16:creationId xmlns:a16="http://schemas.microsoft.com/office/drawing/2014/main" id="{CEC95C44-CF70-46D7-A306-29B9C9581E28}"/>
                </a:ext>
              </a:extLst>
            </p:cNvPr>
            <p:cNvSpPr txBox="1"/>
            <p:nvPr/>
          </p:nvSpPr>
          <p:spPr>
            <a:xfrm>
              <a:off x="2477695" y="2687955"/>
              <a:ext cx="7563938" cy="995914"/>
            </a:xfrm>
            <a:prstGeom prst="rect">
              <a:avLst/>
            </a:prstGeom>
            <a:noFill/>
          </p:spPr>
          <p:txBody>
            <a:bodyPr wrap="square" rtlCol="0">
              <a:spAutoFit/>
            </a:bodyPr>
            <a:lstStyle/>
            <a:p>
              <a:pPr indent="-285750">
                <a:lnSpc>
                  <a:spcPct val="120000"/>
                </a:lnSpc>
              </a:pPr>
              <a:endParaRPr lang="en-US" sz="1600" b="1" dirty="0">
                <a:effectLst/>
                <a:latin typeface="Verdana" panose="020B0604030504040204" pitchFamily="34" charset="0"/>
                <a:ea typeface="Calibri" panose="020F0502020204030204" pitchFamily="34" charset="0"/>
                <a:cs typeface="Calibri" panose="020F0502020204030204" pitchFamily="34" charset="0"/>
              </a:endParaRPr>
            </a:p>
            <a:p>
              <a:pPr indent="-285750">
                <a:lnSpc>
                  <a:spcPct val="120000"/>
                </a:lnSpc>
              </a:pPr>
              <a:r>
                <a:rPr lang="en-US" dirty="0">
                  <a:cs typeface="Arial" panose="020B0604020202020204" pitchFamily="34" charset="0"/>
                </a:rPr>
                <a:t>Formazione:</a:t>
              </a:r>
              <a:r>
                <a:rPr lang="en-US" dirty="0">
                  <a:latin typeface="+mj-lt"/>
                  <a:cs typeface="Arial" panose="020B0604020202020204" pitchFamily="34" charset="0"/>
                </a:rPr>
                <a:t> </a:t>
              </a:r>
              <a:r>
                <a:rPr lang="en-US" dirty="0" err="1">
                  <a:latin typeface="+mj-lt"/>
                  <a:cs typeface="Arial" panose="020B0604020202020204" pitchFamily="34" charset="0"/>
                </a:rPr>
                <a:t>Mettere</a:t>
              </a:r>
              <a:r>
                <a:rPr lang="en-US" dirty="0">
                  <a:latin typeface="+mj-lt"/>
                  <a:cs typeface="Arial" panose="020B0604020202020204" pitchFamily="34" charset="0"/>
                </a:rPr>
                <a:t> in </a:t>
              </a:r>
              <a:r>
                <a:rPr lang="en-US" dirty="0" err="1">
                  <a:latin typeface="+mj-lt"/>
                  <a:cs typeface="Arial" panose="020B0604020202020204" pitchFamily="34" charset="0"/>
                </a:rPr>
                <a:t>pratica</a:t>
              </a:r>
              <a:r>
                <a:rPr lang="en-US" dirty="0">
                  <a:latin typeface="+mj-lt"/>
                  <a:cs typeface="Arial" panose="020B0604020202020204" pitchFamily="34" charset="0"/>
                </a:rPr>
                <a:t> una </a:t>
              </a:r>
              <a:r>
                <a:rPr lang="en-US" dirty="0" err="1">
                  <a:latin typeface="+mj-lt"/>
                  <a:cs typeface="Arial" panose="020B0604020202020204" pitchFamily="34" charset="0"/>
                </a:rPr>
                <a:t>classe</a:t>
              </a:r>
              <a:r>
                <a:rPr lang="en-US" dirty="0">
                  <a:latin typeface="+mj-lt"/>
                  <a:cs typeface="Arial" panose="020B0604020202020204" pitchFamily="34" charset="0"/>
                </a:rPr>
                <a:t> </a:t>
              </a:r>
              <a:r>
                <a:rPr lang="en-US" dirty="0" err="1">
                  <a:latin typeface="+mj-lt"/>
                  <a:cs typeface="Arial" panose="020B0604020202020204" pitchFamily="34" charset="0"/>
                </a:rPr>
                <a:t>digitale</a:t>
              </a:r>
              <a:r>
                <a:rPr lang="en-US" dirty="0">
                  <a:latin typeface="+mj-lt"/>
                  <a:cs typeface="Arial" panose="020B0604020202020204" pitchFamily="34" charset="0"/>
                </a:rPr>
                <a:t> </a:t>
              </a:r>
              <a:r>
                <a:rPr lang="en-US" dirty="0" err="1">
                  <a:latin typeface="+mj-lt"/>
                  <a:cs typeface="Arial" panose="020B0604020202020204" pitchFamily="34" charset="0"/>
                </a:rPr>
                <a:t>collaborativa</a:t>
              </a:r>
              <a:endParaRPr lang="da-DK" dirty="0">
                <a:latin typeface="+mj-lt"/>
                <a:cs typeface="Arial" panose="020B0604020202020204" pitchFamily="34" charset="0"/>
              </a:endParaRPr>
            </a:p>
            <a:p>
              <a:pPr indent="-285750">
                <a:lnSpc>
                  <a:spcPct val="120000"/>
                </a:lnSpc>
              </a:pPr>
              <a:endParaRPr lang="ko-KR" altLang="en-US" sz="1600" dirty="0">
                <a:solidFill>
                  <a:prstClr val="black"/>
                </a:solidFill>
                <a:latin typeface="Calibri Light" panose="020F0302020204030204"/>
                <a:cs typeface="Poppins ExtraLight" panose="00000300000000000000" pitchFamily="2" charset="0"/>
              </a:endParaRPr>
            </a:p>
          </p:txBody>
        </p:sp>
        <p:sp>
          <p:nvSpPr>
            <p:cNvPr id="54" name="TextBox 7">
              <a:extLst>
                <a:ext uri="{FF2B5EF4-FFF2-40B4-BE49-F238E27FC236}">
                  <a16:creationId xmlns:a16="http://schemas.microsoft.com/office/drawing/2014/main" id="{CEC95C44-CF70-46D7-A306-29B9C9581E28}"/>
                </a:ext>
              </a:extLst>
            </p:cNvPr>
            <p:cNvSpPr txBox="1"/>
            <p:nvPr/>
          </p:nvSpPr>
          <p:spPr>
            <a:xfrm>
              <a:off x="2477695" y="3641104"/>
              <a:ext cx="7115000" cy="615553"/>
            </a:xfrm>
            <a:prstGeom prst="rect">
              <a:avLst/>
            </a:prstGeom>
            <a:noFill/>
          </p:spPr>
          <p:txBody>
            <a:bodyPr wrap="square" rtlCol="0">
              <a:spAutoFit/>
            </a:bodyPr>
            <a:lstStyle/>
            <a:p>
              <a:pPr indent="-285750"/>
              <a:endParaRPr lang="en-US" sz="1600" b="1" dirty="0">
                <a:solidFill>
                  <a:srgbClr val="1CBECC"/>
                </a:solidFill>
                <a:effectLst/>
                <a:latin typeface="Verdana" panose="020B0604030504040204" pitchFamily="34" charset="0"/>
                <a:ea typeface="Calibri" panose="020F0502020204030204" pitchFamily="34" charset="0"/>
                <a:cs typeface="Times New Roman" panose="02020603050405020304" pitchFamily="18" charset="0"/>
              </a:endParaRPr>
            </a:p>
            <a:p>
              <a:pPr indent="-285750"/>
              <a:r>
                <a:rPr lang="en-US" dirty="0">
                  <a:cs typeface="Arial" panose="020B0604020202020204" pitchFamily="34" charset="0"/>
                </a:rPr>
                <a:t>Formazione:</a:t>
              </a:r>
              <a:r>
                <a:rPr lang="en-US" dirty="0">
                  <a:latin typeface="+mj-lt"/>
                  <a:cs typeface="Arial" panose="020B0604020202020204" pitchFamily="34" charset="0"/>
                </a:rPr>
                <a:t> </a:t>
              </a:r>
              <a:r>
                <a:rPr lang="en-US" dirty="0" err="1">
                  <a:latin typeface="+mj-lt"/>
                  <a:cs typeface="Arial" panose="020B0604020202020204" pitchFamily="34" charset="0"/>
                </a:rPr>
                <a:t>Creare</a:t>
              </a:r>
              <a:r>
                <a:rPr lang="en-US" dirty="0">
                  <a:latin typeface="+mj-lt"/>
                  <a:cs typeface="Arial" panose="020B0604020202020204" pitchFamily="34" charset="0"/>
                </a:rPr>
                <a:t> una </a:t>
              </a:r>
              <a:r>
                <a:rPr lang="en-US" dirty="0" err="1">
                  <a:latin typeface="+mj-lt"/>
                  <a:cs typeface="Arial" panose="020B0604020202020204" pitchFamily="34" charset="0"/>
                </a:rPr>
                <a:t>classe</a:t>
              </a:r>
              <a:r>
                <a:rPr lang="en-US" dirty="0">
                  <a:latin typeface="+mj-lt"/>
                  <a:cs typeface="Arial" panose="020B0604020202020204" pitchFamily="34" charset="0"/>
                </a:rPr>
                <a:t> </a:t>
              </a:r>
              <a:r>
                <a:rPr lang="en-US" dirty="0" err="1">
                  <a:latin typeface="+mj-lt"/>
                  <a:cs typeface="Arial" panose="020B0604020202020204" pitchFamily="34" charset="0"/>
                </a:rPr>
                <a:t>digitale</a:t>
              </a:r>
              <a:r>
                <a:rPr lang="en-US" dirty="0">
                  <a:latin typeface="+mj-lt"/>
                  <a:cs typeface="Arial" panose="020B0604020202020204" pitchFamily="34" charset="0"/>
                </a:rPr>
                <a:t> </a:t>
              </a:r>
              <a:r>
                <a:rPr lang="en-US" dirty="0" err="1">
                  <a:latin typeface="+mj-lt"/>
                  <a:cs typeface="Arial" panose="020B0604020202020204" pitchFamily="34" charset="0"/>
                </a:rPr>
                <a:t>collaborativa</a:t>
              </a:r>
              <a:r>
                <a:rPr lang="en-US" dirty="0">
                  <a:latin typeface="+mj-lt"/>
                  <a:cs typeface="Arial" panose="020B0604020202020204" pitchFamily="34" charset="0"/>
                </a:rPr>
                <a:t> </a:t>
              </a:r>
              <a:r>
                <a:rPr lang="en-US" dirty="0" err="1">
                  <a:latin typeface="+mj-lt"/>
                  <a:cs typeface="Arial" panose="020B0604020202020204" pitchFamily="34" charset="0"/>
                </a:rPr>
                <a:t>sicura</a:t>
              </a:r>
              <a:r>
                <a:rPr lang="en-US" dirty="0">
                  <a:latin typeface="+mj-lt"/>
                  <a:cs typeface="Arial" panose="020B0604020202020204" pitchFamily="34" charset="0"/>
                </a:rPr>
                <a:t> e </a:t>
              </a:r>
              <a:r>
                <a:rPr lang="en-US" dirty="0" err="1">
                  <a:latin typeface="+mj-lt"/>
                  <a:cs typeface="Arial" panose="020B0604020202020204" pitchFamily="34" charset="0"/>
                </a:rPr>
                <a:t>protetta</a:t>
              </a:r>
              <a:endParaRPr lang="en-US" altLang="ko-KR" sz="1600" b="1" dirty="0">
                <a:cs typeface="Poppins Medium" panose="00000600000000000000" pitchFamily="2" charset="0"/>
              </a:endParaRPr>
            </a:p>
          </p:txBody>
        </p:sp>
        <p:sp>
          <p:nvSpPr>
            <p:cNvPr id="56" name="TextBox 7">
              <a:extLst>
                <a:ext uri="{FF2B5EF4-FFF2-40B4-BE49-F238E27FC236}">
                  <a16:creationId xmlns:a16="http://schemas.microsoft.com/office/drawing/2014/main" id="{CEC95C44-CF70-46D7-A306-29B9C9581E28}"/>
                </a:ext>
              </a:extLst>
            </p:cNvPr>
            <p:cNvSpPr txBox="1"/>
            <p:nvPr/>
          </p:nvSpPr>
          <p:spPr>
            <a:xfrm>
              <a:off x="1942979" y="4591652"/>
              <a:ext cx="6965418" cy="861774"/>
            </a:xfrm>
            <a:prstGeom prst="rect">
              <a:avLst/>
            </a:prstGeom>
            <a:noFill/>
          </p:spPr>
          <p:txBody>
            <a:bodyPr wrap="square" rtlCol="0">
              <a:spAutoFit/>
            </a:bodyPr>
            <a:lstStyle/>
            <a:p>
              <a:pPr indent="-285750"/>
              <a:endParaRPr lang="en-US" altLang="ko-KR" sz="1600" b="1" dirty="0">
                <a:cs typeface="Poppins Medium" panose="00000600000000000000" pitchFamily="2" charset="0"/>
              </a:endParaRPr>
            </a:p>
            <a:p>
              <a:pPr indent="-285750"/>
              <a:r>
                <a:rPr lang="en-US" dirty="0">
                  <a:cs typeface="Arial" panose="020B0604020202020204" pitchFamily="34" charset="0"/>
                </a:rPr>
                <a:t>Formazione:</a:t>
              </a:r>
              <a:r>
                <a:rPr lang="en-US" dirty="0">
                  <a:latin typeface="+mj-lt"/>
                  <a:cs typeface="Arial" panose="020B0604020202020204" pitchFamily="34" charset="0"/>
                </a:rPr>
                <a:t> </a:t>
              </a:r>
              <a:r>
                <a:rPr lang="en-US" dirty="0" err="1">
                  <a:cs typeface="Arial" panose="020B0604020202020204" pitchFamily="34" charset="0"/>
                </a:rPr>
                <a:t>Creare</a:t>
              </a:r>
              <a:r>
                <a:rPr lang="en-US" dirty="0">
                  <a:cs typeface="Arial" panose="020B0604020202020204" pitchFamily="34" charset="0"/>
                </a:rPr>
                <a:t> una </a:t>
              </a:r>
              <a:r>
                <a:rPr lang="en-US" dirty="0" err="1">
                  <a:cs typeface="Arial" panose="020B0604020202020204" pitchFamily="34" charset="0"/>
                </a:rPr>
                <a:t>classe</a:t>
              </a:r>
              <a:r>
                <a:rPr lang="en-US" dirty="0">
                  <a:cs typeface="Arial" panose="020B0604020202020204" pitchFamily="34" charset="0"/>
                </a:rPr>
                <a:t> </a:t>
              </a:r>
              <a:r>
                <a:rPr lang="en-US" dirty="0" err="1">
                  <a:cs typeface="Arial" panose="020B0604020202020204" pitchFamily="34" charset="0"/>
                </a:rPr>
                <a:t>digitale</a:t>
              </a:r>
              <a:r>
                <a:rPr lang="en-US" dirty="0">
                  <a:cs typeface="Arial" panose="020B0604020202020204" pitchFamily="34" charset="0"/>
                </a:rPr>
                <a:t> </a:t>
              </a:r>
              <a:r>
                <a:rPr lang="en-US" dirty="0" err="1">
                  <a:cs typeface="Arial" panose="020B0604020202020204" pitchFamily="34" charset="0"/>
                </a:rPr>
                <a:t>collaborativa</a:t>
              </a:r>
              <a:r>
                <a:rPr lang="en-US" dirty="0">
                  <a:cs typeface="Arial" panose="020B0604020202020204" pitchFamily="34" charset="0"/>
                </a:rPr>
                <a:t> </a:t>
              </a:r>
              <a:r>
                <a:rPr lang="en-US" dirty="0" err="1">
                  <a:cs typeface="Arial" panose="020B0604020202020204" pitchFamily="34" charset="0"/>
                </a:rPr>
                <a:t>dinamica</a:t>
              </a:r>
              <a:endParaRPr lang="it-IT" dirty="0">
                <a:latin typeface="+mj-lt"/>
                <a:cs typeface="Arial" panose="020B0604020202020204" pitchFamily="34" charset="0"/>
              </a:endParaRPr>
            </a:p>
            <a:p>
              <a:pPr indent="-285750"/>
              <a:endParaRPr lang="en-US" altLang="ko-KR" sz="1600" b="1" dirty="0">
                <a:cs typeface="Poppins Medium" panose="00000600000000000000" pitchFamily="2" charset="0"/>
              </a:endParaRPr>
            </a:p>
          </p:txBody>
        </p:sp>
      </p:grpSp>
      <p:cxnSp>
        <p:nvCxnSpPr>
          <p:cNvPr id="5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7934290" y="3631149"/>
            <a:ext cx="2061797" cy="0"/>
          </a:xfrm>
          <a:prstGeom prst="straightConnector1">
            <a:avLst/>
          </a:prstGeom>
          <a:noFill/>
          <a:ln w="9525" cap="flat" cmpd="sng">
            <a:solidFill>
              <a:srgbClr val="1CBECC"/>
            </a:solidFill>
            <a:prstDash val="dash"/>
            <a:round/>
            <a:headEnd type="none" w="med" len="med"/>
            <a:tailEnd type="none" w="med" len="med"/>
          </a:ln>
        </p:spPr>
      </p:cxnSp>
      <p:sp>
        <p:nvSpPr>
          <p:cNvPr id="20" name="Rettangolo con angoli arrotondati 19">
            <a:extLst>
              <a:ext uri="{FF2B5EF4-FFF2-40B4-BE49-F238E27FC236}">
                <a16:creationId xmlns:a16="http://schemas.microsoft.com/office/drawing/2014/main" id="{7A122277-F1EE-44AF-B366-58D8A03483E3}"/>
              </a:ext>
            </a:extLst>
          </p:cNvPr>
          <p:cNvSpPr/>
          <p:nvPr/>
        </p:nvSpPr>
        <p:spPr>
          <a:xfrm>
            <a:off x="507416" y="576548"/>
            <a:ext cx="5588584" cy="632292"/>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prstClr val="white"/>
                </a:solidFill>
                <a:cs typeface="Poppins Medium" panose="00000600000000000000" pitchFamily="2" charset="0"/>
              </a:rPr>
              <a:t>Lavoro</a:t>
            </a:r>
            <a:r>
              <a:rPr lang="en-US" sz="2000" b="1" dirty="0">
                <a:solidFill>
                  <a:prstClr val="white"/>
                </a:solidFill>
                <a:cs typeface="Poppins Medium" panose="00000600000000000000" pitchFamily="2" charset="0"/>
              </a:rPr>
              <a:t> di </a:t>
            </a:r>
            <a:r>
              <a:rPr lang="en-US" sz="2000" b="1" dirty="0" err="1">
                <a:solidFill>
                  <a:prstClr val="white"/>
                </a:solidFill>
                <a:cs typeface="Poppins Medium" panose="00000600000000000000" pitchFamily="2" charset="0"/>
              </a:rPr>
              <a:t>squadra</a:t>
            </a:r>
            <a:r>
              <a:rPr lang="en-US" sz="2000" b="1" dirty="0">
                <a:solidFill>
                  <a:prstClr val="white"/>
                </a:solidFill>
                <a:cs typeface="Poppins Medium" panose="00000600000000000000" pitchFamily="2" charset="0"/>
              </a:rPr>
              <a:t> e </a:t>
            </a:r>
            <a:r>
              <a:rPr lang="en-US" sz="2000" b="1" dirty="0" err="1">
                <a:solidFill>
                  <a:prstClr val="white"/>
                </a:solidFill>
                <a:cs typeface="Poppins Medium" panose="00000600000000000000" pitchFamily="2" charset="0"/>
              </a:rPr>
              <a:t>classe</a:t>
            </a:r>
            <a:r>
              <a:rPr lang="en-US" sz="2000" b="1" dirty="0">
                <a:solidFill>
                  <a:prstClr val="white"/>
                </a:solidFill>
                <a:cs typeface="Poppins Medium" panose="00000600000000000000" pitchFamily="2" charset="0"/>
              </a:rPr>
              <a:t> </a:t>
            </a:r>
            <a:r>
              <a:rPr lang="en-US" sz="2000" b="1" dirty="0" err="1">
                <a:solidFill>
                  <a:prstClr val="white"/>
                </a:solidFill>
                <a:cs typeface="Poppins Medium" panose="00000600000000000000" pitchFamily="2" charset="0"/>
              </a:rPr>
              <a:t>digitale</a:t>
            </a:r>
            <a:r>
              <a:rPr lang="en-US" sz="2000" b="1" dirty="0">
                <a:solidFill>
                  <a:prstClr val="white"/>
                </a:solidFill>
                <a:cs typeface="Poppins Medium" panose="00000600000000000000" pitchFamily="2" charset="0"/>
              </a:rPr>
              <a:t> </a:t>
            </a:r>
            <a:r>
              <a:rPr lang="en-US" sz="2000" b="1" dirty="0" err="1">
                <a:solidFill>
                  <a:prstClr val="white"/>
                </a:solidFill>
                <a:cs typeface="Poppins Medium" panose="00000600000000000000" pitchFamily="2" charset="0"/>
              </a:rPr>
              <a:t>colllaborativa</a:t>
            </a:r>
            <a:endParaRPr lang="en-US" sz="2000" b="1" dirty="0">
              <a:solidFill>
                <a:prstClr val="white"/>
              </a:solidFill>
              <a:cs typeface="Poppins Medium" panose="00000600000000000000" pitchFamily="2" charset="0"/>
            </a:endParaRPr>
          </a:p>
        </p:txBody>
      </p:sp>
      <p:sp>
        <p:nvSpPr>
          <p:cNvPr id="21" name="CuadroTexto 4">
            <a:extLst>
              <a:ext uri="{FF2B5EF4-FFF2-40B4-BE49-F238E27FC236}">
                <a16:creationId xmlns:a16="http://schemas.microsoft.com/office/drawing/2014/main" id="{742560BA-E2B1-460C-AFEA-92711B5B1660}"/>
              </a:ext>
            </a:extLst>
          </p:cNvPr>
          <p:cNvSpPr txBox="1"/>
          <p:nvPr/>
        </p:nvSpPr>
        <p:spPr>
          <a:xfrm>
            <a:off x="523240" y="1250839"/>
            <a:ext cx="4115261"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err="1">
                <a:latin typeface="+mj-lt"/>
                <a:ea typeface="Microsoft Sans Serif" panose="020B0604020202020204" pitchFamily="34" charset="0"/>
                <a:cs typeface="Poppins ExtraLight" panose="00000300000000000000" pitchFamily="2" charset="0"/>
              </a:rPr>
              <a:t>Riassumendo</a:t>
            </a:r>
            <a:r>
              <a:rPr lang="en-AU" sz="2000" dirty="0">
                <a:latin typeface="+mj-lt"/>
                <a:ea typeface="Microsoft Sans Serif" panose="020B0604020202020204" pitchFamily="34" charset="0"/>
                <a:cs typeface="Poppins ExtraLight" panose="00000300000000000000" pitchFamily="2" charset="0"/>
              </a:rPr>
              <a:t>:</a:t>
            </a:r>
          </a:p>
        </p:txBody>
      </p:sp>
      <p:grpSp>
        <p:nvGrpSpPr>
          <p:cNvPr id="31" name="Gruppo 30">
            <a:extLst>
              <a:ext uri="{FF2B5EF4-FFF2-40B4-BE49-F238E27FC236}">
                <a16:creationId xmlns:a16="http://schemas.microsoft.com/office/drawing/2014/main" id="{8F8109BA-1D44-4B33-BF66-F8D241AC0A06}"/>
              </a:ext>
            </a:extLst>
          </p:cNvPr>
          <p:cNvGrpSpPr>
            <a:grpSpLocks noChangeAspect="1"/>
          </p:cNvGrpSpPr>
          <p:nvPr/>
        </p:nvGrpSpPr>
        <p:grpSpPr>
          <a:xfrm>
            <a:off x="10207680" y="3002019"/>
            <a:ext cx="1440000" cy="1022872"/>
            <a:chOff x="7014810" y="2231426"/>
            <a:chExt cx="3530427" cy="2557180"/>
          </a:xfrm>
        </p:grpSpPr>
        <p:sp>
          <p:nvSpPr>
            <p:cNvPr id="32" name="Figura a mano libera: forma 31">
              <a:extLst>
                <a:ext uri="{FF2B5EF4-FFF2-40B4-BE49-F238E27FC236}">
                  <a16:creationId xmlns:a16="http://schemas.microsoft.com/office/drawing/2014/main" id="{9BEF4614-CE64-4219-B4B1-1DB79B4EBD7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33" name="Figura a mano libera: forma 32">
              <a:extLst>
                <a:ext uri="{FF2B5EF4-FFF2-40B4-BE49-F238E27FC236}">
                  <a16:creationId xmlns:a16="http://schemas.microsoft.com/office/drawing/2014/main" id="{D1F8F129-02E4-4CB6-A14D-F35F3C677311}"/>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59" name="Figura a mano libera: forma 58">
              <a:extLst>
                <a:ext uri="{FF2B5EF4-FFF2-40B4-BE49-F238E27FC236}">
                  <a16:creationId xmlns:a16="http://schemas.microsoft.com/office/drawing/2014/main" id="{58541407-3805-4FCE-AF62-579EA94A24BB}"/>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61" name="Figura a mano libera: forma 60">
              <a:extLst>
                <a:ext uri="{FF2B5EF4-FFF2-40B4-BE49-F238E27FC236}">
                  <a16:creationId xmlns:a16="http://schemas.microsoft.com/office/drawing/2014/main" id="{FA5428AA-6F17-4F1D-A6C2-F6D715C49DE4}"/>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62" name="Figura a mano libera: forma 61">
              <a:extLst>
                <a:ext uri="{FF2B5EF4-FFF2-40B4-BE49-F238E27FC236}">
                  <a16:creationId xmlns:a16="http://schemas.microsoft.com/office/drawing/2014/main" id="{D07E5B38-7D2E-4608-A221-FFEB46F74519}"/>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63" name="Figura a mano libera: forma 62">
              <a:extLst>
                <a:ext uri="{FF2B5EF4-FFF2-40B4-BE49-F238E27FC236}">
                  <a16:creationId xmlns:a16="http://schemas.microsoft.com/office/drawing/2014/main" id="{DE685ECB-BE5F-40BB-B4B5-BBF57CF31A9C}"/>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64" name="Figura a mano libera: forma 63">
              <a:extLst>
                <a:ext uri="{FF2B5EF4-FFF2-40B4-BE49-F238E27FC236}">
                  <a16:creationId xmlns:a16="http://schemas.microsoft.com/office/drawing/2014/main" id="{695DAF92-92C2-4813-821D-2F0A20DBCB09}"/>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65" name="Figura a mano libera: forma 64">
              <a:extLst>
                <a:ext uri="{FF2B5EF4-FFF2-40B4-BE49-F238E27FC236}">
                  <a16:creationId xmlns:a16="http://schemas.microsoft.com/office/drawing/2014/main" id="{9B34E1F6-500B-4925-9F0B-BDCD32DEBA10}"/>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66" name="Figura a mano libera: forma 65">
              <a:extLst>
                <a:ext uri="{FF2B5EF4-FFF2-40B4-BE49-F238E27FC236}">
                  <a16:creationId xmlns:a16="http://schemas.microsoft.com/office/drawing/2014/main" id="{F4A5DEBC-60D7-4497-AAE0-98FD2EE1CE2F}"/>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67" name="Figura a mano libera: forma 66">
              <a:extLst>
                <a:ext uri="{FF2B5EF4-FFF2-40B4-BE49-F238E27FC236}">
                  <a16:creationId xmlns:a16="http://schemas.microsoft.com/office/drawing/2014/main" id="{66974939-16FC-448C-9146-1861A2C5E16A}"/>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68" name="Figura a mano libera: forma 67">
              <a:extLst>
                <a:ext uri="{FF2B5EF4-FFF2-40B4-BE49-F238E27FC236}">
                  <a16:creationId xmlns:a16="http://schemas.microsoft.com/office/drawing/2014/main" id="{51FC9568-E875-4705-8160-179DB051BA19}"/>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69" name="Figura a mano libera: forma 68">
              <a:extLst>
                <a:ext uri="{FF2B5EF4-FFF2-40B4-BE49-F238E27FC236}">
                  <a16:creationId xmlns:a16="http://schemas.microsoft.com/office/drawing/2014/main" id="{063FA42B-2A56-46AC-A641-93E77D05969D}"/>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70" name="Figura a mano libera: forma 69">
              <a:extLst>
                <a:ext uri="{FF2B5EF4-FFF2-40B4-BE49-F238E27FC236}">
                  <a16:creationId xmlns:a16="http://schemas.microsoft.com/office/drawing/2014/main" id="{18E1F723-1AB8-4562-A6AE-96C3273551A0}"/>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71" name="Figura a mano libera: forma 70">
              <a:extLst>
                <a:ext uri="{FF2B5EF4-FFF2-40B4-BE49-F238E27FC236}">
                  <a16:creationId xmlns:a16="http://schemas.microsoft.com/office/drawing/2014/main" id="{24E6C06A-B66D-4B45-B453-2EE0A214F207}"/>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72" name="Gruppo 71">
              <a:extLst>
                <a:ext uri="{FF2B5EF4-FFF2-40B4-BE49-F238E27FC236}">
                  <a16:creationId xmlns:a16="http://schemas.microsoft.com/office/drawing/2014/main" id="{64063C41-9A65-411C-B2D0-A86B934EBF8E}"/>
                </a:ext>
              </a:extLst>
            </p:cNvPr>
            <p:cNvGrpSpPr/>
            <p:nvPr/>
          </p:nvGrpSpPr>
          <p:grpSpPr>
            <a:xfrm>
              <a:off x="9429237" y="3528606"/>
              <a:ext cx="1116000" cy="1260000"/>
              <a:chOff x="9540997" y="3559086"/>
              <a:chExt cx="1000670" cy="1147040"/>
            </a:xfrm>
          </p:grpSpPr>
          <p:sp>
            <p:nvSpPr>
              <p:cNvPr id="77" name="Figura a mano libera: forma 76">
                <a:extLst>
                  <a:ext uri="{FF2B5EF4-FFF2-40B4-BE49-F238E27FC236}">
                    <a16:creationId xmlns:a16="http://schemas.microsoft.com/office/drawing/2014/main" id="{F179909E-7ED8-45B7-BA56-F24B2CD0447C}"/>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78" name="Figura a mano libera: forma 77">
                <a:extLst>
                  <a:ext uri="{FF2B5EF4-FFF2-40B4-BE49-F238E27FC236}">
                    <a16:creationId xmlns:a16="http://schemas.microsoft.com/office/drawing/2014/main" id="{E5FE3858-7B14-4F04-A6D4-841557E4612E}"/>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79" name="Figura a mano libera: forma 78">
                <a:extLst>
                  <a:ext uri="{FF2B5EF4-FFF2-40B4-BE49-F238E27FC236}">
                    <a16:creationId xmlns:a16="http://schemas.microsoft.com/office/drawing/2014/main" id="{41F06F6E-487B-4F96-BDCB-7D74F15C18D2}"/>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73" name="Figura a mano libera: forma 72">
              <a:extLst>
                <a:ext uri="{FF2B5EF4-FFF2-40B4-BE49-F238E27FC236}">
                  <a16:creationId xmlns:a16="http://schemas.microsoft.com/office/drawing/2014/main" id="{B39C418E-2D8F-4324-8389-4C98C0E67D78}"/>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74" name="Figura a mano libera: forma 73">
              <a:extLst>
                <a:ext uri="{FF2B5EF4-FFF2-40B4-BE49-F238E27FC236}">
                  <a16:creationId xmlns:a16="http://schemas.microsoft.com/office/drawing/2014/main" id="{A81408DB-1EFA-49D2-ABE0-72FFFA9C25A2}"/>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75" name="Figura a mano libera: forma 74">
              <a:extLst>
                <a:ext uri="{FF2B5EF4-FFF2-40B4-BE49-F238E27FC236}">
                  <a16:creationId xmlns:a16="http://schemas.microsoft.com/office/drawing/2014/main" id="{CB8A111B-A515-43B8-A955-2ED0B590E16D}"/>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76" name="Figura a mano libera: forma 75">
              <a:extLst>
                <a:ext uri="{FF2B5EF4-FFF2-40B4-BE49-F238E27FC236}">
                  <a16:creationId xmlns:a16="http://schemas.microsoft.com/office/drawing/2014/main" id="{2C7C56A3-C1B8-408A-8925-C1CA4667CF07}"/>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Tree>
    <p:extLst>
      <p:ext uri="{BB962C8B-B14F-4D97-AF65-F5344CB8AC3E}">
        <p14:creationId xmlns:p14="http://schemas.microsoft.com/office/powerpoint/2010/main" val="151555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AU" sz="2400" b="1" dirty="0" err="1">
                <a:solidFill>
                  <a:srgbClr val="1CBECC"/>
                </a:solidFill>
                <a:ea typeface="Microsoft Sans Serif" panose="020B0604020202020204" pitchFamily="34" charset="0"/>
                <a:cs typeface="Poppins Medium" panose="00000600000000000000" pitchFamily="2" charset="0"/>
              </a:rPr>
              <a:t>Obiettivi</a:t>
            </a:r>
            <a:endParaRPr lang="en-AU" sz="2400" b="1" dirty="0">
              <a:solidFill>
                <a:srgbClr val="1CBECC"/>
              </a:solidFill>
              <a:ea typeface="Microsoft Sans Serif" panose="020B0604020202020204" pitchFamily="34" charset="0"/>
              <a:cs typeface="Poppins Medium" panose="00000600000000000000" pitchFamily="2" charset="0"/>
            </a:endParaRPr>
          </a:p>
          <a:p>
            <a:pPr>
              <a:tabLst>
                <a:tab pos="1205230" algn="l"/>
                <a:tab pos="1926589" algn="l"/>
                <a:tab pos="2915920" algn="l"/>
                <a:tab pos="3444875" algn="l"/>
                <a:tab pos="4383405" algn="l"/>
                <a:tab pos="6796405" algn="l"/>
              </a:tabLst>
              <a:defRPr/>
            </a:pPr>
            <a:r>
              <a:rPr lang="en-GB" sz="2000" dirty="0" err="1">
                <a:latin typeface="+mj-lt"/>
                <a:ea typeface="Microsoft Sans Serif" panose="020B0604020202020204" pitchFamily="34" charset="0"/>
                <a:cs typeface="Poppins ExtraLight" panose="00000300000000000000" pitchFamily="2" charset="0"/>
              </a:rPr>
              <a:t>Alla</a:t>
            </a:r>
            <a:r>
              <a:rPr lang="en-GB" sz="2000" dirty="0">
                <a:latin typeface="+mj-lt"/>
                <a:ea typeface="Microsoft Sans Serif" panose="020B0604020202020204" pitchFamily="34" charset="0"/>
                <a:cs typeface="Poppins ExtraLight" panose="00000300000000000000" pitchFamily="2" charset="0"/>
              </a:rPr>
              <a:t> fine di </a:t>
            </a:r>
            <a:r>
              <a:rPr lang="en-GB" sz="2000" dirty="0" err="1">
                <a:latin typeface="+mj-lt"/>
                <a:ea typeface="Microsoft Sans Serif" panose="020B0604020202020204" pitchFamily="34" charset="0"/>
                <a:cs typeface="Poppins ExtraLight" panose="00000300000000000000" pitchFamily="2" charset="0"/>
              </a:rPr>
              <a:t>questo</a:t>
            </a:r>
            <a:r>
              <a:rPr lang="en-GB" sz="2000" dirty="0">
                <a:latin typeface="+mj-lt"/>
                <a:ea typeface="Microsoft Sans Serif" panose="020B0604020202020204" pitchFamily="34" charset="0"/>
                <a:cs typeface="Poppins ExtraLight" panose="00000300000000000000" pitchFamily="2" charset="0"/>
              </a:rPr>
              <a:t> modulo </a:t>
            </a:r>
            <a:r>
              <a:rPr lang="en-GB" sz="2000" dirty="0" err="1">
                <a:latin typeface="+mj-lt"/>
                <a:ea typeface="Microsoft Sans Serif" panose="020B0604020202020204" pitchFamily="34" charset="0"/>
                <a:cs typeface="Poppins ExtraLight" panose="00000300000000000000" pitchFamily="2" charset="0"/>
              </a:rPr>
              <a:t>sarete</a:t>
            </a:r>
            <a:r>
              <a:rPr lang="en-GB" sz="2000" dirty="0">
                <a:latin typeface="+mj-lt"/>
                <a:ea typeface="Microsoft Sans Serif" panose="020B0604020202020204" pitchFamily="34" charset="0"/>
                <a:cs typeface="Poppins ExtraLight" panose="00000300000000000000" pitchFamily="2" charset="0"/>
              </a:rPr>
              <a:t> in </a:t>
            </a:r>
            <a:r>
              <a:rPr lang="en-GB" sz="2000" dirty="0" err="1">
                <a:latin typeface="+mj-lt"/>
                <a:ea typeface="Microsoft Sans Serif" panose="020B0604020202020204" pitchFamily="34" charset="0"/>
                <a:cs typeface="Poppins ExtraLight" panose="00000300000000000000" pitchFamily="2" charset="0"/>
              </a:rPr>
              <a:t>grado</a:t>
            </a:r>
            <a:r>
              <a:rPr lang="en-GB" sz="2000" dirty="0">
                <a:latin typeface="+mj-lt"/>
                <a:ea typeface="Microsoft Sans Serif" panose="020B0604020202020204" pitchFamily="34" charset="0"/>
                <a:cs typeface="Poppins ExtraLight" panose="00000300000000000000" pitchFamily="2" charset="0"/>
              </a:rPr>
              <a:t> di:</a:t>
            </a:r>
          </a:p>
        </p:txBody>
      </p:sp>
      <p:sp>
        <p:nvSpPr>
          <p:cNvPr id="16" name="Google Shape;351;p30">
            <a:extLst>
              <a:ext uri="{FF2B5EF4-FFF2-40B4-BE49-F238E27FC236}">
                <a16:creationId xmlns:a16="http://schemas.microsoft.com/office/drawing/2014/main" id="{ED86E724-3288-434C-B43F-43F373EAB77F}"/>
              </a:ext>
            </a:extLst>
          </p:cNvPr>
          <p:cNvSpPr txBox="1">
            <a:spLocks/>
          </p:cNvSpPr>
          <p:nvPr/>
        </p:nvSpPr>
        <p:spPr>
          <a:xfrm>
            <a:off x="738773" y="1818960"/>
            <a:ext cx="4200476" cy="179229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it-IT" sz="2000" b="1" dirty="0">
                <a:cs typeface="Poppins Medium" panose="00000600000000000000" pitchFamily="2" charset="0"/>
                <a:sym typeface="Varela Round"/>
              </a:rPr>
              <a:t>Risultato di apprendimento 1</a:t>
            </a:r>
          </a:p>
          <a:p>
            <a:pPr marL="0" lvl="0" indent="0">
              <a:lnSpc>
                <a:spcPct val="100000"/>
              </a:lnSpc>
              <a:spcBef>
                <a:spcPts val="0"/>
              </a:spcBef>
              <a:buNone/>
            </a:pPr>
            <a:r>
              <a:rPr lang="it-IT" sz="1800" dirty="0">
                <a:cs typeface="Poppins Medium" panose="00000600000000000000" pitchFamily="2" charset="0"/>
                <a:sym typeface="Varela Round"/>
              </a:rPr>
              <a:t>Chiarire le risorse tecniche e digitali per ottimizzare un'aula digitale collaborativa presso gli istituti di formazione professionale</a:t>
            </a:r>
            <a:r>
              <a:rPr lang="it-IT" sz="1800" b="1" dirty="0">
                <a:cs typeface="Poppins Medium" panose="00000600000000000000" pitchFamily="2" charset="0"/>
                <a:sym typeface="Varela Round"/>
              </a:rPr>
              <a:t>.</a:t>
            </a:r>
            <a:endParaRPr lang="en-US" sz="1800" dirty="0">
              <a:latin typeface="+mj-lt"/>
              <a:cs typeface="Poppins ExtraLight" panose="00000300000000000000" pitchFamily="2" charset="0"/>
              <a:sym typeface="Varela Round"/>
            </a:endParaRPr>
          </a:p>
        </p:txBody>
      </p:sp>
      <p:sp>
        <p:nvSpPr>
          <p:cNvPr id="23" name="Google Shape;351;p30">
            <a:extLst>
              <a:ext uri="{FF2B5EF4-FFF2-40B4-BE49-F238E27FC236}">
                <a16:creationId xmlns:a16="http://schemas.microsoft.com/office/drawing/2014/main" id="{8403023C-61C3-4BC3-A136-65ACC0BE34D4}"/>
              </a:ext>
            </a:extLst>
          </p:cNvPr>
          <p:cNvSpPr txBox="1">
            <a:spLocks/>
          </p:cNvSpPr>
          <p:nvPr/>
        </p:nvSpPr>
        <p:spPr>
          <a:xfrm>
            <a:off x="5262880" y="1771042"/>
            <a:ext cx="3727420" cy="179327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SzPct val="60000"/>
              <a:buNone/>
            </a:pPr>
            <a:r>
              <a:rPr lang="it-IT" sz="2000" b="1" dirty="0">
                <a:solidFill>
                  <a:srgbClr val="000000"/>
                </a:solidFill>
                <a:cs typeface="Times New Roman" panose="02020603050405020304" pitchFamily="18" charset="0"/>
                <a:sym typeface="Varela Round"/>
              </a:rPr>
              <a:t>Risultato di apprendimento 2</a:t>
            </a:r>
          </a:p>
          <a:p>
            <a:pPr marL="0" indent="0">
              <a:lnSpc>
                <a:spcPct val="100000"/>
              </a:lnSpc>
              <a:spcBef>
                <a:spcPts val="0"/>
              </a:spcBef>
              <a:buSzPct val="60000"/>
              <a:buNone/>
            </a:pPr>
            <a:r>
              <a:rPr lang="it-IT" sz="1800" dirty="0">
                <a:solidFill>
                  <a:srgbClr val="000000"/>
                </a:solidFill>
                <a:cs typeface="Times New Roman" panose="02020603050405020304" pitchFamily="18" charset="0"/>
                <a:sym typeface="Varela Round"/>
              </a:rPr>
              <a:t>Componenti per la creazione di un'aula digitale sicura, protetta e inclusiva per la collaborazione e l'apprendimento di educatori e studenti.</a:t>
            </a:r>
            <a:endParaRPr lang="en-US" sz="1800" dirty="0">
              <a:solidFill>
                <a:srgbClr val="000000"/>
              </a:solidFill>
              <a:cs typeface="Times New Roman" panose="02020603050405020304" pitchFamily="18" charset="0"/>
              <a:sym typeface="Varela Round"/>
            </a:endParaRPr>
          </a:p>
        </p:txBody>
      </p:sp>
      <p:sp>
        <p:nvSpPr>
          <p:cNvPr id="25" name="Google Shape;351;p30">
            <a:extLst>
              <a:ext uri="{FF2B5EF4-FFF2-40B4-BE49-F238E27FC236}">
                <a16:creationId xmlns:a16="http://schemas.microsoft.com/office/drawing/2014/main" id="{15A892E0-6DDF-44C6-86FF-D7CF39FE1E1A}"/>
              </a:ext>
            </a:extLst>
          </p:cNvPr>
          <p:cNvSpPr txBox="1">
            <a:spLocks/>
          </p:cNvSpPr>
          <p:nvPr/>
        </p:nvSpPr>
        <p:spPr>
          <a:xfrm>
            <a:off x="719858" y="3686166"/>
            <a:ext cx="4312960" cy="2017415"/>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SzPct val="60000"/>
              <a:buNone/>
            </a:pPr>
            <a:r>
              <a:rPr lang="it-IT" sz="2000" b="1" dirty="0">
                <a:cs typeface="Poppins Medium" panose="00000600000000000000" pitchFamily="2" charset="0"/>
                <a:sym typeface="Varela Round"/>
              </a:rPr>
              <a:t>Risultato di apprendimento 3 </a:t>
            </a:r>
          </a:p>
          <a:p>
            <a:pPr marL="0" lvl="0" indent="0">
              <a:lnSpc>
                <a:spcPct val="100000"/>
              </a:lnSpc>
              <a:spcBef>
                <a:spcPts val="0"/>
              </a:spcBef>
              <a:buSzPct val="60000"/>
              <a:buNone/>
            </a:pPr>
            <a:r>
              <a:rPr lang="it-IT" sz="1800" dirty="0">
                <a:cs typeface="Poppins Medium" panose="00000600000000000000" pitchFamily="2" charset="0"/>
                <a:sym typeface="Varela Round"/>
              </a:rPr>
              <a:t>Componenti per la creazione di un'aula digitale dinamica per quanto riguarda l'instaurazione di relazioni sociali, il lavoro in comune e le capacità di collaborazione.</a:t>
            </a:r>
            <a:endParaRPr lang="en-US" sz="1800" dirty="0">
              <a:latin typeface="+mj-lt"/>
              <a:cs typeface="Poppins ExtraLight" panose="00000300000000000000" pitchFamily="2" charset="0"/>
              <a:sym typeface="Varela Round"/>
            </a:endParaRPr>
          </a:p>
        </p:txBody>
      </p:sp>
      <p:sp>
        <p:nvSpPr>
          <p:cNvPr id="26" name="Google Shape;351;p30">
            <a:extLst>
              <a:ext uri="{FF2B5EF4-FFF2-40B4-BE49-F238E27FC236}">
                <a16:creationId xmlns:a16="http://schemas.microsoft.com/office/drawing/2014/main" id="{539A8143-756E-4179-9F3D-E6D63F48F350}"/>
              </a:ext>
            </a:extLst>
          </p:cNvPr>
          <p:cNvSpPr txBox="1">
            <a:spLocks/>
          </p:cNvSpPr>
          <p:nvPr/>
        </p:nvSpPr>
        <p:spPr>
          <a:xfrm>
            <a:off x="5267014" y="3723053"/>
            <a:ext cx="3931089" cy="224527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it-IT" sz="2000" b="1" dirty="0">
                <a:cs typeface="Poppins Medium" panose="00000600000000000000" pitchFamily="2" charset="0"/>
                <a:sym typeface="Varela Round"/>
              </a:rPr>
              <a:t>Risultato di apprendimento 4</a:t>
            </a:r>
          </a:p>
          <a:p>
            <a:pPr marL="0" indent="0">
              <a:lnSpc>
                <a:spcPct val="100000"/>
              </a:lnSpc>
              <a:spcBef>
                <a:spcPts val="0"/>
              </a:spcBef>
              <a:buNone/>
            </a:pPr>
            <a:r>
              <a:rPr lang="it-IT" sz="1800" dirty="0">
                <a:cs typeface="Poppins Medium" panose="00000600000000000000" pitchFamily="2" charset="0"/>
                <a:sym typeface="Varela Round"/>
              </a:rPr>
              <a:t>Ottimizzare l'aula digitale introducendo funzioni di life-</a:t>
            </a:r>
            <a:r>
              <a:rPr lang="it-IT" sz="1800" dirty="0" err="1">
                <a:cs typeface="Poppins Medium" panose="00000600000000000000" pitchFamily="2" charset="0"/>
                <a:sym typeface="Varela Round"/>
              </a:rPr>
              <a:t>coping</a:t>
            </a:r>
            <a:r>
              <a:rPr lang="it-IT" sz="1800" dirty="0">
                <a:cs typeface="Poppins Medium" panose="00000600000000000000" pitchFamily="2" charset="0"/>
                <a:sym typeface="Varela Round"/>
              </a:rPr>
              <a:t> e componenti dialogiche da utilizzare nei corsi di formazione professionale.</a:t>
            </a:r>
            <a:endParaRPr lang="en-US" sz="1600" dirty="0">
              <a:solidFill>
                <a:srgbClr val="000000"/>
              </a:solidFill>
              <a:latin typeface="+mj-lt"/>
              <a:cs typeface="Times New Roman" panose="02020603050405020304" pitchFamily="18" charset="0"/>
              <a:sym typeface="Varela Round"/>
            </a:endParaRPr>
          </a:p>
        </p:txBody>
      </p:sp>
      <p:cxnSp>
        <p:nvCxnSpPr>
          <p:cNvPr id="36" name="Google Shape;334;p29">
            <a:extLst>
              <a:ext uri="{FF2B5EF4-FFF2-40B4-BE49-F238E27FC236}">
                <a16:creationId xmlns:a16="http://schemas.microsoft.com/office/drawing/2014/main" id="{0A191618-07F4-48F0-8F5D-BB84ACDEE6FE}"/>
              </a:ext>
            </a:extLst>
          </p:cNvPr>
          <p:cNvCxnSpPr>
            <a:cxnSpLocks noChangeAspect="1"/>
          </p:cNvCxnSpPr>
          <p:nvPr/>
        </p:nvCxnSpPr>
        <p:spPr>
          <a:xfrm>
            <a:off x="528320" y="3628115"/>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59" name="Gruppo 58">
            <a:extLst>
              <a:ext uri="{FF2B5EF4-FFF2-40B4-BE49-F238E27FC236}">
                <a16:creationId xmlns:a16="http://schemas.microsoft.com/office/drawing/2014/main" id="{AC6263E2-3A91-4BBD-8930-EA4C0A14C34A}"/>
              </a:ext>
            </a:extLst>
          </p:cNvPr>
          <p:cNvGrpSpPr>
            <a:grpSpLocks noChangeAspect="1"/>
          </p:cNvGrpSpPr>
          <p:nvPr/>
        </p:nvGrpSpPr>
        <p:grpSpPr>
          <a:xfrm>
            <a:off x="10207680" y="3002019"/>
            <a:ext cx="1440000" cy="1022872"/>
            <a:chOff x="7014810" y="2231426"/>
            <a:chExt cx="3530427" cy="2557180"/>
          </a:xfrm>
        </p:grpSpPr>
        <p:sp>
          <p:nvSpPr>
            <p:cNvPr id="60" name="Figura a mano libera: forma 59">
              <a:extLst>
                <a:ext uri="{FF2B5EF4-FFF2-40B4-BE49-F238E27FC236}">
                  <a16:creationId xmlns:a16="http://schemas.microsoft.com/office/drawing/2014/main" id="{DBCAD8EA-EE92-41FE-BC0F-3CB3920F5A98}"/>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61" name="Figura a mano libera: forma 60">
              <a:extLst>
                <a:ext uri="{FF2B5EF4-FFF2-40B4-BE49-F238E27FC236}">
                  <a16:creationId xmlns:a16="http://schemas.microsoft.com/office/drawing/2014/main" id="{CF5149F2-2233-4E2D-BE95-541398875A12}"/>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62" name="Figura a mano libera: forma 61">
              <a:extLst>
                <a:ext uri="{FF2B5EF4-FFF2-40B4-BE49-F238E27FC236}">
                  <a16:creationId xmlns:a16="http://schemas.microsoft.com/office/drawing/2014/main" id="{1D87265B-F5FF-4FA4-B6A3-6C80B22E7A59}"/>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63" name="Figura a mano libera: forma 62">
              <a:extLst>
                <a:ext uri="{FF2B5EF4-FFF2-40B4-BE49-F238E27FC236}">
                  <a16:creationId xmlns:a16="http://schemas.microsoft.com/office/drawing/2014/main" id="{638E7BAF-BE78-47F9-9BFC-DE17E530A500}"/>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64" name="Figura a mano libera: forma 63">
              <a:extLst>
                <a:ext uri="{FF2B5EF4-FFF2-40B4-BE49-F238E27FC236}">
                  <a16:creationId xmlns:a16="http://schemas.microsoft.com/office/drawing/2014/main" id="{E4E012CF-2C84-4133-854C-FB59E030D820}"/>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66" name="Figura a mano libera: forma 65">
              <a:extLst>
                <a:ext uri="{FF2B5EF4-FFF2-40B4-BE49-F238E27FC236}">
                  <a16:creationId xmlns:a16="http://schemas.microsoft.com/office/drawing/2014/main" id="{6554955D-2864-4487-B04A-056A1C473AC2}"/>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67" name="Figura a mano libera: forma 66">
              <a:extLst>
                <a:ext uri="{FF2B5EF4-FFF2-40B4-BE49-F238E27FC236}">
                  <a16:creationId xmlns:a16="http://schemas.microsoft.com/office/drawing/2014/main" id="{829585C9-6A60-4505-9CA2-F00AC5E55F74}"/>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68" name="Figura a mano libera: forma 67">
              <a:extLst>
                <a:ext uri="{FF2B5EF4-FFF2-40B4-BE49-F238E27FC236}">
                  <a16:creationId xmlns:a16="http://schemas.microsoft.com/office/drawing/2014/main" id="{2F001997-56CC-407F-8156-7B48FFBD27DE}"/>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69" name="Figura a mano libera: forma 68">
              <a:extLst>
                <a:ext uri="{FF2B5EF4-FFF2-40B4-BE49-F238E27FC236}">
                  <a16:creationId xmlns:a16="http://schemas.microsoft.com/office/drawing/2014/main" id="{9D7826CE-BBF2-4EE4-BB69-E335219E0C45}"/>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70" name="Figura a mano libera: forma 69">
              <a:extLst>
                <a:ext uri="{FF2B5EF4-FFF2-40B4-BE49-F238E27FC236}">
                  <a16:creationId xmlns:a16="http://schemas.microsoft.com/office/drawing/2014/main" id="{A3CF9966-1D31-44A3-866E-B69BAD5FDE11}"/>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71" name="Figura a mano libera: forma 70">
              <a:extLst>
                <a:ext uri="{FF2B5EF4-FFF2-40B4-BE49-F238E27FC236}">
                  <a16:creationId xmlns:a16="http://schemas.microsoft.com/office/drawing/2014/main" id="{52E8B511-718B-4D99-9DA1-4A79C7DD6E2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72" name="Figura a mano libera: forma 71">
              <a:extLst>
                <a:ext uri="{FF2B5EF4-FFF2-40B4-BE49-F238E27FC236}">
                  <a16:creationId xmlns:a16="http://schemas.microsoft.com/office/drawing/2014/main" id="{BEC77A20-996F-4A8A-B97D-B7515DE21F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73" name="Figura a mano libera: forma 72">
              <a:extLst>
                <a:ext uri="{FF2B5EF4-FFF2-40B4-BE49-F238E27FC236}">
                  <a16:creationId xmlns:a16="http://schemas.microsoft.com/office/drawing/2014/main" id="{7AC7C613-0EDD-4F5E-9652-BC46B1F292A7}"/>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74" name="Figura a mano libera: forma 73">
              <a:extLst>
                <a:ext uri="{FF2B5EF4-FFF2-40B4-BE49-F238E27FC236}">
                  <a16:creationId xmlns:a16="http://schemas.microsoft.com/office/drawing/2014/main" id="{7E13224D-DD92-408E-93F8-2E6D2A6D32CE}"/>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75" name="Gruppo 74">
              <a:extLst>
                <a:ext uri="{FF2B5EF4-FFF2-40B4-BE49-F238E27FC236}">
                  <a16:creationId xmlns:a16="http://schemas.microsoft.com/office/drawing/2014/main" id="{9F7D61D6-19BE-45FF-882C-A35688F66C7D}"/>
                </a:ext>
              </a:extLst>
            </p:cNvPr>
            <p:cNvGrpSpPr/>
            <p:nvPr/>
          </p:nvGrpSpPr>
          <p:grpSpPr>
            <a:xfrm>
              <a:off x="9429237" y="3528606"/>
              <a:ext cx="1116000" cy="1260000"/>
              <a:chOff x="9540997" y="3559086"/>
              <a:chExt cx="1000670" cy="1147040"/>
            </a:xfrm>
          </p:grpSpPr>
          <p:sp>
            <p:nvSpPr>
              <p:cNvPr id="80" name="Figura a mano libera: forma 79">
                <a:extLst>
                  <a:ext uri="{FF2B5EF4-FFF2-40B4-BE49-F238E27FC236}">
                    <a16:creationId xmlns:a16="http://schemas.microsoft.com/office/drawing/2014/main" id="{D6ECA593-41F6-44E3-8EE7-14C0ADDFAA53}"/>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81" name="Figura a mano libera: forma 80">
                <a:extLst>
                  <a:ext uri="{FF2B5EF4-FFF2-40B4-BE49-F238E27FC236}">
                    <a16:creationId xmlns:a16="http://schemas.microsoft.com/office/drawing/2014/main" id="{7CE21481-D610-4A59-9982-19CCA8FD2977}"/>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82" name="Figura a mano libera: forma 81">
                <a:extLst>
                  <a:ext uri="{FF2B5EF4-FFF2-40B4-BE49-F238E27FC236}">
                    <a16:creationId xmlns:a16="http://schemas.microsoft.com/office/drawing/2014/main" id="{77CDFE99-9082-4E26-A775-2E53F6029C45}"/>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76" name="Figura a mano libera: forma 75">
              <a:extLst>
                <a:ext uri="{FF2B5EF4-FFF2-40B4-BE49-F238E27FC236}">
                  <a16:creationId xmlns:a16="http://schemas.microsoft.com/office/drawing/2014/main" id="{D3FC028C-F946-4D1F-99CC-EF418AC6BC5E}"/>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77" name="Figura a mano libera: forma 76">
              <a:extLst>
                <a:ext uri="{FF2B5EF4-FFF2-40B4-BE49-F238E27FC236}">
                  <a16:creationId xmlns:a16="http://schemas.microsoft.com/office/drawing/2014/main" id="{24C0892E-42FF-4AD7-94D4-D3D395D6C8D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78" name="Figura a mano libera: forma 77">
              <a:extLst>
                <a:ext uri="{FF2B5EF4-FFF2-40B4-BE49-F238E27FC236}">
                  <a16:creationId xmlns:a16="http://schemas.microsoft.com/office/drawing/2014/main" id="{4733700A-2D21-4066-A1AF-EB4410E297F6}"/>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79" name="Figura a mano libera: forma 78">
              <a:extLst>
                <a:ext uri="{FF2B5EF4-FFF2-40B4-BE49-F238E27FC236}">
                  <a16:creationId xmlns:a16="http://schemas.microsoft.com/office/drawing/2014/main" id="{59C0FE88-88AA-46A3-BA2A-E20D20A0FA66}"/>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Tree>
    <p:extLst>
      <p:ext uri="{BB962C8B-B14F-4D97-AF65-F5344CB8AC3E}">
        <p14:creationId xmlns:p14="http://schemas.microsoft.com/office/powerpoint/2010/main" val="313445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585305" y="2241859"/>
            <a:ext cx="9541647" cy="3580654"/>
          </a:xfrm>
          <a:prstGeom prst="rect">
            <a:avLst/>
          </a:prstGeom>
          <a:noFill/>
        </p:spPr>
        <p:txBody>
          <a:bodyPr wrap="square" numCol="2" rtlCol="0">
            <a:noAutofit/>
          </a:bodyPr>
          <a:lstStyle/>
          <a:p>
            <a:pPr algn="just">
              <a:lnSpc>
                <a:spcPct val="107000"/>
              </a:lnSpc>
            </a:pPr>
            <a:r>
              <a:rPr lang="it-IT" altLang="ko-KR" sz="1200" b="1" dirty="0">
                <a:latin typeface="Verdana" panose="020B0604030504040204" pitchFamily="34" charset="0"/>
                <a:ea typeface="Verdana" panose="020B0604030504040204" pitchFamily="34" charset="0"/>
                <a:cs typeface="Poppins Medium" panose="00000600000000000000" pitchFamily="2" charset="0"/>
              </a:rPr>
              <a:t>Domanda 1 </a:t>
            </a:r>
          </a:p>
          <a:p>
            <a:pPr algn="just">
              <a:lnSpc>
                <a:spcPct val="107000"/>
              </a:lnSpc>
            </a:pPr>
            <a:r>
              <a:rPr lang="it-IT" altLang="ko-KR" sz="1200" dirty="0">
                <a:latin typeface="Verdana" panose="020B0604030504040204" pitchFamily="34" charset="0"/>
                <a:ea typeface="Verdana" panose="020B0604030504040204" pitchFamily="34" charset="0"/>
                <a:cs typeface="Poppins Medium" panose="00000600000000000000" pitchFamily="2" charset="0"/>
              </a:rPr>
              <a:t>Il sistema di videoconferenza è anche considerato una:</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Piattaforma di comunicazione?</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Un modo per fare esercizi?</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Un modo per approfondire il curriculum?</a:t>
            </a:r>
          </a:p>
          <a:p>
            <a:pPr algn="just">
              <a:lnSpc>
                <a:spcPct val="107000"/>
              </a:lnSpc>
            </a:pPr>
            <a:endParaRPr lang="it-IT" altLang="ko-KR" sz="1200" dirty="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pPr>
            <a:endParaRPr lang="it-IT" altLang="ko-KR" sz="1200" dirty="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pPr>
            <a:r>
              <a:rPr lang="it-IT" altLang="ko-KR" sz="1200" b="1" dirty="0">
                <a:latin typeface="Verdana" panose="020B0604030504040204" pitchFamily="34" charset="0"/>
                <a:ea typeface="Verdana" panose="020B0604030504040204" pitchFamily="34" charset="0"/>
                <a:cs typeface="Poppins Medium" panose="00000600000000000000" pitchFamily="2" charset="0"/>
              </a:rPr>
              <a:t>Domanda 2 </a:t>
            </a:r>
          </a:p>
          <a:p>
            <a:pPr algn="just">
              <a:lnSpc>
                <a:spcPct val="107000"/>
              </a:lnSpc>
            </a:pPr>
            <a:r>
              <a:rPr lang="it-IT" altLang="ko-KR" sz="1200" dirty="0">
                <a:latin typeface="Verdana" panose="020B0604030504040204" pitchFamily="34" charset="0"/>
                <a:ea typeface="Verdana" panose="020B0604030504040204" pitchFamily="34" charset="0"/>
                <a:cs typeface="Poppins Medium" panose="00000600000000000000" pitchFamily="2" charset="0"/>
              </a:rPr>
              <a:t>Quante categorie generali elenca il testo </a:t>
            </a:r>
          </a:p>
          <a:p>
            <a:pPr algn="just">
              <a:lnSpc>
                <a:spcPct val="107000"/>
              </a:lnSpc>
            </a:pPr>
            <a:r>
              <a:rPr lang="it-IT" altLang="ko-KR" sz="1200" dirty="0">
                <a:latin typeface="Verdana" panose="020B0604030504040204" pitchFamily="34" charset="0"/>
                <a:ea typeface="Verdana" panose="020B0604030504040204" pitchFamily="34" charset="0"/>
                <a:cs typeface="Poppins Medium" panose="00000600000000000000" pitchFamily="2" charset="0"/>
              </a:rPr>
              <a:t>nell'applicazione dell'aula digitale (studenti/educatori)?</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3? </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4? </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5?</a:t>
            </a:r>
          </a:p>
          <a:p>
            <a:pPr algn="just">
              <a:lnSpc>
                <a:spcPct val="107000"/>
              </a:lnSpc>
            </a:pPr>
            <a:endParaRPr lang="it-IT" altLang="ko-KR" sz="1200" b="1" dirty="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pPr>
            <a:endParaRPr lang="it-IT" altLang="ko-KR" sz="1200" b="1" dirty="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pPr>
            <a:endParaRPr lang="it-IT" altLang="ko-KR" sz="1200" b="1" dirty="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pPr>
            <a:endParaRPr lang="it-IT" altLang="ko-KR" sz="1200" b="1" dirty="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pPr>
            <a:endParaRPr lang="it-IT" altLang="ko-KR" sz="1200" b="1" dirty="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pPr>
            <a:r>
              <a:rPr lang="it-IT" altLang="ko-KR" sz="1200" b="1" dirty="0">
                <a:latin typeface="Verdana" panose="020B0604030504040204" pitchFamily="34" charset="0"/>
                <a:ea typeface="Verdana" panose="020B0604030504040204" pitchFamily="34" charset="0"/>
                <a:cs typeface="Poppins Medium" panose="00000600000000000000" pitchFamily="2" charset="0"/>
              </a:rPr>
              <a:t>Domanda 3 </a:t>
            </a:r>
          </a:p>
          <a:p>
            <a:pPr algn="just">
              <a:lnSpc>
                <a:spcPct val="107000"/>
              </a:lnSpc>
            </a:pPr>
            <a:r>
              <a:rPr lang="it-IT" altLang="ko-KR" sz="1200" dirty="0">
                <a:latin typeface="Verdana" panose="020B0604030504040204" pitchFamily="34" charset="0"/>
                <a:ea typeface="Verdana" panose="020B0604030504040204" pitchFamily="34" charset="0"/>
                <a:cs typeface="Poppins Medium" panose="00000600000000000000" pitchFamily="2" charset="0"/>
              </a:rPr>
              <a:t>La creazione di una pratica di classe digitale sicura e protetta per una collaborazione inclusiva prevede la partecipazione di:</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Operatore IFP?</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Operatore/educatori IFP?</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Operatore/educatori IFP, studenti?</a:t>
            </a:r>
          </a:p>
          <a:p>
            <a:pPr algn="just">
              <a:lnSpc>
                <a:spcPct val="107000"/>
              </a:lnSpc>
            </a:pPr>
            <a:endParaRPr lang="it-IT" altLang="ko-KR" sz="1200" dirty="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pPr>
            <a:endParaRPr lang="it-IT" altLang="ko-KR" sz="1200" dirty="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pPr>
            <a:r>
              <a:rPr lang="it-IT" altLang="ko-KR" sz="1200" b="1" dirty="0">
                <a:latin typeface="Verdana" panose="020B0604030504040204" pitchFamily="34" charset="0"/>
                <a:ea typeface="Verdana" panose="020B0604030504040204" pitchFamily="34" charset="0"/>
                <a:cs typeface="Poppins Medium" panose="00000600000000000000" pitchFamily="2" charset="0"/>
              </a:rPr>
              <a:t>Domanda 4 </a:t>
            </a:r>
          </a:p>
          <a:p>
            <a:pPr algn="just">
              <a:lnSpc>
                <a:spcPct val="107000"/>
              </a:lnSpc>
            </a:pPr>
            <a:r>
              <a:rPr lang="it-IT" altLang="ko-KR" sz="1200" dirty="0">
                <a:latin typeface="Verdana" panose="020B0604030504040204" pitchFamily="34" charset="0"/>
                <a:ea typeface="Verdana" panose="020B0604030504040204" pitchFamily="34" charset="0"/>
                <a:cs typeface="Poppins Medium" panose="00000600000000000000" pitchFamily="2" charset="0"/>
              </a:rPr>
              <a:t>Può essere utile per l'operatore IFP creare gruppi di lavoro per quanto riguarda: </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Capacità di apprendimento, Collaborazione e Relazioni sociali?</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Collaborazione, professionalità e relazioni sociali?</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Collaborazione, professionalità e inclusione sociale?</a:t>
            </a:r>
            <a:endParaRPr lang="en-US" altLang="ko-KR" sz="1600" dirty="0">
              <a:cs typeface="Poppins ExtraLight" panose="00000300000000000000" pitchFamily="2" charset="0"/>
            </a:endParaRPr>
          </a:p>
        </p:txBody>
      </p:sp>
      <p:grpSp>
        <p:nvGrpSpPr>
          <p:cNvPr id="18" name="Gruppo 17">
            <a:extLst>
              <a:ext uri="{FF2B5EF4-FFF2-40B4-BE49-F238E27FC236}">
                <a16:creationId xmlns:a16="http://schemas.microsoft.com/office/drawing/2014/main" id="{177529E2-2458-4B09-AB2E-2F3EBA495858}"/>
              </a:ext>
            </a:extLst>
          </p:cNvPr>
          <p:cNvGrpSpPr>
            <a:grpSpLocks noChangeAspect="1"/>
          </p:cNvGrpSpPr>
          <p:nvPr/>
        </p:nvGrpSpPr>
        <p:grpSpPr>
          <a:xfrm>
            <a:off x="10207680" y="3002019"/>
            <a:ext cx="1440000" cy="1022872"/>
            <a:chOff x="7014810" y="2231426"/>
            <a:chExt cx="3530427" cy="2557180"/>
          </a:xfrm>
        </p:grpSpPr>
        <p:sp>
          <p:nvSpPr>
            <p:cNvPr id="19" name="Figura a mano libera: forma 18">
              <a:extLst>
                <a:ext uri="{FF2B5EF4-FFF2-40B4-BE49-F238E27FC236}">
                  <a16:creationId xmlns:a16="http://schemas.microsoft.com/office/drawing/2014/main" id="{A4FA00BC-6925-444A-BE6F-53B56A0B8B57}"/>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0" name="Figura a mano libera: forma 19">
              <a:extLst>
                <a:ext uri="{FF2B5EF4-FFF2-40B4-BE49-F238E27FC236}">
                  <a16:creationId xmlns:a16="http://schemas.microsoft.com/office/drawing/2014/main" id="{FDA222A7-218F-40E1-862A-763A93839C4D}"/>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1" name="Figura a mano libera: forma 20">
              <a:extLst>
                <a:ext uri="{FF2B5EF4-FFF2-40B4-BE49-F238E27FC236}">
                  <a16:creationId xmlns:a16="http://schemas.microsoft.com/office/drawing/2014/main" id="{9376CC14-784A-4DDF-AE77-8D25AC8E1283}"/>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22" name="Figura a mano libera: forma 21">
              <a:extLst>
                <a:ext uri="{FF2B5EF4-FFF2-40B4-BE49-F238E27FC236}">
                  <a16:creationId xmlns:a16="http://schemas.microsoft.com/office/drawing/2014/main" id="{ADA7C2A8-D2DA-4DC6-AAFB-B914B9F39CF4}"/>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6" name="Figura a mano libera: forma 35">
              <a:extLst>
                <a:ext uri="{FF2B5EF4-FFF2-40B4-BE49-F238E27FC236}">
                  <a16:creationId xmlns:a16="http://schemas.microsoft.com/office/drawing/2014/main" id="{952FAD17-71A8-403B-8D91-A2822A2ACE18}"/>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37" name="Figura a mano libera: forma 36">
              <a:extLst>
                <a:ext uri="{FF2B5EF4-FFF2-40B4-BE49-F238E27FC236}">
                  <a16:creationId xmlns:a16="http://schemas.microsoft.com/office/drawing/2014/main" id="{0BE3F501-26A6-4E3D-86CE-0143A20E0EE0}"/>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64D7575D-E84C-457E-B594-DDF5EFDAE601}"/>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B0272A76-0F30-4C30-870C-AE30F2A714D4}"/>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F60959A8-2539-4171-8924-5C9FE6226959}"/>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822AE227-3E28-4210-959B-659744E4A1B1}"/>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63F4A4CC-2512-4050-BA56-F28DF08D0545}"/>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60173662-2FC8-475B-A132-99476ED7253F}"/>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F52207F4-21F4-4C48-A667-373F6DEEE76C}"/>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505230FE-47D1-449B-B304-5C37CF301FF4}"/>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6" name="Gruppo 45">
              <a:extLst>
                <a:ext uri="{FF2B5EF4-FFF2-40B4-BE49-F238E27FC236}">
                  <a16:creationId xmlns:a16="http://schemas.microsoft.com/office/drawing/2014/main" id="{5C5770F1-FBA9-4884-AF70-6E2EFB1A8962}"/>
                </a:ext>
              </a:extLst>
            </p:cNvPr>
            <p:cNvGrpSpPr/>
            <p:nvPr/>
          </p:nvGrpSpPr>
          <p:grpSpPr>
            <a:xfrm>
              <a:off x="9429237" y="3528606"/>
              <a:ext cx="1116000" cy="1260000"/>
              <a:chOff x="9540997" y="3559086"/>
              <a:chExt cx="1000670" cy="1147040"/>
            </a:xfrm>
          </p:grpSpPr>
          <p:sp>
            <p:nvSpPr>
              <p:cNvPr id="51" name="Figura a mano libera: forma 50">
                <a:extLst>
                  <a:ext uri="{FF2B5EF4-FFF2-40B4-BE49-F238E27FC236}">
                    <a16:creationId xmlns:a16="http://schemas.microsoft.com/office/drawing/2014/main" id="{0A2378AB-66F2-4B0C-9739-BE3F72FA54EA}"/>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055F109-8644-4025-A9E5-DB7243086F14}"/>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33F93E00-F423-475E-9B28-1BCA4BDE96F8}"/>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47" name="Figura a mano libera: forma 46">
              <a:extLst>
                <a:ext uri="{FF2B5EF4-FFF2-40B4-BE49-F238E27FC236}">
                  <a16:creationId xmlns:a16="http://schemas.microsoft.com/office/drawing/2014/main" id="{B2797E35-8EA5-4996-B089-6BA581A1D414}"/>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7CA2DA9A-B7FC-4B07-9AD3-4656C2572E28}"/>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49" name="Figura a mano libera: forma 48">
              <a:extLst>
                <a:ext uri="{FF2B5EF4-FFF2-40B4-BE49-F238E27FC236}">
                  <a16:creationId xmlns:a16="http://schemas.microsoft.com/office/drawing/2014/main" id="{2DD67152-D9CD-44A9-96D5-2465D78453AB}"/>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0" name="Figura a mano libera: forma 49">
              <a:extLst>
                <a:ext uri="{FF2B5EF4-FFF2-40B4-BE49-F238E27FC236}">
                  <a16:creationId xmlns:a16="http://schemas.microsoft.com/office/drawing/2014/main" id="{9B156174-EB26-4A96-AF66-3EA85D857516}"/>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8" name="CuadroTexto 4">
            <a:extLst>
              <a:ext uri="{FF2B5EF4-FFF2-40B4-BE49-F238E27FC236}">
                <a16:creationId xmlns:a16="http://schemas.microsoft.com/office/drawing/2014/main" id="{9AC5FF4A-61D2-46F3-8E53-EC51641FBDFD}"/>
              </a:ext>
            </a:extLst>
          </p:cNvPr>
          <p:cNvSpPr txBox="1"/>
          <p:nvPr/>
        </p:nvSpPr>
        <p:spPr>
          <a:xfrm>
            <a:off x="528320" y="717439"/>
            <a:ext cx="8948057" cy="769441"/>
          </a:xfrm>
          <a:prstGeom prst="rect">
            <a:avLst/>
          </a:prstGeom>
          <a:noFill/>
        </p:spPr>
        <p:txBody>
          <a:bodyPr wrap="square" rtlCol="0">
            <a:spAutoFit/>
          </a:bodyPr>
          <a:lstStyle/>
          <a:p>
            <a:pPr marL="0" marR="0" lvl="0" indent="0" defTabSz="914400" rtl="0" eaLnBrk="1" fontAlgn="auto" latinLnBrk="0" hangingPunct="1">
              <a:buClrTx/>
              <a:buSzTx/>
              <a:buFontTx/>
              <a:buNone/>
              <a:tabLst>
                <a:tab pos="1205230" algn="l"/>
                <a:tab pos="1926589" algn="l"/>
                <a:tab pos="2915920" algn="l"/>
                <a:tab pos="3444875" algn="l"/>
                <a:tab pos="4383405" algn="l"/>
                <a:tab pos="6796405" algn="l"/>
              </a:tabLst>
              <a:defRPr/>
            </a:pPr>
            <a:r>
              <a:rPr lang="en-AU" sz="2400" b="1" dirty="0">
                <a:solidFill>
                  <a:srgbClr val="1CBECC"/>
                </a:solidFill>
                <a:ea typeface="Microsoft Sans Serif" panose="020B0604020202020204" pitchFamily="34" charset="0"/>
                <a:cs typeface="Poppins Medium" panose="00000600000000000000" pitchFamily="2" charset="0"/>
              </a:rPr>
              <a:t>Test </a:t>
            </a:r>
            <a:r>
              <a:rPr lang="en-AU" sz="2400" b="1" dirty="0" err="1">
                <a:solidFill>
                  <a:srgbClr val="1CBECC"/>
                </a:solidFill>
                <a:ea typeface="Microsoft Sans Serif" panose="020B0604020202020204" pitchFamily="34" charset="0"/>
                <a:cs typeface="Poppins Medium" panose="00000600000000000000" pitchFamily="2" charset="0"/>
              </a:rPr>
              <a:t>riassuntivo</a:t>
            </a:r>
            <a:r>
              <a:rPr lang="en-AU" sz="2400" b="1" dirty="0">
                <a:solidFill>
                  <a:srgbClr val="1CBECC"/>
                </a:solidFill>
                <a:ea typeface="Microsoft Sans Serif" panose="020B0604020202020204" pitchFamily="34" charset="0"/>
                <a:cs typeface="Poppins Medium" panose="00000600000000000000" pitchFamily="2" charset="0"/>
              </a:rPr>
              <a:t> finale</a:t>
            </a:r>
          </a:p>
          <a:p>
            <a:pPr>
              <a:tabLst>
                <a:tab pos="1205230" algn="l"/>
                <a:tab pos="1926589" algn="l"/>
                <a:tab pos="2915920" algn="l"/>
                <a:tab pos="3444875" algn="l"/>
                <a:tab pos="4383405" algn="l"/>
                <a:tab pos="6796405" algn="l"/>
              </a:tabLst>
              <a:defRPr/>
            </a:pPr>
            <a:r>
              <a:rPr lang="en-GB" sz="2000" dirty="0">
                <a:latin typeface="+mj-lt"/>
                <a:ea typeface="Microsoft Sans Serif" panose="020B0604020202020204" pitchFamily="34" charset="0"/>
                <a:cs typeface="Poppins ExtraLight" panose="00000300000000000000" pitchFamily="2" charset="0"/>
              </a:rPr>
              <a:t>Consolidate le </a:t>
            </a:r>
            <a:r>
              <a:rPr lang="en-GB" sz="2000" dirty="0" err="1">
                <a:latin typeface="+mj-lt"/>
                <a:ea typeface="Microsoft Sans Serif" panose="020B0604020202020204" pitchFamily="34" charset="0"/>
                <a:cs typeface="Poppins ExtraLight" panose="00000300000000000000" pitchFamily="2" charset="0"/>
              </a:rPr>
              <a:t>vostre</a:t>
            </a:r>
            <a:r>
              <a:rPr lang="en-GB" sz="2000" dirty="0">
                <a:latin typeface="+mj-lt"/>
                <a:ea typeface="Microsoft Sans Serif" panose="020B0604020202020204" pitchFamily="34" charset="0"/>
                <a:cs typeface="Poppins ExtraLight" panose="00000300000000000000" pitchFamily="2" charset="0"/>
              </a:rPr>
              <a:t> </a:t>
            </a:r>
            <a:r>
              <a:rPr lang="en-GB" sz="2000" dirty="0" err="1">
                <a:latin typeface="+mj-lt"/>
                <a:ea typeface="Microsoft Sans Serif" panose="020B0604020202020204" pitchFamily="34" charset="0"/>
                <a:cs typeface="Poppins ExtraLight" panose="00000300000000000000" pitchFamily="2" charset="0"/>
              </a:rPr>
              <a:t>conoscenze</a:t>
            </a:r>
            <a:r>
              <a:rPr lang="en-GB" sz="2000" dirty="0">
                <a:latin typeface="+mj-lt"/>
                <a:ea typeface="Microsoft Sans Serif" panose="020B0604020202020204" pitchFamily="34" charset="0"/>
                <a:cs typeface="Poppins ExtraLight" panose="00000300000000000000" pitchFamily="2" charset="0"/>
              </a:rPr>
              <a:t> </a:t>
            </a:r>
            <a:r>
              <a:rPr lang="en-GB" sz="2000" dirty="0" err="1">
                <a:latin typeface="+mj-lt"/>
                <a:ea typeface="Microsoft Sans Serif" panose="020B0604020202020204" pitchFamily="34" charset="0"/>
                <a:cs typeface="Poppins ExtraLight" panose="00000300000000000000" pitchFamily="2" charset="0"/>
              </a:rPr>
              <a:t>rispondendo</a:t>
            </a:r>
            <a:r>
              <a:rPr lang="en-GB" sz="2000" dirty="0">
                <a:latin typeface="+mj-lt"/>
                <a:ea typeface="Microsoft Sans Serif" panose="020B0604020202020204" pitchFamily="34" charset="0"/>
                <a:cs typeface="Poppins ExtraLight" panose="00000300000000000000" pitchFamily="2" charset="0"/>
              </a:rPr>
              <a:t> </a:t>
            </a:r>
            <a:r>
              <a:rPr lang="en-GB" sz="2000" dirty="0" err="1">
                <a:latin typeface="+mj-lt"/>
                <a:ea typeface="Microsoft Sans Serif" panose="020B0604020202020204" pitchFamily="34" charset="0"/>
                <a:cs typeface="Poppins ExtraLight" panose="00000300000000000000" pitchFamily="2" charset="0"/>
              </a:rPr>
              <a:t>alle</a:t>
            </a:r>
            <a:r>
              <a:rPr lang="en-GB" sz="2000" dirty="0">
                <a:latin typeface="+mj-lt"/>
                <a:ea typeface="Microsoft Sans Serif" panose="020B0604020202020204" pitchFamily="34" charset="0"/>
                <a:cs typeface="Poppins ExtraLight" panose="00000300000000000000" pitchFamily="2" charset="0"/>
              </a:rPr>
              <a:t> </a:t>
            </a:r>
            <a:r>
              <a:rPr lang="en-GB" sz="2000" dirty="0" err="1">
                <a:latin typeface="+mj-lt"/>
                <a:ea typeface="Microsoft Sans Serif" panose="020B0604020202020204" pitchFamily="34" charset="0"/>
                <a:cs typeface="Poppins ExtraLight" panose="00000300000000000000" pitchFamily="2" charset="0"/>
              </a:rPr>
              <a:t>domande</a:t>
            </a:r>
            <a:r>
              <a:rPr lang="en-GB" sz="2000" dirty="0">
                <a:latin typeface="+mj-lt"/>
                <a:ea typeface="Microsoft Sans Serif" panose="020B0604020202020204" pitchFamily="34" charset="0"/>
                <a:cs typeface="Poppins ExtraLight" panose="00000300000000000000" pitchFamily="2" charset="0"/>
              </a:rPr>
              <a:t> </a:t>
            </a:r>
            <a:r>
              <a:rPr lang="en-GB" sz="2000" dirty="0" err="1">
                <a:latin typeface="+mj-lt"/>
                <a:ea typeface="Microsoft Sans Serif" panose="020B0604020202020204" pitchFamily="34" charset="0"/>
                <a:cs typeface="Poppins ExtraLight" panose="00000300000000000000" pitchFamily="2" charset="0"/>
              </a:rPr>
              <a:t>seguenti</a:t>
            </a:r>
            <a:r>
              <a:rPr lang="en-GB" sz="2000" dirty="0">
                <a:latin typeface="+mj-lt"/>
                <a:ea typeface="Microsoft Sans Serif" panose="020B0604020202020204" pitchFamily="34" charset="0"/>
                <a:cs typeface="Poppins ExtraLight" panose="00000300000000000000" pitchFamily="2" charset="0"/>
              </a:rPr>
              <a:t>:</a:t>
            </a:r>
          </a:p>
        </p:txBody>
      </p:sp>
    </p:spTree>
    <p:extLst>
      <p:ext uri="{BB962C8B-B14F-4D97-AF65-F5344CB8AC3E}">
        <p14:creationId xmlns:p14="http://schemas.microsoft.com/office/powerpoint/2010/main" val="1515553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13037" y="2128753"/>
            <a:ext cx="9541647" cy="3580654"/>
          </a:xfrm>
          <a:prstGeom prst="rect">
            <a:avLst/>
          </a:prstGeom>
          <a:noFill/>
        </p:spPr>
        <p:txBody>
          <a:bodyPr wrap="square" numCol="2" rtlCol="0">
            <a:noAutofit/>
          </a:bodyPr>
          <a:lstStyle/>
          <a:p>
            <a:pPr algn="just">
              <a:lnSpc>
                <a:spcPct val="107000"/>
              </a:lnSpc>
            </a:pPr>
            <a:r>
              <a:rPr lang="it-IT" altLang="ko-KR" sz="1200" b="1" dirty="0">
                <a:latin typeface="Verdana" panose="020B0604030504040204" pitchFamily="34" charset="0"/>
                <a:ea typeface="Verdana" panose="020B0604030504040204" pitchFamily="34" charset="0"/>
                <a:cs typeface="Poppins Medium" panose="00000600000000000000" pitchFamily="2" charset="0"/>
              </a:rPr>
              <a:t>Domanda 1 </a:t>
            </a:r>
          </a:p>
          <a:p>
            <a:pPr algn="just">
              <a:lnSpc>
                <a:spcPct val="107000"/>
              </a:lnSpc>
            </a:pPr>
            <a:r>
              <a:rPr lang="it-IT" altLang="ko-KR" sz="1200" dirty="0">
                <a:latin typeface="Verdana" panose="020B0604030504040204" pitchFamily="34" charset="0"/>
                <a:ea typeface="Verdana" panose="020B0604030504040204" pitchFamily="34" charset="0"/>
                <a:cs typeface="Poppins Medium" panose="00000600000000000000" pitchFamily="2" charset="0"/>
              </a:rPr>
              <a:t>Il sistema di videoconferenza è anche considerato una:</a:t>
            </a:r>
          </a:p>
          <a:p>
            <a:pPr marL="171450" indent="-171450" algn="just">
              <a:lnSpc>
                <a:spcPct val="107000"/>
              </a:lnSpc>
              <a:buFont typeface="Arial" panose="020B0604020202020204" pitchFamily="34" charset="0"/>
              <a:buChar char="•"/>
            </a:pPr>
            <a:r>
              <a:rPr lang="it-IT" altLang="ko-KR" sz="1200" dirty="0">
                <a:solidFill>
                  <a:srgbClr val="00B050"/>
                </a:solidFill>
                <a:latin typeface="Verdana" panose="020B0604030504040204" pitchFamily="34" charset="0"/>
                <a:ea typeface="Verdana" panose="020B0604030504040204" pitchFamily="34" charset="0"/>
                <a:cs typeface="Poppins Medium" panose="00000600000000000000" pitchFamily="2" charset="0"/>
              </a:rPr>
              <a:t>Piattaforma di comunicazione?</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Un modo per fare esercizi?</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Un modo per approfondire il curriculum?</a:t>
            </a:r>
          </a:p>
          <a:p>
            <a:pPr algn="just">
              <a:lnSpc>
                <a:spcPct val="107000"/>
              </a:lnSpc>
            </a:pPr>
            <a:endParaRPr lang="it-IT" altLang="ko-KR" sz="1200" dirty="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pPr>
            <a:endParaRPr lang="it-IT" altLang="ko-KR" sz="1200" dirty="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pPr>
            <a:r>
              <a:rPr lang="it-IT" altLang="ko-KR" sz="1200" b="1" dirty="0">
                <a:latin typeface="Verdana" panose="020B0604030504040204" pitchFamily="34" charset="0"/>
                <a:ea typeface="Verdana" panose="020B0604030504040204" pitchFamily="34" charset="0"/>
                <a:cs typeface="Poppins Medium" panose="00000600000000000000" pitchFamily="2" charset="0"/>
              </a:rPr>
              <a:t>Domanda 2 </a:t>
            </a:r>
          </a:p>
          <a:p>
            <a:pPr algn="just">
              <a:lnSpc>
                <a:spcPct val="107000"/>
              </a:lnSpc>
            </a:pPr>
            <a:r>
              <a:rPr lang="it-IT" altLang="ko-KR" sz="1200" dirty="0">
                <a:latin typeface="Verdana" panose="020B0604030504040204" pitchFamily="34" charset="0"/>
                <a:ea typeface="Verdana" panose="020B0604030504040204" pitchFamily="34" charset="0"/>
                <a:cs typeface="Poppins Medium" panose="00000600000000000000" pitchFamily="2" charset="0"/>
              </a:rPr>
              <a:t>Quante categorie generali elenca il testo </a:t>
            </a:r>
          </a:p>
          <a:p>
            <a:pPr algn="just">
              <a:lnSpc>
                <a:spcPct val="107000"/>
              </a:lnSpc>
            </a:pPr>
            <a:r>
              <a:rPr lang="it-IT" altLang="ko-KR" sz="1200" dirty="0">
                <a:latin typeface="Verdana" panose="020B0604030504040204" pitchFamily="34" charset="0"/>
                <a:ea typeface="Verdana" panose="020B0604030504040204" pitchFamily="34" charset="0"/>
                <a:cs typeface="Poppins Medium" panose="00000600000000000000" pitchFamily="2" charset="0"/>
              </a:rPr>
              <a:t>nell'applicazione dell'aula digitale (studenti/educatori)?</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3? </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4? </a:t>
            </a:r>
          </a:p>
          <a:p>
            <a:pPr marL="171450" indent="-171450" algn="just">
              <a:lnSpc>
                <a:spcPct val="107000"/>
              </a:lnSpc>
              <a:buFont typeface="Arial" panose="020B0604020202020204" pitchFamily="34" charset="0"/>
              <a:buChar char="•"/>
            </a:pPr>
            <a:r>
              <a:rPr lang="it-IT" altLang="ko-KR" sz="1200" dirty="0">
                <a:solidFill>
                  <a:srgbClr val="00B050"/>
                </a:solidFill>
                <a:latin typeface="Verdana" panose="020B0604030504040204" pitchFamily="34" charset="0"/>
                <a:ea typeface="Verdana" panose="020B0604030504040204" pitchFamily="34" charset="0"/>
                <a:cs typeface="Poppins Medium" panose="00000600000000000000" pitchFamily="2" charset="0"/>
              </a:rPr>
              <a:t>5?</a:t>
            </a:r>
          </a:p>
          <a:p>
            <a:pPr algn="just">
              <a:lnSpc>
                <a:spcPct val="107000"/>
              </a:lnSpc>
            </a:pPr>
            <a:endParaRPr lang="it-IT" altLang="ko-KR" sz="1200" b="1" dirty="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pPr>
            <a:endParaRPr lang="it-IT" altLang="ko-KR" sz="1200" b="1" dirty="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pPr>
            <a:endParaRPr lang="it-IT" altLang="ko-KR" sz="1200" b="1" dirty="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pPr>
            <a:endParaRPr lang="it-IT" altLang="ko-KR" sz="1200" b="1" dirty="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pPr>
            <a:endParaRPr lang="it-IT" altLang="ko-KR" sz="1200" b="1" dirty="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pPr>
            <a:r>
              <a:rPr lang="it-IT" altLang="ko-KR" sz="1200" b="1" dirty="0">
                <a:latin typeface="Verdana" panose="020B0604030504040204" pitchFamily="34" charset="0"/>
                <a:ea typeface="Verdana" panose="020B0604030504040204" pitchFamily="34" charset="0"/>
                <a:cs typeface="Poppins Medium" panose="00000600000000000000" pitchFamily="2" charset="0"/>
              </a:rPr>
              <a:t>Domanda 3 </a:t>
            </a:r>
          </a:p>
          <a:p>
            <a:pPr algn="just">
              <a:lnSpc>
                <a:spcPct val="107000"/>
              </a:lnSpc>
            </a:pPr>
            <a:r>
              <a:rPr lang="it-IT" altLang="ko-KR" sz="1200" dirty="0">
                <a:latin typeface="Verdana" panose="020B0604030504040204" pitchFamily="34" charset="0"/>
                <a:ea typeface="Verdana" panose="020B0604030504040204" pitchFamily="34" charset="0"/>
                <a:cs typeface="Poppins Medium" panose="00000600000000000000" pitchFamily="2" charset="0"/>
              </a:rPr>
              <a:t>La creazione di una pratica di classe digitale sicura e protetta per una collaborazione inclusiva prevede la partecipazione di:</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Operatore IFP?</a:t>
            </a:r>
          </a:p>
          <a:p>
            <a:pPr marL="171450" indent="-171450" algn="just">
              <a:lnSpc>
                <a:spcPct val="107000"/>
              </a:lnSpc>
              <a:buFont typeface="Arial" panose="020B0604020202020204" pitchFamily="34" charset="0"/>
              <a:buChar char="•"/>
            </a:pPr>
            <a:r>
              <a:rPr lang="it-IT" altLang="ko-KR" sz="1200" dirty="0">
                <a:solidFill>
                  <a:srgbClr val="00B050"/>
                </a:solidFill>
                <a:latin typeface="Verdana" panose="020B0604030504040204" pitchFamily="34" charset="0"/>
                <a:ea typeface="Verdana" panose="020B0604030504040204" pitchFamily="34" charset="0"/>
                <a:cs typeface="Poppins Medium" panose="00000600000000000000" pitchFamily="2" charset="0"/>
              </a:rPr>
              <a:t>Operatore/educatori IFP?</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Operatore/educatori IFP, studenti?</a:t>
            </a:r>
          </a:p>
          <a:p>
            <a:pPr algn="just">
              <a:lnSpc>
                <a:spcPct val="107000"/>
              </a:lnSpc>
            </a:pPr>
            <a:endParaRPr lang="it-IT" altLang="ko-KR" sz="1200" dirty="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pPr>
            <a:endParaRPr lang="it-IT" altLang="ko-KR" sz="1200" dirty="0">
              <a:latin typeface="Verdana" panose="020B0604030504040204" pitchFamily="34" charset="0"/>
              <a:ea typeface="Verdana" panose="020B0604030504040204" pitchFamily="34" charset="0"/>
              <a:cs typeface="Poppins Medium" panose="00000600000000000000" pitchFamily="2" charset="0"/>
            </a:endParaRPr>
          </a:p>
          <a:p>
            <a:pPr algn="just">
              <a:lnSpc>
                <a:spcPct val="107000"/>
              </a:lnSpc>
            </a:pPr>
            <a:r>
              <a:rPr lang="it-IT" altLang="ko-KR" sz="1200" b="1" dirty="0">
                <a:latin typeface="Verdana" panose="020B0604030504040204" pitchFamily="34" charset="0"/>
                <a:ea typeface="Verdana" panose="020B0604030504040204" pitchFamily="34" charset="0"/>
                <a:cs typeface="Poppins Medium" panose="00000600000000000000" pitchFamily="2" charset="0"/>
              </a:rPr>
              <a:t>Domanda 4 </a:t>
            </a:r>
          </a:p>
          <a:p>
            <a:pPr algn="just">
              <a:lnSpc>
                <a:spcPct val="107000"/>
              </a:lnSpc>
            </a:pPr>
            <a:r>
              <a:rPr lang="it-IT" altLang="ko-KR" sz="1200" dirty="0">
                <a:latin typeface="Verdana" panose="020B0604030504040204" pitchFamily="34" charset="0"/>
                <a:ea typeface="Verdana" panose="020B0604030504040204" pitchFamily="34" charset="0"/>
                <a:cs typeface="Poppins Medium" panose="00000600000000000000" pitchFamily="2" charset="0"/>
              </a:rPr>
              <a:t>Può essere utile per l'operatore IFP creare gruppi di lavoro per quanto riguarda: </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Capacità di apprendimento, Collaborazione e Relazioni sociali?</a:t>
            </a:r>
          </a:p>
          <a:p>
            <a:pPr marL="171450" indent="-171450" algn="just">
              <a:lnSpc>
                <a:spcPct val="107000"/>
              </a:lnSpc>
              <a:buFont typeface="Arial" panose="020B0604020202020204" pitchFamily="34" charset="0"/>
              <a:buChar char="•"/>
            </a:pPr>
            <a:r>
              <a:rPr lang="it-IT" altLang="ko-KR" sz="1200" dirty="0">
                <a:solidFill>
                  <a:srgbClr val="00B050"/>
                </a:solidFill>
                <a:latin typeface="Verdana" panose="020B0604030504040204" pitchFamily="34" charset="0"/>
                <a:ea typeface="Verdana" panose="020B0604030504040204" pitchFamily="34" charset="0"/>
                <a:cs typeface="Poppins Medium" panose="00000600000000000000" pitchFamily="2" charset="0"/>
              </a:rPr>
              <a:t>Collaborazione, professionalità e relazioni sociali?</a:t>
            </a:r>
          </a:p>
          <a:p>
            <a:pPr marL="171450" indent="-171450" algn="just">
              <a:lnSpc>
                <a:spcPct val="107000"/>
              </a:lnSpc>
              <a:buFont typeface="Arial" panose="020B0604020202020204" pitchFamily="34" charset="0"/>
              <a:buChar char="•"/>
            </a:pPr>
            <a:r>
              <a:rPr lang="it-IT" altLang="ko-KR" sz="1200" dirty="0">
                <a:latin typeface="Verdana" panose="020B0604030504040204" pitchFamily="34" charset="0"/>
                <a:ea typeface="Verdana" panose="020B0604030504040204" pitchFamily="34" charset="0"/>
                <a:cs typeface="Poppins Medium" panose="00000600000000000000" pitchFamily="2" charset="0"/>
              </a:rPr>
              <a:t>Collaborazione, professionalità e inclusione sociale?</a:t>
            </a:r>
            <a:endParaRPr lang="en-US" altLang="ko-KR" sz="1600" dirty="0">
              <a:cs typeface="Poppins ExtraLight" panose="00000300000000000000" pitchFamily="2" charset="0"/>
            </a:endParaRPr>
          </a:p>
        </p:txBody>
      </p:sp>
      <p:grpSp>
        <p:nvGrpSpPr>
          <p:cNvPr id="18" name="Gruppo 17">
            <a:extLst>
              <a:ext uri="{FF2B5EF4-FFF2-40B4-BE49-F238E27FC236}">
                <a16:creationId xmlns:a16="http://schemas.microsoft.com/office/drawing/2014/main" id="{177529E2-2458-4B09-AB2E-2F3EBA495858}"/>
              </a:ext>
            </a:extLst>
          </p:cNvPr>
          <p:cNvGrpSpPr>
            <a:grpSpLocks noChangeAspect="1"/>
          </p:cNvGrpSpPr>
          <p:nvPr/>
        </p:nvGrpSpPr>
        <p:grpSpPr>
          <a:xfrm>
            <a:off x="10207680" y="3002019"/>
            <a:ext cx="1440000" cy="1022872"/>
            <a:chOff x="7014810" y="2231426"/>
            <a:chExt cx="3530427" cy="2557180"/>
          </a:xfrm>
        </p:grpSpPr>
        <p:sp>
          <p:nvSpPr>
            <p:cNvPr id="19" name="Figura a mano libera: forma 18">
              <a:extLst>
                <a:ext uri="{FF2B5EF4-FFF2-40B4-BE49-F238E27FC236}">
                  <a16:creationId xmlns:a16="http://schemas.microsoft.com/office/drawing/2014/main" id="{A4FA00BC-6925-444A-BE6F-53B56A0B8B57}"/>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0" name="Figura a mano libera: forma 19">
              <a:extLst>
                <a:ext uri="{FF2B5EF4-FFF2-40B4-BE49-F238E27FC236}">
                  <a16:creationId xmlns:a16="http://schemas.microsoft.com/office/drawing/2014/main" id="{FDA222A7-218F-40E1-862A-763A93839C4D}"/>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1" name="Figura a mano libera: forma 20">
              <a:extLst>
                <a:ext uri="{FF2B5EF4-FFF2-40B4-BE49-F238E27FC236}">
                  <a16:creationId xmlns:a16="http://schemas.microsoft.com/office/drawing/2014/main" id="{9376CC14-784A-4DDF-AE77-8D25AC8E1283}"/>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22" name="Figura a mano libera: forma 21">
              <a:extLst>
                <a:ext uri="{FF2B5EF4-FFF2-40B4-BE49-F238E27FC236}">
                  <a16:creationId xmlns:a16="http://schemas.microsoft.com/office/drawing/2014/main" id="{ADA7C2A8-D2DA-4DC6-AAFB-B914B9F39CF4}"/>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6" name="Figura a mano libera: forma 35">
              <a:extLst>
                <a:ext uri="{FF2B5EF4-FFF2-40B4-BE49-F238E27FC236}">
                  <a16:creationId xmlns:a16="http://schemas.microsoft.com/office/drawing/2014/main" id="{952FAD17-71A8-403B-8D91-A2822A2ACE18}"/>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37" name="Figura a mano libera: forma 36">
              <a:extLst>
                <a:ext uri="{FF2B5EF4-FFF2-40B4-BE49-F238E27FC236}">
                  <a16:creationId xmlns:a16="http://schemas.microsoft.com/office/drawing/2014/main" id="{0BE3F501-26A6-4E3D-86CE-0143A20E0EE0}"/>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64D7575D-E84C-457E-B594-DDF5EFDAE601}"/>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B0272A76-0F30-4C30-870C-AE30F2A714D4}"/>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F60959A8-2539-4171-8924-5C9FE6226959}"/>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822AE227-3E28-4210-959B-659744E4A1B1}"/>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63F4A4CC-2512-4050-BA56-F28DF08D0545}"/>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60173662-2FC8-475B-A132-99476ED7253F}"/>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F52207F4-21F4-4C48-A667-373F6DEEE76C}"/>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505230FE-47D1-449B-B304-5C37CF301FF4}"/>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6" name="Gruppo 45">
              <a:extLst>
                <a:ext uri="{FF2B5EF4-FFF2-40B4-BE49-F238E27FC236}">
                  <a16:creationId xmlns:a16="http://schemas.microsoft.com/office/drawing/2014/main" id="{5C5770F1-FBA9-4884-AF70-6E2EFB1A8962}"/>
                </a:ext>
              </a:extLst>
            </p:cNvPr>
            <p:cNvGrpSpPr/>
            <p:nvPr/>
          </p:nvGrpSpPr>
          <p:grpSpPr>
            <a:xfrm>
              <a:off x="9429237" y="3528606"/>
              <a:ext cx="1116000" cy="1260000"/>
              <a:chOff x="9540997" y="3559086"/>
              <a:chExt cx="1000670" cy="1147040"/>
            </a:xfrm>
          </p:grpSpPr>
          <p:sp>
            <p:nvSpPr>
              <p:cNvPr id="51" name="Figura a mano libera: forma 50">
                <a:extLst>
                  <a:ext uri="{FF2B5EF4-FFF2-40B4-BE49-F238E27FC236}">
                    <a16:creationId xmlns:a16="http://schemas.microsoft.com/office/drawing/2014/main" id="{0A2378AB-66F2-4B0C-9739-BE3F72FA54EA}"/>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055F109-8644-4025-A9E5-DB7243086F14}"/>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33F93E00-F423-475E-9B28-1BCA4BDE96F8}"/>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47" name="Figura a mano libera: forma 46">
              <a:extLst>
                <a:ext uri="{FF2B5EF4-FFF2-40B4-BE49-F238E27FC236}">
                  <a16:creationId xmlns:a16="http://schemas.microsoft.com/office/drawing/2014/main" id="{B2797E35-8EA5-4996-B089-6BA581A1D414}"/>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7CA2DA9A-B7FC-4B07-9AD3-4656C2572E28}"/>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49" name="Figura a mano libera: forma 48">
              <a:extLst>
                <a:ext uri="{FF2B5EF4-FFF2-40B4-BE49-F238E27FC236}">
                  <a16:creationId xmlns:a16="http://schemas.microsoft.com/office/drawing/2014/main" id="{2DD67152-D9CD-44A9-96D5-2465D78453AB}"/>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0" name="Figura a mano libera: forma 49">
              <a:extLst>
                <a:ext uri="{FF2B5EF4-FFF2-40B4-BE49-F238E27FC236}">
                  <a16:creationId xmlns:a16="http://schemas.microsoft.com/office/drawing/2014/main" id="{9B156174-EB26-4A96-AF66-3EA85D857516}"/>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9" name="CuadroTexto 4">
            <a:extLst>
              <a:ext uri="{FF2B5EF4-FFF2-40B4-BE49-F238E27FC236}">
                <a16:creationId xmlns:a16="http://schemas.microsoft.com/office/drawing/2014/main" id="{EADA7A3F-B2F7-418C-855D-9256D608DA03}"/>
              </a:ext>
            </a:extLst>
          </p:cNvPr>
          <p:cNvSpPr txBox="1"/>
          <p:nvPr/>
        </p:nvSpPr>
        <p:spPr>
          <a:xfrm>
            <a:off x="528320" y="717439"/>
            <a:ext cx="8948057" cy="769441"/>
          </a:xfrm>
          <a:prstGeom prst="rect">
            <a:avLst/>
          </a:prstGeom>
          <a:noFill/>
        </p:spPr>
        <p:txBody>
          <a:bodyPr wrap="square" rtlCol="0">
            <a:spAutoFit/>
          </a:bodyPr>
          <a:lstStyle/>
          <a:p>
            <a:pPr lvl="0">
              <a:tabLst>
                <a:tab pos="1205230" algn="l"/>
                <a:tab pos="1926589" algn="l"/>
                <a:tab pos="2915920" algn="l"/>
                <a:tab pos="3444875" algn="l"/>
                <a:tab pos="4383405" algn="l"/>
                <a:tab pos="6796405" algn="l"/>
              </a:tabLst>
              <a:defRPr/>
            </a:pPr>
            <a:r>
              <a:rPr lang="en-AU" sz="2400" b="1" dirty="0">
                <a:solidFill>
                  <a:srgbClr val="1CBECC"/>
                </a:solidFill>
                <a:ea typeface="Microsoft Sans Serif" panose="020B0604020202020204" pitchFamily="34" charset="0"/>
                <a:cs typeface="Poppins Medium" panose="00000600000000000000" pitchFamily="2" charset="0"/>
              </a:rPr>
              <a:t>Test </a:t>
            </a:r>
            <a:r>
              <a:rPr lang="en-AU" sz="2400" b="1" dirty="0" err="1">
                <a:solidFill>
                  <a:srgbClr val="1CBECC"/>
                </a:solidFill>
                <a:ea typeface="Microsoft Sans Serif" panose="020B0604020202020204" pitchFamily="34" charset="0"/>
                <a:cs typeface="Poppins Medium" panose="00000600000000000000" pitchFamily="2" charset="0"/>
              </a:rPr>
              <a:t>riassuntivo</a:t>
            </a:r>
            <a:r>
              <a:rPr lang="en-AU" sz="2400" b="1" dirty="0">
                <a:solidFill>
                  <a:srgbClr val="1CBECC"/>
                </a:solidFill>
                <a:ea typeface="Microsoft Sans Serif" panose="020B0604020202020204" pitchFamily="34" charset="0"/>
                <a:cs typeface="Poppins Medium" panose="00000600000000000000" pitchFamily="2" charset="0"/>
              </a:rPr>
              <a:t> finale</a:t>
            </a:r>
          </a:p>
          <a:p>
            <a:pPr>
              <a:tabLst>
                <a:tab pos="1205230" algn="l"/>
                <a:tab pos="1926589" algn="l"/>
                <a:tab pos="2915920" algn="l"/>
                <a:tab pos="3444875" algn="l"/>
                <a:tab pos="4383405" algn="l"/>
                <a:tab pos="6796405" algn="l"/>
              </a:tabLst>
              <a:defRPr/>
            </a:pPr>
            <a:r>
              <a:rPr lang="en-GB" sz="2000" dirty="0">
                <a:latin typeface="+mj-lt"/>
                <a:ea typeface="Microsoft Sans Serif" panose="020B0604020202020204" pitchFamily="34" charset="0"/>
                <a:cs typeface="Poppins ExtraLight" panose="00000300000000000000" pitchFamily="2" charset="0"/>
              </a:rPr>
              <a:t>Ecco le </a:t>
            </a:r>
            <a:r>
              <a:rPr lang="en-GB" sz="2000" dirty="0" err="1">
                <a:latin typeface="+mj-lt"/>
                <a:ea typeface="Microsoft Sans Serif" panose="020B0604020202020204" pitchFamily="34" charset="0"/>
                <a:cs typeface="Poppins ExtraLight" panose="00000300000000000000" pitchFamily="2" charset="0"/>
              </a:rPr>
              <a:t>risposte</a:t>
            </a:r>
            <a:r>
              <a:rPr lang="en-GB" sz="2000" dirty="0">
                <a:latin typeface="+mj-lt"/>
                <a:ea typeface="Microsoft Sans Serif" panose="020B0604020202020204" pitchFamily="34" charset="0"/>
                <a:cs typeface="Poppins ExtraLight" panose="00000300000000000000" pitchFamily="2" charset="0"/>
              </a:rPr>
              <a:t>:</a:t>
            </a:r>
            <a:endParaRPr lang="en-AU" dirty="0">
              <a:latin typeface="+mj-lt"/>
              <a:ea typeface="Microsoft Sans Serif" panose="020B0604020202020204" pitchFamily="34" charset="0"/>
              <a:cs typeface="Poppins ExtraLight" panose="00000300000000000000" pitchFamily="2" charset="0"/>
            </a:endParaRPr>
          </a:p>
        </p:txBody>
      </p:sp>
    </p:spTree>
    <p:extLst>
      <p:ext uri="{BB962C8B-B14F-4D97-AF65-F5344CB8AC3E}">
        <p14:creationId xmlns:p14="http://schemas.microsoft.com/office/powerpoint/2010/main" val="3289723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GB" sz="2400" b="1" dirty="0" err="1">
                <a:solidFill>
                  <a:srgbClr val="1CBECC"/>
                </a:solidFill>
                <a:ea typeface="Microsoft Sans Serif" panose="020B0604020202020204" pitchFamily="34" charset="0"/>
                <a:cs typeface="Poppins Medium" panose="00000600000000000000" pitchFamily="2" charset="0"/>
              </a:rPr>
              <a:t>Eccellente</a:t>
            </a:r>
            <a:r>
              <a:rPr lang="en-GB" sz="2400" b="1" dirty="0">
                <a:solidFill>
                  <a:srgbClr val="1CBECC"/>
                </a:solidFill>
                <a:ea typeface="Microsoft Sans Serif" panose="020B0604020202020204" pitchFamily="34" charset="0"/>
                <a:cs typeface="Poppins Medium" panose="00000600000000000000" pitchFamily="2" charset="0"/>
              </a:rPr>
              <a:t>!</a:t>
            </a:r>
          </a:p>
          <a:p>
            <a:r>
              <a:rPr lang="en-GB" sz="2000" dirty="0" err="1">
                <a:latin typeface="+mj-lt"/>
                <a:ea typeface="Calibri" panose="020F0502020204030204" pitchFamily="34" charset="0"/>
                <a:cs typeface="Helvetica" panose="020B0604020202020204" pitchFamily="34" charset="0"/>
              </a:rPr>
              <a:t>Ricordate</a:t>
            </a:r>
            <a:r>
              <a:rPr lang="en-GB" sz="2000" dirty="0">
                <a:latin typeface="+mj-lt"/>
                <a:ea typeface="Calibri" panose="020F0502020204030204" pitchFamily="34" charset="0"/>
                <a:cs typeface="Helvetica" panose="020B0604020202020204" pitchFamily="34" charset="0"/>
              </a:rPr>
              <a:t> (</a:t>
            </a:r>
            <a:r>
              <a:rPr lang="en-GB" sz="2000" dirty="0" err="1">
                <a:latin typeface="+mj-lt"/>
                <a:ea typeface="Calibri" panose="020F0502020204030204" pitchFamily="34" charset="0"/>
                <a:cs typeface="Helvetica" panose="020B0604020202020204" pitchFamily="34" charset="0"/>
              </a:rPr>
              <a:t>ora</a:t>
            </a:r>
            <a:r>
              <a:rPr lang="en-GB" sz="2000" dirty="0">
                <a:latin typeface="+mj-lt"/>
                <a:ea typeface="Calibri" panose="020F0502020204030204" pitchFamily="34" charset="0"/>
                <a:cs typeface="Helvetica" panose="020B0604020202020204" pitchFamily="34" charset="0"/>
              </a:rPr>
              <a:t> </a:t>
            </a:r>
            <a:r>
              <a:rPr lang="en-GB" sz="2000" dirty="0" err="1">
                <a:latin typeface="+mj-lt"/>
                <a:ea typeface="Calibri" panose="020F0502020204030204" pitchFamily="34" charset="0"/>
                <a:cs typeface="Helvetica" panose="020B0604020202020204" pitchFamily="34" charset="0"/>
              </a:rPr>
              <a:t>che</a:t>
            </a:r>
            <a:r>
              <a:rPr lang="en-GB" sz="2000" dirty="0">
                <a:latin typeface="+mj-lt"/>
                <a:ea typeface="Calibri" panose="020F0502020204030204" pitchFamily="34" charset="0"/>
                <a:cs typeface="Helvetica" panose="020B0604020202020204" pitchFamily="34" charset="0"/>
              </a:rPr>
              <a:t> </a:t>
            </a:r>
            <a:r>
              <a:rPr lang="en-GB" sz="2000" dirty="0" err="1">
                <a:latin typeface="+mj-lt"/>
                <a:ea typeface="Calibri" panose="020F0502020204030204" pitchFamily="34" charset="0"/>
                <a:cs typeface="Helvetica" panose="020B0604020202020204" pitchFamily="34" charset="0"/>
              </a:rPr>
              <a:t>sapete</a:t>
            </a:r>
            <a:r>
              <a:rPr lang="en-GB" sz="2000" dirty="0">
                <a:latin typeface="+mj-lt"/>
                <a:ea typeface="Calibri" panose="020F0502020204030204" pitchFamily="34" charset="0"/>
                <a:cs typeface="Helvetica" panose="020B0604020202020204" pitchFamily="34" charset="0"/>
              </a:rPr>
              <a:t>):</a:t>
            </a:r>
          </a:p>
        </p:txBody>
      </p:sp>
      <p:sp>
        <p:nvSpPr>
          <p:cNvPr id="16" name="Google Shape;351;p30">
            <a:extLst>
              <a:ext uri="{FF2B5EF4-FFF2-40B4-BE49-F238E27FC236}">
                <a16:creationId xmlns:a16="http://schemas.microsoft.com/office/drawing/2014/main" id="{ED86E724-3288-434C-B43F-43F373EAB77F}"/>
              </a:ext>
            </a:extLst>
          </p:cNvPr>
          <p:cNvSpPr txBox="1">
            <a:spLocks/>
          </p:cNvSpPr>
          <p:nvPr/>
        </p:nvSpPr>
        <p:spPr>
          <a:xfrm>
            <a:off x="650881" y="1879570"/>
            <a:ext cx="3565044" cy="205994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GB" sz="2000" b="1" dirty="0" err="1">
                <a:latin typeface="+mj-lt"/>
                <a:cs typeface="Poppins Medium" panose="00000600000000000000" pitchFamily="2" charset="0"/>
                <a:sym typeface="Varela Round"/>
              </a:rPr>
              <a:t>Risultato</a:t>
            </a:r>
            <a:r>
              <a:rPr lang="en-GB" sz="2000" b="1" dirty="0">
                <a:latin typeface="+mj-lt"/>
                <a:cs typeface="Poppins Medium" panose="00000600000000000000" pitchFamily="2" charset="0"/>
                <a:sym typeface="Varela Round"/>
              </a:rPr>
              <a:t> di </a:t>
            </a:r>
            <a:r>
              <a:rPr lang="en-GB" sz="2000" b="1" dirty="0" err="1">
                <a:latin typeface="+mj-lt"/>
                <a:cs typeface="Poppins Medium" panose="00000600000000000000" pitchFamily="2" charset="0"/>
                <a:sym typeface="Varela Round"/>
              </a:rPr>
              <a:t>apprendimento</a:t>
            </a:r>
            <a:r>
              <a:rPr lang="en-GB" sz="2000" b="1" dirty="0">
                <a:latin typeface="+mj-lt"/>
                <a:cs typeface="Poppins Medium" panose="00000600000000000000" pitchFamily="2" charset="0"/>
                <a:sym typeface="Varela Round"/>
              </a:rPr>
              <a:t> 1</a:t>
            </a:r>
          </a:p>
          <a:p>
            <a:pPr marL="0" lvl="0" indent="0">
              <a:lnSpc>
                <a:spcPct val="100000"/>
              </a:lnSpc>
              <a:spcBef>
                <a:spcPts val="0"/>
              </a:spcBef>
              <a:buNone/>
            </a:pPr>
            <a:r>
              <a:rPr lang="it-IT" sz="1600" dirty="0">
                <a:solidFill>
                  <a:srgbClr val="000000"/>
                </a:solidFill>
                <a:latin typeface="+mj-lt"/>
                <a:ea typeface="Calibri" panose="020F0502020204030204" pitchFamily="34" charset="0"/>
                <a:cs typeface="Times New Roman" panose="02020603050405020304" pitchFamily="18" charset="0"/>
              </a:rPr>
              <a:t>Chiarire le risorse tecniche e digitali per ottimizzare un'aula digitale collaborativa presso i CFP</a:t>
            </a:r>
          </a:p>
        </p:txBody>
      </p:sp>
      <p:sp>
        <p:nvSpPr>
          <p:cNvPr id="23" name="Google Shape;351;p30">
            <a:extLst>
              <a:ext uri="{FF2B5EF4-FFF2-40B4-BE49-F238E27FC236}">
                <a16:creationId xmlns:a16="http://schemas.microsoft.com/office/drawing/2014/main" id="{8403023C-61C3-4BC3-A136-65ACC0BE34D4}"/>
              </a:ext>
            </a:extLst>
          </p:cNvPr>
          <p:cNvSpPr txBox="1">
            <a:spLocks/>
          </p:cNvSpPr>
          <p:nvPr/>
        </p:nvSpPr>
        <p:spPr>
          <a:xfrm>
            <a:off x="5000650" y="1864840"/>
            <a:ext cx="3370959" cy="2059941"/>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SzPct val="60000"/>
              <a:buNone/>
            </a:pPr>
            <a:r>
              <a:rPr lang="en-GB" sz="2000" b="1" dirty="0" err="1">
                <a:latin typeface="+mj-lt"/>
                <a:cs typeface="Poppins Medium" panose="00000600000000000000" pitchFamily="2" charset="0"/>
                <a:sym typeface="Varela Round"/>
              </a:rPr>
              <a:t>Risultato</a:t>
            </a:r>
            <a:r>
              <a:rPr lang="en-GB" sz="2000" b="1" dirty="0">
                <a:latin typeface="+mj-lt"/>
                <a:cs typeface="Poppins Medium" panose="00000600000000000000" pitchFamily="2" charset="0"/>
                <a:sym typeface="Varela Round"/>
              </a:rPr>
              <a:t> di </a:t>
            </a:r>
            <a:r>
              <a:rPr lang="en-GB" sz="2000" b="1" dirty="0" err="1">
                <a:latin typeface="+mj-lt"/>
                <a:cs typeface="Poppins Medium" panose="00000600000000000000" pitchFamily="2" charset="0"/>
                <a:sym typeface="Varela Round"/>
              </a:rPr>
              <a:t>apprendimento</a:t>
            </a:r>
            <a:r>
              <a:rPr lang="en-GB" sz="2000" b="1" dirty="0">
                <a:latin typeface="+mj-lt"/>
                <a:cs typeface="Poppins Medium" panose="00000600000000000000" pitchFamily="2" charset="0"/>
                <a:sym typeface="Varela Round"/>
              </a:rPr>
              <a:t> 2</a:t>
            </a:r>
          </a:p>
          <a:p>
            <a:pPr marL="0" indent="0">
              <a:lnSpc>
                <a:spcPct val="100000"/>
              </a:lnSpc>
              <a:spcBef>
                <a:spcPts val="0"/>
              </a:spcBef>
              <a:buSzPct val="60000"/>
              <a:buNone/>
            </a:pPr>
            <a:r>
              <a:rPr lang="it-IT" sz="1600" dirty="0">
                <a:solidFill>
                  <a:srgbClr val="000000"/>
                </a:solidFill>
                <a:latin typeface="+mj-lt"/>
                <a:ea typeface="Calibri" panose="020F0502020204030204" pitchFamily="34" charset="0"/>
                <a:cs typeface="Times New Roman" panose="02020603050405020304" pitchFamily="18" charset="0"/>
              </a:rPr>
              <a:t>Componenti per la creazione di un'aula digitale sicura, protetta e inclusiva per la collaborazione e l'apprendimento di educatori e studenti.</a:t>
            </a:r>
            <a:endParaRPr lang="en-GB" sz="1600" dirty="0">
              <a:latin typeface="+mj-lt"/>
              <a:cs typeface="Poppins ExtraLight" panose="00000300000000000000" pitchFamily="2" charset="0"/>
              <a:sym typeface="Varela Round"/>
            </a:endParaRPr>
          </a:p>
        </p:txBody>
      </p:sp>
      <p:sp>
        <p:nvSpPr>
          <p:cNvPr id="25" name="Google Shape;351;p30">
            <a:extLst>
              <a:ext uri="{FF2B5EF4-FFF2-40B4-BE49-F238E27FC236}">
                <a16:creationId xmlns:a16="http://schemas.microsoft.com/office/drawing/2014/main" id="{15A892E0-6DDF-44C6-86FF-D7CF39FE1E1A}"/>
              </a:ext>
            </a:extLst>
          </p:cNvPr>
          <p:cNvSpPr txBox="1">
            <a:spLocks/>
          </p:cNvSpPr>
          <p:nvPr/>
        </p:nvSpPr>
        <p:spPr>
          <a:xfrm>
            <a:off x="626290" y="3751931"/>
            <a:ext cx="3565044"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SzPct val="60000"/>
              <a:buNone/>
            </a:pPr>
            <a:r>
              <a:rPr lang="en-GB" sz="2000" b="1" dirty="0" err="1">
                <a:latin typeface="+mj-lt"/>
                <a:cs typeface="Poppins Medium" panose="00000600000000000000" pitchFamily="2" charset="0"/>
                <a:sym typeface="Varela Round"/>
              </a:rPr>
              <a:t>Risultato</a:t>
            </a:r>
            <a:r>
              <a:rPr lang="en-GB" sz="2000" b="1" dirty="0">
                <a:latin typeface="+mj-lt"/>
                <a:cs typeface="Poppins Medium" panose="00000600000000000000" pitchFamily="2" charset="0"/>
                <a:sym typeface="Varela Round"/>
              </a:rPr>
              <a:t> di </a:t>
            </a:r>
            <a:r>
              <a:rPr lang="en-GB" sz="2000" b="1" dirty="0" err="1">
                <a:latin typeface="+mj-lt"/>
                <a:cs typeface="Poppins Medium" panose="00000600000000000000" pitchFamily="2" charset="0"/>
                <a:sym typeface="Varela Round"/>
              </a:rPr>
              <a:t>apprendimento</a:t>
            </a:r>
            <a:r>
              <a:rPr lang="en-GB" sz="2000" b="1" dirty="0">
                <a:latin typeface="+mj-lt"/>
                <a:cs typeface="Poppins Medium" panose="00000600000000000000" pitchFamily="2" charset="0"/>
                <a:sym typeface="Varela Round"/>
              </a:rPr>
              <a:t> 2</a:t>
            </a:r>
          </a:p>
          <a:p>
            <a:pPr marL="0" lvl="0" indent="0">
              <a:lnSpc>
                <a:spcPct val="100000"/>
              </a:lnSpc>
              <a:spcBef>
                <a:spcPts val="0"/>
              </a:spcBef>
              <a:buSzPct val="60000"/>
              <a:buNone/>
            </a:pPr>
            <a:r>
              <a:rPr lang="it-IT" sz="1600" dirty="0">
                <a:solidFill>
                  <a:srgbClr val="000000"/>
                </a:solidFill>
                <a:latin typeface="+mj-lt"/>
                <a:ea typeface="Calibri" panose="020F0502020204030204" pitchFamily="34" charset="0"/>
                <a:cs typeface="Times New Roman" panose="02020603050405020304" pitchFamily="18" charset="0"/>
              </a:rPr>
              <a:t>Componenti per la creazione di un'aula digitale dinamica per quanto riguarda l'instaurazione di relazioni sociali, il co-</a:t>
            </a:r>
            <a:r>
              <a:rPr lang="it-IT" sz="1600" dirty="0" err="1">
                <a:solidFill>
                  <a:srgbClr val="000000"/>
                </a:solidFill>
                <a:latin typeface="+mj-lt"/>
                <a:ea typeface="Calibri" panose="020F0502020204030204" pitchFamily="34" charset="0"/>
                <a:cs typeface="Times New Roman" panose="02020603050405020304" pitchFamily="18" charset="0"/>
              </a:rPr>
              <a:t>working</a:t>
            </a:r>
            <a:r>
              <a:rPr lang="it-IT" sz="1600" dirty="0">
                <a:solidFill>
                  <a:srgbClr val="000000"/>
                </a:solidFill>
                <a:latin typeface="+mj-lt"/>
                <a:ea typeface="Calibri" panose="020F0502020204030204" pitchFamily="34" charset="0"/>
                <a:cs typeface="Times New Roman" panose="02020603050405020304" pitchFamily="18" charset="0"/>
              </a:rPr>
              <a:t> e le capacità di collaborazione.</a:t>
            </a:r>
            <a:endParaRPr lang="da-DK" sz="1600" dirty="0">
              <a:effectLst/>
              <a:latin typeface="+mj-lt"/>
              <a:ea typeface="Calibri" panose="020F0502020204030204" pitchFamily="34" charset="0"/>
              <a:cs typeface="Times New Roman" panose="02020603050405020304" pitchFamily="18" charset="0"/>
            </a:endParaRPr>
          </a:p>
        </p:txBody>
      </p:sp>
      <p:sp>
        <p:nvSpPr>
          <p:cNvPr id="26" name="Google Shape;351;p30">
            <a:extLst>
              <a:ext uri="{FF2B5EF4-FFF2-40B4-BE49-F238E27FC236}">
                <a16:creationId xmlns:a16="http://schemas.microsoft.com/office/drawing/2014/main" id="{539A8143-756E-4179-9F3D-E6D63F48F350}"/>
              </a:ext>
            </a:extLst>
          </p:cNvPr>
          <p:cNvSpPr txBox="1">
            <a:spLocks/>
          </p:cNvSpPr>
          <p:nvPr/>
        </p:nvSpPr>
        <p:spPr>
          <a:xfrm>
            <a:off x="5014432" y="3751931"/>
            <a:ext cx="333551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2000" b="1" dirty="0" err="1">
                <a:latin typeface="+mj-lt"/>
                <a:cs typeface="Poppins Medium" panose="00000600000000000000" pitchFamily="2" charset="0"/>
                <a:sym typeface="Varela Round"/>
              </a:rPr>
              <a:t>Risultato</a:t>
            </a:r>
            <a:r>
              <a:rPr lang="en-GB" sz="2000" b="1" dirty="0">
                <a:latin typeface="+mj-lt"/>
                <a:cs typeface="Poppins Medium" panose="00000600000000000000" pitchFamily="2" charset="0"/>
                <a:sym typeface="Varela Round"/>
              </a:rPr>
              <a:t> di </a:t>
            </a:r>
            <a:r>
              <a:rPr lang="en-GB" sz="2000" b="1" dirty="0" err="1">
                <a:latin typeface="+mj-lt"/>
                <a:cs typeface="Poppins Medium" panose="00000600000000000000" pitchFamily="2" charset="0"/>
                <a:sym typeface="Varela Round"/>
              </a:rPr>
              <a:t>apprendimento</a:t>
            </a:r>
            <a:r>
              <a:rPr lang="en-GB" sz="2000" b="1" dirty="0">
                <a:latin typeface="+mj-lt"/>
                <a:cs typeface="Poppins Medium" panose="00000600000000000000" pitchFamily="2" charset="0"/>
                <a:sym typeface="Varela Round"/>
              </a:rPr>
              <a:t> 4</a:t>
            </a:r>
          </a:p>
          <a:p>
            <a:pPr marL="0" indent="0">
              <a:lnSpc>
                <a:spcPct val="100000"/>
              </a:lnSpc>
              <a:spcBef>
                <a:spcPts val="0"/>
              </a:spcBef>
              <a:buNone/>
            </a:pPr>
            <a:r>
              <a:rPr lang="it-IT" sz="1600" dirty="0">
                <a:latin typeface="+mj-lt"/>
                <a:cs typeface="Poppins Medium" panose="00000600000000000000" pitchFamily="2" charset="0"/>
                <a:sym typeface="Varela Round"/>
              </a:rPr>
              <a:t>Ottimizzare l'aula digitale introducendo funzionalità di life-</a:t>
            </a:r>
            <a:r>
              <a:rPr lang="it-IT" sz="1600" dirty="0" err="1">
                <a:latin typeface="+mj-lt"/>
                <a:cs typeface="Poppins Medium" panose="00000600000000000000" pitchFamily="2" charset="0"/>
                <a:sym typeface="Varela Round"/>
              </a:rPr>
              <a:t>coping</a:t>
            </a:r>
            <a:r>
              <a:rPr lang="it-IT" sz="1600" dirty="0">
                <a:latin typeface="+mj-lt"/>
                <a:cs typeface="Poppins Medium" panose="00000600000000000000" pitchFamily="2" charset="0"/>
                <a:sym typeface="Varela Round"/>
              </a:rPr>
              <a:t> e componenti dialogiche da utilizzare nei corsi di formazione professionale.</a:t>
            </a:r>
            <a:endParaRPr lang="en-GB" sz="1600" dirty="0">
              <a:latin typeface="+mj-lt"/>
              <a:cs typeface="Poppins Medium" panose="00000600000000000000" pitchFamily="2" charset="0"/>
              <a:sym typeface="Varela Round"/>
            </a:endParaRPr>
          </a:p>
        </p:txBody>
      </p:sp>
      <p:cxnSp>
        <p:nvCxnSpPr>
          <p:cNvPr id="27" name="Google Shape;334;p29">
            <a:extLst>
              <a:ext uri="{FF2B5EF4-FFF2-40B4-BE49-F238E27FC236}">
                <a16:creationId xmlns:a16="http://schemas.microsoft.com/office/drawing/2014/main" id="{31DC2D96-3451-4818-B7D2-C7CF2D458587}"/>
              </a:ext>
            </a:extLst>
          </p:cNvPr>
          <p:cNvCxnSpPr>
            <a:cxnSpLocks noChangeAspect="1"/>
          </p:cNvCxnSpPr>
          <p:nvPr/>
        </p:nvCxnSpPr>
        <p:spPr>
          <a:xfrm>
            <a:off x="528320" y="3631149"/>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8" name="Gruppo 27">
            <a:extLst>
              <a:ext uri="{FF2B5EF4-FFF2-40B4-BE49-F238E27FC236}">
                <a16:creationId xmlns:a16="http://schemas.microsoft.com/office/drawing/2014/main" id="{12B502A5-87A9-445C-818E-E7C9BEB43239}"/>
              </a:ext>
            </a:extLst>
          </p:cNvPr>
          <p:cNvGrpSpPr>
            <a:grpSpLocks noChangeAspect="1"/>
          </p:cNvGrpSpPr>
          <p:nvPr/>
        </p:nvGrpSpPr>
        <p:grpSpPr>
          <a:xfrm>
            <a:off x="10207680" y="3002019"/>
            <a:ext cx="1440000" cy="1022872"/>
            <a:chOff x="7014810" y="2231426"/>
            <a:chExt cx="3530427" cy="2557180"/>
          </a:xfrm>
        </p:grpSpPr>
        <p:sp>
          <p:nvSpPr>
            <p:cNvPr id="29" name="Figura a mano libera: forma 28">
              <a:extLst>
                <a:ext uri="{FF2B5EF4-FFF2-40B4-BE49-F238E27FC236}">
                  <a16:creationId xmlns:a16="http://schemas.microsoft.com/office/drawing/2014/main" id="{824CF696-8CD2-4B64-BA80-F24F7F10A5C0}"/>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30" name="Figura a mano libera: forma 29">
              <a:extLst>
                <a:ext uri="{FF2B5EF4-FFF2-40B4-BE49-F238E27FC236}">
                  <a16:creationId xmlns:a16="http://schemas.microsoft.com/office/drawing/2014/main" id="{D2280071-6813-4387-9455-E221632CA817}"/>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31" name="Figura a mano libera: forma 30">
              <a:extLst>
                <a:ext uri="{FF2B5EF4-FFF2-40B4-BE49-F238E27FC236}">
                  <a16:creationId xmlns:a16="http://schemas.microsoft.com/office/drawing/2014/main" id="{2C0C27BF-B5D1-4C99-9BCE-A26E02025398}"/>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2" name="Figura a mano libera: forma 31">
              <a:extLst>
                <a:ext uri="{FF2B5EF4-FFF2-40B4-BE49-F238E27FC236}">
                  <a16:creationId xmlns:a16="http://schemas.microsoft.com/office/drawing/2014/main" id="{4E21C118-3E30-4C9A-83CE-B9850EB48FB2}"/>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3" name="Figura a mano libera: forma 32">
              <a:extLst>
                <a:ext uri="{FF2B5EF4-FFF2-40B4-BE49-F238E27FC236}">
                  <a16:creationId xmlns:a16="http://schemas.microsoft.com/office/drawing/2014/main" id="{7FBC03B7-CCBD-445E-8EC4-9D7F4CD847D2}"/>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34" name="Figura a mano libera: forma 33">
              <a:extLst>
                <a:ext uri="{FF2B5EF4-FFF2-40B4-BE49-F238E27FC236}">
                  <a16:creationId xmlns:a16="http://schemas.microsoft.com/office/drawing/2014/main" id="{BA8EF871-0E83-4BA6-95EF-26208A92D8AE}"/>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35" name="Figura a mano libera: forma 34">
              <a:extLst>
                <a:ext uri="{FF2B5EF4-FFF2-40B4-BE49-F238E27FC236}">
                  <a16:creationId xmlns:a16="http://schemas.microsoft.com/office/drawing/2014/main" id="{112EEE42-1334-4E08-9C1B-67DCB42A5477}"/>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36" name="Figura a mano libera: forma 35">
              <a:extLst>
                <a:ext uri="{FF2B5EF4-FFF2-40B4-BE49-F238E27FC236}">
                  <a16:creationId xmlns:a16="http://schemas.microsoft.com/office/drawing/2014/main" id="{BC88614F-F57C-4126-8D98-4529FDA50B3B}"/>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37" name="Figura a mano libera: forma 36">
              <a:extLst>
                <a:ext uri="{FF2B5EF4-FFF2-40B4-BE49-F238E27FC236}">
                  <a16:creationId xmlns:a16="http://schemas.microsoft.com/office/drawing/2014/main" id="{00CC8641-7741-4D17-A082-AC04CF8C600B}"/>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067402B3-538F-47B3-8025-6EA933816006}"/>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7CB7688B-C2DB-4FA7-BCC3-F11099BA8F17}"/>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965091DF-E2ED-405F-B7CD-437D879F6494}"/>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19B4EBAB-A9B8-4E80-A6F0-DD8B3CBFAB54}"/>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CEAC7D-A4BC-43AA-8BD0-02547B717993}"/>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3" name="Gruppo 42">
              <a:extLst>
                <a:ext uri="{FF2B5EF4-FFF2-40B4-BE49-F238E27FC236}">
                  <a16:creationId xmlns:a16="http://schemas.microsoft.com/office/drawing/2014/main" id="{9098570C-BC23-4091-BE79-006FFA1BDA39}"/>
                </a:ext>
              </a:extLst>
            </p:cNvPr>
            <p:cNvGrpSpPr/>
            <p:nvPr/>
          </p:nvGrpSpPr>
          <p:grpSpPr>
            <a:xfrm>
              <a:off x="9429237" y="3528606"/>
              <a:ext cx="1116000" cy="1260000"/>
              <a:chOff x="9540997" y="3559086"/>
              <a:chExt cx="1000670" cy="1147040"/>
            </a:xfrm>
          </p:grpSpPr>
          <p:sp>
            <p:nvSpPr>
              <p:cNvPr id="48" name="Figura a mano libera: forma 47">
                <a:extLst>
                  <a:ext uri="{FF2B5EF4-FFF2-40B4-BE49-F238E27FC236}">
                    <a16:creationId xmlns:a16="http://schemas.microsoft.com/office/drawing/2014/main" id="{59C49B72-1227-4CB6-8EEE-AC32E44939F7}"/>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49" name="Figura a mano libera: forma 48">
                <a:extLst>
                  <a:ext uri="{FF2B5EF4-FFF2-40B4-BE49-F238E27FC236}">
                    <a16:creationId xmlns:a16="http://schemas.microsoft.com/office/drawing/2014/main" id="{75B5EF9D-BE55-4CA8-8BC8-36194BCD3D56}"/>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0" name="Figura a mano libera: forma 49">
                <a:extLst>
                  <a:ext uri="{FF2B5EF4-FFF2-40B4-BE49-F238E27FC236}">
                    <a16:creationId xmlns:a16="http://schemas.microsoft.com/office/drawing/2014/main" id="{2E0735EE-71EA-42B5-A391-A559B045C0F8}"/>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44" name="Figura a mano libera: forma 43">
              <a:extLst>
                <a:ext uri="{FF2B5EF4-FFF2-40B4-BE49-F238E27FC236}">
                  <a16:creationId xmlns:a16="http://schemas.microsoft.com/office/drawing/2014/main" id="{EAB7AE0C-2A3F-476B-9118-4D6BB80CA1C3}"/>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DBDB060F-17A3-4A02-BAC1-76FD7114D27E}"/>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7B148D2A-6C63-4F77-899B-20E3010BFFDE}"/>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1B85C426-46BB-45EB-9BC5-ADD032AA3A63}"/>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Tree>
    <p:extLst>
      <p:ext uri="{BB962C8B-B14F-4D97-AF65-F5344CB8AC3E}">
        <p14:creationId xmlns:p14="http://schemas.microsoft.com/office/powerpoint/2010/main" val="3134451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E0999D-9921-E8AD-131A-26EE1CAEB36C}"/>
              </a:ext>
            </a:extLst>
          </p:cNvPr>
          <p:cNvSpPr txBox="1"/>
          <p:nvPr/>
        </p:nvSpPr>
        <p:spPr>
          <a:xfrm>
            <a:off x="3455837" y="3812538"/>
            <a:ext cx="2179757" cy="369332"/>
          </a:xfrm>
          <a:prstGeom prst="rect">
            <a:avLst/>
          </a:prstGeom>
          <a:noFill/>
        </p:spPr>
        <p:txBody>
          <a:bodyPr wrap="square">
            <a:spAutoFit/>
          </a:bodyPr>
          <a:lstStyle/>
          <a:p>
            <a:pPr algn="ctr"/>
            <a:r>
              <a:rPr lang="es-ES" dirty="0">
                <a:cs typeface="Poppins ExtraLight" panose="00000300000000000000" pitchFamily="2" charset="0"/>
              </a:rPr>
              <a:t>project-reset.eu</a:t>
            </a:r>
          </a:p>
        </p:txBody>
      </p:sp>
      <p:sp>
        <p:nvSpPr>
          <p:cNvPr id="6" name="CuadroTexto 79">
            <a:extLst>
              <a:ext uri="{FF2B5EF4-FFF2-40B4-BE49-F238E27FC236}">
                <a16:creationId xmlns:a16="http://schemas.microsoft.com/office/drawing/2014/main" id="{850774CE-D267-4DB4-B2D5-E2F3C9539815}"/>
              </a:ext>
            </a:extLst>
          </p:cNvPr>
          <p:cNvSpPr txBox="1"/>
          <p:nvPr/>
        </p:nvSpPr>
        <p:spPr>
          <a:xfrm>
            <a:off x="1163786" y="2856652"/>
            <a:ext cx="69969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AU" sz="3600" b="1" dirty="0">
                <a:ea typeface="Microsoft Sans Serif" panose="020B0604020202020204" pitchFamily="34" charset="0"/>
                <a:cs typeface="Poppins SemiBold" panose="00000700000000000000" pitchFamily="2" charset="0"/>
              </a:rPr>
              <a:t>Continuate </a:t>
            </a:r>
            <a:r>
              <a:rPr lang="en-AU" sz="3600" b="1" dirty="0" err="1">
                <a:ea typeface="Microsoft Sans Serif" panose="020B0604020202020204" pitchFamily="34" charset="0"/>
                <a:cs typeface="Poppins SemiBold" panose="00000700000000000000" pitchFamily="2" charset="0"/>
              </a:rPr>
              <a:t>così</a:t>
            </a:r>
            <a:r>
              <a:rPr lang="en-AU" sz="3600" b="1" dirty="0">
                <a:ea typeface="Microsoft Sans Serif" panose="020B0604020202020204" pitchFamily="34" charset="0"/>
                <a:cs typeface="Poppins SemiBold" panose="00000700000000000000" pitchFamily="2" charset="0"/>
              </a:rPr>
              <a:t>!</a:t>
            </a:r>
          </a:p>
        </p:txBody>
      </p:sp>
      <p:sp>
        <p:nvSpPr>
          <p:cNvPr id="4" name="Freeform 55">
            <a:extLst>
              <a:ext uri="{FF2B5EF4-FFF2-40B4-BE49-F238E27FC236}">
                <a16:creationId xmlns:a16="http://schemas.microsoft.com/office/drawing/2014/main" id="{2918ABC7-7CF3-4643-82D3-7D9FD11CB385}"/>
              </a:ext>
            </a:extLst>
          </p:cNvPr>
          <p:cNvSpPr/>
          <p:nvPr/>
        </p:nvSpPr>
        <p:spPr>
          <a:xfrm rot="2216014">
            <a:off x="9034113" y="1868630"/>
            <a:ext cx="1194769" cy="2934667"/>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p>
        </p:txBody>
      </p:sp>
      <p:cxnSp>
        <p:nvCxnSpPr>
          <p:cNvPr id="33" name="Google Shape;334;p29">
            <a:extLst>
              <a:ext uri="{FF2B5EF4-FFF2-40B4-BE49-F238E27FC236}">
                <a16:creationId xmlns:a16="http://schemas.microsoft.com/office/drawing/2014/main" id="{7161FECA-633C-4291-B162-4C9C53A9D964}"/>
              </a:ext>
            </a:extLst>
          </p:cNvPr>
          <p:cNvCxnSpPr>
            <a:cxnSpLocks noChangeAspect="1"/>
          </p:cNvCxnSpPr>
          <p:nvPr/>
        </p:nvCxnSpPr>
        <p:spPr>
          <a:xfrm>
            <a:off x="528320" y="3631149"/>
            <a:ext cx="7743964" cy="0"/>
          </a:xfrm>
          <a:prstGeom prst="straightConnector1">
            <a:avLst/>
          </a:prstGeom>
          <a:noFill/>
          <a:ln w="9525" cap="flat" cmpd="sng">
            <a:solidFill>
              <a:schemeClr val="tx1"/>
            </a:solidFill>
            <a:prstDash val="dash"/>
            <a:round/>
            <a:headEnd type="none" w="med" len="med"/>
            <a:tailEnd type="none" w="med" len="med"/>
          </a:ln>
        </p:spPr>
      </p:cxnSp>
    </p:spTree>
    <p:extLst>
      <p:ext uri="{BB962C8B-B14F-4D97-AF65-F5344CB8AC3E}">
        <p14:creationId xmlns:p14="http://schemas.microsoft.com/office/powerpoint/2010/main" val="148575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40"/>
            <a:ext cx="8948057" cy="769441"/>
          </a:xfrm>
          <a:prstGeom prst="rect">
            <a:avLst/>
          </a:prstGeom>
          <a:noFill/>
        </p:spPr>
        <p:txBody>
          <a:bodyPr wrap="square" rtlCol="0">
            <a:spAutoFit/>
          </a:bodyPr>
          <a:lstStyle/>
          <a:p>
            <a:pPr marL="0" marR="0" lvl="0" indent="0" defTabSz="914400" rtl="0" eaLnBrk="1" fontAlgn="auto" latinLnBrk="0" hangingPunct="1">
              <a:buClrTx/>
              <a:buSzTx/>
              <a:buFontTx/>
              <a:buNone/>
              <a:tabLst>
                <a:tab pos="1205230" algn="l"/>
                <a:tab pos="1926589" algn="l"/>
                <a:tab pos="2915920" algn="l"/>
                <a:tab pos="3444875" algn="l"/>
                <a:tab pos="4383405" algn="l"/>
                <a:tab pos="6796405" algn="l"/>
              </a:tabLst>
              <a:defRPr/>
            </a:pPr>
            <a:r>
              <a:rPr lang="en-AU" sz="2400" b="1" dirty="0" err="1">
                <a:solidFill>
                  <a:srgbClr val="1CBECC"/>
                </a:solidFill>
                <a:ea typeface="Microsoft Sans Serif" panose="020B0604020202020204" pitchFamily="34" charset="0"/>
                <a:cs typeface="Poppins Medium" panose="00000600000000000000" pitchFamily="2" charset="0"/>
              </a:rPr>
              <a:t>Indice</a:t>
            </a:r>
            <a:r>
              <a:rPr lang="en-AU" sz="2400" b="1" dirty="0">
                <a:solidFill>
                  <a:srgbClr val="1CBECC"/>
                </a:solidFill>
                <a:ea typeface="Microsoft Sans Serif" panose="020B0604020202020204" pitchFamily="34" charset="0"/>
                <a:cs typeface="Poppins Medium" panose="00000600000000000000" pitchFamily="2" charset="0"/>
              </a:rPr>
              <a:t> </a:t>
            </a:r>
            <a:r>
              <a:rPr lang="en-AU" sz="2400" b="1" dirty="0" err="1">
                <a:solidFill>
                  <a:srgbClr val="1CBECC"/>
                </a:solidFill>
                <a:ea typeface="Microsoft Sans Serif" panose="020B0604020202020204" pitchFamily="34" charset="0"/>
                <a:cs typeface="Poppins Medium" panose="00000600000000000000" pitchFamily="2" charset="0"/>
              </a:rPr>
              <a:t>dei</a:t>
            </a:r>
            <a:r>
              <a:rPr lang="en-AU" sz="2400" b="1" dirty="0">
                <a:solidFill>
                  <a:srgbClr val="1CBECC"/>
                </a:solidFill>
                <a:ea typeface="Microsoft Sans Serif" panose="020B0604020202020204" pitchFamily="34" charset="0"/>
                <a:cs typeface="Poppins Medium" panose="00000600000000000000" pitchFamily="2" charset="0"/>
              </a:rPr>
              <a:t> </a:t>
            </a:r>
            <a:r>
              <a:rPr lang="en-AU" sz="2400" b="1" dirty="0" err="1">
                <a:solidFill>
                  <a:srgbClr val="1CBECC"/>
                </a:solidFill>
                <a:ea typeface="Microsoft Sans Serif" panose="020B0604020202020204" pitchFamily="34" charset="0"/>
                <a:cs typeface="Poppins Medium" panose="00000600000000000000" pitchFamily="2" charset="0"/>
              </a:rPr>
              <a:t>contenuti</a:t>
            </a:r>
            <a:endParaRPr lang="en-AU" sz="2400" b="1" dirty="0">
              <a:solidFill>
                <a:srgbClr val="1CBECC"/>
              </a:solidFill>
              <a:ea typeface="Microsoft Sans Serif" panose="020B0604020202020204" pitchFamily="34" charset="0"/>
              <a:cs typeface="Poppins Medium" panose="00000600000000000000" pitchFamily="2" charset="0"/>
            </a:endParaRPr>
          </a:p>
          <a:p>
            <a:pPr>
              <a:tabLst>
                <a:tab pos="1205230" algn="l"/>
                <a:tab pos="1926589" algn="l"/>
                <a:tab pos="2915920" algn="l"/>
                <a:tab pos="3444875" algn="l"/>
                <a:tab pos="4383405" algn="l"/>
                <a:tab pos="6796405" algn="l"/>
              </a:tabLst>
              <a:defRPr/>
            </a:pPr>
            <a:endParaRPr lang="en-AU" sz="2000" dirty="0">
              <a:latin typeface="+mj-lt"/>
              <a:ea typeface="Microsoft Sans Serif" panose="020B0604020202020204" pitchFamily="34" charset="0"/>
              <a:cs typeface="Poppins ExtraLight" panose="00000300000000000000" pitchFamily="2" charset="0"/>
            </a:endParaRPr>
          </a:p>
        </p:txBody>
      </p:sp>
      <p:sp>
        <p:nvSpPr>
          <p:cNvPr id="23" name="Google Shape;351;p30">
            <a:extLst>
              <a:ext uri="{FF2B5EF4-FFF2-40B4-BE49-F238E27FC236}">
                <a16:creationId xmlns:a16="http://schemas.microsoft.com/office/drawing/2014/main" id="{8403023C-61C3-4BC3-A136-65ACC0BE34D4}"/>
              </a:ext>
            </a:extLst>
          </p:cNvPr>
          <p:cNvSpPr txBox="1">
            <a:spLocks/>
          </p:cNvSpPr>
          <p:nvPr/>
        </p:nvSpPr>
        <p:spPr>
          <a:xfrm>
            <a:off x="626290" y="3742694"/>
            <a:ext cx="2169376" cy="2032723"/>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it-IT" sz="1100" dirty="0">
                <a:latin typeface="+mj-lt"/>
                <a:ea typeface="Calibri" panose="020F0502020204030204" pitchFamily="34" charset="0"/>
                <a:cs typeface="Times New Roman" panose="02020603050405020304" pitchFamily="18" charset="0"/>
              </a:rPr>
              <a:t>1.1 La transizione verso l'aula digitale  </a:t>
            </a:r>
          </a:p>
          <a:p>
            <a:pPr marL="0" indent="0">
              <a:lnSpc>
                <a:spcPct val="100000"/>
              </a:lnSpc>
              <a:spcBef>
                <a:spcPts val="0"/>
              </a:spcBef>
              <a:buNone/>
            </a:pPr>
            <a:r>
              <a:rPr lang="it-IT" sz="1100" dirty="0">
                <a:latin typeface="+mj-lt"/>
                <a:ea typeface="Calibri" panose="020F0502020204030204" pitchFamily="34" charset="0"/>
                <a:cs typeface="Times New Roman" panose="02020603050405020304" pitchFamily="18" charset="0"/>
              </a:rPr>
              <a:t>1.2 La struttura portante dell'aula digitale</a:t>
            </a:r>
            <a:endParaRPr lang="en-US" sz="1100" dirty="0">
              <a:effectLst/>
              <a:latin typeface="+mj-lt"/>
              <a:ea typeface="Calibri" panose="020F0502020204030204" pitchFamily="34" charset="0"/>
              <a:cs typeface="Times New Roman" panose="02020603050405020304" pitchFamily="18" charset="0"/>
            </a:endParaRPr>
          </a:p>
        </p:txBody>
      </p:sp>
      <p:sp>
        <p:nvSpPr>
          <p:cNvPr id="9" name="Rettangolo con angoli arrotondati 8">
            <a:extLst>
              <a:ext uri="{FF2B5EF4-FFF2-40B4-BE49-F238E27FC236}">
                <a16:creationId xmlns:a16="http://schemas.microsoft.com/office/drawing/2014/main" id="{E67834CF-0CDD-477F-8490-ED932D0F7E02}"/>
              </a:ext>
            </a:extLst>
          </p:cNvPr>
          <p:cNvSpPr/>
          <p:nvPr/>
        </p:nvSpPr>
        <p:spPr>
          <a:xfrm>
            <a:off x="528320" y="2202984"/>
            <a:ext cx="2491664" cy="1108404"/>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36000" rtlCol="0" anchor="ctr" anchorCtr="1"/>
          <a:lstStyle/>
          <a:p>
            <a:pPr>
              <a:lnSpc>
                <a:spcPts val="1800"/>
              </a:lnSpc>
            </a:pPr>
            <a:endParaRPr lang="en-US" sz="12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endParaRPr>
          </a:p>
          <a:p>
            <a:pPr algn="just">
              <a:lnSpc>
                <a:spcPts val="1800"/>
              </a:lnSpc>
            </a:pPr>
            <a:r>
              <a:rPr lang="en-US" sz="12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1: La </a:t>
            </a:r>
            <a:r>
              <a:rPr lang="en-US" sz="12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classe</a:t>
            </a:r>
            <a:r>
              <a:rPr lang="en-US" sz="12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a:t>
            </a:r>
            <a:r>
              <a:rPr lang="en-US" sz="12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digitale</a:t>
            </a:r>
            <a:endParaRPr lang="da-DK"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ts val="1800"/>
              </a:lnSpc>
            </a:pPr>
            <a:endParaRPr lang="it-IT" sz="2000" b="1" dirty="0">
              <a:solidFill>
                <a:schemeClr val="bg1"/>
              </a:solidFill>
              <a:cs typeface="Poppins Medium" panose="00000600000000000000" pitchFamily="2" charset="0"/>
            </a:endParaRPr>
          </a:p>
        </p:txBody>
      </p:sp>
      <p:sp>
        <p:nvSpPr>
          <p:cNvPr id="10" name="Rettangolo con angoli arrotondati 9">
            <a:extLst>
              <a:ext uri="{FF2B5EF4-FFF2-40B4-BE49-F238E27FC236}">
                <a16:creationId xmlns:a16="http://schemas.microsoft.com/office/drawing/2014/main" id="{F481D093-E164-42FC-A6F3-BF34D5C28839}"/>
              </a:ext>
            </a:extLst>
          </p:cNvPr>
          <p:cNvSpPr/>
          <p:nvPr/>
        </p:nvSpPr>
        <p:spPr>
          <a:xfrm>
            <a:off x="3099206" y="2202984"/>
            <a:ext cx="2426537" cy="1126408"/>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ffectLst/>
              <a:latin typeface="Verdana" panose="020B0604030504040204" pitchFamily="34" charset="0"/>
              <a:ea typeface="Calibri" panose="020F0502020204030204" pitchFamily="34" charset="0"/>
              <a:cs typeface="Calibri" panose="020F0502020204030204" pitchFamily="34" charset="0"/>
            </a:endParaRPr>
          </a:p>
          <a:p>
            <a:pPr algn="just"/>
            <a:r>
              <a:rPr lang="en-US" sz="1200" b="1" dirty="0">
                <a:solidFill>
                  <a:schemeClr val="bg1"/>
                </a:solidFill>
                <a:effectLst/>
                <a:latin typeface="Verdana" panose="020B0604030504040204" pitchFamily="34" charset="0"/>
                <a:ea typeface="Calibri" panose="020F0502020204030204" pitchFamily="34" charset="0"/>
                <a:cs typeface="Calibri" panose="020F0502020204030204" pitchFamily="34" charset="0"/>
              </a:rPr>
              <a:t> 2: </a:t>
            </a:r>
            <a:r>
              <a:rPr lang="en-US" sz="1200" b="1" dirty="0">
                <a:solidFill>
                  <a:schemeClr val="bg1"/>
                </a:solidFill>
                <a:latin typeface="Verdana" panose="020B0604030504040204" pitchFamily="34" charset="0"/>
                <a:ea typeface="Calibri" panose="020F0502020204030204" pitchFamily="34" charset="0"/>
                <a:cs typeface="Calibri" panose="020F0502020204030204" pitchFamily="34" charset="0"/>
              </a:rPr>
              <a:t> </a:t>
            </a:r>
            <a:r>
              <a:rPr lang="en-US" sz="1200" b="1" dirty="0" err="1">
                <a:solidFill>
                  <a:schemeClr val="bg1"/>
                </a:solidFill>
                <a:latin typeface="Verdana" panose="020B0604030504040204" pitchFamily="34" charset="0"/>
                <a:ea typeface="Calibri" panose="020F0502020204030204" pitchFamily="34" charset="0"/>
                <a:cs typeface="Calibri" panose="020F0502020204030204" pitchFamily="34" charset="0"/>
              </a:rPr>
              <a:t>Mettere</a:t>
            </a:r>
            <a:r>
              <a:rPr lang="en-US" sz="1200" b="1" dirty="0">
                <a:solidFill>
                  <a:schemeClr val="bg1"/>
                </a:solidFill>
                <a:latin typeface="Verdana" panose="020B0604030504040204" pitchFamily="34" charset="0"/>
                <a:ea typeface="Calibri" panose="020F0502020204030204" pitchFamily="34" charset="0"/>
                <a:cs typeface="Calibri" panose="020F0502020204030204" pitchFamily="34" charset="0"/>
              </a:rPr>
              <a:t> in </a:t>
            </a:r>
            <a:r>
              <a:rPr lang="en-US" sz="1200" b="1" dirty="0" err="1">
                <a:solidFill>
                  <a:schemeClr val="bg1"/>
                </a:solidFill>
                <a:latin typeface="Verdana" panose="020B0604030504040204" pitchFamily="34" charset="0"/>
                <a:ea typeface="Calibri" panose="020F0502020204030204" pitchFamily="34" charset="0"/>
                <a:cs typeface="Calibri" panose="020F0502020204030204" pitchFamily="34" charset="0"/>
              </a:rPr>
              <a:t>pratia</a:t>
            </a:r>
            <a:r>
              <a:rPr lang="en-US" sz="1200" b="1" dirty="0">
                <a:solidFill>
                  <a:schemeClr val="bg1"/>
                </a:solidFill>
                <a:latin typeface="Verdana" panose="020B0604030504040204" pitchFamily="34" charset="0"/>
                <a:ea typeface="Calibri" panose="020F0502020204030204" pitchFamily="34" charset="0"/>
                <a:cs typeface="Calibri" panose="020F0502020204030204" pitchFamily="34" charset="0"/>
              </a:rPr>
              <a:t> una </a:t>
            </a:r>
            <a:r>
              <a:rPr lang="en-US" sz="1200" b="1" dirty="0" err="1">
                <a:solidFill>
                  <a:schemeClr val="bg1"/>
                </a:solidFill>
                <a:latin typeface="Verdana" panose="020B0604030504040204" pitchFamily="34" charset="0"/>
                <a:ea typeface="Calibri" panose="020F0502020204030204" pitchFamily="34" charset="0"/>
                <a:cs typeface="Calibri" panose="020F0502020204030204" pitchFamily="34" charset="0"/>
              </a:rPr>
              <a:t>classe</a:t>
            </a:r>
            <a:r>
              <a:rPr lang="en-US" sz="1200" b="1" dirty="0">
                <a:solidFill>
                  <a:schemeClr val="bg1"/>
                </a:solidFill>
                <a:latin typeface="Verdana" panose="020B0604030504040204" pitchFamily="34" charset="0"/>
                <a:ea typeface="Calibri" panose="020F0502020204030204" pitchFamily="34" charset="0"/>
                <a:cs typeface="Calibri" panose="020F0502020204030204" pitchFamily="34" charset="0"/>
              </a:rPr>
              <a:t> </a:t>
            </a:r>
            <a:r>
              <a:rPr lang="en-US" sz="1200" b="1" dirty="0" err="1">
                <a:solidFill>
                  <a:schemeClr val="bg1"/>
                </a:solidFill>
                <a:latin typeface="Verdana" panose="020B0604030504040204" pitchFamily="34" charset="0"/>
                <a:ea typeface="Calibri" panose="020F0502020204030204" pitchFamily="34" charset="0"/>
                <a:cs typeface="Calibri" panose="020F0502020204030204" pitchFamily="34" charset="0"/>
              </a:rPr>
              <a:t>digitale</a:t>
            </a:r>
            <a:r>
              <a:rPr lang="en-US" sz="1200" b="1" dirty="0">
                <a:solidFill>
                  <a:schemeClr val="bg1"/>
                </a:solidFill>
                <a:latin typeface="Verdana" panose="020B0604030504040204" pitchFamily="34" charset="0"/>
                <a:ea typeface="Calibri" panose="020F0502020204030204" pitchFamily="34" charset="0"/>
                <a:cs typeface="Calibri" panose="020F0502020204030204" pitchFamily="34" charset="0"/>
              </a:rPr>
              <a:t> </a:t>
            </a:r>
            <a:r>
              <a:rPr lang="en-US" sz="1200" b="1" dirty="0" err="1">
                <a:solidFill>
                  <a:schemeClr val="bg1"/>
                </a:solidFill>
                <a:latin typeface="Verdana" panose="020B0604030504040204" pitchFamily="34" charset="0"/>
                <a:ea typeface="Calibri" panose="020F0502020204030204" pitchFamily="34" charset="0"/>
                <a:cs typeface="Calibri" panose="020F0502020204030204" pitchFamily="34" charset="0"/>
              </a:rPr>
              <a:t>collaborativa</a:t>
            </a:r>
            <a:endParaRPr lang="it-IT" sz="2000" b="1" dirty="0">
              <a:solidFill>
                <a:schemeClr val="bg1"/>
              </a:solidFill>
              <a:cs typeface="Poppins Medium" panose="00000600000000000000" pitchFamily="2" charset="0"/>
            </a:endParaRPr>
          </a:p>
        </p:txBody>
      </p:sp>
      <p:sp>
        <p:nvSpPr>
          <p:cNvPr id="19" name="Google Shape;351;p30">
            <a:extLst>
              <a:ext uri="{FF2B5EF4-FFF2-40B4-BE49-F238E27FC236}">
                <a16:creationId xmlns:a16="http://schemas.microsoft.com/office/drawing/2014/main" id="{8510FC69-D8DD-447A-8283-34F338F11634}"/>
              </a:ext>
            </a:extLst>
          </p:cNvPr>
          <p:cNvSpPr txBox="1">
            <a:spLocks/>
          </p:cNvSpPr>
          <p:nvPr/>
        </p:nvSpPr>
        <p:spPr>
          <a:xfrm>
            <a:off x="3169110" y="3725688"/>
            <a:ext cx="2042594" cy="2142959"/>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it-IT" sz="1100" dirty="0">
                <a:latin typeface="+mj-lt"/>
                <a:cs typeface="Times New Roman" panose="02020603050405020304" pitchFamily="18" charset="0"/>
              </a:rPr>
              <a:t>2.1 Ulteriori strumenti dell'aula digitale</a:t>
            </a:r>
          </a:p>
          <a:p>
            <a:pPr marL="0" indent="0">
              <a:lnSpc>
                <a:spcPct val="100000"/>
              </a:lnSpc>
              <a:spcBef>
                <a:spcPts val="0"/>
              </a:spcBef>
              <a:buNone/>
            </a:pPr>
            <a:r>
              <a:rPr lang="it-IT" sz="1100" dirty="0">
                <a:latin typeface="+mj-lt"/>
                <a:cs typeface="Times New Roman" panose="02020603050405020304" pitchFamily="18" charset="0"/>
              </a:rPr>
              <a:t>2.2 Cinque punti focali per ottimizzare l'aula digitale</a:t>
            </a:r>
          </a:p>
          <a:p>
            <a:pPr marL="0" indent="0">
              <a:lnSpc>
                <a:spcPct val="100000"/>
              </a:lnSpc>
              <a:spcBef>
                <a:spcPts val="0"/>
              </a:spcBef>
              <a:buNone/>
            </a:pPr>
            <a:r>
              <a:rPr lang="it-IT" sz="1100" dirty="0">
                <a:latin typeface="+mj-lt"/>
                <a:cs typeface="Times New Roman" panose="02020603050405020304" pitchFamily="18" charset="0"/>
              </a:rPr>
              <a:t>2.3 Impostazione</a:t>
            </a:r>
          </a:p>
          <a:p>
            <a:pPr marL="0" indent="0">
              <a:lnSpc>
                <a:spcPct val="100000"/>
              </a:lnSpc>
              <a:spcBef>
                <a:spcPts val="0"/>
              </a:spcBef>
              <a:buNone/>
            </a:pPr>
            <a:r>
              <a:rPr lang="it-IT" sz="1100" dirty="0">
                <a:latin typeface="+mj-lt"/>
                <a:cs typeface="Times New Roman" panose="02020603050405020304" pitchFamily="18" charset="0"/>
              </a:rPr>
              <a:t>2.4 Tecnica</a:t>
            </a:r>
          </a:p>
          <a:p>
            <a:pPr marL="0" indent="0">
              <a:lnSpc>
                <a:spcPct val="100000"/>
              </a:lnSpc>
              <a:spcBef>
                <a:spcPts val="0"/>
              </a:spcBef>
              <a:buNone/>
            </a:pPr>
            <a:r>
              <a:rPr lang="it-IT" sz="1100" dirty="0">
                <a:latin typeface="+mj-lt"/>
                <a:cs typeface="Times New Roman" panose="02020603050405020304" pitchFamily="18" charset="0"/>
              </a:rPr>
              <a:t>2.5 Attrezzature</a:t>
            </a:r>
          </a:p>
          <a:p>
            <a:pPr marL="0" indent="0">
              <a:lnSpc>
                <a:spcPct val="100000"/>
              </a:lnSpc>
              <a:spcBef>
                <a:spcPts val="0"/>
              </a:spcBef>
              <a:buNone/>
            </a:pPr>
            <a:r>
              <a:rPr lang="it-IT" sz="1100" dirty="0">
                <a:latin typeface="+mj-lt"/>
                <a:cs typeface="Times New Roman" panose="02020603050405020304" pitchFamily="18" charset="0"/>
              </a:rPr>
              <a:t>2.6 Visivo </a:t>
            </a:r>
          </a:p>
          <a:p>
            <a:pPr marL="0" indent="0">
              <a:lnSpc>
                <a:spcPct val="100000"/>
              </a:lnSpc>
              <a:spcBef>
                <a:spcPts val="0"/>
              </a:spcBef>
              <a:buNone/>
            </a:pPr>
            <a:r>
              <a:rPr lang="it-IT" sz="1100" dirty="0">
                <a:latin typeface="+mj-lt"/>
                <a:cs typeface="Times New Roman" panose="02020603050405020304" pitchFamily="18" charset="0"/>
              </a:rPr>
              <a:t>2.7 Audio</a:t>
            </a:r>
            <a:endParaRPr lang="en-US" sz="1100" dirty="0">
              <a:latin typeface="+mj-lt"/>
              <a:cs typeface="Times New Roman" panose="02020603050405020304" pitchFamily="18" charset="0"/>
            </a:endParaRPr>
          </a:p>
        </p:txBody>
      </p:sp>
      <p:sp>
        <p:nvSpPr>
          <p:cNvPr id="11" name="Rettangolo con angoli arrotondati 10">
            <a:extLst>
              <a:ext uri="{FF2B5EF4-FFF2-40B4-BE49-F238E27FC236}">
                <a16:creationId xmlns:a16="http://schemas.microsoft.com/office/drawing/2014/main" id="{D56D6BA5-8719-4F5C-8A2F-7104FD5FF1D2}"/>
              </a:ext>
            </a:extLst>
          </p:cNvPr>
          <p:cNvSpPr/>
          <p:nvPr/>
        </p:nvSpPr>
        <p:spPr>
          <a:xfrm>
            <a:off x="5604966" y="2220988"/>
            <a:ext cx="2394942" cy="1108403"/>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3: </a:t>
            </a:r>
            <a:r>
              <a:rPr lang="en-US" sz="12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Creare</a:t>
            </a:r>
            <a:r>
              <a:rPr lang="en-US" sz="12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una </a:t>
            </a:r>
            <a:r>
              <a:rPr lang="en-US" sz="12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classe</a:t>
            </a:r>
            <a:r>
              <a:rPr lang="en-US" sz="12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a:t>
            </a:r>
            <a:r>
              <a:rPr lang="en-US" sz="12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digitale</a:t>
            </a:r>
            <a:r>
              <a:rPr lang="en-US" sz="12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a:t>
            </a:r>
            <a:r>
              <a:rPr lang="en-US" sz="12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collaborativa</a:t>
            </a:r>
            <a:r>
              <a:rPr lang="en-US" sz="12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a:t>
            </a:r>
            <a:r>
              <a:rPr lang="en-US" sz="12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che</a:t>
            </a:r>
            <a:r>
              <a:rPr lang="en-US" sz="12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a:t>
            </a:r>
            <a:r>
              <a:rPr lang="en-US" sz="12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sia</a:t>
            </a:r>
            <a:r>
              <a:rPr lang="en-US" sz="12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a:t>
            </a:r>
            <a:r>
              <a:rPr lang="en-US" sz="12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sicura</a:t>
            </a:r>
            <a:r>
              <a:rPr lang="en-US" sz="12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e </a:t>
            </a:r>
            <a:r>
              <a:rPr lang="en-US" sz="12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protetta</a:t>
            </a:r>
            <a:endParaRPr lang="it-IT" sz="1200" b="1" dirty="0">
              <a:solidFill>
                <a:schemeClr val="bg1"/>
              </a:solidFill>
              <a:cs typeface="Poppins Medium" panose="00000600000000000000" pitchFamily="2" charset="0"/>
            </a:endParaRPr>
          </a:p>
        </p:txBody>
      </p:sp>
      <p:sp>
        <p:nvSpPr>
          <p:cNvPr id="20" name="Google Shape;351;p30">
            <a:extLst>
              <a:ext uri="{FF2B5EF4-FFF2-40B4-BE49-F238E27FC236}">
                <a16:creationId xmlns:a16="http://schemas.microsoft.com/office/drawing/2014/main" id="{878B0F36-B7B8-44E4-968B-1F1B4B1638B0}"/>
              </a:ext>
            </a:extLst>
          </p:cNvPr>
          <p:cNvSpPr txBox="1">
            <a:spLocks/>
          </p:cNvSpPr>
          <p:nvPr/>
        </p:nvSpPr>
        <p:spPr>
          <a:xfrm>
            <a:off x="5639906" y="3765166"/>
            <a:ext cx="2215361" cy="2103477"/>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it-IT" sz="1100" dirty="0">
                <a:latin typeface="+mj-lt"/>
                <a:ea typeface="Calibri" panose="020F0502020204030204" pitchFamily="34" charset="0"/>
                <a:cs typeface="Times New Roman" panose="02020603050405020304" pitchFamily="18" charset="0"/>
              </a:rPr>
              <a:t>3.1 Impostazione di un'aula digitale sicura e protetta</a:t>
            </a:r>
          </a:p>
          <a:p>
            <a:pPr marL="0" indent="0">
              <a:lnSpc>
                <a:spcPct val="100000"/>
              </a:lnSpc>
              <a:spcBef>
                <a:spcPts val="0"/>
              </a:spcBef>
              <a:buNone/>
            </a:pPr>
            <a:r>
              <a:rPr lang="it-IT" sz="1100" dirty="0">
                <a:latin typeface="+mj-lt"/>
                <a:ea typeface="Calibri" panose="020F0502020204030204" pitchFamily="34" charset="0"/>
                <a:cs typeface="Times New Roman" panose="02020603050405020304" pitchFamily="18" charset="0"/>
              </a:rPr>
              <a:t>3.2 La nostra prassi per un'aula digitale sicura e protetta</a:t>
            </a:r>
            <a:endParaRPr lang="en-US" sz="1100" dirty="0">
              <a:effectLst/>
              <a:latin typeface="+mj-lt"/>
              <a:ea typeface="Calibri" panose="020F0502020204030204" pitchFamily="34" charset="0"/>
              <a:cs typeface="Times New Roman" panose="02020603050405020304" pitchFamily="18" charset="0"/>
            </a:endParaRPr>
          </a:p>
        </p:txBody>
      </p:sp>
      <p:sp>
        <p:nvSpPr>
          <p:cNvPr id="14" name="Rettangolo con angoli arrotondati 13">
            <a:extLst>
              <a:ext uri="{FF2B5EF4-FFF2-40B4-BE49-F238E27FC236}">
                <a16:creationId xmlns:a16="http://schemas.microsoft.com/office/drawing/2014/main" id="{098461E4-174A-425F-8D4E-6C2A1435684E}"/>
              </a:ext>
            </a:extLst>
          </p:cNvPr>
          <p:cNvSpPr/>
          <p:nvPr/>
        </p:nvSpPr>
        <p:spPr>
          <a:xfrm>
            <a:off x="8079127" y="2202984"/>
            <a:ext cx="2444039" cy="1108404"/>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4: </a:t>
            </a:r>
            <a:r>
              <a:rPr lang="en-US" sz="12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Creare</a:t>
            </a:r>
            <a:r>
              <a:rPr lang="en-US" sz="12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una </a:t>
            </a:r>
            <a:r>
              <a:rPr lang="en-US" sz="12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classe</a:t>
            </a:r>
            <a:r>
              <a:rPr lang="en-US" sz="12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a:t>
            </a:r>
            <a:r>
              <a:rPr lang="en-US" sz="12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digitale</a:t>
            </a:r>
            <a:r>
              <a:rPr lang="en-US" sz="12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collaborative</a:t>
            </a:r>
            <a:r>
              <a:rPr lang="en-US" sz="12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2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dinamica</a:t>
            </a:r>
            <a:endParaRPr lang="it-IT" sz="1200" b="1" dirty="0">
              <a:solidFill>
                <a:schemeClr val="bg1"/>
              </a:solidFill>
              <a:cs typeface="Poppins Medium" panose="00000600000000000000" pitchFamily="2" charset="0"/>
            </a:endParaRPr>
          </a:p>
        </p:txBody>
      </p:sp>
      <p:sp>
        <p:nvSpPr>
          <p:cNvPr id="18" name="Google Shape;351;p30">
            <a:extLst>
              <a:ext uri="{FF2B5EF4-FFF2-40B4-BE49-F238E27FC236}">
                <a16:creationId xmlns:a16="http://schemas.microsoft.com/office/drawing/2014/main" id="{FDDA74B3-6893-4E01-8F9D-B9A10FE39D7D}"/>
              </a:ext>
            </a:extLst>
          </p:cNvPr>
          <p:cNvSpPr txBox="1">
            <a:spLocks/>
          </p:cNvSpPr>
          <p:nvPr/>
        </p:nvSpPr>
        <p:spPr>
          <a:xfrm>
            <a:off x="8140255" y="3757693"/>
            <a:ext cx="2090705" cy="211095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it-IT" sz="1100" dirty="0">
                <a:solidFill>
                  <a:srgbClr val="000000"/>
                </a:solidFill>
                <a:latin typeface="+mj-lt"/>
                <a:ea typeface="Calibri" panose="020F0502020204030204" pitchFamily="34" charset="0"/>
                <a:cs typeface="Times New Roman" panose="02020603050405020304" pitchFamily="18" charset="0"/>
              </a:rPr>
              <a:t>4.1 Struttura per creare una classe digitale dinamica e collaborativa</a:t>
            </a:r>
          </a:p>
          <a:p>
            <a:pPr marL="0" indent="0">
              <a:lnSpc>
                <a:spcPct val="100000"/>
              </a:lnSpc>
              <a:spcBef>
                <a:spcPts val="0"/>
              </a:spcBef>
              <a:buNone/>
            </a:pPr>
            <a:r>
              <a:rPr lang="it-IT" sz="1100" dirty="0">
                <a:solidFill>
                  <a:srgbClr val="000000"/>
                </a:solidFill>
                <a:latin typeface="+mj-lt"/>
                <a:ea typeface="Calibri" panose="020F0502020204030204" pitchFamily="34" charset="0"/>
                <a:cs typeface="Times New Roman" panose="02020603050405020304" pitchFamily="18" charset="0"/>
              </a:rPr>
              <a:t>4.2 Avvio della lezione online e introduzione dell'argomento</a:t>
            </a:r>
          </a:p>
          <a:p>
            <a:pPr marL="0" indent="0">
              <a:lnSpc>
                <a:spcPct val="100000"/>
              </a:lnSpc>
              <a:spcBef>
                <a:spcPts val="0"/>
              </a:spcBef>
              <a:buNone/>
            </a:pPr>
            <a:r>
              <a:rPr lang="it-IT" sz="1100" dirty="0">
                <a:solidFill>
                  <a:srgbClr val="000000"/>
                </a:solidFill>
                <a:latin typeface="+mj-lt"/>
                <a:ea typeface="Calibri" panose="020F0502020204030204" pitchFamily="34" charset="0"/>
                <a:cs typeface="Times New Roman" panose="02020603050405020304" pitchFamily="18" charset="0"/>
              </a:rPr>
              <a:t>4.3 Lavorare sull'argomento, sul riassunto e sulla fine della lezione online - in gruppi separati</a:t>
            </a:r>
            <a:endParaRPr lang="en-US" sz="1100" dirty="0">
              <a:solidFill>
                <a:srgbClr val="000000"/>
              </a:solidFill>
              <a:latin typeface="+mj-lt"/>
              <a:cs typeface="Times New Roman" panose="02020603050405020304" pitchFamily="18" charset="0"/>
              <a:sym typeface="Varela Round"/>
            </a:endParaRPr>
          </a:p>
        </p:txBody>
      </p:sp>
      <p:cxnSp>
        <p:nvCxnSpPr>
          <p:cNvPr id="26" name="Google Shape;334;p29">
            <a:extLst>
              <a:ext uri="{FF2B5EF4-FFF2-40B4-BE49-F238E27FC236}">
                <a16:creationId xmlns:a16="http://schemas.microsoft.com/office/drawing/2014/main" id="{3218271C-DF0E-4C5B-8F2C-4EB1A5DFF726}"/>
              </a:ext>
            </a:extLst>
          </p:cNvPr>
          <p:cNvCxnSpPr>
            <a:cxnSpLocks noChangeAspect="1"/>
          </p:cNvCxnSpPr>
          <p:nvPr/>
        </p:nvCxnSpPr>
        <p:spPr>
          <a:xfrm>
            <a:off x="528320" y="3631149"/>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7" name="Gruppo 26">
            <a:extLst>
              <a:ext uri="{FF2B5EF4-FFF2-40B4-BE49-F238E27FC236}">
                <a16:creationId xmlns:a16="http://schemas.microsoft.com/office/drawing/2014/main" id="{BFEC7211-D29B-468F-BE41-280D8253E353}"/>
              </a:ext>
            </a:extLst>
          </p:cNvPr>
          <p:cNvGrpSpPr>
            <a:grpSpLocks noChangeAspect="1"/>
          </p:cNvGrpSpPr>
          <p:nvPr/>
        </p:nvGrpSpPr>
        <p:grpSpPr>
          <a:xfrm>
            <a:off x="10207680" y="3002019"/>
            <a:ext cx="1440000" cy="1022872"/>
            <a:chOff x="7014810" y="2231426"/>
            <a:chExt cx="3530427" cy="2557180"/>
          </a:xfrm>
        </p:grpSpPr>
        <p:sp>
          <p:nvSpPr>
            <p:cNvPr id="28" name="Figura a mano libera: forma 27">
              <a:extLst>
                <a:ext uri="{FF2B5EF4-FFF2-40B4-BE49-F238E27FC236}">
                  <a16:creationId xmlns:a16="http://schemas.microsoft.com/office/drawing/2014/main" id="{C6D7B3FB-1412-42F0-B374-1AA83CC7BDC7}"/>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9" name="Figura a mano libera: forma 28">
              <a:extLst>
                <a:ext uri="{FF2B5EF4-FFF2-40B4-BE49-F238E27FC236}">
                  <a16:creationId xmlns:a16="http://schemas.microsoft.com/office/drawing/2014/main" id="{9A3A9DF2-3912-48F5-9A61-70ED5EEB3220}"/>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30" name="Figura a mano libera: forma 29">
              <a:extLst>
                <a:ext uri="{FF2B5EF4-FFF2-40B4-BE49-F238E27FC236}">
                  <a16:creationId xmlns:a16="http://schemas.microsoft.com/office/drawing/2014/main" id="{CAABE8E2-F951-4451-82E2-06A7F8F405B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1" name="Figura a mano libera: forma 30">
              <a:extLst>
                <a:ext uri="{FF2B5EF4-FFF2-40B4-BE49-F238E27FC236}">
                  <a16:creationId xmlns:a16="http://schemas.microsoft.com/office/drawing/2014/main" id="{B58E60E7-4AE8-4908-9970-DDD97A07ECAC}"/>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2" name="Figura a mano libera: forma 31">
              <a:extLst>
                <a:ext uri="{FF2B5EF4-FFF2-40B4-BE49-F238E27FC236}">
                  <a16:creationId xmlns:a16="http://schemas.microsoft.com/office/drawing/2014/main" id="{A4658DBC-7959-409A-B856-7872EC00B8CF}"/>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33" name="Figura a mano libera: forma 32">
              <a:extLst>
                <a:ext uri="{FF2B5EF4-FFF2-40B4-BE49-F238E27FC236}">
                  <a16:creationId xmlns:a16="http://schemas.microsoft.com/office/drawing/2014/main" id="{E0ECDFB4-E4AF-4C5E-9963-E8087E91D789}"/>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34" name="Figura a mano libera: forma 33">
              <a:extLst>
                <a:ext uri="{FF2B5EF4-FFF2-40B4-BE49-F238E27FC236}">
                  <a16:creationId xmlns:a16="http://schemas.microsoft.com/office/drawing/2014/main" id="{2A74504A-354B-4465-8053-375BAAEB18D6}"/>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35" name="Figura a mano libera: forma 34">
              <a:extLst>
                <a:ext uri="{FF2B5EF4-FFF2-40B4-BE49-F238E27FC236}">
                  <a16:creationId xmlns:a16="http://schemas.microsoft.com/office/drawing/2014/main" id="{C2CFC0E9-F0F4-4C1A-BD65-3C7AD2BC30EA}"/>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36" name="Figura a mano libera: forma 35">
              <a:extLst>
                <a:ext uri="{FF2B5EF4-FFF2-40B4-BE49-F238E27FC236}">
                  <a16:creationId xmlns:a16="http://schemas.microsoft.com/office/drawing/2014/main" id="{89A79CBC-E98E-47C6-8A3C-CCDD7C92371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37" name="Figura a mano libera: forma 36">
              <a:extLst>
                <a:ext uri="{FF2B5EF4-FFF2-40B4-BE49-F238E27FC236}">
                  <a16:creationId xmlns:a16="http://schemas.microsoft.com/office/drawing/2014/main" id="{A6E1CE77-618D-4AB2-A537-E14C56EA18A6}"/>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83825E03-27C8-449D-BDEF-29C28B77993B}"/>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F593C83-55CC-431A-AC27-F599A3D0BBC6}"/>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4743F185-2612-4CD7-8D01-16C88AE581FD}"/>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D2447B20-ADE6-4CB2-AC45-0A2AEFF8A334}"/>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3" name="Gruppo 42">
              <a:extLst>
                <a:ext uri="{FF2B5EF4-FFF2-40B4-BE49-F238E27FC236}">
                  <a16:creationId xmlns:a16="http://schemas.microsoft.com/office/drawing/2014/main" id="{A2BE0A7B-CA01-47C4-A494-F98A0D76EB35}"/>
                </a:ext>
              </a:extLst>
            </p:cNvPr>
            <p:cNvGrpSpPr/>
            <p:nvPr/>
          </p:nvGrpSpPr>
          <p:grpSpPr>
            <a:xfrm>
              <a:off x="9429237" y="3528606"/>
              <a:ext cx="1116000" cy="1260000"/>
              <a:chOff x="9540997" y="3559086"/>
              <a:chExt cx="1000670" cy="1147040"/>
            </a:xfrm>
          </p:grpSpPr>
          <p:sp>
            <p:nvSpPr>
              <p:cNvPr id="60" name="Figura a mano libera: forma 59">
                <a:extLst>
                  <a:ext uri="{FF2B5EF4-FFF2-40B4-BE49-F238E27FC236}">
                    <a16:creationId xmlns:a16="http://schemas.microsoft.com/office/drawing/2014/main" id="{0ABECA9C-B155-4ACC-9021-74FA850A93EB}"/>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61" name="Figura a mano libera: forma 60">
                <a:extLst>
                  <a:ext uri="{FF2B5EF4-FFF2-40B4-BE49-F238E27FC236}">
                    <a16:creationId xmlns:a16="http://schemas.microsoft.com/office/drawing/2014/main" id="{91E373AB-F3BE-40FB-B9E9-D20EB06F1FE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62" name="Figura a mano libera: forma 61">
                <a:extLst>
                  <a:ext uri="{FF2B5EF4-FFF2-40B4-BE49-F238E27FC236}">
                    <a16:creationId xmlns:a16="http://schemas.microsoft.com/office/drawing/2014/main" id="{D80DC227-3373-4C12-B8FC-BA8B6154C829}"/>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44" name="Figura a mano libera: forma 43">
              <a:extLst>
                <a:ext uri="{FF2B5EF4-FFF2-40B4-BE49-F238E27FC236}">
                  <a16:creationId xmlns:a16="http://schemas.microsoft.com/office/drawing/2014/main" id="{B26F4C0D-EECB-432C-AB5A-134F075DE53C}"/>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F52E58B9-ABC9-41D1-A965-A5D2084A4A1D}"/>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8" name="Figura a mano libera: forma 57">
              <a:extLst>
                <a:ext uri="{FF2B5EF4-FFF2-40B4-BE49-F238E27FC236}">
                  <a16:creationId xmlns:a16="http://schemas.microsoft.com/office/drawing/2014/main" id="{F8320DAD-1B2A-481E-A6DC-24273FD34631}"/>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9" name="Figura a mano libera: forma 58">
              <a:extLst>
                <a:ext uri="{FF2B5EF4-FFF2-40B4-BE49-F238E27FC236}">
                  <a16:creationId xmlns:a16="http://schemas.microsoft.com/office/drawing/2014/main" id="{6DC5EBE1-53D7-495D-A002-FE0F11D445BD}"/>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Tree>
    <p:extLst>
      <p:ext uri="{BB962C8B-B14F-4D97-AF65-F5344CB8AC3E}">
        <p14:creationId xmlns:p14="http://schemas.microsoft.com/office/powerpoint/2010/main" val="165344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67834CF-0CDD-477F-8490-ED932D0F7E02}"/>
              </a:ext>
            </a:extLst>
          </p:cNvPr>
          <p:cNvSpPr/>
          <p:nvPr/>
        </p:nvSpPr>
        <p:spPr>
          <a:xfrm>
            <a:off x="519931" y="665700"/>
            <a:ext cx="2642719" cy="56451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16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La </a:t>
            </a:r>
            <a:r>
              <a:rPr lang="en-US" sz="16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classe</a:t>
            </a:r>
            <a:r>
              <a:rPr lang="en-US" sz="16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digitale</a:t>
            </a:r>
            <a:endParaRPr lang="it-IT" sz="1600" b="1" dirty="0">
              <a:solidFill>
                <a:schemeClr val="bg1"/>
              </a:solidFill>
              <a:cs typeface="Poppins Medium" panose="00000600000000000000" pitchFamily="2" charset="0"/>
            </a:endParaRPr>
          </a:p>
        </p:txBody>
      </p:sp>
      <p:sp>
        <p:nvSpPr>
          <p:cNvPr id="26" name="TextBox 54">
            <a:extLst>
              <a:ext uri="{FF2B5EF4-FFF2-40B4-BE49-F238E27FC236}">
                <a16:creationId xmlns:a16="http://schemas.microsoft.com/office/drawing/2014/main" id="{2F17DC47-0BEE-4ED4-BA6B-A229EF47F4E7}"/>
              </a:ext>
            </a:extLst>
          </p:cNvPr>
          <p:cNvSpPr txBox="1"/>
          <p:nvPr/>
        </p:nvSpPr>
        <p:spPr>
          <a:xfrm>
            <a:off x="626289" y="2104558"/>
            <a:ext cx="8408653" cy="3502601"/>
          </a:xfrm>
          <a:prstGeom prst="rect">
            <a:avLst/>
          </a:prstGeom>
          <a:noFill/>
        </p:spPr>
        <p:txBody>
          <a:bodyPr wrap="square" numCol="1" rtlCol="0">
            <a:noAutofit/>
          </a:bodyPr>
          <a:lstStyle/>
          <a:p>
            <a:pPr lvl="1" algn="just">
              <a:lnSpc>
                <a:spcPct val="107000"/>
              </a:lnSpc>
              <a:spcAft>
                <a:spcPts val="800"/>
              </a:spcAft>
            </a:pPr>
            <a:r>
              <a:rPr lang="it-IT" b="1" dirty="0">
                <a:ea typeface="Calibri" panose="020F0502020204030204" pitchFamily="34" charset="0"/>
                <a:cs typeface="Times New Roman" panose="02020603050405020304" pitchFamily="18" charset="0"/>
              </a:rPr>
              <a:t>1.1 Transizione nella classe digitale</a:t>
            </a:r>
          </a:p>
          <a:p>
            <a:pPr lvl="1" algn="just">
              <a:lnSpc>
                <a:spcPct val="107000"/>
              </a:lnSpc>
              <a:spcAft>
                <a:spcPts val="800"/>
              </a:spcAft>
            </a:pPr>
            <a:r>
              <a:rPr lang="it-IT" dirty="0">
                <a:ea typeface="Calibri" panose="020F0502020204030204" pitchFamily="34" charset="0"/>
                <a:cs typeface="Times New Roman" panose="02020603050405020304" pitchFamily="18" charset="0"/>
              </a:rPr>
              <a:t>È ben documentato che le chiusure imposte dal </a:t>
            </a:r>
            <a:r>
              <a:rPr lang="it-IT" dirty="0" err="1">
                <a:ea typeface="Calibri" panose="020F0502020204030204" pitchFamily="34" charset="0"/>
                <a:cs typeface="Times New Roman" panose="02020603050405020304" pitchFamily="18" charset="0"/>
              </a:rPr>
              <a:t>Covid</a:t>
            </a:r>
            <a:r>
              <a:rPr lang="it-IT" dirty="0">
                <a:ea typeface="Calibri" panose="020F0502020204030204" pitchFamily="34" charset="0"/>
                <a:cs typeface="Times New Roman" panose="02020603050405020304" pitchFamily="18" charset="0"/>
              </a:rPr>
              <a:t> in tutto il mondo hanno immediatamente influenzato e potenziato l'uso degli </a:t>
            </a:r>
            <a:r>
              <a:rPr lang="it-IT" b="1" dirty="0">
                <a:ea typeface="Calibri" panose="020F0502020204030204" pitchFamily="34" charset="0"/>
                <a:cs typeface="Times New Roman" panose="02020603050405020304" pitchFamily="18" charset="0"/>
              </a:rPr>
              <a:t>strumenti di comunicazione digitale</a:t>
            </a:r>
            <a:r>
              <a:rPr lang="it-IT" dirty="0">
                <a:ea typeface="Calibri" panose="020F0502020204030204" pitchFamily="34" charset="0"/>
                <a:cs typeface="Times New Roman" panose="02020603050405020304" pitchFamily="18" charset="0"/>
              </a:rPr>
              <a:t>, in quanto la maggior parte di noi avrebbe dovuto rimanere a casa. In pochi giorni le persone hanno quindi iniziato a incontrarsi online con sistemi di videoconferenza come Teams, Google </a:t>
            </a:r>
            <a:r>
              <a:rPr lang="it-IT" dirty="0" err="1">
                <a:ea typeface="Calibri" panose="020F0502020204030204" pitchFamily="34" charset="0"/>
                <a:cs typeface="Times New Roman" panose="02020603050405020304" pitchFamily="18" charset="0"/>
              </a:rPr>
              <a:t>Meet</a:t>
            </a:r>
            <a:r>
              <a:rPr lang="it-IT" dirty="0">
                <a:ea typeface="Calibri" panose="020F0502020204030204" pitchFamily="34" charset="0"/>
                <a:cs typeface="Times New Roman" panose="02020603050405020304" pitchFamily="18" charset="0"/>
              </a:rPr>
              <a:t> o Zoom. Nel mondo dell'</a:t>
            </a:r>
            <a:r>
              <a:rPr lang="it-IT" b="1" dirty="0">
                <a:ea typeface="Calibri" panose="020F0502020204030204" pitchFamily="34" charset="0"/>
                <a:cs typeface="Times New Roman" panose="02020603050405020304" pitchFamily="18" charset="0"/>
              </a:rPr>
              <a:t>istruzione</a:t>
            </a:r>
            <a:r>
              <a:rPr lang="it-IT" dirty="0">
                <a:ea typeface="Calibri" panose="020F0502020204030204" pitchFamily="34" charset="0"/>
                <a:cs typeface="Times New Roman" panose="02020603050405020304" pitchFamily="18" charset="0"/>
              </a:rPr>
              <a:t>, gli insegnanti e il personale scolastico hanno dovuto trasferire l'insegnamento e la formazione dall'aula fisica a quella digitale, premendo un semplice interruttore. </a:t>
            </a:r>
            <a:endParaRPr lang="da-DK" dirty="0">
              <a:effectLst/>
              <a:latin typeface="+mj-lt"/>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519931" y="4857084"/>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Tree>
    <p:extLst>
      <p:ext uri="{BB962C8B-B14F-4D97-AF65-F5344CB8AC3E}">
        <p14:creationId xmlns:p14="http://schemas.microsoft.com/office/powerpoint/2010/main" val="91946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104558"/>
            <a:ext cx="8484154" cy="3502601"/>
          </a:xfrm>
          <a:prstGeom prst="rect">
            <a:avLst/>
          </a:prstGeom>
          <a:noFill/>
        </p:spPr>
        <p:txBody>
          <a:bodyPr wrap="square" numCol="1" rtlCol="0">
            <a:noAutofit/>
          </a:bodyPr>
          <a:lstStyle/>
          <a:p>
            <a:pPr lvl="1" algn="just">
              <a:lnSpc>
                <a:spcPct val="107000"/>
              </a:lnSpc>
              <a:spcAft>
                <a:spcPts val="800"/>
              </a:spcAft>
            </a:pPr>
            <a:r>
              <a:rPr lang="it-IT" b="1" dirty="0">
                <a:ea typeface="Calibri" panose="020F0502020204030204" pitchFamily="34" charset="0"/>
                <a:cs typeface="Times New Roman" panose="02020603050405020304" pitchFamily="18" charset="0"/>
              </a:rPr>
              <a:t>1.1 La transizione verso l'aula digitale</a:t>
            </a:r>
          </a:p>
          <a:p>
            <a:pPr lvl="1" algn="just">
              <a:lnSpc>
                <a:spcPct val="107000"/>
              </a:lnSpc>
              <a:spcAft>
                <a:spcPts val="800"/>
              </a:spcAft>
            </a:pPr>
            <a:r>
              <a:rPr lang="it-IT" dirty="0">
                <a:ea typeface="Calibri" panose="020F0502020204030204" pitchFamily="34" charset="0"/>
                <a:cs typeface="Times New Roman" panose="02020603050405020304" pitchFamily="18" charset="0"/>
              </a:rPr>
              <a:t>Una massiccia trasformazione digitale dei sistemi educativi, affrettata dall'emergenza </a:t>
            </a:r>
            <a:r>
              <a:rPr lang="it-IT" dirty="0" err="1">
                <a:ea typeface="Calibri" panose="020F0502020204030204" pitchFamily="34" charset="0"/>
                <a:cs typeface="Times New Roman" panose="02020603050405020304" pitchFamily="18" charset="0"/>
              </a:rPr>
              <a:t>Covid</a:t>
            </a:r>
            <a:r>
              <a:rPr lang="it-IT" dirty="0">
                <a:ea typeface="Calibri" panose="020F0502020204030204" pitchFamily="34" charset="0"/>
                <a:cs typeface="Times New Roman" panose="02020603050405020304" pitchFamily="18" charset="0"/>
              </a:rPr>
              <a:t>, ha preso piede da quando la pandemia si è diffusa nel 2020. </a:t>
            </a:r>
          </a:p>
          <a:p>
            <a:pPr lvl="1" algn="just">
              <a:lnSpc>
                <a:spcPct val="107000"/>
              </a:lnSpc>
              <a:spcAft>
                <a:spcPts val="800"/>
              </a:spcAft>
            </a:pPr>
            <a:r>
              <a:rPr lang="it-IT" dirty="0">
                <a:ea typeface="Calibri" panose="020F0502020204030204" pitchFamily="34" charset="0"/>
                <a:cs typeface="Times New Roman" panose="02020603050405020304" pitchFamily="18" charset="0"/>
              </a:rPr>
              <a:t>La maggior parte dei lettori sarà ormai abituata a utilizzare la formazione a distanza come pratica quotidiana, anche se la maggior parte di noi è tornata a incontrarsi fisicamente. In questo corso di formazione ci concentreremo sulla formazione a distanza come </a:t>
            </a:r>
            <a:r>
              <a:rPr lang="it-IT" b="1" dirty="0">
                <a:ea typeface="Calibri" panose="020F0502020204030204" pitchFamily="34" charset="0"/>
                <a:cs typeface="Times New Roman" panose="02020603050405020304" pitchFamily="18" charset="0"/>
              </a:rPr>
              <a:t>strumento di comunicazione per creare un'aula digitale.</a:t>
            </a: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545098" y="4855941"/>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9" name="Rettangolo con angoli arrotondati 28">
            <a:extLst>
              <a:ext uri="{FF2B5EF4-FFF2-40B4-BE49-F238E27FC236}">
                <a16:creationId xmlns:a16="http://schemas.microsoft.com/office/drawing/2014/main" id="{EE9BE00D-8DCA-4BC4-9130-6AFFF84C76EC}"/>
              </a:ext>
            </a:extLst>
          </p:cNvPr>
          <p:cNvSpPr/>
          <p:nvPr/>
        </p:nvSpPr>
        <p:spPr>
          <a:xfrm>
            <a:off x="519931" y="665700"/>
            <a:ext cx="2642719" cy="56451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16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La </a:t>
            </a:r>
            <a:r>
              <a:rPr lang="en-US" sz="16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classe</a:t>
            </a:r>
            <a:r>
              <a:rPr lang="en-US" sz="16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digitale</a:t>
            </a:r>
            <a:endParaRPr lang="it-IT" sz="1600" b="1" dirty="0">
              <a:solidFill>
                <a:schemeClr val="bg1"/>
              </a:solidFill>
              <a:cs typeface="Poppins Medium" panose="00000600000000000000" pitchFamily="2" charset="0"/>
            </a:endParaRPr>
          </a:p>
        </p:txBody>
      </p:sp>
    </p:spTree>
    <p:extLst>
      <p:ext uri="{BB962C8B-B14F-4D97-AF65-F5344CB8AC3E}">
        <p14:creationId xmlns:p14="http://schemas.microsoft.com/office/powerpoint/2010/main" val="1244674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563481" y="1845812"/>
            <a:ext cx="9244216" cy="3119511"/>
          </a:xfrm>
          <a:prstGeom prst="rect">
            <a:avLst/>
          </a:prstGeom>
          <a:noFill/>
        </p:spPr>
        <p:txBody>
          <a:bodyPr wrap="square" numCol="1" rtlCol="0">
            <a:noAutofit/>
          </a:bodyPr>
          <a:lstStyle/>
          <a:p>
            <a:pPr marL="457200" algn="just">
              <a:lnSpc>
                <a:spcPct val="107000"/>
              </a:lnSpc>
              <a:spcAft>
                <a:spcPts val="800"/>
              </a:spcAft>
            </a:pPr>
            <a:r>
              <a:rPr lang="it-IT" b="1" dirty="0">
                <a:ea typeface="Calibri" panose="020F0502020204030204" pitchFamily="34" charset="0"/>
                <a:cs typeface="Times New Roman" panose="02020603050405020304" pitchFamily="18" charset="0"/>
              </a:rPr>
              <a:t>1.1 La transizione verso la classe digitale</a:t>
            </a:r>
          </a:p>
          <a:p>
            <a:pPr marL="457200" algn="just">
              <a:lnSpc>
                <a:spcPct val="107000"/>
              </a:lnSpc>
              <a:spcAft>
                <a:spcPts val="800"/>
              </a:spcAft>
            </a:pPr>
            <a:r>
              <a:rPr lang="it-IT" dirty="0">
                <a:ea typeface="Calibri" panose="020F0502020204030204" pitchFamily="34" charset="0"/>
                <a:cs typeface="Times New Roman" panose="02020603050405020304" pitchFamily="18" charset="0"/>
              </a:rPr>
              <a:t>Nel </a:t>
            </a:r>
            <a:r>
              <a:rPr lang="it-IT" dirty="0" err="1">
                <a:ea typeface="Calibri" panose="020F0502020204030204" pitchFamily="34" charset="0"/>
                <a:cs typeface="Times New Roman" panose="02020603050405020304" pitchFamily="18" charset="0"/>
              </a:rPr>
              <a:t>Merriam</a:t>
            </a:r>
            <a:r>
              <a:rPr lang="it-IT" dirty="0">
                <a:ea typeface="Calibri" panose="020F0502020204030204" pitchFamily="34" charset="0"/>
                <a:cs typeface="Times New Roman" panose="02020603050405020304" pitchFamily="18" charset="0"/>
              </a:rPr>
              <a:t>-Webster l'apprendimento a distanza è definito come: </a:t>
            </a:r>
            <a:r>
              <a:rPr lang="it-IT" b="1" dirty="0">
                <a:ea typeface="Calibri" panose="020F0502020204030204" pitchFamily="34" charset="0"/>
                <a:cs typeface="Times New Roman" panose="02020603050405020304" pitchFamily="18" charset="0"/>
              </a:rPr>
              <a:t>"</a:t>
            </a:r>
            <a:r>
              <a:rPr lang="it-IT" b="1" i="1" dirty="0">
                <a:ea typeface="Calibri" panose="020F0502020204030204" pitchFamily="34" charset="0"/>
                <a:cs typeface="Times New Roman" panose="02020603050405020304" pitchFamily="18" charset="0"/>
              </a:rPr>
              <a:t>un metodo di studio in cui insegnanti e studenti non si incontrano in un'aula, ma utilizzano Internet, la posta elettronica, le e-mail, ecc. per tenere le lezioni</a:t>
            </a:r>
            <a:r>
              <a:rPr lang="it-IT" b="1" dirty="0">
                <a:ea typeface="Calibri" panose="020F0502020204030204" pitchFamily="34" charset="0"/>
                <a:cs typeface="Times New Roman" panose="02020603050405020304" pitchFamily="18" charset="0"/>
              </a:rPr>
              <a:t>". </a:t>
            </a:r>
            <a:r>
              <a:rPr lang="it-IT" dirty="0">
                <a:ea typeface="Calibri" panose="020F0502020204030204" pitchFamily="34" charset="0"/>
                <a:cs typeface="Times New Roman" panose="02020603050405020304" pitchFamily="18" charset="0"/>
              </a:rPr>
              <a:t>(www.merriam-webster.com)</a:t>
            </a:r>
            <a:r>
              <a:rPr lang="it-IT" b="1" dirty="0">
                <a:ea typeface="Calibri" panose="020F0502020204030204" pitchFamily="34" charset="0"/>
                <a:cs typeface="Times New Roman" panose="02020603050405020304" pitchFamily="18" charset="0"/>
              </a:rPr>
              <a:t> </a:t>
            </a:r>
          </a:p>
          <a:p>
            <a:pPr marL="457200" algn="just">
              <a:lnSpc>
                <a:spcPct val="107000"/>
              </a:lnSpc>
              <a:spcAft>
                <a:spcPts val="800"/>
              </a:spcAft>
            </a:pPr>
            <a:r>
              <a:rPr lang="it-IT" dirty="0">
                <a:ea typeface="Calibri" panose="020F0502020204030204" pitchFamily="34" charset="0"/>
                <a:cs typeface="Times New Roman" panose="02020603050405020304" pitchFamily="18" charset="0"/>
              </a:rPr>
              <a:t>Di seguito metteremo in evidenza e approfondiremo un particolare mezzo di comunicazione che è diventato un punto di svolta nell'apprendimento digitale a distanza: il sistema di videoconferenza. Questo sistema ha letteralmente stabilito un nuovo standard per la comunicazione online. È questo che rende possibile l'apprendimento a distanza e la creazione di un'aula digitale. </a:t>
            </a: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451029" y="5392837"/>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9" name="Rettangolo con angoli arrotondati 28">
            <a:extLst>
              <a:ext uri="{FF2B5EF4-FFF2-40B4-BE49-F238E27FC236}">
                <a16:creationId xmlns:a16="http://schemas.microsoft.com/office/drawing/2014/main" id="{E62648A1-C621-4836-A44A-AF83B772C2B5}"/>
              </a:ext>
            </a:extLst>
          </p:cNvPr>
          <p:cNvSpPr/>
          <p:nvPr/>
        </p:nvSpPr>
        <p:spPr>
          <a:xfrm>
            <a:off x="519931" y="665700"/>
            <a:ext cx="2642719" cy="56451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16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La </a:t>
            </a:r>
            <a:r>
              <a:rPr lang="en-US" sz="16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classe</a:t>
            </a:r>
            <a:r>
              <a:rPr lang="en-US" sz="16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digitale</a:t>
            </a:r>
            <a:endParaRPr lang="it-IT" sz="1600" b="1" dirty="0">
              <a:solidFill>
                <a:schemeClr val="bg1"/>
              </a:solidFill>
              <a:cs typeface="Poppins Medium" panose="00000600000000000000" pitchFamily="2" charset="0"/>
            </a:endParaRPr>
          </a:p>
        </p:txBody>
      </p:sp>
    </p:spTree>
    <p:extLst>
      <p:ext uri="{BB962C8B-B14F-4D97-AF65-F5344CB8AC3E}">
        <p14:creationId xmlns:p14="http://schemas.microsoft.com/office/powerpoint/2010/main" val="4172981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544320" y="1829885"/>
            <a:ext cx="9131135" cy="3007085"/>
          </a:xfrm>
          <a:prstGeom prst="rect">
            <a:avLst/>
          </a:prstGeom>
          <a:noFill/>
        </p:spPr>
        <p:txBody>
          <a:bodyPr wrap="square" numCol="1" rtlCol="0">
            <a:noAutofit/>
          </a:bodyPr>
          <a:lstStyle/>
          <a:p>
            <a:pPr lvl="1" algn="just">
              <a:lnSpc>
                <a:spcPct val="107000"/>
              </a:lnSpc>
              <a:spcAft>
                <a:spcPts val="800"/>
              </a:spcAft>
            </a:pPr>
            <a:r>
              <a:rPr lang="it-IT" b="1" dirty="0">
                <a:ea typeface="Calibri" panose="020F0502020204030204" pitchFamily="34" charset="0"/>
                <a:cs typeface="Times New Roman" panose="02020603050405020304" pitchFamily="18" charset="0"/>
              </a:rPr>
              <a:t>1.2 La struttura portante dell'aula digitale </a:t>
            </a:r>
          </a:p>
          <a:p>
            <a:pPr lvl="1" algn="just">
              <a:lnSpc>
                <a:spcPct val="107000"/>
              </a:lnSpc>
              <a:spcAft>
                <a:spcPts val="800"/>
              </a:spcAft>
            </a:pPr>
            <a:r>
              <a:rPr lang="it-IT" dirty="0">
                <a:ea typeface="Calibri" panose="020F0502020204030204" pitchFamily="34" charset="0"/>
                <a:cs typeface="Times New Roman" panose="02020603050405020304" pitchFamily="18" charset="0"/>
              </a:rPr>
              <a:t>La spina dorsale dell'aula digitale è il suo sistema di videoconferenza. Quindi, ciò che viene fornito con il sistema - o ciò che potremmo chiamare la piattaforma di comunicazione - è ciò che caratterizza l'aula (nel bene e nel male, nelle sfide e nelle possibilità).</a:t>
            </a:r>
          </a:p>
          <a:p>
            <a:pPr lvl="1" algn="just">
              <a:lnSpc>
                <a:spcPct val="107000"/>
              </a:lnSpc>
              <a:spcAft>
                <a:spcPts val="800"/>
              </a:spcAft>
            </a:pPr>
            <a:r>
              <a:rPr lang="it-IT" dirty="0">
                <a:ea typeface="Calibri" panose="020F0502020204030204" pitchFamily="34" charset="0"/>
                <a:cs typeface="Times New Roman" panose="02020603050405020304" pitchFamily="18" charset="0"/>
              </a:rPr>
              <a:t>Ecco perché questo è un punto di partenza fondamentale quando si vuole implementare o migliorare la propria aula digitale. L’arrivo del </a:t>
            </a:r>
            <a:r>
              <a:rPr lang="it-IT" dirty="0" err="1">
                <a:ea typeface="Calibri" panose="020F0502020204030204" pitchFamily="34" charset="0"/>
                <a:cs typeface="Times New Roman" panose="02020603050405020304" pitchFamily="18" charset="0"/>
              </a:rPr>
              <a:t>Covid</a:t>
            </a:r>
            <a:r>
              <a:rPr lang="it-IT" dirty="0">
                <a:ea typeface="Calibri" panose="020F0502020204030204" pitchFamily="34" charset="0"/>
                <a:cs typeface="Times New Roman" panose="02020603050405020304" pitchFamily="18" charset="0"/>
              </a:rPr>
              <a:t> ha accelerato l’adozione dell’aula digitale, ad un ritmo tale da richiedere una reazione immediata per rendere l'aula digitale attiva e funzionante. Come erogatori del settore IFP, probabilmente siete già operativi, ma avete trovato il tempo di approfondire la scelta del sistema di videoconferenza/piattaforma di comunicazione? </a:t>
            </a:r>
          </a:p>
          <a:p>
            <a:pPr lvl="1" algn="just">
              <a:lnSpc>
                <a:spcPct val="107000"/>
              </a:lnSpc>
              <a:spcAft>
                <a:spcPts val="800"/>
              </a:spcAft>
            </a:pPr>
            <a:r>
              <a:rPr lang="it-IT" i="1" dirty="0">
                <a:solidFill>
                  <a:srgbClr val="1CBECC"/>
                </a:solidFill>
                <a:ea typeface="Calibri" panose="020F0502020204030204" pitchFamily="34" charset="0"/>
                <a:cs typeface="Times New Roman" panose="02020603050405020304" pitchFamily="18" charset="0"/>
              </a:rPr>
              <a:t>Potete riflettere su questo tema utilizzando lo strumento RESET "La nostra pratica riguardo al sistema di videoconferenza".</a:t>
            </a:r>
            <a:endParaRPr lang="da-DK" i="1" dirty="0">
              <a:solidFill>
                <a:srgbClr val="1CBECC"/>
              </a:solidFill>
              <a:latin typeface="+mj-lt"/>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451029" y="5761953"/>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
        <p:nvSpPr>
          <p:cNvPr id="29" name="Rettangolo con angoli arrotondati 28">
            <a:extLst>
              <a:ext uri="{FF2B5EF4-FFF2-40B4-BE49-F238E27FC236}">
                <a16:creationId xmlns:a16="http://schemas.microsoft.com/office/drawing/2014/main" id="{360F6629-8994-4CF2-8293-547B54B48E17}"/>
              </a:ext>
            </a:extLst>
          </p:cNvPr>
          <p:cNvSpPr/>
          <p:nvPr/>
        </p:nvSpPr>
        <p:spPr>
          <a:xfrm>
            <a:off x="519931" y="665700"/>
            <a:ext cx="2642719" cy="56451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16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La </a:t>
            </a:r>
            <a:r>
              <a:rPr lang="en-US" sz="16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classe</a:t>
            </a:r>
            <a:r>
              <a:rPr lang="en-US" sz="1600" b="1" dirty="0">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effectLst/>
                <a:latin typeface="Verdana" panose="020B0604030504040204" pitchFamily="34" charset="0"/>
                <a:ea typeface="Calibri" panose="020F0502020204030204" pitchFamily="34" charset="0"/>
                <a:cs typeface="Times New Roman" panose="02020603050405020304" pitchFamily="18" charset="0"/>
              </a:rPr>
              <a:t>digitale</a:t>
            </a:r>
            <a:endParaRPr lang="it-IT" sz="1600" b="1" dirty="0">
              <a:solidFill>
                <a:schemeClr val="bg1"/>
              </a:solidFill>
              <a:cs typeface="Poppins Medium" panose="00000600000000000000" pitchFamily="2" charset="0"/>
            </a:endParaRPr>
          </a:p>
        </p:txBody>
      </p:sp>
    </p:spTree>
    <p:extLst>
      <p:ext uri="{BB962C8B-B14F-4D97-AF65-F5344CB8AC3E}">
        <p14:creationId xmlns:p14="http://schemas.microsoft.com/office/powerpoint/2010/main" val="189090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67834CF-0CDD-477F-8490-ED932D0F7E02}"/>
              </a:ext>
            </a:extLst>
          </p:cNvPr>
          <p:cNvSpPr/>
          <p:nvPr/>
        </p:nvSpPr>
        <p:spPr>
          <a:xfrm>
            <a:off x="451029" y="490881"/>
            <a:ext cx="6493110" cy="572330"/>
          </a:xfrm>
          <a:prstGeom prst="roundRect">
            <a:avLst>
              <a:gd name="adj" fmla="val 50000"/>
            </a:avLst>
          </a:pr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Mettere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in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pratica</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una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classe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digitale</a:t>
            </a:r>
            <a:r>
              <a:rPr lang="en-US" sz="1600" b="1" dirty="0">
                <a:solidFill>
                  <a:schemeClr val="bg1"/>
                </a:solidFill>
                <a:latin typeface="Verdana" panose="020B0604030504040204" pitchFamily="34" charset="0"/>
                <a:ea typeface="Calibri" panose="020F0502020204030204" pitchFamily="34" charset="0"/>
                <a:cs typeface="Times New Roman" panose="02020603050405020304" pitchFamily="18" charset="0"/>
              </a:rPr>
              <a:t> </a:t>
            </a:r>
            <a:r>
              <a:rPr lang="en-US" sz="1600" b="1" dirty="0" err="1">
                <a:solidFill>
                  <a:schemeClr val="bg1"/>
                </a:solidFill>
                <a:latin typeface="Verdana" panose="020B0604030504040204" pitchFamily="34" charset="0"/>
                <a:ea typeface="Calibri" panose="020F0502020204030204" pitchFamily="34" charset="0"/>
                <a:cs typeface="Times New Roman" panose="02020603050405020304" pitchFamily="18" charset="0"/>
              </a:rPr>
              <a:t>collaborativa</a:t>
            </a:r>
            <a:endParaRPr lang="it-IT" sz="1600" b="1" dirty="0">
              <a:solidFill>
                <a:schemeClr val="bg1"/>
              </a:solidFill>
              <a:cs typeface="Poppins Medium" panose="00000600000000000000" pitchFamily="2" charset="0"/>
            </a:endParaRPr>
          </a:p>
        </p:txBody>
      </p:sp>
      <p:sp>
        <p:nvSpPr>
          <p:cNvPr id="26" name="TextBox 54">
            <a:extLst>
              <a:ext uri="{FF2B5EF4-FFF2-40B4-BE49-F238E27FC236}">
                <a16:creationId xmlns:a16="http://schemas.microsoft.com/office/drawing/2014/main" id="{2F17DC47-0BEE-4ED4-BA6B-A229EF47F4E7}"/>
              </a:ext>
            </a:extLst>
          </p:cNvPr>
          <p:cNvSpPr txBox="1"/>
          <p:nvPr/>
        </p:nvSpPr>
        <p:spPr>
          <a:xfrm>
            <a:off x="626289" y="2104558"/>
            <a:ext cx="9131135" cy="3502601"/>
          </a:xfrm>
          <a:prstGeom prst="rect">
            <a:avLst/>
          </a:prstGeom>
          <a:noFill/>
        </p:spPr>
        <p:txBody>
          <a:bodyPr wrap="square" numCol="1" rtlCol="0">
            <a:noAutofit/>
          </a:bodyPr>
          <a:lstStyle/>
          <a:p>
            <a:pPr lvl="1" algn="just">
              <a:lnSpc>
                <a:spcPct val="107000"/>
              </a:lnSpc>
              <a:spcAft>
                <a:spcPts val="800"/>
              </a:spcAft>
            </a:pPr>
            <a:r>
              <a:rPr lang="it-IT" b="1" dirty="0">
                <a:ea typeface="Calibri" panose="020F0502020204030204" pitchFamily="34" charset="0"/>
                <a:cs typeface="Times New Roman" panose="02020603050405020304" pitchFamily="18" charset="0"/>
              </a:rPr>
              <a:t>2.1 Ulteriori applicazioni dell'aula digitale</a:t>
            </a:r>
          </a:p>
          <a:p>
            <a:pPr lvl="1" algn="just">
              <a:lnSpc>
                <a:spcPct val="107000"/>
              </a:lnSpc>
              <a:spcAft>
                <a:spcPts val="800"/>
              </a:spcAft>
            </a:pPr>
            <a:r>
              <a:rPr lang="it-IT" dirty="0">
                <a:ea typeface="Calibri" panose="020F0502020204030204" pitchFamily="34" charset="0"/>
                <a:cs typeface="Times New Roman" panose="02020603050405020304" pitchFamily="18" charset="0"/>
              </a:rPr>
              <a:t>Applicare un'aula digitale collaborativa nei CFP significa anche comprendere ulteriormente le basi dell'aula digitale. Ciò che accade è che l'aula fisica tridimensionale o l'area didattica si trasforma in un'aula digitale </a:t>
            </a:r>
            <a:r>
              <a:rPr lang="it-IT" b="1" dirty="0">
                <a:ea typeface="Calibri" panose="020F0502020204030204" pitchFamily="34" charset="0"/>
                <a:cs typeface="Times New Roman" panose="02020603050405020304" pitchFamily="18" charset="0"/>
              </a:rPr>
              <a:t>2D</a:t>
            </a:r>
            <a:r>
              <a:rPr lang="it-IT" dirty="0">
                <a:ea typeface="Calibri" panose="020F0502020204030204" pitchFamily="34" charset="0"/>
                <a:cs typeface="Times New Roman" panose="02020603050405020304" pitchFamily="18" charset="0"/>
              </a:rPr>
              <a:t>. </a:t>
            </a:r>
          </a:p>
          <a:p>
            <a:pPr lvl="1" algn="just">
              <a:lnSpc>
                <a:spcPct val="107000"/>
              </a:lnSpc>
              <a:spcAft>
                <a:spcPts val="800"/>
              </a:spcAft>
            </a:pPr>
            <a:r>
              <a:rPr lang="it-IT" dirty="0">
                <a:ea typeface="Calibri" panose="020F0502020204030204" pitchFamily="34" charset="0"/>
                <a:cs typeface="Times New Roman" panose="02020603050405020304" pitchFamily="18" charset="0"/>
              </a:rPr>
              <a:t>Pertanto, nella trasformazione "perdiamo" una dimensione spaziale che normalmente ci accomuna quando ci incontriamo fisicamente. Non possiamo "sentire" le altre persone nell'aula digitale come in 3D, perché </a:t>
            </a:r>
            <a:r>
              <a:rPr lang="it-IT" b="1" dirty="0">
                <a:ea typeface="Calibri" panose="020F0502020204030204" pitchFamily="34" charset="0"/>
                <a:cs typeface="Times New Roman" panose="02020603050405020304" pitchFamily="18" charset="0"/>
              </a:rPr>
              <a:t>manca la vicinanza</a:t>
            </a:r>
            <a:r>
              <a:rPr lang="it-IT" dirty="0">
                <a:ea typeface="Calibri" panose="020F0502020204030204" pitchFamily="34" charset="0"/>
                <a:cs typeface="Times New Roman" panose="02020603050405020304" pitchFamily="18" charset="0"/>
              </a:rPr>
              <a:t>. Questa è una limitazione importante per l'aula, ma fortunatamente l'aula digitale non impedisce la prossimità degli studenti e degli educatori.</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0" name="Google Shape;334;p29">
            <a:extLst>
              <a:ext uri="{FF2B5EF4-FFF2-40B4-BE49-F238E27FC236}">
                <a16:creationId xmlns:a16="http://schemas.microsoft.com/office/drawing/2014/main" id="{AAC1E850-1665-465F-AC9F-99C6531A66D7}"/>
              </a:ext>
            </a:extLst>
          </p:cNvPr>
          <p:cNvCxnSpPr>
            <a:cxnSpLocks noChangeAspect="1"/>
          </p:cNvCxnSpPr>
          <p:nvPr/>
        </p:nvCxnSpPr>
        <p:spPr>
          <a:xfrm>
            <a:off x="451029" y="5141167"/>
            <a:ext cx="9469120" cy="0"/>
          </a:xfrm>
          <a:prstGeom prst="straightConnector1">
            <a:avLst/>
          </a:prstGeom>
          <a:noFill/>
          <a:ln w="9525" cap="flat" cmpd="sng">
            <a:solidFill>
              <a:srgbClr val="1CBECC"/>
            </a:solidFill>
            <a:prstDash val="dash"/>
            <a:round/>
            <a:headEnd type="none" w="med" len="med"/>
            <a:tailEnd type="none" w="med" len="med"/>
          </a:ln>
        </p:spPr>
      </p:cxnSp>
      <p:grpSp>
        <p:nvGrpSpPr>
          <p:cNvPr id="21" name="Gruppo 20">
            <a:extLst>
              <a:ext uri="{FF2B5EF4-FFF2-40B4-BE49-F238E27FC236}">
                <a16:creationId xmlns:a16="http://schemas.microsoft.com/office/drawing/2014/main" id="{FB9F819B-CAA5-4CE9-B958-36FA0D712DE7}"/>
              </a:ext>
            </a:extLst>
          </p:cNvPr>
          <p:cNvGrpSpPr>
            <a:grpSpLocks noChangeAspect="1"/>
          </p:cNvGrpSpPr>
          <p:nvPr/>
        </p:nvGrpSpPr>
        <p:grpSpPr>
          <a:xfrm>
            <a:off x="10207680" y="3002019"/>
            <a:ext cx="1440000" cy="1022872"/>
            <a:chOff x="7014810" y="2231426"/>
            <a:chExt cx="3530427" cy="2557180"/>
          </a:xfrm>
        </p:grpSpPr>
        <p:sp>
          <p:nvSpPr>
            <p:cNvPr id="22" name="Figura a mano libera: forma 21">
              <a:extLst>
                <a:ext uri="{FF2B5EF4-FFF2-40B4-BE49-F238E27FC236}">
                  <a16:creationId xmlns:a16="http://schemas.microsoft.com/office/drawing/2014/main" id="{0D094E51-F66C-4435-91EC-12FA704CF282}"/>
                </a:ext>
              </a:extLst>
            </p:cNvPr>
            <p:cNvSpPr/>
            <p:nvPr/>
          </p:nvSpPr>
          <p:spPr>
            <a:xfrm>
              <a:off x="8197307" y="3338015"/>
              <a:ext cx="1222715" cy="1060432"/>
            </a:xfrm>
            <a:custGeom>
              <a:avLst/>
              <a:gdLst>
                <a:gd name="connsiteX0" fmla="*/ 14825 w 1290023"/>
                <a:gd name="connsiteY0" fmla="*/ 295901 h 985474"/>
                <a:gd name="connsiteX1" fmla="*/ 14825 w 1290023"/>
                <a:gd name="connsiteY1" fmla="*/ 971598 h 985474"/>
                <a:gd name="connsiteX2" fmla="*/ 1275256 w 1290023"/>
                <a:gd name="connsiteY2" fmla="*/ 971598 h 985474"/>
                <a:gd name="connsiteX3" fmla="*/ 1275256 w 1290023"/>
                <a:gd name="connsiteY3" fmla="*/ 14825 h 985474"/>
                <a:gd name="connsiteX4" fmla="*/ 14825 w 1290023"/>
                <a:gd name="connsiteY4" fmla="*/ 14825 h 985474"/>
                <a:gd name="connsiteX5" fmla="*/ 14825 w 1290023"/>
                <a:gd name="connsiteY5" fmla="*/ 295901 h 985474"/>
                <a:gd name="connsiteX6" fmla="*/ 14825 w 1290023"/>
                <a:gd name="connsiteY6" fmla="*/ 295901 h 985474"/>
                <a:gd name="connsiteX7" fmla="*/ 14825 w 1290023"/>
                <a:gd name="connsiteY7" fmla="*/ 295901 h 985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0023" h="985474">
                  <a:moveTo>
                    <a:pt x="14825" y="295901"/>
                  </a:moveTo>
                  <a:lnTo>
                    <a:pt x="14825" y="971598"/>
                  </a:lnTo>
                  <a:lnTo>
                    <a:pt x="1275256" y="971598"/>
                  </a:lnTo>
                  <a:lnTo>
                    <a:pt x="1275256" y="14825"/>
                  </a:lnTo>
                  <a:lnTo>
                    <a:pt x="14825" y="14825"/>
                  </a:lnTo>
                  <a:lnTo>
                    <a:pt x="14825" y="295901"/>
                  </a:lnTo>
                  <a:lnTo>
                    <a:pt x="14825" y="295901"/>
                  </a:lnTo>
                  <a:lnTo>
                    <a:pt x="14825" y="295901"/>
                  </a:lnTo>
                  <a:close/>
                </a:path>
              </a:pathLst>
            </a:custGeom>
            <a:noFill/>
            <a:ln w="12700" cap="flat">
              <a:solidFill>
                <a:srgbClr val="1CBECC"/>
              </a:solidFill>
              <a:prstDash val="solid"/>
              <a:round/>
            </a:ln>
          </p:spPr>
          <p:txBody>
            <a:bodyPr rtlCol="0" anchor="ctr"/>
            <a:lstStyle/>
            <a:p>
              <a:endParaRPr lang="en-GB"/>
            </a:p>
          </p:txBody>
        </p:sp>
        <p:sp>
          <p:nvSpPr>
            <p:cNvPr id="23" name="Figura a mano libera: forma 22">
              <a:extLst>
                <a:ext uri="{FF2B5EF4-FFF2-40B4-BE49-F238E27FC236}">
                  <a16:creationId xmlns:a16="http://schemas.microsoft.com/office/drawing/2014/main" id="{385C895F-7FD2-45D9-822B-E219C0B77925}"/>
                </a:ext>
              </a:extLst>
            </p:cNvPr>
            <p:cNvSpPr/>
            <p:nvPr/>
          </p:nvSpPr>
          <p:spPr>
            <a:xfrm>
              <a:off x="8193223" y="3451571"/>
              <a:ext cx="1230884" cy="30916"/>
            </a:xfrm>
            <a:custGeom>
              <a:avLst/>
              <a:gdLst>
                <a:gd name="connsiteX0" fmla="*/ 1285829 w 1298643"/>
                <a:gd name="connsiteY0" fmla="*/ 14825 h 28731"/>
                <a:gd name="connsiteX1" fmla="*/ 14825 w 1298643"/>
                <a:gd name="connsiteY1" fmla="*/ 14825 h 28731"/>
              </a:gdLst>
              <a:ahLst/>
              <a:cxnLst>
                <a:cxn ang="0">
                  <a:pos x="connsiteX0" y="connsiteY0"/>
                </a:cxn>
                <a:cxn ang="0">
                  <a:pos x="connsiteX1" y="connsiteY1"/>
                </a:cxn>
              </a:cxnLst>
              <a:rect l="l" t="t" r="r" b="b"/>
              <a:pathLst>
                <a:path w="1298643" h="28731">
                  <a:moveTo>
                    <a:pt x="1285829" y="14825"/>
                  </a:moveTo>
                  <a:lnTo>
                    <a:pt x="14825" y="14825"/>
                  </a:lnTo>
                </a:path>
              </a:pathLst>
            </a:custGeom>
            <a:ln w="12700" cap="flat">
              <a:solidFill>
                <a:srgbClr val="1CBECC"/>
              </a:solidFill>
              <a:prstDash val="solid"/>
              <a:round/>
            </a:ln>
          </p:spPr>
          <p:txBody>
            <a:bodyPr rtlCol="0" anchor="ctr"/>
            <a:lstStyle/>
            <a:p>
              <a:endParaRPr lang="en-GB"/>
            </a:p>
          </p:txBody>
        </p:sp>
        <p:sp>
          <p:nvSpPr>
            <p:cNvPr id="24" name="Figura a mano libera: forma 23">
              <a:extLst>
                <a:ext uri="{FF2B5EF4-FFF2-40B4-BE49-F238E27FC236}">
                  <a16:creationId xmlns:a16="http://schemas.microsoft.com/office/drawing/2014/main" id="{D3482BD1-2638-4EFE-8FF1-07EDF348066F}"/>
                </a:ext>
              </a:extLst>
            </p:cNvPr>
            <p:cNvSpPr/>
            <p:nvPr/>
          </p:nvSpPr>
          <p:spPr>
            <a:xfrm>
              <a:off x="8190500" y="4135934"/>
              <a:ext cx="1236331" cy="30916"/>
            </a:xfrm>
            <a:custGeom>
              <a:avLst/>
              <a:gdLst>
                <a:gd name="connsiteX0" fmla="*/ 1291575 w 1304389"/>
                <a:gd name="connsiteY0" fmla="*/ 14825 h 28731"/>
                <a:gd name="connsiteX1" fmla="*/ 14825 w 1304389"/>
                <a:gd name="connsiteY1" fmla="*/ 14825 h 28731"/>
              </a:gdLst>
              <a:ahLst/>
              <a:cxnLst>
                <a:cxn ang="0">
                  <a:pos x="connsiteX0" y="connsiteY0"/>
                </a:cxn>
                <a:cxn ang="0">
                  <a:pos x="connsiteX1" y="connsiteY1"/>
                </a:cxn>
              </a:cxnLst>
              <a:rect l="l" t="t" r="r" b="b"/>
              <a:pathLst>
                <a:path w="1304389" h="28731">
                  <a:moveTo>
                    <a:pt x="1291575" y="14825"/>
                  </a:moveTo>
                  <a:lnTo>
                    <a:pt x="14825" y="14825"/>
                  </a:lnTo>
                </a:path>
              </a:pathLst>
            </a:custGeom>
            <a:ln w="12700" cap="flat">
              <a:solidFill>
                <a:srgbClr val="1CBECC"/>
              </a:solidFill>
              <a:prstDash val="solid"/>
              <a:round/>
            </a:ln>
          </p:spPr>
          <p:txBody>
            <a:bodyPr rtlCol="0" anchor="ctr"/>
            <a:lstStyle/>
            <a:p>
              <a:endParaRPr lang="en-GB"/>
            </a:p>
          </p:txBody>
        </p:sp>
        <p:sp>
          <p:nvSpPr>
            <p:cNvPr id="38" name="Figura a mano libera: forma 37">
              <a:extLst>
                <a:ext uri="{FF2B5EF4-FFF2-40B4-BE49-F238E27FC236}">
                  <a16:creationId xmlns:a16="http://schemas.microsoft.com/office/drawing/2014/main" id="{550B04AB-EEE6-4D5D-8111-74DE38C2C8BB}"/>
                </a:ext>
              </a:extLst>
            </p:cNvPr>
            <p:cNvSpPr/>
            <p:nvPr/>
          </p:nvSpPr>
          <p:spPr>
            <a:xfrm>
              <a:off x="8761211" y="4248749"/>
              <a:ext cx="230217" cy="30916"/>
            </a:xfrm>
            <a:custGeom>
              <a:avLst/>
              <a:gdLst>
                <a:gd name="connsiteX0" fmla="*/ 202611 w 215482"/>
                <a:gd name="connsiteY0" fmla="*/ 14825 h 28731"/>
                <a:gd name="connsiteX1" fmla="*/ 14825 w 215482"/>
                <a:gd name="connsiteY1" fmla="*/ 14825 h 28731"/>
              </a:gdLst>
              <a:ahLst/>
              <a:cxnLst>
                <a:cxn ang="0">
                  <a:pos x="connsiteX0" y="connsiteY0"/>
                </a:cxn>
                <a:cxn ang="0">
                  <a:pos x="connsiteX1" y="connsiteY1"/>
                </a:cxn>
              </a:cxnLst>
              <a:rect l="l" t="t" r="r" b="b"/>
              <a:pathLst>
                <a:path w="215482" h="28731">
                  <a:moveTo>
                    <a:pt x="202611" y="14825"/>
                  </a:moveTo>
                  <a:lnTo>
                    <a:pt x="14825" y="14825"/>
                  </a:lnTo>
                </a:path>
              </a:pathLst>
            </a:custGeom>
            <a:ln w="12700" cap="flat">
              <a:solidFill>
                <a:srgbClr val="1CBECC"/>
              </a:solidFill>
              <a:prstDash val="solid"/>
              <a:round/>
            </a:ln>
          </p:spPr>
          <p:txBody>
            <a:bodyPr rtlCol="0" anchor="ctr"/>
            <a:lstStyle/>
            <a:p>
              <a:endParaRPr lang="en-GB"/>
            </a:p>
          </p:txBody>
        </p:sp>
        <p:sp>
          <p:nvSpPr>
            <p:cNvPr id="39" name="Figura a mano libera: forma 38">
              <a:extLst>
                <a:ext uri="{FF2B5EF4-FFF2-40B4-BE49-F238E27FC236}">
                  <a16:creationId xmlns:a16="http://schemas.microsoft.com/office/drawing/2014/main" id="{EC2199B3-8FD6-4DC0-BACD-14987D68207C}"/>
                </a:ext>
              </a:extLst>
            </p:cNvPr>
            <p:cNvSpPr/>
            <p:nvPr/>
          </p:nvSpPr>
          <p:spPr>
            <a:xfrm>
              <a:off x="8793318" y="4376805"/>
              <a:ext cx="30695" cy="154583"/>
            </a:xfrm>
            <a:custGeom>
              <a:avLst/>
              <a:gdLst>
                <a:gd name="connsiteX0" fmla="*/ 14825 w 28731"/>
                <a:gd name="connsiteY0" fmla="*/ 14825 h 143655"/>
                <a:gd name="connsiteX1" fmla="*/ 14825 w 28731"/>
                <a:gd name="connsiteY1" fmla="*/ 129864 h 143655"/>
              </a:gdLst>
              <a:ahLst/>
              <a:cxnLst>
                <a:cxn ang="0">
                  <a:pos x="connsiteX0" y="connsiteY0"/>
                </a:cxn>
                <a:cxn ang="0">
                  <a:pos x="connsiteX1" y="connsiteY1"/>
                </a:cxn>
              </a:cxnLst>
              <a:rect l="l" t="t" r="r" b="b"/>
              <a:pathLst>
                <a:path w="28731" h="143655">
                  <a:moveTo>
                    <a:pt x="14825" y="14825"/>
                  </a:moveTo>
                  <a:lnTo>
                    <a:pt x="14825" y="129864"/>
                  </a:lnTo>
                </a:path>
              </a:pathLst>
            </a:custGeom>
            <a:ln w="12700" cap="flat">
              <a:solidFill>
                <a:srgbClr val="1CBECC"/>
              </a:solidFill>
              <a:prstDash val="solid"/>
              <a:round/>
            </a:ln>
          </p:spPr>
          <p:txBody>
            <a:bodyPr rtlCol="0" anchor="ctr"/>
            <a:lstStyle/>
            <a:p>
              <a:endParaRPr lang="en-GB"/>
            </a:p>
          </p:txBody>
        </p:sp>
        <p:sp>
          <p:nvSpPr>
            <p:cNvPr id="40" name="Figura a mano libera: forma 39">
              <a:extLst>
                <a:ext uri="{FF2B5EF4-FFF2-40B4-BE49-F238E27FC236}">
                  <a16:creationId xmlns:a16="http://schemas.microsoft.com/office/drawing/2014/main" id="{AE955F88-D1D4-45E3-90BC-0F9EE8E2DD33}"/>
                </a:ext>
              </a:extLst>
            </p:cNvPr>
            <p:cNvSpPr/>
            <p:nvPr/>
          </p:nvSpPr>
          <p:spPr>
            <a:xfrm>
              <a:off x="8388137" y="4525388"/>
              <a:ext cx="841055" cy="30916"/>
            </a:xfrm>
            <a:custGeom>
              <a:avLst/>
              <a:gdLst>
                <a:gd name="connsiteX0" fmla="*/ 774474 w 787230"/>
                <a:gd name="connsiteY0" fmla="*/ 14825 h 28731"/>
                <a:gd name="connsiteX1" fmla="*/ 14825 w 787230"/>
                <a:gd name="connsiteY1" fmla="*/ 14825 h 28731"/>
              </a:gdLst>
              <a:ahLst/>
              <a:cxnLst>
                <a:cxn ang="0">
                  <a:pos x="connsiteX0" y="connsiteY0"/>
                </a:cxn>
                <a:cxn ang="0">
                  <a:pos x="connsiteX1" y="connsiteY1"/>
                </a:cxn>
              </a:cxnLst>
              <a:rect l="l" t="t" r="r" b="b"/>
              <a:pathLst>
                <a:path w="787230" h="28731">
                  <a:moveTo>
                    <a:pt x="774474" y="14825"/>
                  </a:moveTo>
                  <a:lnTo>
                    <a:pt x="14825" y="14825"/>
                  </a:lnTo>
                </a:path>
              </a:pathLst>
            </a:custGeom>
            <a:ln w="12700" cap="flat">
              <a:solidFill>
                <a:srgbClr val="1CBECC"/>
              </a:solidFill>
              <a:prstDash val="solid"/>
              <a:round/>
            </a:ln>
          </p:spPr>
          <p:txBody>
            <a:bodyPr rtlCol="0" anchor="ctr"/>
            <a:lstStyle/>
            <a:p>
              <a:endParaRPr lang="en-GB"/>
            </a:p>
          </p:txBody>
        </p:sp>
        <p:sp>
          <p:nvSpPr>
            <p:cNvPr id="41" name="Figura a mano libera: forma 40">
              <a:extLst>
                <a:ext uri="{FF2B5EF4-FFF2-40B4-BE49-F238E27FC236}">
                  <a16:creationId xmlns:a16="http://schemas.microsoft.com/office/drawing/2014/main" id="{BCE7DAA1-C43B-4874-B736-85062DC05982}"/>
                </a:ext>
              </a:extLst>
            </p:cNvPr>
            <p:cNvSpPr/>
            <p:nvPr/>
          </p:nvSpPr>
          <p:spPr>
            <a:xfrm>
              <a:off x="8435226" y="3567662"/>
              <a:ext cx="540240" cy="30916"/>
            </a:xfrm>
            <a:custGeom>
              <a:avLst/>
              <a:gdLst>
                <a:gd name="connsiteX0" fmla="*/ 14825 w 505666"/>
                <a:gd name="connsiteY0" fmla="*/ 14825 h 28731"/>
                <a:gd name="connsiteX1" fmla="*/ 492479 w 505666"/>
                <a:gd name="connsiteY1" fmla="*/ 14825 h 28731"/>
              </a:gdLst>
              <a:ahLst/>
              <a:cxnLst>
                <a:cxn ang="0">
                  <a:pos x="connsiteX0" y="connsiteY0"/>
                </a:cxn>
                <a:cxn ang="0">
                  <a:pos x="connsiteX1" y="connsiteY1"/>
                </a:cxn>
              </a:cxnLst>
              <a:rect l="l" t="t" r="r" b="b"/>
              <a:pathLst>
                <a:path w="505666" h="28731">
                  <a:moveTo>
                    <a:pt x="14825" y="14825"/>
                  </a:moveTo>
                  <a:lnTo>
                    <a:pt x="492479" y="14825"/>
                  </a:lnTo>
                </a:path>
              </a:pathLst>
            </a:custGeom>
            <a:ln w="12700" cap="flat">
              <a:solidFill>
                <a:srgbClr val="1CBECC"/>
              </a:solidFill>
              <a:prstDash val="solid"/>
              <a:round/>
            </a:ln>
          </p:spPr>
          <p:txBody>
            <a:bodyPr rtlCol="0" anchor="ctr"/>
            <a:lstStyle/>
            <a:p>
              <a:endParaRPr lang="en-GB"/>
            </a:p>
          </p:txBody>
        </p:sp>
        <p:sp>
          <p:nvSpPr>
            <p:cNvPr id="42" name="Figura a mano libera: forma 41">
              <a:extLst>
                <a:ext uri="{FF2B5EF4-FFF2-40B4-BE49-F238E27FC236}">
                  <a16:creationId xmlns:a16="http://schemas.microsoft.com/office/drawing/2014/main" id="{F7352AD2-F08B-4BAE-93FF-999FD691A129}"/>
                </a:ext>
              </a:extLst>
            </p:cNvPr>
            <p:cNvSpPr/>
            <p:nvPr/>
          </p:nvSpPr>
          <p:spPr>
            <a:xfrm>
              <a:off x="8450665" y="3653268"/>
              <a:ext cx="392901" cy="30916"/>
            </a:xfrm>
            <a:custGeom>
              <a:avLst/>
              <a:gdLst>
                <a:gd name="connsiteX0" fmla="*/ 14825 w 367757"/>
                <a:gd name="connsiteY0" fmla="*/ 14825 h 28731"/>
                <a:gd name="connsiteX1" fmla="*/ 355001 w 367757"/>
                <a:gd name="connsiteY1" fmla="*/ 14825 h 28731"/>
              </a:gdLst>
              <a:ahLst/>
              <a:cxnLst>
                <a:cxn ang="0">
                  <a:pos x="connsiteX0" y="connsiteY0"/>
                </a:cxn>
                <a:cxn ang="0">
                  <a:pos x="connsiteX1" y="connsiteY1"/>
                </a:cxn>
              </a:cxnLst>
              <a:rect l="l" t="t" r="r" b="b"/>
              <a:pathLst>
                <a:path w="367757" h="28731">
                  <a:moveTo>
                    <a:pt x="14825" y="14825"/>
                  </a:moveTo>
                  <a:lnTo>
                    <a:pt x="355001" y="14825"/>
                  </a:lnTo>
                </a:path>
              </a:pathLst>
            </a:custGeom>
            <a:ln w="12700" cap="flat">
              <a:solidFill>
                <a:srgbClr val="1CBECC"/>
              </a:solidFill>
              <a:prstDash val="solid"/>
              <a:round/>
            </a:ln>
          </p:spPr>
          <p:txBody>
            <a:bodyPr rtlCol="0" anchor="ctr"/>
            <a:lstStyle/>
            <a:p>
              <a:endParaRPr lang="en-GB"/>
            </a:p>
          </p:txBody>
        </p:sp>
        <p:sp>
          <p:nvSpPr>
            <p:cNvPr id="43" name="Figura a mano libera: forma 42">
              <a:extLst>
                <a:ext uri="{FF2B5EF4-FFF2-40B4-BE49-F238E27FC236}">
                  <a16:creationId xmlns:a16="http://schemas.microsoft.com/office/drawing/2014/main" id="{ACC4A766-32D4-4F6F-85F4-353BDF9FACE8}"/>
                </a:ext>
              </a:extLst>
            </p:cNvPr>
            <p:cNvSpPr/>
            <p:nvPr/>
          </p:nvSpPr>
          <p:spPr>
            <a:xfrm>
              <a:off x="8450665" y="3754519"/>
              <a:ext cx="224076" cy="30916"/>
            </a:xfrm>
            <a:custGeom>
              <a:avLst/>
              <a:gdLst>
                <a:gd name="connsiteX0" fmla="*/ 14825 w 209736"/>
                <a:gd name="connsiteY0" fmla="*/ 14825 h 28731"/>
                <a:gd name="connsiteX1" fmla="*/ 195745 w 209736"/>
                <a:gd name="connsiteY1" fmla="*/ 14825 h 28731"/>
              </a:gdLst>
              <a:ahLst/>
              <a:cxnLst>
                <a:cxn ang="0">
                  <a:pos x="connsiteX0" y="connsiteY0"/>
                </a:cxn>
                <a:cxn ang="0">
                  <a:pos x="connsiteX1" y="connsiteY1"/>
                </a:cxn>
              </a:cxnLst>
              <a:rect l="l" t="t" r="r" b="b"/>
              <a:pathLst>
                <a:path w="209736" h="28731">
                  <a:moveTo>
                    <a:pt x="14825" y="14825"/>
                  </a:moveTo>
                  <a:lnTo>
                    <a:pt x="195745" y="14825"/>
                  </a:lnTo>
                </a:path>
              </a:pathLst>
            </a:custGeom>
            <a:ln w="12700" cap="flat">
              <a:solidFill>
                <a:srgbClr val="1CBECC"/>
              </a:solidFill>
              <a:prstDash val="solid"/>
              <a:round/>
            </a:ln>
          </p:spPr>
          <p:txBody>
            <a:bodyPr rtlCol="0" anchor="ctr"/>
            <a:lstStyle/>
            <a:p>
              <a:endParaRPr lang="en-GB"/>
            </a:p>
          </p:txBody>
        </p:sp>
        <p:sp>
          <p:nvSpPr>
            <p:cNvPr id="44" name="Figura a mano libera: forma 43">
              <a:extLst>
                <a:ext uri="{FF2B5EF4-FFF2-40B4-BE49-F238E27FC236}">
                  <a16:creationId xmlns:a16="http://schemas.microsoft.com/office/drawing/2014/main" id="{EFFB3B53-1AB8-4CDD-8116-7A2B50CF5549}"/>
                </a:ext>
              </a:extLst>
            </p:cNvPr>
            <p:cNvSpPr/>
            <p:nvPr/>
          </p:nvSpPr>
          <p:spPr>
            <a:xfrm>
              <a:off x="845837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5" name="Figura a mano libera: forma 44">
              <a:extLst>
                <a:ext uri="{FF2B5EF4-FFF2-40B4-BE49-F238E27FC236}">
                  <a16:creationId xmlns:a16="http://schemas.microsoft.com/office/drawing/2014/main" id="{849EA60D-D204-45BC-ACA2-A3DDDF50558A}"/>
                </a:ext>
              </a:extLst>
            </p:cNvPr>
            <p:cNvSpPr/>
            <p:nvPr/>
          </p:nvSpPr>
          <p:spPr>
            <a:xfrm>
              <a:off x="8667160" y="3863408"/>
              <a:ext cx="178034" cy="30916"/>
            </a:xfrm>
            <a:custGeom>
              <a:avLst/>
              <a:gdLst>
                <a:gd name="connsiteX0" fmla="*/ 14825 w 166640"/>
                <a:gd name="connsiteY0" fmla="*/ 14825 h 28731"/>
                <a:gd name="connsiteX1" fmla="*/ 152361 w 166640"/>
                <a:gd name="connsiteY1" fmla="*/ 14825 h 28731"/>
              </a:gdLst>
              <a:ahLst/>
              <a:cxnLst>
                <a:cxn ang="0">
                  <a:pos x="connsiteX0" y="connsiteY0"/>
                </a:cxn>
                <a:cxn ang="0">
                  <a:pos x="connsiteX1" y="connsiteY1"/>
                </a:cxn>
              </a:cxnLst>
              <a:rect l="l" t="t" r="r" b="b"/>
              <a:pathLst>
                <a:path w="166640" h="28731">
                  <a:moveTo>
                    <a:pt x="14825" y="14825"/>
                  </a:moveTo>
                  <a:lnTo>
                    <a:pt x="152361" y="14825"/>
                  </a:lnTo>
                </a:path>
              </a:pathLst>
            </a:custGeom>
            <a:ln w="12700" cap="flat">
              <a:solidFill>
                <a:srgbClr val="1CBECC"/>
              </a:solidFill>
              <a:prstDash val="solid"/>
              <a:round/>
            </a:ln>
          </p:spPr>
          <p:txBody>
            <a:bodyPr rtlCol="0" anchor="ctr"/>
            <a:lstStyle/>
            <a:p>
              <a:endParaRPr lang="en-GB"/>
            </a:p>
          </p:txBody>
        </p:sp>
        <p:sp>
          <p:nvSpPr>
            <p:cNvPr id="46" name="Figura a mano libera: forma 45">
              <a:extLst>
                <a:ext uri="{FF2B5EF4-FFF2-40B4-BE49-F238E27FC236}">
                  <a16:creationId xmlns:a16="http://schemas.microsoft.com/office/drawing/2014/main" id="{585E8BEE-E329-42CA-809E-95A8DBF6C8AB}"/>
                </a:ext>
              </a:extLst>
            </p:cNvPr>
            <p:cNvSpPr/>
            <p:nvPr/>
          </p:nvSpPr>
          <p:spPr>
            <a:xfrm>
              <a:off x="8875982" y="3863408"/>
              <a:ext cx="178034" cy="30916"/>
            </a:xfrm>
            <a:custGeom>
              <a:avLst/>
              <a:gdLst>
                <a:gd name="connsiteX0" fmla="*/ 14825 w 166640"/>
                <a:gd name="connsiteY0" fmla="*/ 14825 h 28731"/>
                <a:gd name="connsiteX1" fmla="*/ 152275 w 166640"/>
                <a:gd name="connsiteY1" fmla="*/ 14825 h 28731"/>
              </a:gdLst>
              <a:ahLst/>
              <a:cxnLst>
                <a:cxn ang="0">
                  <a:pos x="connsiteX0" y="connsiteY0"/>
                </a:cxn>
                <a:cxn ang="0">
                  <a:pos x="connsiteX1" y="connsiteY1"/>
                </a:cxn>
              </a:cxnLst>
              <a:rect l="l" t="t" r="r" b="b"/>
              <a:pathLst>
                <a:path w="166640" h="28731">
                  <a:moveTo>
                    <a:pt x="14825" y="14825"/>
                  </a:moveTo>
                  <a:lnTo>
                    <a:pt x="152275" y="14825"/>
                  </a:lnTo>
                </a:path>
              </a:pathLst>
            </a:custGeom>
            <a:ln w="12700" cap="flat">
              <a:solidFill>
                <a:srgbClr val="1CBECC"/>
              </a:solidFill>
              <a:prstDash val="solid"/>
              <a:round/>
            </a:ln>
          </p:spPr>
          <p:txBody>
            <a:bodyPr rtlCol="0" anchor="ctr"/>
            <a:lstStyle/>
            <a:p>
              <a:endParaRPr lang="en-GB"/>
            </a:p>
          </p:txBody>
        </p:sp>
        <p:sp>
          <p:nvSpPr>
            <p:cNvPr id="47" name="Figura a mano libera: forma 46">
              <a:extLst>
                <a:ext uri="{FF2B5EF4-FFF2-40B4-BE49-F238E27FC236}">
                  <a16:creationId xmlns:a16="http://schemas.microsoft.com/office/drawing/2014/main" id="{E69F902D-EB16-4B85-8B17-A17997C48842}"/>
                </a:ext>
              </a:extLst>
            </p:cNvPr>
            <p:cNvSpPr/>
            <p:nvPr/>
          </p:nvSpPr>
          <p:spPr>
            <a:xfrm>
              <a:off x="9084710" y="3863408"/>
              <a:ext cx="178034" cy="30916"/>
            </a:xfrm>
            <a:custGeom>
              <a:avLst/>
              <a:gdLst>
                <a:gd name="connsiteX0" fmla="*/ 14825 w 166640"/>
                <a:gd name="connsiteY0" fmla="*/ 14825 h 28731"/>
                <a:gd name="connsiteX1" fmla="*/ 152332 w 166640"/>
                <a:gd name="connsiteY1" fmla="*/ 14825 h 28731"/>
              </a:gdLst>
              <a:ahLst/>
              <a:cxnLst>
                <a:cxn ang="0">
                  <a:pos x="connsiteX0" y="connsiteY0"/>
                </a:cxn>
                <a:cxn ang="0">
                  <a:pos x="connsiteX1" y="connsiteY1"/>
                </a:cxn>
              </a:cxnLst>
              <a:rect l="l" t="t" r="r" b="b"/>
              <a:pathLst>
                <a:path w="166640" h="28731">
                  <a:moveTo>
                    <a:pt x="14825" y="14825"/>
                  </a:moveTo>
                  <a:lnTo>
                    <a:pt x="152332" y="14825"/>
                  </a:lnTo>
                </a:path>
              </a:pathLst>
            </a:custGeom>
            <a:ln w="12700" cap="flat">
              <a:solidFill>
                <a:srgbClr val="1CBECC"/>
              </a:solidFill>
              <a:prstDash val="solid"/>
              <a:round/>
            </a:ln>
          </p:spPr>
          <p:txBody>
            <a:bodyPr rtlCol="0" anchor="ctr"/>
            <a:lstStyle/>
            <a:p>
              <a:endParaRPr lang="en-GB"/>
            </a:p>
          </p:txBody>
        </p:sp>
        <p:sp>
          <p:nvSpPr>
            <p:cNvPr id="48" name="Figura a mano libera: forma 47">
              <a:extLst>
                <a:ext uri="{FF2B5EF4-FFF2-40B4-BE49-F238E27FC236}">
                  <a16:creationId xmlns:a16="http://schemas.microsoft.com/office/drawing/2014/main" id="{680EC097-0623-46FF-980E-9274F983227A}"/>
                </a:ext>
              </a:extLst>
            </p:cNvPr>
            <p:cNvSpPr/>
            <p:nvPr/>
          </p:nvSpPr>
          <p:spPr>
            <a:xfrm flipH="1">
              <a:off x="7745380" y="2231426"/>
              <a:ext cx="1391312" cy="1060432"/>
            </a:xfrm>
            <a:custGeom>
              <a:avLst/>
              <a:gdLst>
                <a:gd name="connsiteX0" fmla="*/ 14825 w 1229688"/>
                <a:gd name="connsiteY0" fmla="*/ 14825 h 867677"/>
                <a:gd name="connsiteX1" fmla="*/ 1216559 w 1229688"/>
                <a:gd name="connsiteY1" fmla="*/ 14825 h 867677"/>
                <a:gd name="connsiteX2" fmla="*/ 1216559 w 1229688"/>
                <a:gd name="connsiteY2" fmla="*/ 630014 h 867677"/>
                <a:gd name="connsiteX3" fmla="*/ 1007339 w 1229688"/>
                <a:gd name="connsiteY3" fmla="*/ 630014 h 867677"/>
                <a:gd name="connsiteX4" fmla="*/ 1007339 w 1229688"/>
                <a:gd name="connsiteY4" fmla="*/ 854691 h 867677"/>
                <a:gd name="connsiteX5" fmla="*/ 750886 w 1229688"/>
                <a:gd name="connsiteY5" fmla="*/ 630014 h 867677"/>
                <a:gd name="connsiteX6" fmla="*/ 14825 w 1229688"/>
                <a:gd name="connsiteY6" fmla="*/ 630014 h 867677"/>
                <a:gd name="connsiteX7" fmla="*/ 14825 w 1229688"/>
                <a:gd name="connsiteY7" fmla="*/ 14825 h 867677"/>
                <a:gd name="connsiteX8" fmla="*/ 14825 w 1229688"/>
                <a:gd name="connsiteY8" fmla="*/ 14825 h 867677"/>
                <a:gd name="connsiteX9" fmla="*/ 14825 w 1229688"/>
                <a:gd name="connsiteY9" fmla="*/ 14825 h 86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9688" h="867677">
                  <a:moveTo>
                    <a:pt x="14825" y="14825"/>
                  </a:moveTo>
                  <a:lnTo>
                    <a:pt x="1216559" y="14825"/>
                  </a:lnTo>
                  <a:lnTo>
                    <a:pt x="1216559" y="630014"/>
                  </a:lnTo>
                  <a:lnTo>
                    <a:pt x="1007339" y="630014"/>
                  </a:lnTo>
                  <a:lnTo>
                    <a:pt x="1007339" y="854691"/>
                  </a:lnTo>
                  <a:lnTo>
                    <a:pt x="750886" y="630014"/>
                  </a:lnTo>
                  <a:lnTo>
                    <a:pt x="14825" y="630014"/>
                  </a:lnTo>
                  <a:lnTo>
                    <a:pt x="14825" y="14825"/>
                  </a:lnTo>
                  <a:lnTo>
                    <a:pt x="14825" y="14825"/>
                  </a:lnTo>
                  <a:lnTo>
                    <a:pt x="14825" y="14825"/>
                  </a:lnTo>
                  <a:close/>
                </a:path>
              </a:pathLst>
            </a:custGeom>
            <a:noFill/>
            <a:ln w="12700" cap="flat">
              <a:solidFill>
                <a:srgbClr val="1CBECC"/>
              </a:solidFill>
              <a:prstDash val="solid"/>
              <a:round/>
            </a:ln>
          </p:spPr>
          <p:txBody>
            <a:bodyPr rtlCol="0" anchor="ctr"/>
            <a:lstStyle/>
            <a:p>
              <a:endParaRPr lang="en-GB"/>
            </a:p>
          </p:txBody>
        </p:sp>
        <p:grpSp>
          <p:nvGrpSpPr>
            <p:cNvPr id="49" name="Gruppo 48">
              <a:extLst>
                <a:ext uri="{FF2B5EF4-FFF2-40B4-BE49-F238E27FC236}">
                  <a16:creationId xmlns:a16="http://schemas.microsoft.com/office/drawing/2014/main" id="{8FBA6839-9CA8-4693-A221-F482C72E88E2}"/>
                </a:ext>
              </a:extLst>
            </p:cNvPr>
            <p:cNvGrpSpPr/>
            <p:nvPr/>
          </p:nvGrpSpPr>
          <p:grpSpPr>
            <a:xfrm>
              <a:off x="9429237" y="3528606"/>
              <a:ext cx="1116000" cy="1260000"/>
              <a:chOff x="9540997" y="3559086"/>
              <a:chExt cx="1000670" cy="1147040"/>
            </a:xfrm>
          </p:grpSpPr>
          <p:sp>
            <p:nvSpPr>
              <p:cNvPr id="54" name="Figura a mano libera: forma 53">
                <a:extLst>
                  <a:ext uri="{FF2B5EF4-FFF2-40B4-BE49-F238E27FC236}">
                    <a16:creationId xmlns:a16="http://schemas.microsoft.com/office/drawing/2014/main" id="{3F454A20-5A3F-44E5-9006-EABB0A9E6FA2}"/>
                  </a:ext>
                </a:extLst>
              </p:cNvPr>
              <p:cNvSpPr/>
              <p:nvPr/>
            </p:nvSpPr>
            <p:spPr>
              <a:xfrm>
                <a:off x="9540997" y="4100165"/>
                <a:ext cx="1000670" cy="605961"/>
              </a:xfrm>
              <a:custGeom>
                <a:avLst/>
                <a:gdLst>
                  <a:gd name="connsiteX0" fmla="*/ 14825 w 936632"/>
                  <a:gd name="connsiteY0" fmla="*/ 14825 h 563128"/>
                  <a:gd name="connsiteX1" fmla="*/ 83895 w 936632"/>
                  <a:gd name="connsiteY1" fmla="*/ 14825 h 563128"/>
                  <a:gd name="connsiteX2" fmla="*/ 83895 w 936632"/>
                  <a:gd name="connsiteY2" fmla="*/ 406027 h 563128"/>
                  <a:gd name="connsiteX3" fmla="*/ 170203 w 936632"/>
                  <a:gd name="connsiteY3" fmla="*/ 406027 h 563128"/>
                  <a:gd name="connsiteX4" fmla="*/ 923358 w 936632"/>
                  <a:gd name="connsiteY4" fmla="*/ 406027 h 563128"/>
                  <a:gd name="connsiteX5" fmla="*/ 439901 w 936632"/>
                  <a:gd name="connsiteY5" fmla="*/ 406027 h 563128"/>
                  <a:gd name="connsiteX6" fmla="*/ 439901 w 936632"/>
                  <a:gd name="connsiteY6" fmla="*/ 549826 h 5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6632" h="563128">
                    <a:moveTo>
                      <a:pt x="14825" y="14825"/>
                    </a:moveTo>
                    <a:lnTo>
                      <a:pt x="83895" y="14825"/>
                    </a:lnTo>
                    <a:lnTo>
                      <a:pt x="83895" y="406027"/>
                    </a:lnTo>
                    <a:lnTo>
                      <a:pt x="170203" y="406027"/>
                    </a:lnTo>
                    <a:cubicBezTo>
                      <a:pt x="183218" y="-76683"/>
                      <a:pt x="912124" y="-76137"/>
                      <a:pt x="923358" y="406027"/>
                    </a:cubicBezTo>
                    <a:cubicBezTo>
                      <a:pt x="923358" y="406027"/>
                      <a:pt x="439901" y="406027"/>
                      <a:pt x="439901" y="406027"/>
                    </a:cubicBezTo>
                    <a:lnTo>
                      <a:pt x="439901" y="549826"/>
                    </a:lnTo>
                  </a:path>
                </a:pathLst>
              </a:custGeom>
              <a:noFill/>
              <a:ln w="12700" cap="flat">
                <a:solidFill>
                  <a:srgbClr val="1CBECC"/>
                </a:solidFill>
                <a:prstDash val="solid"/>
                <a:round/>
              </a:ln>
            </p:spPr>
            <p:txBody>
              <a:bodyPr rtlCol="0" anchor="ctr"/>
              <a:lstStyle/>
              <a:p>
                <a:endParaRPr lang="en-GB"/>
              </a:p>
            </p:txBody>
          </p:sp>
          <p:sp>
            <p:nvSpPr>
              <p:cNvPr id="55" name="Figura a mano libera: forma 54">
                <a:extLst>
                  <a:ext uri="{FF2B5EF4-FFF2-40B4-BE49-F238E27FC236}">
                    <a16:creationId xmlns:a16="http://schemas.microsoft.com/office/drawing/2014/main" id="{8A968A59-2DB3-4361-B420-1A9002020040}"/>
                  </a:ext>
                </a:extLst>
              </p:cNvPr>
              <p:cNvSpPr/>
              <p:nvPr/>
            </p:nvSpPr>
            <p:spPr>
              <a:xfrm>
                <a:off x="9937812" y="4019181"/>
                <a:ext cx="89016" cy="157674"/>
              </a:xfrm>
              <a:custGeom>
                <a:avLst/>
                <a:gdLst>
                  <a:gd name="connsiteX0" fmla="*/ 16506 w 83320"/>
                  <a:gd name="connsiteY0" fmla="*/ 16506 h 146528"/>
                  <a:gd name="connsiteX1" fmla="*/ 66986 w 83320"/>
                  <a:gd name="connsiteY1" fmla="*/ 132637 h 146528"/>
                </a:gdLst>
                <a:ahLst/>
                <a:cxnLst>
                  <a:cxn ang="0">
                    <a:pos x="connsiteX0" y="connsiteY0"/>
                  </a:cxn>
                  <a:cxn ang="0">
                    <a:pos x="connsiteX1" y="connsiteY1"/>
                  </a:cxn>
                </a:cxnLst>
                <a:rect l="l" t="t" r="r" b="b"/>
                <a:pathLst>
                  <a:path w="83320" h="146528">
                    <a:moveTo>
                      <a:pt x="16506" y="16506"/>
                    </a:moveTo>
                    <a:lnTo>
                      <a:pt x="66986" y="132637"/>
                    </a:lnTo>
                  </a:path>
                </a:pathLst>
              </a:custGeom>
              <a:ln w="12700" cap="flat">
                <a:solidFill>
                  <a:srgbClr val="1CBECC"/>
                </a:solidFill>
                <a:prstDash val="solid"/>
                <a:round/>
              </a:ln>
            </p:spPr>
            <p:txBody>
              <a:bodyPr rtlCol="0" anchor="ctr"/>
              <a:lstStyle/>
              <a:p>
                <a:endParaRPr lang="en-GB"/>
              </a:p>
            </p:txBody>
          </p:sp>
          <p:sp>
            <p:nvSpPr>
              <p:cNvPr id="56" name="Figura a mano libera: forma 55">
                <a:extLst>
                  <a:ext uri="{FF2B5EF4-FFF2-40B4-BE49-F238E27FC236}">
                    <a16:creationId xmlns:a16="http://schemas.microsoft.com/office/drawing/2014/main" id="{A519E2C2-29A0-48FD-B6CF-EA8EAE3BD02A}"/>
                  </a:ext>
                </a:extLst>
              </p:cNvPr>
              <p:cNvSpPr/>
              <p:nvPr/>
            </p:nvSpPr>
            <p:spPr>
              <a:xfrm>
                <a:off x="9607722" y="3559086"/>
                <a:ext cx="506474" cy="500846"/>
              </a:xfrm>
              <a:custGeom>
                <a:avLst/>
                <a:gdLst>
                  <a:gd name="connsiteX0" fmla="*/ 472087 w 474062"/>
                  <a:gd name="connsiteY0" fmla="*/ 234226 h 465442"/>
                  <a:gd name="connsiteX1" fmla="*/ 4461 w 474062"/>
                  <a:gd name="connsiteY1" fmla="*/ 234226 h 465442"/>
                  <a:gd name="connsiteX2" fmla="*/ 4461 w 474062"/>
                  <a:gd name="connsiteY2" fmla="*/ 233250 h 465442"/>
                  <a:gd name="connsiteX3" fmla="*/ 472087 w 474062"/>
                  <a:gd name="connsiteY3" fmla="*/ 233250 h 465442"/>
                  <a:gd name="connsiteX4" fmla="*/ 472087 w 474062"/>
                  <a:gd name="connsiteY4" fmla="*/ 234226 h 465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062" h="465442">
                    <a:moveTo>
                      <a:pt x="472087" y="234226"/>
                    </a:moveTo>
                    <a:cubicBezTo>
                      <a:pt x="449160" y="539321"/>
                      <a:pt x="27302" y="539264"/>
                      <a:pt x="4461" y="234226"/>
                    </a:cubicBezTo>
                    <a:cubicBezTo>
                      <a:pt x="4461" y="233910"/>
                      <a:pt x="4461" y="233566"/>
                      <a:pt x="4461" y="233250"/>
                    </a:cubicBezTo>
                    <a:cubicBezTo>
                      <a:pt x="27359" y="-71846"/>
                      <a:pt x="449217" y="-71759"/>
                      <a:pt x="472087" y="233250"/>
                    </a:cubicBezTo>
                    <a:cubicBezTo>
                      <a:pt x="472087" y="233566"/>
                      <a:pt x="472087" y="233910"/>
                      <a:pt x="472087" y="234226"/>
                    </a:cubicBezTo>
                    <a:close/>
                  </a:path>
                </a:pathLst>
              </a:custGeom>
              <a:noFill/>
              <a:ln w="12700" cap="flat">
                <a:solidFill>
                  <a:srgbClr val="1CBECC"/>
                </a:solidFill>
                <a:prstDash val="solid"/>
                <a:miter/>
              </a:ln>
            </p:spPr>
            <p:txBody>
              <a:bodyPr rtlCol="0" anchor="ctr"/>
              <a:lstStyle/>
              <a:p>
                <a:endParaRPr lang="en-GB"/>
              </a:p>
            </p:txBody>
          </p:sp>
        </p:grpSp>
        <p:sp>
          <p:nvSpPr>
            <p:cNvPr id="50" name="Figura a mano libera: forma 49">
              <a:extLst>
                <a:ext uri="{FF2B5EF4-FFF2-40B4-BE49-F238E27FC236}">
                  <a16:creationId xmlns:a16="http://schemas.microsoft.com/office/drawing/2014/main" id="{CAF790E5-5E6E-4F66-B2B1-DDA3819D59DB}"/>
                </a:ext>
              </a:extLst>
            </p:cNvPr>
            <p:cNvSpPr/>
            <p:nvPr/>
          </p:nvSpPr>
          <p:spPr>
            <a:xfrm>
              <a:off x="7559157" y="3941794"/>
              <a:ext cx="81362" cy="185905"/>
            </a:xfrm>
            <a:custGeom>
              <a:avLst/>
              <a:gdLst>
                <a:gd name="connsiteX0" fmla="*/ 16872 w 66081"/>
                <a:gd name="connsiteY0" fmla="*/ 16872 h 152274"/>
                <a:gd name="connsiteX1" fmla="*/ 49942 w 66081"/>
                <a:gd name="connsiteY1" fmla="*/ 136911 h 152274"/>
              </a:gdLst>
              <a:ahLst/>
              <a:cxnLst>
                <a:cxn ang="0">
                  <a:pos x="connsiteX0" y="connsiteY0"/>
                </a:cxn>
                <a:cxn ang="0">
                  <a:pos x="connsiteX1" y="connsiteY1"/>
                </a:cxn>
              </a:cxnLst>
              <a:rect l="l" t="t" r="r" b="b"/>
              <a:pathLst>
                <a:path w="66081" h="152274">
                  <a:moveTo>
                    <a:pt x="16872" y="16872"/>
                  </a:moveTo>
                  <a:lnTo>
                    <a:pt x="49942" y="136911"/>
                  </a:lnTo>
                </a:path>
              </a:pathLst>
            </a:custGeom>
            <a:noFill/>
            <a:ln w="12700" cap="flat">
              <a:solidFill>
                <a:srgbClr val="1CBECC"/>
              </a:solidFill>
              <a:prstDash val="solid"/>
              <a:round/>
            </a:ln>
          </p:spPr>
          <p:txBody>
            <a:bodyPr rtlCol="0" anchor="ctr"/>
            <a:lstStyle/>
            <a:p>
              <a:endParaRPr lang="en-GB"/>
            </a:p>
          </p:txBody>
        </p:sp>
        <p:sp>
          <p:nvSpPr>
            <p:cNvPr id="51" name="Figura a mano libera: forma 50">
              <a:extLst>
                <a:ext uri="{FF2B5EF4-FFF2-40B4-BE49-F238E27FC236}">
                  <a16:creationId xmlns:a16="http://schemas.microsoft.com/office/drawing/2014/main" id="{DDE523D3-984E-4A69-99E4-39F34AE12E31}"/>
                </a:ext>
              </a:extLst>
            </p:cNvPr>
            <p:cNvSpPr/>
            <p:nvPr/>
          </p:nvSpPr>
          <p:spPr>
            <a:xfrm>
              <a:off x="7670845" y="3424928"/>
              <a:ext cx="505862" cy="691000"/>
            </a:xfrm>
            <a:custGeom>
              <a:avLst/>
              <a:gdLst>
                <a:gd name="connsiteX0" fmla="*/ 397063 w 410853"/>
                <a:gd name="connsiteY0" fmla="*/ 14847 h 566001"/>
                <a:gd name="connsiteX1" fmla="*/ 327994 w 410853"/>
                <a:gd name="connsiteY1" fmla="*/ 14847 h 566001"/>
                <a:gd name="connsiteX2" fmla="*/ 327994 w 410853"/>
                <a:gd name="connsiteY2" fmla="*/ 553325 h 566001"/>
                <a:gd name="connsiteX3" fmla="*/ 14825 w 410853"/>
                <a:gd name="connsiteY3" fmla="*/ 553325 h 566001"/>
              </a:gdLst>
              <a:ahLst/>
              <a:cxnLst>
                <a:cxn ang="0">
                  <a:pos x="connsiteX0" y="connsiteY0"/>
                </a:cxn>
                <a:cxn ang="0">
                  <a:pos x="connsiteX1" y="connsiteY1"/>
                </a:cxn>
                <a:cxn ang="0">
                  <a:pos x="connsiteX2" y="connsiteY2"/>
                </a:cxn>
                <a:cxn ang="0">
                  <a:pos x="connsiteX3" y="connsiteY3"/>
                </a:cxn>
              </a:cxnLst>
              <a:rect l="l" t="t" r="r" b="b"/>
              <a:pathLst>
                <a:path w="410853" h="566001">
                  <a:moveTo>
                    <a:pt x="397063" y="14847"/>
                  </a:moveTo>
                  <a:cubicBezTo>
                    <a:pt x="379824" y="14962"/>
                    <a:pt x="345232" y="14761"/>
                    <a:pt x="327994" y="14847"/>
                  </a:cubicBezTo>
                  <a:cubicBezTo>
                    <a:pt x="327994" y="149050"/>
                    <a:pt x="327994" y="419151"/>
                    <a:pt x="327994" y="553325"/>
                  </a:cubicBezTo>
                  <a:cubicBezTo>
                    <a:pt x="249989" y="553210"/>
                    <a:pt x="92830" y="553411"/>
                    <a:pt x="14825" y="553325"/>
                  </a:cubicBezTo>
                </a:path>
              </a:pathLst>
            </a:custGeom>
            <a:noFill/>
            <a:ln w="12700" cap="flat">
              <a:solidFill>
                <a:srgbClr val="1CBECC"/>
              </a:solidFill>
              <a:prstDash val="solid"/>
              <a:round/>
            </a:ln>
          </p:spPr>
          <p:txBody>
            <a:bodyPr rtlCol="0" anchor="ctr"/>
            <a:lstStyle/>
            <a:p>
              <a:endParaRPr lang="en-GB"/>
            </a:p>
          </p:txBody>
        </p:sp>
        <p:sp>
          <p:nvSpPr>
            <p:cNvPr id="52" name="Figura a mano libera: forma 51">
              <a:extLst>
                <a:ext uri="{FF2B5EF4-FFF2-40B4-BE49-F238E27FC236}">
                  <a16:creationId xmlns:a16="http://schemas.microsoft.com/office/drawing/2014/main" id="{B3332E71-4D99-4113-8197-A0D8FE15EB94}"/>
                </a:ext>
              </a:extLst>
            </p:cNvPr>
            <p:cNvSpPr/>
            <p:nvPr/>
          </p:nvSpPr>
          <p:spPr>
            <a:xfrm>
              <a:off x="7014810" y="4100454"/>
              <a:ext cx="674625" cy="459463"/>
            </a:xfrm>
            <a:custGeom>
              <a:avLst/>
              <a:gdLst>
                <a:gd name="connsiteX0" fmla="*/ 14825 w 683798"/>
                <a:gd name="connsiteY0" fmla="*/ 391173 h 405107"/>
                <a:gd name="connsiteX1" fmla="*/ 293258 w 683798"/>
                <a:gd name="connsiteY1" fmla="*/ 391173 h 405107"/>
                <a:gd name="connsiteX2" fmla="*/ 669836 w 683798"/>
                <a:gd name="connsiteY2" fmla="*/ 14825 h 405107"/>
                <a:gd name="connsiteX0" fmla="*/ 0 w 655011"/>
                <a:gd name="connsiteY0" fmla="*/ 376348 h 376348"/>
                <a:gd name="connsiteX1" fmla="*/ 278433 w 655011"/>
                <a:gd name="connsiteY1" fmla="*/ 376348 h 376348"/>
                <a:gd name="connsiteX2" fmla="*/ 655011 w 655011"/>
                <a:gd name="connsiteY2" fmla="*/ 0 h 376348"/>
                <a:gd name="connsiteX0" fmla="*/ 0 w 555608"/>
                <a:gd name="connsiteY0" fmla="*/ 381029 h 381029"/>
                <a:gd name="connsiteX1" fmla="*/ 179030 w 555608"/>
                <a:gd name="connsiteY1" fmla="*/ 376348 h 381029"/>
                <a:gd name="connsiteX2" fmla="*/ 555608 w 555608"/>
                <a:gd name="connsiteY2" fmla="*/ 0 h 381029"/>
                <a:gd name="connsiteX0" fmla="*/ 0 w 558764"/>
                <a:gd name="connsiteY0" fmla="*/ 374787 h 376348"/>
                <a:gd name="connsiteX1" fmla="*/ 182186 w 558764"/>
                <a:gd name="connsiteY1" fmla="*/ 376348 h 376348"/>
                <a:gd name="connsiteX2" fmla="*/ 558764 w 558764"/>
                <a:gd name="connsiteY2" fmla="*/ 0 h 376348"/>
              </a:gdLst>
              <a:ahLst/>
              <a:cxnLst>
                <a:cxn ang="0">
                  <a:pos x="connsiteX0" y="connsiteY0"/>
                </a:cxn>
                <a:cxn ang="0">
                  <a:pos x="connsiteX1" y="connsiteY1"/>
                </a:cxn>
                <a:cxn ang="0">
                  <a:pos x="connsiteX2" y="connsiteY2"/>
                </a:cxn>
              </a:cxnLst>
              <a:rect l="l" t="t" r="r" b="b"/>
              <a:pathLst>
                <a:path w="558764" h="376348">
                  <a:moveTo>
                    <a:pt x="0" y="374787"/>
                  </a:moveTo>
                  <a:lnTo>
                    <a:pt x="182186" y="376348"/>
                  </a:lnTo>
                  <a:cubicBezTo>
                    <a:pt x="192673" y="171467"/>
                    <a:pt x="353710" y="10372"/>
                    <a:pt x="558764" y="0"/>
                  </a:cubicBezTo>
                </a:path>
              </a:pathLst>
            </a:custGeom>
            <a:noFill/>
            <a:ln w="12700" cap="flat">
              <a:solidFill>
                <a:srgbClr val="1CBECC"/>
              </a:solidFill>
              <a:prstDash val="solid"/>
              <a:round/>
            </a:ln>
          </p:spPr>
          <p:txBody>
            <a:bodyPr rtlCol="0" anchor="ctr"/>
            <a:lstStyle/>
            <a:p>
              <a:endParaRPr lang="en-GB"/>
            </a:p>
          </p:txBody>
        </p:sp>
        <p:sp>
          <p:nvSpPr>
            <p:cNvPr id="53" name="Figura a mano libera: forma 52">
              <a:extLst>
                <a:ext uri="{FF2B5EF4-FFF2-40B4-BE49-F238E27FC236}">
                  <a16:creationId xmlns:a16="http://schemas.microsoft.com/office/drawing/2014/main" id="{8D938F79-CCA5-411E-9381-96C1BFC1DD34}"/>
                </a:ext>
              </a:extLst>
            </p:cNvPr>
            <p:cNvSpPr/>
            <p:nvPr/>
          </p:nvSpPr>
          <p:spPr>
            <a:xfrm>
              <a:off x="7198896" y="3431482"/>
              <a:ext cx="555387" cy="568235"/>
            </a:xfrm>
            <a:custGeom>
              <a:avLst/>
              <a:gdLst>
                <a:gd name="connsiteX0" fmla="*/ 379975 w 451077"/>
                <a:gd name="connsiteY0" fmla="*/ 413640 h 465442"/>
                <a:gd name="connsiteX1" fmla="*/ 449102 w 451077"/>
                <a:gd name="connsiteY1" fmla="*/ 139201 h 465442"/>
                <a:gd name="connsiteX2" fmla="*/ 4461 w 451077"/>
                <a:gd name="connsiteY2" fmla="*/ 233209 h 465442"/>
                <a:gd name="connsiteX3" fmla="*/ 4461 w 451077"/>
                <a:gd name="connsiteY3" fmla="*/ 234186 h 465442"/>
                <a:gd name="connsiteX4" fmla="*/ 213307 w 451077"/>
                <a:gd name="connsiteY4" fmla="*/ 461650 h 465442"/>
                <a:gd name="connsiteX5" fmla="*/ 379975 w 451077"/>
                <a:gd name="connsiteY5" fmla="*/ 413640 h 46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077" h="465442">
                  <a:moveTo>
                    <a:pt x="379975" y="413640"/>
                  </a:moveTo>
                  <a:lnTo>
                    <a:pt x="449102" y="139201"/>
                  </a:lnTo>
                  <a:cubicBezTo>
                    <a:pt x="356387" y="-67633"/>
                    <a:pt x="24716" y="-36374"/>
                    <a:pt x="4461" y="233209"/>
                  </a:cubicBezTo>
                  <a:cubicBezTo>
                    <a:pt x="4461" y="233525"/>
                    <a:pt x="4461" y="233870"/>
                    <a:pt x="4461" y="234186"/>
                  </a:cubicBezTo>
                  <a:cubicBezTo>
                    <a:pt x="15034" y="375284"/>
                    <a:pt x="110967" y="451106"/>
                    <a:pt x="213307" y="461650"/>
                  </a:cubicBezTo>
                  <a:lnTo>
                    <a:pt x="379975" y="413640"/>
                  </a:lnTo>
                  <a:close/>
                </a:path>
              </a:pathLst>
            </a:custGeom>
            <a:noFill/>
            <a:ln w="12700" cap="flat">
              <a:solidFill>
                <a:srgbClr val="1CBECC"/>
              </a:solidFill>
              <a:prstDash val="solid"/>
              <a:miter/>
            </a:ln>
          </p:spPr>
          <p:txBody>
            <a:bodyPr rtlCol="0" anchor="ctr"/>
            <a:lstStyle/>
            <a:p>
              <a:endParaRPr lang="en-GB"/>
            </a:p>
          </p:txBody>
        </p:sp>
      </p:grpSp>
    </p:spTree>
    <p:extLst>
      <p:ext uri="{BB962C8B-B14F-4D97-AF65-F5344CB8AC3E}">
        <p14:creationId xmlns:p14="http://schemas.microsoft.com/office/powerpoint/2010/main" val="2337600084"/>
      </p:ext>
    </p:extLst>
  </p:cSld>
  <p:clrMapOvr>
    <a:masterClrMapping/>
  </p:clrMapOvr>
</p:sld>
</file>

<file path=ppt/theme/theme1.xml><?xml version="1.0" encoding="utf-8"?>
<a:theme xmlns:a="http://schemas.openxmlformats.org/drawingml/2006/main" name="RESET 100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ODULE 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MODULE EXT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ET 15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SET 100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SET 15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DU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DUL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DU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ODUL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ODULE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7346</TotalTime>
  <Words>3492</Words>
  <Application>Microsoft Office PowerPoint</Application>
  <PresentationFormat>Widescreen</PresentationFormat>
  <Paragraphs>241</Paragraphs>
  <Slides>33</Slides>
  <Notes>0</Notes>
  <HiddenSlides>0</HiddenSlides>
  <MMClips>0</MMClips>
  <ScaleCrop>false</ScaleCrop>
  <HeadingPairs>
    <vt:vector size="6" baseType="variant">
      <vt:variant>
        <vt:lpstr>Caratteri utilizzati</vt:lpstr>
      </vt:variant>
      <vt:variant>
        <vt:i4>13</vt:i4>
      </vt:variant>
      <vt:variant>
        <vt:lpstr>Tema</vt:lpstr>
      </vt:variant>
      <vt:variant>
        <vt:i4>11</vt:i4>
      </vt:variant>
      <vt:variant>
        <vt:lpstr>Titoli diapositive</vt:lpstr>
      </vt:variant>
      <vt:variant>
        <vt:i4>33</vt:i4>
      </vt:variant>
    </vt:vector>
  </HeadingPairs>
  <TitlesOfParts>
    <vt:vector size="57" baseType="lpstr">
      <vt:lpstr>맑은 고딕</vt:lpstr>
      <vt:lpstr>Arial</vt:lpstr>
      <vt:lpstr>Calibri</vt:lpstr>
      <vt:lpstr>Calibri Light</vt:lpstr>
      <vt:lpstr>Helvetica</vt:lpstr>
      <vt:lpstr>Microsoft Sans Serif</vt:lpstr>
      <vt:lpstr>Poppins ExtraLight</vt:lpstr>
      <vt:lpstr>Poppins Medium</vt:lpstr>
      <vt:lpstr>Poppins SemiBold</vt:lpstr>
      <vt:lpstr>Symbol</vt:lpstr>
      <vt:lpstr>Times New Roman</vt:lpstr>
      <vt:lpstr>Varela Round</vt:lpstr>
      <vt:lpstr>Verdana</vt:lpstr>
      <vt:lpstr>RESET 100K COVER</vt:lpstr>
      <vt:lpstr>RESET 15K COVER</vt:lpstr>
      <vt:lpstr>RESET 100K</vt:lpstr>
      <vt:lpstr>RESET 15K</vt:lpstr>
      <vt:lpstr>MODULE 1</vt:lpstr>
      <vt:lpstr>MODULE 2</vt:lpstr>
      <vt:lpstr>MODULE 3</vt:lpstr>
      <vt:lpstr>MODULE 4</vt:lpstr>
      <vt:lpstr>MODULE 5</vt:lpstr>
      <vt:lpstr>MODULE 6</vt:lpstr>
      <vt:lpstr>MODULE EXTRA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Miriam Internet Web Solutions</dc:creator>
  <cp:lastModifiedBy>Francesca Umech</cp:lastModifiedBy>
  <cp:revision>425</cp:revision>
  <dcterms:created xsi:type="dcterms:W3CDTF">2022-04-26T11:43:16Z</dcterms:created>
  <dcterms:modified xsi:type="dcterms:W3CDTF">2023-02-14T08:42:52Z</dcterms:modified>
</cp:coreProperties>
</file>