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53"/>
  </p:notesMasterIdLst>
  <p:sldIdLst>
    <p:sldId id="256" r:id="rId12"/>
    <p:sldId id="284" r:id="rId13"/>
    <p:sldId id="276" r:id="rId14"/>
    <p:sldId id="277" r:id="rId15"/>
    <p:sldId id="279" r:id="rId16"/>
    <p:sldId id="278" r:id="rId17"/>
    <p:sldId id="289" r:id="rId18"/>
    <p:sldId id="287" r:id="rId19"/>
    <p:sldId id="291" r:id="rId20"/>
    <p:sldId id="292" r:id="rId21"/>
    <p:sldId id="313" r:id="rId22"/>
    <p:sldId id="307" r:id="rId23"/>
    <p:sldId id="308" r:id="rId24"/>
    <p:sldId id="309" r:id="rId25"/>
    <p:sldId id="318" r:id="rId26"/>
    <p:sldId id="319" r:id="rId27"/>
    <p:sldId id="320" r:id="rId28"/>
    <p:sldId id="321" r:id="rId29"/>
    <p:sldId id="328" r:id="rId30"/>
    <p:sldId id="329" r:id="rId31"/>
    <p:sldId id="330" r:id="rId32"/>
    <p:sldId id="331" r:id="rId33"/>
    <p:sldId id="332" r:id="rId34"/>
    <p:sldId id="333" r:id="rId35"/>
    <p:sldId id="334" r:id="rId36"/>
    <p:sldId id="335" r:id="rId37"/>
    <p:sldId id="336" r:id="rId38"/>
    <p:sldId id="338" r:id="rId39"/>
    <p:sldId id="339" r:id="rId40"/>
    <p:sldId id="340" r:id="rId41"/>
    <p:sldId id="345" r:id="rId42"/>
    <p:sldId id="346" r:id="rId43"/>
    <p:sldId id="341" r:id="rId44"/>
    <p:sldId id="343" r:id="rId45"/>
    <p:sldId id="344" r:id="rId46"/>
    <p:sldId id="347" r:id="rId47"/>
    <p:sldId id="348" r:id="rId48"/>
    <p:sldId id="349" r:id="rId49"/>
    <p:sldId id="350" r:id="rId50"/>
    <p:sldId id="351" r:id="rId51"/>
    <p:sldId id="266" r:id="rId5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esca Umech" initials="FU" lastIdx="0" clrIdx="0">
    <p:extLst>
      <p:ext uri="{19B8F6BF-5375-455C-9EA6-DF929625EA0E}">
        <p15:presenceInfo xmlns:p15="http://schemas.microsoft.com/office/powerpoint/2012/main" userId="S-1-5-21-220523388-1682526488-1060284298-1021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2583"/>
    <a:srgbClr val="F5911B"/>
    <a:srgbClr val="ED388A"/>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91" d="100"/>
          <a:sy n="91" d="100"/>
        </p:scale>
        <p:origin x="523" y="67"/>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5.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theme" Target="theme/theme1.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21/04/2023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290340" cy="3013351"/>
          </a:xfrm>
          <a:prstGeom prst="rect">
            <a:avLst/>
          </a:prstGeom>
          <a:noFill/>
        </p:spPr>
        <p:txBody>
          <a:bodyPr wrap="square" numCol="2" rtlCol="0">
            <a:noAutofit/>
          </a:bodyPr>
          <a:lstStyle/>
          <a:p>
            <a:r>
              <a:rPr lang="en-US" b="1" dirty="0"/>
              <a:t>1. Quale di </a:t>
            </a:r>
            <a:r>
              <a:rPr lang="en-US" b="1" dirty="0" err="1"/>
              <a:t>questi</a:t>
            </a:r>
            <a:r>
              <a:rPr lang="en-US" b="1" dirty="0"/>
              <a:t> è un </a:t>
            </a:r>
            <a:r>
              <a:rPr lang="en-US" b="1" dirty="0" err="1"/>
              <a:t>bisogno</a:t>
            </a:r>
            <a:r>
              <a:rPr lang="en-US" b="1" dirty="0"/>
              <a:t> </a:t>
            </a:r>
            <a:r>
              <a:rPr lang="en-US" b="1" dirty="0" err="1"/>
              <a:t>speciale</a:t>
            </a:r>
            <a:r>
              <a:rPr lang="en-US" b="1" dirty="0"/>
              <a:t>?</a:t>
            </a:r>
            <a:endParaRPr lang="it-IT" dirty="0"/>
          </a:p>
          <a:p>
            <a:pPr marL="342900" lvl="0" indent="-342900">
              <a:buFont typeface="+mj-lt"/>
              <a:buAutoNum type="alphaLcParenR"/>
            </a:pPr>
            <a:r>
              <a:rPr lang="es-ES" dirty="0"/>
              <a:t>Passività</a:t>
            </a:r>
            <a:endParaRPr lang="it-IT" dirty="0"/>
          </a:p>
          <a:p>
            <a:pPr marL="342900" lvl="0" indent="-342900">
              <a:buFont typeface="+mj-lt"/>
              <a:buAutoNum type="alphaLcParenR"/>
            </a:pPr>
            <a:r>
              <a:rPr lang="es-ES" dirty="0"/>
              <a:t>Assurdità</a:t>
            </a:r>
            <a:endParaRPr lang="it-IT" dirty="0"/>
          </a:p>
          <a:p>
            <a:pPr marL="342900" lvl="0" indent="-342900">
              <a:buFont typeface="+mj-lt"/>
              <a:buAutoNum type="alphaLcParenR"/>
            </a:pPr>
            <a:r>
              <a:rPr lang="es-ES" dirty="0"/>
              <a:t>Dislessia</a:t>
            </a:r>
            <a:endParaRPr lang="it-IT" dirty="0"/>
          </a:p>
          <a:p>
            <a:r>
              <a:rPr lang="en-US" dirty="0"/>
              <a:t> </a:t>
            </a:r>
            <a:endParaRPr lang="it-IT" dirty="0"/>
          </a:p>
          <a:p>
            <a:r>
              <a:rPr lang="en-US" b="1" dirty="0"/>
              <a:t>2. Quale di </a:t>
            </a:r>
            <a:r>
              <a:rPr lang="en-US" b="1" dirty="0" err="1"/>
              <a:t>questi</a:t>
            </a:r>
            <a:r>
              <a:rPr lang="en-US" b="1" dirty="0"/>
              <a:t> </a:t>
            </a:r>
            <a:r>
              <a:rPr lang="en-US" b="1" dirty="0" err="1"/>
              <a:t>può</a:t>
            </a:r>
            <a:r>
              <a:rPr lang="en-US" b="1" dirty="0"/>
              <a:t> </a:t>
            </a:r>
            <a:r>
              <a:rPr lang="en-US" b="1" dirty="0" err="1"/>
              <a:t>aiutare</a:t>
            </a:r>
            <a:r>
              <a:rPr lang="en-US" b="1" dirty="0"/>
              <a:t> a </a:t>
            </a:r>
            <a:r>
              <a:rPr lang="en-US" b="1" dirty="0" err="1"/>
              <a:t>identificare</a:t>
            </a:r>
            <a:r>
              <a:rPr lang="en-US" b="1" dirty="0"/>
              <a:t> </a:t>
            </a:r>
            <a:r>
              <a:rPr lang="en-US" b="1" dirty="0" err="1"/>
              <a:t>gli</a:t>
            </a:r>
            <a:r>
              <a:rPr lang="en-US" b="1" dirty="0"/>
              <a:t> </a:t>
            </a:r>
            <a:r>
              <a:rPr lang="en-US" b="1" dirty="0" err="1"/>
              <a:t>studenti</a:t>
            </a:r>
            <a:r>
              <a:rPr lang="en-US" b="1" dirty="0"/>
              <a:t> con </a:t>
            </a:r>
            <a:r>
              <a:rPr lang="en-US" b="1" dirty="0" err="1"/>
              <a:t>bisogni</a:t>
            </a:r>
            <a:r>
              <a:rPr lang="en-US" b="1" dirty="0"/>
              <a:t> </a:t>
            </a:r>
            <a:r>
              <a:rPr lang="en-US" b="1" dirty="0" err="1"/>
              <a:t>speciali</a:t>
            </a:r>
            <a:r>
              <a:rPr lang="en-US" b="1" dirty="0"/>
              <a:t>?</a:t>
            </a:r>
            <a:endParaRPr lang="it-IT" dirty="0"/>
          </a:p>
          <a:p>
            <a:pPr marL="342900" lvl="0" indent="-342900">
              <a:buFont typeface="+mj-lt"/>
              <a:buAutoNum type="alphaLcParenR"/>
            </a:pPr>
            <a:r>
              <a:rPr lang="es-ES" dirty="0"/>
              <a:t>Dormire</a:t>
            </a:r>
            <a:endParaRPr lang="it-IT" dirty="0"/>
          </a:p>
          <a:p>
            <a:pPr marL="342900" lvl="0" indent="-342900">
              <a:buFont typeface="+mj-lt"/>
              <a:buAutoNum type="alphaLcParenR"/>
            </a:pPr>
            <a:r>
              <a:rPr lang="es-ES" dirty="0"/>
              <a:t>Cantare</a:t>
            </a:r>
            <a:endParaRPr lang="it-IT" dirty="0"/>
          </a:p>
          <a:p>
            <a:pPr marL="342900" lvl="0" indent="-342900">
              <a:buFont typeface="+mj-lt"/>
              <a:buAutoNum type="alphaLcParenR"/>
            </a:pPr>
            <a:r>
              <a:rPr lang="es-ES" dirty="0"/>
              <a:t>Osservazione</a:t>
            </a:r>
            <a:endParaRPr lang="it-IT" dirty="0"/>
          </a:p>
          <a:p>
            <a:r>
              <a:rPr lang="en-US" dirty="0"/>
              <a:t> </a:t>
            </a:r>
            <a:endParaRPr lang="it-IT" dirty="0"/>
          </a:p>
          <a:p>
            <a:r>
              <a:rPr lang="en-US" b="1" dirty="0"/>
              <a:t>3. Il </a:t>
            </a:r>
            <a:r>
              <a:rPr lang="en-US" b="1" dirty="0" err="1"/>
              <a:t>Servizio</a:t>
            </a:r>
            <a:r>
              <a:rPr lang="en-US" b="1" dirty="0"/>
              <a:t> di </a:t>
            </a:r>
            <a:r>
              <a:rPr lang="en-US" b="1" dirty="0" err="1"/>
              <a:t>Educazione</a:t>
            </a:r>
            <a:r>
              <a:rPr lang="en-US" b="1" dirty="0"/>
              <a:t> </a:t>
            </a:r>
            <a:r>
              <a:rPr lang="en-US" b="1" dirty="0" err="1"/>
              <a:t>Speciale</a:t>
            </a:r>
            <a:r>
              <a:rPr lang="en-US" b="1" dirty="0"/>
              <a:t> è utile per ...?</a:t>
            </a:r>
            <a:endParaRPr lang="it-IT" dirty="0"/>
          </a:p>
          <a:p>
            <a:pPr marL="342900" lvl="0" indent="-342900">
              <a:buFont typeface="+mj-lt"/>
              <a:buAutoNum type="alphaLcParenR"/>
            </a:pPr>
            <a:r>
              <a:rPr lang="es-ES" dirty="0"/>
              <a:t>Consulenza e tutoraggio</a:t>
            </a:r>
            <a:endParaRPr lang="it-IT" dirty="0"/>
          </a:p>
          <a:p>
            <a:pPr marL="342900" lvl="0" indent="-342900">
              <a:buFont typeface="+mj-lt"/>
              <a:buAutoNum type="alphaLcParenR"/>
            </a:pPr>
            <a:r>
              <a:rPr lang="es-ES" dirty="0"/>
              <a:t>Aiuto finanziario</a:t>
            </a:r>
            <a:endParaRPr lang="it-IT" dirty="0"/>
          </a:p>
          <a:p>
            <a:pPr marL="342900" lvl="0" indent="-342900">
              <a:buFont typeface="+mj-lt"/>
              <a:buAutoNum type="alphaLcParenR"/>
            </a:pPr>
            <a:r>
              <a:rPr lang="es-ES" dirty="0"/>
              <a:t>Trasporto</a:t>
            </a:r>
            <a:endParaRPr lang="it-IT" dirty="0"/>
          </a:p>
          <a:p>
            <a:pPr marL="432000" lvl="2" indent="-144000"/>
            <a:endParaRPr lang="en-US" altLang="ko-KR" sz="1600" dirty="0">
              <a:cs typeface="Poppins ExtraLight" panose="00000300000000000000" pitchFamily="2" charset="0"/>
            </a:endParaRPr>
          </a:p>
          <a:p>
            <a:r>
              <a:rPr lang="en-US" b="1" dirty="0"/>
              <a:t>4. Il </a:t>
            </a:r>
            <a:r>
              <a:rPr lang="en-US" b="1" dirty="0" err="1"/>
              <a:t>processo</a:t>
            </a:r>
            <a:r>
              <a:rPr lang="en-US" b="1" dirty="0"/>
              <a:t> di </a:t>
            </a:r>
            <a:r>
              <a:rPr lang="en-US" b="1" dirty="0" err="1"/>
              <a:t>identificazione</a:t>
            </a:r>
            <a:r>
              <a:rPr lang="en-US" b="1" dirty="0"/>
              <a:t> </a:t>
            </a:r>
            <a:r>
              <a:rPr lang="en-US" b="1" dirty="0" err="1"/>
              <a:t>degli</a:t>
            </a:r>
            <a:r>
              <a:rPr lang="en-US" b="1" dirty="0"/>
              <a:t> </a:t>
            </a:r>
            <a:r>
              <a:rPr lang="en-US" b="1" dirty="0" err="1"/>
              <a:t>studenti</a:t>
            </a:r>
            <a:r>
              <a:rPr lang="en-US" b="1" dirty="0"/>
              <a:t>:</a:t>
            </a:r>
            <a:endParaRPr lang="it-IT" sz="2400" b="1" dirty="0"/>
          </a:p>
          <a:p>
            <a:pPr marL="342900" indent="-342900">
              <a:buFont typeface="+mj-lt"/>
              <a:buAutoNum type="alphaLcParenR"/>
            </a:pPr>
            <a:r>
              <a:rPr lang="es-ES" dirty="0"/>
              <a:t>È sempre effettuato da un insegnante</a:t>
            </a:r>
            <a:endParaRPr lang="it-IT" sz="2400" dirty="0"/>
          </a:p>
          <a:p>
            <a:pPr marL="342900" indent="-342900">
              <a:buFont typeface="+mj-lt"/>
              <a:buAutoNum type="alphaLcParenR"/>
            </a:pPr>
            <a:r>
              <a:rPr lang="es-ES" dirty="0"/>
              <a:t>Varia a seconda del Paese e del sistema educativo</a:t>
            </a:r>
          </a:p>
          <a:p>
            <a:pPr marL="342900" indent="-342900">
              <a:buFont typeface="+mj-lt"/>
              <a:buAutoNum type="alphaLcParenR"/>
            </a:pPr>
            <a:r>
              <a:rPr lang="en-US" dirty="0"/>
              <a:t>È </a:t>
            </a:r>
            <a:r>
              <a:rPr lang="en-US" dirty="0" err="1"/>
              <a:t>basato</a:t>
            </a:r>
            <a:r>
              <a:rPr lang="en-US" dirty="0"/>
              <a:t> </a:t>
            </a:r>
            <a:r>
              <a:rPr lang="en-US" dirty="0" err="1"/>
              <a:t>su</a:t>
            </a:r>
            <a:r>
              <a:rPr lang="en-US" dirty="0"/>
              <a:t> </a:t>
            </a:r>
            <a:r>
              <a:rPr lang="en-US" dirty="0" err="1"/>
              <a:t>nuovi</a:t>
            </a:r>
            <a:r>
              <a:rPr lang="en-US" dirty="0"/>
              <a:t> test </a:t>
            </a:r>
            <a:r>
              <a:rPr lang="en-US" dirty="0" err="1"/>
              <a:t>standardizzati</a:t>
            </a:r>
            <a:endParaRPr lang="it-IT" sz="2400" dirty="0"/>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417224"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grpSp>
        <p:nvGrpSpPr>
          <p:cNvPr id="18" name="Gruppo 17">
            <a:extLst>
              <a:ext uri="{FF2B5EF4-FFF2-40B4-BE49-F238E27FC236}">
                <a16:creationId xmlns:a16="http://schemas.microsoft.com/office/drawing/2014/main" id="{A94BA698-BE47-40D1-993E-2BF1CC0DDB77}"/>
              </a:ext>
            </a:extLst>
          </p:cNvPr>
          <p:cNvGrpSpPr>
            <a:grpSpLocks noChangeAspect="1"/>
          </p:cNvGrpSpPr>
          <p:nvPr/>
        </p:nvGrpSpPr>
        <p:grpSpPr>
          <a:xfrm>
            <a:off x="10215389" y="2917800"/>
            <a:ext cx="1440000" cy="1022400"/>
            <a:chOff x="6998649" y="2151000"/>
            <a:chExt cx="3600000" cy="2556000"/>
          </a:xfrm>
        </p:grpSpPr>
        <p:grpSp>
          <p:nvGrpSpPr>
            <p:cNvPr id="19" name="Gruppo 18">
              <a:extLst>
                <a:ext uri="{FF2B5EF4-FFF2-40B4-BE49-F238E27FC236}">
                  <a16:creationId xmlns:a16="http://schemas.microsoft.com/office/drawing/2014/main" id="{23144FDF-E930-439E-9EE6-29CA5ABE7B94}"/>
                </a:ext>
              </a:extLst>
            </p:cNvPr>
            <p:cNvGrpSpPr/>
            <p:nvPr/>
          </p:nvGrpSpPr>
          <p:grpSpPr>
            <a:xfrm>
              <a:off x="6998649" y="3474692"/>
              <a:ext cx="1143150" cy="1232308"/>
              <a:chOff x="6998649" y="3428849"/>
              <a:chExt cx="1143150" cy="1278151"/>
            </a:xfrm>
          </p:grpSpPr>
          <p:sp>
            <p:nvSpPr>
              <p:cNvPr id="47" name="Figura a mano libera: forma 46">
                <a:extLst>
                  <a:ext uri="{FF2B5EF4-FFF2-40B4-BE49-F238E27FC236}">
                    <a16:creationId xmlns:a16="http://schemas.microsoft.com/office/drawing/2014/main" id="{9E89586C-D070-48BF-8A2E-A5FDD9988D08}"/>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8" name="Figura a mano libera: forma 47">
                <a:extLst>
                  <a:ext uri="{FF2B5EF4-FFF2-40B4-BE49-F238E27FC236}">
                    <a16:creationId xmlns:a16="http://schemas.microsoft.com/office/drawing/2014/main" id="{04DF9DF7-91F9-4A54-88A3-FB4B60F98B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D452FF6A-96B3-4F14-9042-598893D21ACD}"/>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0" name="Gruppo 19">
              <a:extLst>
                <a:ext uri="{FF2B5EF4-FFF2-40B4-BE49-F238E27FC236}">
                  <a16:creationId xmlns:a16="http://schemas.microsoft.com/office/drawing/2014/main" id="{5362F116-02E6-4F45-A3EA-1414E343D1A0}"/>
                </a:ext>
              </a:extLst>
            </p:cNvPr>
            <p:cNvGrpSpPr/>
            <p:nvPr/>
          </p:nvGrpSpPr>
          <p:grpSpPr>
            <a:xfrm>
              <a:off x="8286264" y="3471371"/>
              <a:ext cx="1071868" cy="1143339"/>
              <a:chOff x="8286264" y="3428839"/>
              <a:chExt cx="1071868" cy="1185872"/>
            </a:xfrm>
          </p:grpSpPr>
          <p:sp>
            <p:nvSpPr>
              <p:cNvPr id="44" name="Figura a mano libera: forma 43">
                <a:extLst>
                  <a:ext uri="{FF2B5EF4-FFF2-40B4-BE49-F238E27FC236}">
                    <a16:creationId xmlns:a16="http://schemas.microsoft.com/office/drawing/2014/main" id="{51DDE6B0-8B8F-45E0-A35F-4837714E41F9}"/>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92B85DB3-7394-45FA-8530-E386D39896DE}"/>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6" name="Figura a mano libera: forma 45">
                <a:extLst>
                  <a:ext uri="{FF2B5EF4-FFF2-40B4-BE49-F238E27FC236}">
                    <a16:creationId xmlns:a16="http://schemas.microsoft.com/office/drawing/2014/main" id="{2023AFE9-0A48-4A20-BDD9-7DBD47A1D345}"/>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1" name="Gruppo 20">
              <a:extLst>
                <a:ext uri="{FF2B5EF4-FFF2-40B4-BE49-F238E27FC236}">
                  <a16:creationId xmlns:a16="http://schemas.microsoft.com/office/drawing/2014/main" id="{B6080E39-348F-4718-879A-849D47AC4A43}"/>
                </a:ext>
              </a:extLst>
            </p:cNvPr>
            <p:cNvGrpSpPr/>
            <p:nvPr/>
          </p:nvGrpSpPr>
          <p:grpSpPr>
            <a:xfrm>
              <a:off x="9413258" y="3461912"/>
              <a:ext cx="1185391" cy="1163336"/>
              <a:chOff x="9413258" y="3418635"/>
              <a:chExt cx="1185391" cy="1206613"/>
            </a:xfrm>
          </p:grpSpPr>
          <p:sp>
            <p:nvSpPr>
              <p:cNvPr id="41" name="Figura a mano libera: forma 40">
                <a:extLst>
                  <a:ext uri="{FF2B5EF4-FFF2-40B4-BE49-F238E27FC236}">
                    <a16:creationId xmlns:a16="http://schemas.microsoft.com/office/drawing/2014/main" id="{B858B760-3EF3-424C-80F4-4743E0873C83}"/>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1179FF3B-7899-4787-8750-C24AA6BE854E}"/>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D35DBB80-55C8-4CAC-8CDF-F2B1B0CD548A}"/>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2" name="Figura a mano libera: forma 21">
              <a:extLst>
                <a:ext uri="{FF2B5EF4-FFF2-40B4-BE49-F238E27FC236}">
                  <a16:creationId xmlns:a16="http://schemas.microsoft.com/office/drawing/2014/main" id="{3401475C-60FD-497F-90E9-1693EAC37221}"/>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6" name="Figura a mano libera: forma 35">
              <a:extLst>
                <a:ext uri="{FF2B5EF4-FFF2-40B4-BE49-F238E27FC236}">
                  <a16:creationId xmlns:a16="http://schemas.microsoft.com/office/drawing/2014/main" id="{C95B0B1C-4F59-4183-913A-7EDA38BD8798}"/>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7" name="Figura a mano libera: forma 36">
              <a:extLst>
                <a:ext uri="{FF2B5EF4-FFF2-40B4-BE49-F238E27FC236}">
                  <a16:creationId xmlns:a16="http://schemas.microsoft.com/office/drawing/2014/main" id="{5226CC10-F45A-4B47-9143-41D7955D2116}"/>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8" name="Figura a mano libera: forma 37">
              <a:extLst>
                <a:ext uri="{FF2B5EF4-FFF2-40B4-BE49-F238E27FC236}">
                  <a16:creationId xmlns:a16="http://schemas.microsoft.com/office/drawing/2014/main" id="{740E3521-0EBF-49F8-892B-CAC60A6D026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9" name="Figura a mano libera: forma 38">
              <a:extLst>
                <a:ext uri="{FF2B5EF4-FFF2-40B4-BE49-F238E27FC236}">
                  <a16:creationId xmlns:a16="http://schemas.microsoft.com/office/drawing/2014/main" id="{D6FCB994-4C66-43C5-B03D-A495EBBF2E8D}"/>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40" name="Figura a mano libera: forma 39">
              <a:extLst>
                <a:ext uri="{FF2B5EF4-FFF2-40B4-BE49-F238E27FC236}">
                  <a16:creationId xmlns:a16="http://schemas.microsoft.com/office/drawing/2014/main" id="{AD2AF47A-5F7B-458C-A216-228495946E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
        <p:nvSpPr>
          <p:cNvPr id="25" name="Rettangolo con angoli arrotondati 24">
            <a:extLst>
              <a:ext uri="{FF2B5EF4-FFF2-40B4-BE49-F238E27FC236}">
                <a16:creationId xmlns:a16="http://schemas.microsoft.com/office/drawing/2014/main" id="{B7F8F157-5D7E-4311-AD0A-9AFE42989FB1}"/>
              </a:ext>
            </a:extLst>
          </p:cNvPr>
          <p:cNvSpPr/>
          <p:nvPr/>
        </p:nvSpPr>
        <p:spPr>
          <a:xfrm>
            <a:off x="451027" y="669816"/>
            <a:ext cx="219940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Esigenze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speciali</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Soluzioni</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TextBox 54">
            <a:extLst>
              <a:ext uri="{FF2B5EF4-FFF2-40B4-BE49-F238E27FC236}">
                <a16:creationId xmlns:a16="http://schemas.microsoft.com/office/drawing/2014/main" id="{93E6285A-7074-4D02-84E7-77E33CB42AD9}"/>
              </a:ext>
            </a:extLst>
          </p:cNvPr>
          <p:cNvSpPr txBox="1"/>
          <p:nvPr/>
        </p:nvSpPr>
        <p:spPr>
          <a:xfrm>
            <a:off x="626290" y="2104559"/>
            <a:ext cx="8290340" cy="3013351"/>
          </a:xfrm>
          <a:prstGeom prst="rect">
            <a:avLst/>
          </a:prstGeom>
          <a:noFill/>
        </p:spPr>
        <p:txBody>
          <a:bodyPr wrap="square" numCol="2" rtlCol="0">
            <a:noAutofit/>
          </a:bodyPr>
          <a:lstStyle/>
          <a:p>
            <a:r>
              <a:rPr lang="en-US" b="1" dirty="0"/>
              <a:t>1. Quale di </a:t>
            </a:r>
            <a:r>
              <a:rPr lang="en-US" b="1" dirty="0" err="1"/>
              <a:t>questi</a:t>
            </a:r>
            <a:r>
              <a:rPr lang="en-US" b="1" dirty="0"/>
              <a:t> è un </a:t>
            </a:r>
            <a:r>
              <a:rPr lang="en-US" b="1" dirty="0" err="1"/>
              <a:t>bisogno</a:t>
            </a:r>
            <a:r>
              <a:rPr lang="en-US" b="1" dirty="0"/>
              <a:t> </a:t>
            </a:r>
            <a:r>
              <a:rPr lang="en-US" b="1" dirty="0" err="1"/>
              <a:t>speciale</a:t>
            </a:r>
            <a:r>
              <a:rPr lang="en-US" b="1" dirty="0"/>
              <a:t>?</a:t>
            </a:r>
            <a:endParaRPr lang="it-IT" dirty="0"/>
          </a:p>
          <a:p>
            <a:pPr marL="342900" lvl="0" indent="-342900">
              <a:buFont typeface="+mj-lt"/>
              <a:buAutoNum type="alphaLcParenR"/>
            </a:pPr>
            <a:r>
              <a:rPr lang="es-ES" dirty="0"/>
              <a:t>Passività</a:t>
            </a:r>
            <a:endParaRPr lang="it-IT" dirty="0"/>
          </a:p>
          <a:p>
            <a:pPr marL="342900" lvl="0" indent="-342900">
              <a:buFont typeface="+mj-lt"/>
              <a:buAutoNum type="alphaLcParenR"/>
            </a:pPr>
            <a:r>
              <a:rPr lang="es-ES" dirty="0"/>
              <a:t>Assurdità</a:t>
            </a:r>
            <a:endParaRPr lang="it-IT" dirty="0"/>
          </a:p>
          <a:p>
            <a:pPr marL="342900" lvl="0" indent="-342900">
              <a:buFont typeface="+mj-lt"/>
              <a:buAutoNum type="alphaLcParenR"/>
            </a:pPr>
            <a:r>
              <a:rPr lang="es-ES" dirty="0">
                <a:solidFill>
                  <a:srgbClr val="00B050"/>
                </a:solidFill>
              </a:rPr>
              <a:t>Dislessia</a:t>
            </a:r>
            <a:endParaRPr lang="it-IT" dirty="0">
              <a:solidFill>
                <a:srgbClr val="00B050"/>
              </a:solidFill>
            </a:endParaRPr>
          </a:p>
          <a:p>
            <a:r>
              <a:rPr lang="en-US" dirty="0"/>
              <a:t> </a:t>
            </a:r>
            <a:endParaRPr lang="it-IT" dirty="0"/>
          </a:p>
          <a:p>
            <a:r>
              <a:rPr lang="en-US" b="1" dirty="0"/>
              <a:t>2. Quale di </a:t>
            </a:r>
            <a:r>
              <a:rPr lang="en-US" b="1" dirty="0" err="1"/>
              <a:t>questi</a:t>
            </a:r>
            <a:r>
              <a:rPr lang="en-US" b="1" dirty="0"/>
              <a:t> </a:t>
            </a:r>
            <a:r>
              <a:rPr lang="en-US" b="1" dirty="0" err="1"/>
              <a:t>può</a:t>
            </a:r>
            <a:r>
              <a:rPr lang="en-US" b="1" dirty="0"/>
              <a:t> </a:t>
            </a:r>
            <a:r>
              <a:rPr lang="en-US" b="1" dirty="0" err="1"/>
              <a:t>aiutare</a:t>
            </a:r>
            <a:r>
              <a:rPr lang="en-US" b="1" dirty="0"/>
              <a:t> a </a:t>
            </a:r>
            <a:r>
              <a:rPr lang="en-US" b="1" dirty="0" err="1"/>
              <a:t>identificare</a:t>
            </a:r>
            <a:r>
              <a:rPr lang="en-US" b="1" dirty="0"/>
              <a:t> </a:t>
            </a:r>
            <a:r>
              <a:rPr lang="en-US" b="1" dirty="0" err="1"/>
              <a:t>gli</a:t>
            </a:r>
            <a:r>
              <a:rPr lang="en-US" b="1" dirty="0"/>
              <a:t> </a:t>
            </a:r>
            <a:r>
              <a:rPr lang="en-US" b="1" dirty="0" err="1"/>
              <a:t>studenti</a:t>
            </a:r>
            <a:r>
              <a:rPr lang="en-US" b="1" dirty="0"/>
              <a:t> con </a:t>
            </a:r>
            <a:r>
              <a:rPr lang="en-US" b="1" dirty="0" err="1"/>
              <a:t>bisogni</a:t>
            </a:r>
            <a:r>
              <a:rPr lang="en-US" b="1" dirty="0"/>
              <a:t> </a:t>
            </a:r>
            <a:r>
              <a:rPr lang="en-US" b="1" dirty="0" err="1"/>
              <a:t>speciali</a:t>
            </a:r>
            <a:r>
              <a:rPr lang="en-US" b="1" dirty="0"/>
              <a:t>?</a:t>
            </a:r>
            <a:endParaRPr lang="it-IT" dirty="0"/>
          </a:p>
          <a:p>
            <a:pPr marL="342900" lvl="0" indent="-342900">
              <a:buFont typeface="+mj-lt"/>
              <a:buAutoNum type="alphaLcParenR"/>
            </a:pPr>
            <a:r>
              <a:rPr lang="es-ES" dirty="0"/>
              <a:t>Dormire</a:t>
            </a:r>
            <a:endParaRPr lang="it-IT" dirty="0"/>
          </a:p>
          <a:p>
            <a:pPr marL="342900" lvl="0" indent="-342900">
              <a:buFont typeface="+mj-lt"/>
              <a:buAutoNum type="alphaLcParenR"/>
            </a:pPr>
            <a:r>
              <a:rPr lang="es-ES" dirty="0"/>
              <a:t>Cantare</a:t>
            </a:r>
            <a:endParaRPr lang="it-IT" dirty="0"/>
          </a:p>
          <a:p>
            <a:pPr marL="342900" lvl="0" indent="-342900">
              <a:buFont typeface="+mj-lt"/>
              <a:buAutoNum type="alphaLcParenR"/>
            </a:pPr>
            <a:r>
              <a:rPr lang="es-ES" dirty="0">
                <a:solidFill>
                  <a:srgbClr val="00B050"/>
                </a:solidFill>
              </a:rPr>
              <a:t>Osservazione</a:t>
            </a:r>
            <a:endParaRPr lang="it-IT" dirty="0">
              <a:solidFill>
                <a:srgbClr val="00B050"/>
              </a:solidFill>
            </a:endParaRPr>
          </a:p>
          <a:p>
            <a:r>
              <a:rPr lang="en-US" dirty="0"/>
              <a:t> </a:t>
            </a:r>
            <a:endParaRPr lang="it-IT" dirty="0"/>
          </a:p>
          <a:p>
            <a:r>
              <a:rPr lang="en-US" b="1" dirty="0"/>
              <a:t>3. Il </a:t>
            </a:r>
            <a:r>
              <a:rPr lang="en-US" b="1" dirty="0" err="1"/>
              <a:t>Servizio</a:t>
            </a:r>
            <a:r>
              <a:rPr lang="en-US" b="1" dirty="0"/>
              <a:t> di </a:t>
            </a:r>
            <a:r>
              <a:rPr lang="en-US" b="1" dirty="0" err="1"/>
              <a:t>Educazione</a:t>
            </a:r>
            <a:r>
              <a:rPr lang="en-US" b="1" dirty="0"/>
              <a:t> </a:t>
            </a:r>
            <a:r>
              <a:rPr lang="en-US" b="1" dirty="0" err="1"/>
              <a:t>Speciale</a:t>
            </a:r>
            <a:r>
              <a:rPr lang="en-US" b="1" dirty="0"/>
              <a:t> è utile per ...?</a:t>
            </a:r>
            <a:endParaRPr lang="it-IT" dirty="0"/>
          </a:p>
          <a:p>
            <a:pPr marL="342900" lvl="0" indent="-342900">
              <a:buFont typeface="+mj-lt"/>
              <a:buAutoNum type="alphaLcParenR"/>
            </a:pPr>
            <a:r>
              <a:rPr lang="es-ES" dirty="0">
                <a:solidFill>
                  <a:srgbClr val="00B050"/>
                </a:solidFill>
              </a:rPr>
              <a:t>Consulenza e tutoraggio</a:t>
            </a:r>
            <a:endParaRPr lang="it-IT" dirty="0">
              <a:solidFill>
                <a:srgbClr val="00B050"/>
              </a:solidFill>
            </a:endParaRPr>
          </a:p>
          <a:p>
            <a:pPr marL="342900" lvl="0" indent="-342900">
              <a:buFont typeface="+mj-lt"/>
              <a:buAutoNum type="alphaLcParenR"/>
            </a:pPr>
            <a:r>
              <a:rPr lang="es-ES" dirty="0"/>
              <a:t>Aiuto finanziario</a:t>
            </a:r>
            <a:endParaRPr lang="it-IT" dirty="0"/>
          </a:p>
          <a:p>
            <a:pPr marL="342900" lvl="0" indent="-342900">
              <a:buFont typeface="+mj-lt"/>
              <a:buAutoNum type="alphaLcParenR"/>
            </a:pPr>
            <a:r>
              <a:rPr lang="es-ES" dirty="0"/>
              <a:t>Trasporto</a:t>
            </a:r>
            <a:endParaRPr lang="it-IT" dirty="0"/>
          </a:p>
          <a:p>
            <a:pPr marL="432000" lvl="2" indent="-144000"/>
            <a:endParaRPr lang="en-US" altLang="ko-KR" sz="1600" dirty="0">
              <a:cs typeface="Poppins ExtraLight" panose="00000300000000000000" pitchFamily="2" charset="0"/>
            </a:endParaRPr>
          </a:p>
          <a:p>
            <a:r>
              <a:rPr lang="en-US" b="1" dirty="0"/>
              <a:t>4. Il </a:t>
            </a:r>
            <a:r>
              <a:rPr lang="en-US" b="1" dirty="0" err="1"/>
              <a:t>processo</a:t>
            </a:r>
            <a:r>
              <a:rPr lang="en-US" b="1" dirty="0"/>
              <a:t> di </a:t>
            </a:r>
            <a:r>
              <a:rPr lang="en-US" b="1" dirty="0" err="1"/>
              <a:t>identificazione</a:t>
            </a:r>
            <a:r>
              <a:rPr lang="en-US" b="1" dirty="0"/>
              <a:t> </a:t>
            </a:r>
            <a:r>
              <a:rPr lang="en-US" b="1" dirty="0" err="1"/>
              <a:t>degli</a:t>
            </a:r>
            <a:r>
              <a:rPr lang="en-US" b="1" dirty="0"/>
              <a:t> </a:t>
            </a:r>
            <a:r>
              <a:rPr lang="en-US" b="1" dirty="0" err="1"/>
              <a:t>studenti</a:t>
            </a:r>
            <a:r>
              <a:rPr lang="en-US" b="1" dirty="0"/>
              <a:t>:</a:t>
            </a:r>
            <a:endParaRPr lang="it-IT" sz="2400" b="1" dirty="0"/>
          </a:p>
          <a:p>
            <a:pPr marL="342900" indent="-342900">
              <a:buFont typeface="+mj-lt"/>
              <a:buAutoNum type="alphaLcParenR"/>
            </a:pPr>
            <a:r>
              <a:rPr lang="es-ES" dirty="0"/>
              <a:t>È sempre effettuato da un insegnante</a:t>
            </a:r>
            <a:endParaRPr lang="it-IT" sz="2400" dirty="0"/>
          </a:p>
          <a:p>
            <a:pPr marL="342900" indent="-342900">
              <a:buFont typeface="+mj-lt"/>
              <a:buAutoNum type="alphaLcParenR"/>
            </a:pPr>
            <a:r>
              <a:rPr lang="es-ES" dirty="0">
                <a:solidFill>
                  <a:srgbClr val="00B050"/>
                </a:solidFill>
              </a:rPr>
              <a:t>Varia a seconda del Paese e del sistema educativo</a:t>
            </a:r>
          </a:p>
          <a:p>
            <a:pPr marL="342900" indent="-342900">
              <a:buFont typeface="+mj-lt"/>
              <a:buAutoNum type="alphaLcParenR"/>
            </a:pPr>
            <a:r>
              <a:rPr lang="en-US" dirty="0"/>
              <a:t>È </a:t>
            </a:r>
            <a:r>
              <a:rPr lang="en-US" dirty="0" err="1"/>
              <a:t>basato</a:t>
            </a:r>
            <a:r>
              <a:rPr lang="en-US" dirty="0"/>
              <a:t> </a:t>
            </a:r>
            <a:r>
              <a:rPr lang="en-US" dirty="0" err="1"/>
              <a:t>su</a:t>
            </a:r>
            <a:r>
              <a:rPr lang="en-US" dirty="0"/>
              <a:t> </a:t>
            </a:r>
            <a:r>
              <a:rPr lang="en-US" dirty="0" err="1"/>
              <a:t>nuovi</a:t>
            </a:r>
            <a:r>
              <a:rPr lang="en-US" dirty="0"/>
              <a:t> test </a:t>
            </a:r>
            <a:r>
              <a:rPr lang="en-US" dirty="0" err="1"/>
              <a:t>standardizzati</a:t>
            </a:r>
            <a:endParaRPr lang="it-IT" sz="2400" dirty="0"/>
          </a:p>
        </p:txBody>
      </p:sp>
    </p:spTree>
    <p:extLst>
      <p:ext uri="{BB962C8B-B14F-4D97-AF65-F5344CB8AC3E}">
        <p14:creationId xmlns:p14="http://schemas.microsoft.com/office/powerpoint/2010/main" val="404274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endParaRPr lang="it-IT" sz="2000" b="1" dirty="0">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9372560"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latin typeface="+mj-lt"/>
                <a:cs typeface="Poppins Medium" panose="00000600000000000000" pitchFamily="2" charset="0"/>
              </a:rPr>
              <a:t>Coaching</a:t>
            </a:r>
          </a:p>
          <a:p>
            <a:r>
              <a:rPr lang="it-IT" altLang="ko-KR" sz="1600" dirty="0">
                <a:solidFill>
                  <a:prstClr val="black"/>
                </a:solidFill>
                <a:latin typeface="+mj-lt"/>
                <a:cs typeface="Poppins ExtraLight" panose="00000300000000000000" pitchFamily="2" charset="0"/>
              </a:rPr>
              <a:t>Il coaching si riferisce tipicamente alla fornitura di istruzione o formazione specializzata in una materia o abilità specifica, con l'obiettivo di aiutare lo studente a migliorare le proprie prestazioni in quell'area. Il coaching può essere fornito da un insegnante, da uno specialista o da un coach esterno e può svolgersi in un contesto di gruppo o individuale.</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latin typeface="+mj-lt"/>
                <a:cs typeface="Poppins Medium" panose="00000600000000000000" pitchFamily="2" charset="0"/>
              </a:rPr>
              <a:t>Tutoraggio</a:t>
            </a:r>
            <a:endParaRPr lang="en-US" altLang="ko-KR" sz="2000" b="1" dirty="0">
              <a:solidFill>
                <a:prstClr val="black"/>
              </a:solidFill>
              <a:latin typeface="+mj-lt"/>
              <a:cs typeface="Poppins Medium" panose="00000600000000000000" pitchFamily="2" charset="0"/>
            </a:endParaRPr>
          </a:p>
          <a:p>
            <a:pPr lvl="0"/>
            <a:r>
              <a:rPr lang="it-IT" sz="1600" dirty="0">
                <a:latin typeface="+mj-lt"/>
              </a:rPr>
              <a:t>Il tutoraggio, invece, si riferisce tipicamente all'istruzione individuale fornita da un tutor per aiutare uno studente a comprendere una materia o un'abilità specifica. I tutor possono essere insegnanti, esperti della materia o altre persone qualificate che forniscono istruzioni e supporto personalizzati per aiutare gli studenti ad apprendere e migliorare le proprie capacità. Il tutoraggio può avvenire in diversi contesti, tra cui di persona, online o in piccoli </a:t>
            </a:r>
            <a:r>
              <a:rPr lang="it-IT" sz="1600">
                <a:latin typeface="+mj-lt"/>
              </a:rPr>
              <a:t>gruppi.</a:t>
            </a:r>
            <a:endParaRPr lang="en-US" altLang="ko-KR" sz="1600" dirty="0">
              <a:solidFill>
                <a:prstClr val="black"/>
              </a:solidFill>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76366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624880" y="1657195"/>
            <a:ext cx="9469119"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it-IT" sz="1600" dirty="0">
                <a:solidFill>
                  <a:prstClr val="black"/>
                </a:solidFill>
                <a:latin typeface="+mj-lt"/>
              </a:rPr>
              <a:t>Il coaching e il tutoraggio sono entrambi tipi di supporto educativo che possono essere forniti agli studenti per aiutarli ad avere successo a scuola.</a:t>
            </a: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DDD0560F-3012-48C1-B02B-028CBA1515B5}"/>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2.1 </a:t>
            </a:r>
            <a:r>
              <a:rPr lang="en-US" sz="2000" dirty="0">
                <a:latin typeface="+mj-lt"/>
                <a:ea typeface="Microsoft Sans Serif" panose="020B0604020202020204" pitchFamily="34" charset="0"/>
              </a:rPr>
              <a:t>Coaching e </a:t>
            </a:r>
            <a:r>
              <a:rPr lang="en-US" sz="2000" dirty="0" err="1">
                <a:latin typeface="+mj-lt"/>
                <a:ea typeface="Microsoft Sans Serif" panose="020B0604020202020204" pitchFamily="34" charset="0"/>
              </a:rPr>
              <a:t>tutoraggio</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237315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849014"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Lavorare</a:t>
            </a:r>
            <a:r>
              <a:rPr lang="en-US" altLang="ko-KR" sz="2000" b="1" dirty="0">
                <a:cs typeface="Poppins Medium" panose="00000600000000000000" pitchFamily="2" charset="0"/>
              </a:rPr>
              <a:t> con </a:t>
            </a:r>
            <a:r>
              <a:rPr lang="en-US" altLang="ko-KR" sz="2000" b="1" dirty="0" err="1">
                <a:cs typeface="Poppins Medium" panose="00000600000000000000" pitchFamily="2" charset="0"/>
              </a:rPr>
              <a:t>uno</a:t>
            </a:r>
            <a:r>
              <a:rPr lang="en-US" altLang="ko-KR" sz="2000" b="1" dirty="0">
                <a:cs typeface="Poppins Medium" panose="00000600000000000000" pitchFamily="2" charset="0"/>
              </a:rPr>
              <a:t> </a:t>
            </a:r>
            <a:r>
              <a:rPr lang="en-US" altLang="ko-KR" sz="2000" b="1" dirty="0" err="1">
                <a:cs typeface="Poppins Medium" panose="00000600000000000000" pitchFamily="2" charset="0"/>
              </a:rPr>
              <a:t>studente</a:t>
            </a:r>
            <a:endParaRPr lang="en-US" altLang="ko-KR" sz="2000" b="1" dirty="0">
              <a:cs typeface="Poppins Medium" panose="00000600000000000000" pitchFamily="2" charset="0"/>
            </a:endParaRPr>
          </a:p>
          <a:p>
            <a:pPr marL="284400">
              <a:lnSpc>
                <a:spcPct val="120000"/>
              </a:lnSpc>
            </a:pPr>
            <a:r>
              <a:rPr lang="it-IT" altLang="ko-KR" sz="1600" dirty="0">
                <a:latin typeface="+mj-lt"/>
                <a:cs typeface="Poppins ExtraLight" panose="00000300000000000000" pitchFamily="2" charset="0"/>
              </a:rPr>
              <a:t>Un coach può lavorare con uno studente per identificare le sue esigenze e i suoi obiettivi specifici e può fornire istruzioni e supporto personalizzati per aiutare lo studente a progredire e ad avere successo.</a:t>
            </a:r>
          </a:p>
          <a:p>
            <a:pPr marL="284400">
              <a:lnSpc>
                <a:spcPct val="120000"/>
              </a:lnSpc>
            </a:pPr>
            <a:endParaRPr lang="it-IT" altLang="ko-KR" sz="1600" dirty="0">
              <a:latin typeface="+mj-lt"/>
              <a:cs typeface="Poppins ExtraLight" panose="00000300000000000000" pitchFamily="2" charset="0"/>
            </a:endParaRPr>
          </a:p>
          <a:p>
            <a:pPr marL="284400">
              <a:lnSpc>
                <a:spcPct val="120000"/>
              </a:lnSpc>
            </a:pPr>
            <a:r>
              <a:rPr lang="it-IT" altLang="ko-KR" sz="1600" dirty="0">
                <a:latin typeface="+mj-lt"/>
                <a:cs typeface="Poppins ExtraLight" panose="00000300000000000000" pitchFamily="2" charset="0"/>
              </a:rPr>
              <a:t>Il coach può anche fornire feedback e indicazioni, stabilire obiettivi e parametri di riferimento e monitorare i progressi nel tempo. </a:t>
            </a:r>
          </a:p>
          <a:p>
            <a:pPr marL="284400">
              <a:lnSpc>
                <a:spcPct val="120000"/>
              </a:lnSpc>
            </a:pPr>
            <a:endParaRPr lang="it-IT" altLang="ko-KR" sz="1600" dirty="0">
              <a:latin typeface="+mj-lt"/>
              <a:cs typeface="Poppins ExtraLight" panose="00000300000000000000" pitchFamily="2" charset="0"/>
            </a:endParaRPr>
          </a:p>
          <a:p>
            <a:pPr marL="570150" indent="-285750">
              <a:lnSpc>
                <a:spcPct val="120000"/>
              </a:lnSpc>
              <a:buFont typeface="Arial" panose="020B0604020202020204" pitchFamily="34" charset="0"/>
              <a:buChar char="•"/>
            </a:pPr>
            <a:r>
              <a:rPr lang="it-IT" altLang="ko-KR" sz="2000" b="1" dirty="0">
                <a:cs typeface="Poppins ExtraLight" panose="00000300000000000000" pitchFamily="2" charset="0"/>
              </a:rPr>
              <a:t>Una varietà di materie</a:t>
            </a:r>
          </a:p>
          <a:p>
            <a:pPr marL="284400">
              <a:lnSpc>
                <a:spcPct val="120000"/>
              </a:lnSpc>
            </a:pPr>
            <a:r>
              <a:rPr lang="it-IT" altLang="ko-KR" sz="1600" dirty="0">
                <a:latin typeface="+mj-lt"/>
                <a:cs typeface="Poppins ExtraLight" panose="00000300000000000000" pitchFamily="2" charset="0"/>
              </a:rPr>
              <a:t>Il coach può essere utilizzato per sostenere gli studenti in una varietà di materie e aree, tra cui l'accademia, l'atletica, le arti e altre attività extracurriculari. </a:t>
            </a:r>
          </a:p>
          <a:p>
            <a:pPr marL="284400">
              <a:lnSpc>
                <a:spcPct val="120000"/>
              </a:lnSpc>
            </a:pPr>
            <a:endParaRPr lang="it-IT" altLang="ko-KR" sz="1600" dirty="0">
              <a:latin typeface="+mj-lt"/>
              <a:cs typeface="Poppins ExtraLight" panose="00000300000000000000" pitchFamily="2" charset="0"/>
            </a:endParaRPr>
          </a:p>
          <a:p>
            <a:pPr marL="284400">
              <a:lnSpc>
                <a:spcPct val="120000"/>
              </a:lnSpc>
            </a:pPr>
            <a:r>
              <a:rPr lang="it-IT" altLang="ko-KR" sz="1600" dirty="0">
                <a:latin typeface="+mj-lt"/>
                <a:cs typeface="Poppins ExtraLight" panose="00000300000000000000" pitchFamily="2" charset="0"/>
              </a:rPr>
              <a:t>Può essere particolarmente utile per gli studenti che hanno difficoltà in una particolare materia o che hanno bisogno di un sostegno supplementare per raggiungere obiettivi accademici o personali.</a:t>
            </a: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2.2 </a:t>
            </a:r>
            <a:r>
              <a:rPr lang="en-AU" sz="2000" dirty="0" err="1">
                <a:latin typeface="+mj-lt"/>
                <a:ea typeface="Microsoft Sans Serif" panose="020B0604020202020204" pitchFamily="34" charset="0"/>
              </a:rPr>
              <a:t>Lavorare</a:t>
            </a:r>
            <a:r>
              <a:rPr lang="en-AU" sz="2000" dirty="0">
                <a:latin typeface="+mj-lt"/>
                <a:ea typeface="Microsoft Sans Serif" panose="020B0604020202020204" pitchFamily="34" charset="0"/>
              </a:rPr>
              <a:t> con </a:t>
            </a:r>
            <a:r>
              <a:rPr lang="en-AU" sz="2000" dirty="0" err="1">
                <a:latin typeface="+mj-lt"/>
                <a:ea typeface="Microsoft Sans Serif" panose="020B0604020202020204" pitchFamily="34" charset="0"/>
              </a:rPr>
              <a:t>gli</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studenti</a:t>
            </a:r>
            <a:endParaRPr lang="en-AU" sz="2000" dirty="0">
              <a:latin typeface="+mj-lt"/>
              <a:ea typeface="Microsoft Sans Serif" panose="020B0604020202020204" pitchFamily="34"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Rettangolo con angoli arrotondati 6">
            <a:extLst>
              <a:ext uri="{FF2B5EF4-FFF2-40B4-BE49-F238E27FC236}">
                <a16:creationId xmlns:a16="http://schemas.microsoft.com/office/drawing/2014/main" id="{9AEC7E8F-2CA6-4DC2-9713-0735505B73BA}"/>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endParaRPr lang="it-IT" sz="2000" b="1" dirty="0">
              <a:cs typeface="Poppins Medium" panose="00000600000000000000" pitchFamily="2" charset="0"/>
            </a:endParaRPr>
          </a:p>
        </p:txBody>
      </p:sp>
    </p:spTree>
    <p:extLst>
      <p:ext uri="{BB962C8B-B14F-4D97-AF65-F5344CB8AC3E}">
        <p14:creationId xmlns:p14="http://schemas.microsoft.com/office/powerpoint/2010/main" val="233768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14</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523240" y="1951630"/>
            <a:ext cx="4565873"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dirty="0" err="1">
                <a:solidFill>
                  <a:schemeClr val="dk1"/>
                </a:solidFill>
                <a:ea typeface="Varela Round"/>
                <a:cs typeface="Varela Round"/>
                <a:sym typeface="Varela Round"/>
              </a:rPr>
              <a:t>Tutoraggio</a:t>
            </a:r>
            <a:endParaRPr lang="en-GB" sz="2000" b="1" dirty="0">
              <a:solidFill>
                <a:schemeClr val="dk1"/>
              </a:solidFill>
              <a:ea typeface="Varela Round"/>
              <a:cs typeface="Varela Round"/>
              <a:sym typeface="Varela Round"/>
            </a:endParaRPr>
          </a:p>
          <a:p>
            <a:pPr lvl="0"/>
            <a:r>
              <a:rPr lang="it-IT" altLang="ko-KR" sz="1400" dirty="0">
                <a:solidFill>
                  <a:prstClr val="black"/>
                </a:solidFill>
                <a:latin typeface="Calibri Light" panose="020F0302020204030204"/>
                <a:cs typeface="Poppins ExtraLight" panose="00000300000000000000" pitchFamily="2" charset="0"/>
              </a:rPr>
              <a:t>è un tipo di supporto educativo che prevede un'istruzione individuale fornita da un tutor per aiutare uno studente a comprendere una materia o un'abilità specifica</a:t>
            </a:r>
            <a:r>
              <a:rPr lang="en-US" altLang="ko-KR" sz="1400" dirty="0">
                <a:solidFill>
                  <a:prstClr val="black"/>
                </a:solidFill>
                <a:latin typeface="Calibri Light" panose="020F0302020204030204"/>
                <a:cs typeface="Poppins ExtraLight" panose="00000300000000000000" pitchFamily="2" charset="0"/>
              </a:rPr>
              <a:t>.</a:t>
            </a:r>
            <a:endParaRPr lang="en-GB" altLang="ko-KR" sz="14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951630"/>
            <a:ext cx="5143703" cy="1584000"/>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dirty="0">
                <a:solidFill>
                  <a:schemeClr val="dk1"/>
                </a:solidFill>
                <a:cs typeface="Varela Round"/>
              </a:rPr>
              <a:t>Tutor</a:t>
            </a:r>
            <a:r>
              <a:rPr lang="en-GB" b="1" dirty="0">
                <a:solidFill>
                  <a:schemeClr val="dk1"/>
                </a:solidFill>
                <a:ea typeface="Varela Round"/>
                <a:cs typeface="Varela Round"/>
                <a:sym typeface="Varela Round"/>
              </a:rPr>
              <a:t> </a:t>
            </a:r>
          </a:p>
          <a:p>
            <a:pPr lvl="0" algn="r">
              <a:buClr>
                <a:schemeClr val="dk1"/>
              </a:buClr>
              <a:buSzPts val="1100"/>
            </a:pPr>
            <a:r>
              <a:rPr lang="it-IT" altLang="ko-KR" sz="1400" dirty="0">
                <a:solidFill>
                  <a:prstClr val="black"/>
                </a:solidFill>
                <a:latin typeface="Calibri Light" panose="020F0302020204030204"/>
                <a:cs typeface="Poppins ExtraLight" panose="00000300000000000000" pitchFamily="2" charset="0"/>
              </a:rPr>
              <a:t>possono essere insegnanti, esperti di materie o altre persone qualificate che forniscono istruzione e supporto personalizzati per aiutare gli studenti ad apprendere e migliorare le proprie competenze</a:t>
            </a:r>
            <a:r>
              <a:rPr lang="it-IT" altLang="ko-KR" sz="1600" dirty="0">
                <a:solidFill>
                  <a:prstClr val="black"/>
                </a:solidFill>
                <a:latin typeface="Calibri Light" panose="020F0302020204030204"/>
                <a:cs typeface="Poppins ExtraLight" panose="00000300000000000000" pitchFamily="2" charset="0"/>
              </a:rPr>
              <a:t>.</a:t>
            </a:r>
          </a:p>
        </p:txBody>
      </p:sp>
      <p:sp>
        <p:nvSpPr>
          <p:cNvPr id="23" name="Google Shape;538;p42">
            <a:extLst>
              <a:ext uri="{FF2B5EF4-FFF2-40B4-BE49-F238E27FC236}">
                <a16:creationId xmlns:a16="http://schemas.microsoft.com/office/drawing/2014/main" id="{C3E76256-EFFC-424A-8F27-6FBAD351A852}"/>
              </a:ext>
            </a:extLst>
          </p:cNvPr>
          <p:cNvSpPr/>
          <p:nvPr/>
        </p:nvSpPr>
        <p:spPr>
          <a:xfrm>
            <a:off x="523240" y="3692640"/>
            <a:ext cx="4565873"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dirty="0" err="1">
                <a:solidFill>
                  <a:schemeClr val="dk1"/>
                </a:solidFill>
                <a:ea typeface="Varela Round"/>
                <a:cs typeface="Varela Round"/>
                <a:sym typeface="Varela Round"/>
              </a:rPr>
              <a:t>Tutoraggio</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it-IT" altLang="ko-KR" sz="1400" dirty="0">
                <a:solidFill>
                  <a:prstClr val="black"/>
                </a:solidFill>
                <a:latin typeface="Calibri Light" panose="020F0302020204030204"/>
                <a:cs typeface="Poppins ExtraLight" panose="00000300000000000000" pitchFamily="2" charset="0"/>
              </a:rPr>
              <a:t>può avvenire in diversi contesti, tra cui di persona, online o in un piccolo gruppo</a:t>
            </a: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5143702" cy="15919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dirty="0" err="1">
                <a:solidFill>
                  <a:schemeClr val="dk1"/>
                </a:solidFill>
                <a:ea typeface="Varela Round"/>
                <a:cs typeface="Varela Round"/>
                <a:sym typeface="Varela Round"/>
              </a:rPr>
              <a:t>Tutoraggio</a:t>
            </a:r>
            <a:endParaRPr lang="en-GB" sz="1600" dirty="0">
              <a:solidFill>
                <a:schemeClr val="dk1"/>
              </a:solidFill>
              <a:cs typeface="Varela Round"/>
              <a:sym typeface="Varela Round"/>
            </a:endParaRPr>
          </a:p>
          <a:p>
            <a:pPr lvl="0" algn="r">
              <a:lnSpc>
                <a:spcPct val="120000"/>
              </a:lnSpc>
              <a:buClr>
                <a:schemeClr val="dk1"/>
              </a:buClr>
              <a:buSzPts val="1100"/>
            </a:pPr>
            <a:r>
              <a:rPr lang="it-IT" altLang="ko-KR" sz="1400" dirty="0">
                <a:solidFill>
                  <a:prstClr val="black"/>
                </a:solidFill>
                <a:latin typeface="Calibri Light" panose="020F0302020204030204"/>
                <a:cs typeface="Poppins ExtraLight" panose="00000300000000000000" pitchFamily="2" charset="0"/>
              </a:rPr>
              <a:t>può essere un modo efficace per sostenere gli studenti perché consente un approccio più individualizzato e mirato all'apprendimento</a:t>
            </a:r>
            <a:r>
              <a:rPr lang="it-IT" altLang="ko-KR" sz="1600" dirty="0">
                <a:solidFill>
                  <a:prstClr val="black"/>
                </a:solidFill>
                <a:latin typeface="Calibri Light" panose="020F0302020204030204"/>
                <a:cs typeface="Poppins ExtraLight" panose="00000300000000000000" pitchFamily="2" charset="0"/>
              </a:rPr>
              <a:t>.</a:t>
            </a:r>
            <a:r>
              <a:rPr lang="en-GB" altLang="ko-KR" sz="1600" dirty="0">
                <a:solidFill>
                  <a:prstClr val="black"/>
                </a:solidFill>
                <a:latin typeface="Calibri Light" panose="020F0302020204030204"/>
                <a:cs typeface="Poppins ExtraLight" panose="00000300000000000000" pitchFamily="2" charset="0"/>
              </a:rPr>
              <a:t> </a:t>
            </a: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dirty="0">
              <a:solidFill>
                <a:schemeClr val="bg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a:solidFill>
                <a:schemeClr val="bg1"/>
              </a:solidFill>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endParaRPr lang="it-IT" sz="2000" b="1" dirty="0">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2.3 Il tutoraggio</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2149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2.4 </a:t>
            </a:r>
            <a:r>
              <a:rPr lang="en-AU" sz="2000" dirty="0" err="1">
                <a:latin typeface="+mj-lt"/>
                <a:ea typeface="Microsoft Sans Serif" panose="020B0604020202020204" pitchFamily="34" charset="0"/>
              </a:rPr>
              <a:t>Gli</a:t>
            </a:r>
            <a:r>
              <a:rPr lang="en-AU" sz="2000" dirty="0">
                <a:latin typeface="+mj-lt"/>
                <a:ea typeface="Microsoft Sans Serif" panose="020B0604020202020204" pitchFamily="34" charset="0"/>
              </a:rPr>
              <a:t> student </a:t>
            </a:r>
            <a:r>
              <a:rPr lang="en-AU" sz="2000" dirty="0" err="1">
                <a:latin typeface="+mj-lt"/>
                <a:ea typeface="Microsoft Sans Serif" panose="020B0604020202020204" pitchFamily="34" charset="0"/>
              </a:rPr>
              <a:t>sono</a:t>
            </a:r>
            <a:r>
              <a:rPr lang="en-AU" sz="2000" dirty="0">
                <a:latin typeface="+mj-lt"/>
                <a:ea typeface="Microsoft Sans Serif" panose="020B0604020202020204" pitchFamily="34" charset="0"/>
              </a:rPr>
              <a:t> </a:t>
            </a:r>
            <a:r>
              <a:rPr lang="en-AU" sz="2000" dirty="0" err="1">
                <a:latin typeface="+mj-lt"/>
                <a:ea typeface="Microsoft Sans Serif" panose="020B0604020202020204" pitchFamily="34" charset="0"/>
              </a:rPr>
              <a:t>diversi</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0"/>
            <a:ext cx="7772400" cy="1361657"/>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3600" b="1" dirty="0">
                <a:solidFill>
                  <a:srgbClr val="9A2583"/>
                </a:solidFill>
                <a:ea typeface="+mj-ea"/>
                <a:cs typeface="Varela Round"/>
              </a:rPr>
              <a:t>Ad </a:t>
            </a:r>
            <a:r>
              <a:rPr lang="en-US" sz="3600" b="1" dirty="0" err="1">
                <a:solidFill>
                  <a:srgbClr val="9A2583"/>
                </a:solidFill>
                <a:ea typeface="+mj-ea"/>
                <a:cs typeface="Varela Round"/>
              </a:rPr>
              <a:t>esempio</a:t>
            </a:r>
            <a:endParaRPr lang="en-US" sz="3600" b="1" dirty="0">
              <a:solidFill>
                <a:srgbClr val="9A2583"/>
              </a:solidFill>
              <a:ea typeface="+mj-ea"/>
              <a:cs typeface="Varela Round"/>
            </a:endParaRPr>
          </a:p>
          <a:p>
            <a:pPr marL="0" indent="0" algn="ctr">
              <a:spcBef>
                <a:spcPts val="600"/>
              </a:spcBef>
              <a:buNone/>
            </a:pPr>
            <a:r>
              <a:rPr lang="en-US" sz="2400" dirty="0">
                <a:solidFill>
                  <a:srgbClr val="374151"/>
                </a:solidFill>
                <a:latin typeface="+mj-lt"/>
              </a:rPr>
              <a:t> </a:t>
            </a:r>
            <a:r>
              <a:rPr lang="it-IT" sz="2400" dirty="0">
                <a:latin typeface="+mj-lt"/>
              </a:rPr>
              <a:t>Istruzione differenziata, attività pratiche, ausili visivi, materiali adattivi, tecnologia </a:t>
            </a:r>
            <a:r>
              <a:rPr lang="it-IT" sz="2400" dirty="0" err="1">
                <a:latin typeface="+mj-lt"/>
              </a:rPr>
              <a:t>assistiva</a:t>
            </a:r>
            <a:r>
              <a:rPr lang="it-IT" sz="2400" dirty="0">
                <a:latin typeface="+mj-lt"/>
              </a:rPr>
              <a:t>, apprendimento individuale, apprendimento cooperativo.</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209795"/>
            <a:ext cx="7772400" cy="121920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400" dirty="0">
                <a:latin typeface="+mj-lt"/>
              </a:rPr>
              <a:t>Studenti diversi imparano in modi diversi, quindi può essere utile utilizzare una varietà di strategie didattiche per sostenere gli studenti con esigenze speciali.</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5855FAD9-DB77-000E-28E2-3A44ED35A98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55153" y="2479522"/>
            <a:ext cx="2303253" cy="2303253"/>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0" name="Rettangolo con angoli arrotondati 9">
            <a:extLst>
              <a:ext uri="{FF2B5EF4-FFF2-40B4-BE49-F238E27FC236}">
                <a16:creationId xmlns:a16="http://schemas.microsoft.com/office/drawing/2014/main" id="{16CAE83F-FF01-4EC7-8F11-EF60527ACC8F}"/>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endParaRPr lang="it-IT" sz="2000" b="1" dirty="0">
              <a:cs typeface="Poppins Medium" panose="00000600000000000000" pitchFamily="2" charset="0"/>
            </a:endParaRPr>
          </a:p>
        </p:txBody>
      </p:sp>
    </p:spTree>
    <p:extLst>
      <p:ext uri="{BB962C8B-B14F-4D97-AF65-F5344CB8AC3E}">
        <p14:creationId xmlns:p14="http://schemas.microsoft.com/office/powerpoint/2010/main" val="4079072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892552"/>
            </a:xfrm>
            <a:prstGeom prst="rect">
              <a:avLst/>
            </a:prstGeom>
            <a:noFill/>
          </p:spPr>
          <p:txBody>
            <a:bodyPr wrap="square" rtlCol="0">
              <a:spAutoFit/>
            </a:bodyPr>
            <a:lstStyle/>
            <a:p>
              <a:pPr indent="-285750"/>
              <a:r>
                <a:rPr lang="en-US" sz="2000" b="1" dirty="0">
                  <a:latin typeface="+mj-lt"/>
                  <a:cs typeface="Poppins Medium" panose="00000600000000000000" pitchFamily="2" charset="0"/>
                </a:rPr>
                <a:t>Coaching and </a:t>
              </a:r>
              <a:r>
                <a:rPr lang="en-US" sz="2000" b="1" dirty="0" err="1">
                  <a:latin typeface="+mj-lt"/>
                  <a:cs typeface="Poppins Medium" panose="00000600000000000000" pitchFamily="2" charset="0"/>
                </a:rPr>
                <a:t>tutoraggio</a:t>
              </a:r>
              <a:r>
                <a:rPr lang="en-US" sz="2000" b="1" dirty="0">
                  <a:latin typeface="+mj-lt"/>
                  <a:cs typeface="Poppins Medium" panose="00000600000000000000" pitchFamily="2" charset="0"/>
                </a:rPr>
                <a:t> </a:t>
              </a:r>
              <a:br>
                <a:rPr lang="en-US" sz="2000" b="0" i="0" dirty="0">
                  <a:solidFill>
                    <a:srgbClr val="374151"/>
                  </a:solidFill>
                  <a:effectLst/>
                  <a:latin typeface="+mj-lt"/>
                </a:rPr>
              </a:br>
              <a:r>
                <a:rPr lang="it-IT" sz="1600" dirty="0">
                  <a:solidFill>
                    <a:prstClr val="black"/>
                  </a:solidFill>
                  <a:latin typeface="+mj-lt"/>
                  <a:cs typeface="Poppins ExtraLight" panose="00000300000000000000" pitchFamily="2" charset="0"/>
                </a:rPr>
                <a:t>Entrambi sono tipi di supporto educativo che possono essere forniti agli studenti per aiutarli ad avere successo a scuola.</a:t>
              </a:r>
              <a:endParaRPr lang="ko-KR" altLang="en-US" sz="16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892552"/>
            </a:xfrm>
            <a:prstGeom prst="rect">
              <a:avLst/>
            </a:prstGeom>
            <a:noFill/>
          </p:spPr>
          <p:txBody>
            <a:bodyPr wrap="square" rtlCol="0">
              <a:spAutoFit/>
            </a:bodyPr>
            <a:lstStyle/>
            <a:p>
              <a:pPr indent="-285750"/>
              <a:r>
                <a:rPr lang="en-US" altLang="ko-KR" sz="2000" b="1" dirty="0" err="1">
                  <a:latin typeface="+mj-lt"/>
                  <a:cs typeface="Poppins Medium" panose="00000600000000000000" pitchFamily="2" charset="0"/>
                </a:rPr>
                <a:t>Lavorare</a:t>
              </a:r>
              <a:r>
                <a:rPr lang="en-US" altLang="ko-KR" sz="2000" b="1" dirty="0">
                  <a:latin typeface="+mj-lt"/>
                  <a:cs typeface="Poppins Medium" panose="00000600000000000000" pitchFamily="2" charset="0"/>
                </a:rPr>
                <a:t> con </a:t>
              </a:r>
              <a:r>
                <a:rPr lang="en-US" altLang="ko-KR" sz="2000" b="1" dirty="0" err="1">
                  <a:latin typeface="+mj-lt"/>
                  <a:cs typeface="Poppins Medium" panose="00000600000000000000" pitchFamily="2" charset="0"/>
                </a:rPr>
                <a:t>gli</a:t>
              </a:r>
              <a:r>
                <a:rPr lang="en-US" altLang="ko-KR" sz="2000" b="1" dirty="0">
                  <a:latin typeface="+mj-lt"/>
                  <a:cs typeface="Poppins Medium" panose="00000600000000000000" pitchFamily="2" charset="0"/>
                </a:rPr>
                <a:t> </a:t>
              </a:r>
              <a:r>
                <a:rPr lang="en-US" altLang="ko-KR" sz="2000" b="1" dirty="0" err="1">
                  <a:latin typeface="+mj-lt"/>
                  <a:cs typeface="Poppins Medium" panose="00000600000000000000" pitchFamily="2" charset="0"/>
                </a:rPr>
                <a:t>studenti</a:t>
              </a:r>
              <a:br>
                <a:rPr lang="en-US" altLang="ko-KR" sz="2000" b="1" dirty="0">
                  <a:latin typeface="+mj-lt"/>
                  <a:cs typeface="Poppins Medium" panose="00000600000000000000" pitchFamily="2" charset="0"/>
                </a:rPr>
              </a:br>
              <a:r>
                <a:rPr lang="it-IT" altLang="ko-KR" sz="1600" dirty="0">
                  <a:latin typeface="+mj-lt"/>
                  <a:cs typeface="Poppins ExtraLight" panose="00000300000000000000" pitchFamily="2" charset="0"/>
                </a:rPr>
                <a:t>Un coach può lavorare con uno studente per identificare le sue esigenze e i suoi obiettivi specifici.</a:t>
              </a:r>
              <a:endParaRPr lang="ko-KR" altLang="en-US" sz="16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GB" sz="2000" b="1" dirty="0" err="1">
                  <a:solidFill>
                    <a:schemeClr val="dk1"/>
                  </a:solidFill>
                  <a:latin typeface="+mj-lt"/>
                  <a:ea typeface="Varela Round"/>
                  <a:cs typeface="Varela Round"/>
                  <a:sym typeface="Varela Round"/>
                </a:rPr>
                <a:t>Tutoraggio</a:t>
              </a:r>
              <a:endParaRPr lang="en-US" altLang="ko-KR" sz="1600" b="1" dirty="0">
                <a:latin typeface="+mj-lt"/>
                <a:cs typeface="Poppins Medium" panose="00000600000000000000" pitchFamily="2" charset="0"/>
              </a:endParaRPr>
            </a:p>
            <a:p>
              <a:pPr>
                <a:lnSpc>
                  <a:spcPct val="120000"/>
                </a:lnSpc>
              </a:pPr>
              <a:r>
                <a:rPr lang="it-IT" altLang="ko-KR" sz="1600" dirty="0">
                  <a:solidFill>
                    <a:prstClr val="black"/>
                  </a:solidFill>
                  <a:latin typeface="+mj-lt"/>
                  <a:cs typeface="Poppins ExtraLight" panose="00000300000000000000" pitchFamily="2" charset="0"/>
                </a:rPr>
                <a:t>È un tipo di supporto didattico che aiuta lo studente a comprendere una materia o un'abilità specifica.</a:t>
              </a: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err="1">
                  <a:latin typeface="+mj-lt"/>
                  <a:cs typeface="Poppins Medium" panose="00000600000000000000" pitchFamily="2" charset="0"/>
                </a:rPr>
                <a:t>Gli</a:t>
              </a:r>
              <a:r>
                <a:rPr lang="en-US" altLang="ko-KR" sz="2000" b="1" dirty="0">
                  <a:latin typeface="+mj-lt"/>
                  <a:cs typeface="Poppins Medium" panose="00000600000000000000" pitchFamily="2" charset="0"/>
                </a:rPr>
                <a:t> students </a:t>
              </a:r>
              <a:r>
                <a:rPr lang="en-US" altLang="ko-KR" sz="2000" b="1" dirty="0" err="1">
                  <a:latin typeface="+mj-lt"/>
                  <a:cs typeface="Poppins Medium" panose="00000600000000000000" pitchFamily="2" charset="0"/>
                </a:rPr>
                <a:t>sono</a:t>
              </a:r>
              <a:r>
                <a:rPr lang="en-US" altLang="ko-KR" sz="2000" b="1" dirty="0">
                  <a:latin typeface="+mj-lt"/>
                  <a:cs typeface="Poppins Medium" panose="00000600000000000000" pitchFamily="2" charset="0"/>
                </a:rPr>
                <a:t> </a:t>
              </a:r>
              <a:r>
                <a:rPr lang="en-US" altLang="ko-KR" sz="2000" b="1" dirty="0" err="1">
                  <a:latin typeface="+mj-lt"/>
                  <a:cs typeface="Poppins Medium" panose="00000600000000000000" pitchFamily="2" charset="0"/>
                </a:rPr>
                <a:t>diversi</a:t>
              </a:r>
              <a:endParaRPr lang="en-US" altLang="ko-KR" sz="2000" b="1" dirty="0">
                <a:latin typeface="+mj-lt"/>
                <a:cs typeface="Poppins Medium" panose="00000600000000000000" pitchFamily="2" charset="0"/>
              </a:endParaRPr>
            </a:p>
            <a:p>
              <a:pPr indent="-285750">
                <a:lnSpc>
                  <a:spcPct val="120000"/>
                </a:lnSpc>
              </a:pPr>
              <a:r>
                <a:rPr lang="it-IT" sz="1600" dirty="0">
                  <a:solidFill>
                    <a:prstClr val="black"/>
                  </a:solidFill>
                  <a:latin typeface="+mj-lt"/>
                </a:rPr>
                <a:t>Studenti diversi imparano in modi diversi, quindi può essere utile utilizzare una varietà di strategie didattiche.</a:t>
              </a: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9E0D19B0-F3C7-4346-9DA6-C4BEF6DB9019}"/>
              </a:ext>
            </a:extLst>
          </p:cNvPr>
          <p:cNvSpPr/>
          <p:nvPr/>
        </p:nvSpPr>
        <p:spPr>
          <a:xfrm>
            <a:off x="603430" y="649939"/>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endParaRPr lang="it-IT" sz="2000" b="1" dirty="0">
              <a:cs typeface="Poppins Medium" panose="00000600000000000000" pitchFamily="2" charset="0"/>
            </a:endParaRPr>
          </a:p>
        </p:txBody>
      </p:sp>
    </p:spTree>
    <p:extLst>
      <p:ext uri="{BB962C8B-B14F-4D97-AF65-F5344CB8AC3E}">
        <p14:creationId xmlns:p14="http://schemas.microsoft.com/office/powerpoint/2010/main" val="32868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r>
              <a:rPr lang="en-US" b="1" dirty="0"/>
              <a:t>1. Il coaching </a:t>
            </a:r>
            <a:r>
              <a:rPr lang="en-US" b="1" dirty="0" err="1"/>
              <a:t>può</a:t>
            </a:r>
            <a:r>
              <a:rPr lang="en-US" b="1" dirty="0"/>
              <a:t> </a:t>
            </a:r>
            <a:r>
              <a:rPr lang="en-US" b="1" dirty="0" err="1"/>
              <a:t>essere</a:t>
            </a:r>
            <a:r>
              <a:rPr lang="en-US" b="1" dirty="0"/>
              <a:t> </a:t>
            </a:r>
            <a:r>
              <a:rPr lang="en-US" b="1" dirty="0" err="1"/>
              <a:t>fornito</a:t>
            </a:r>
            <a:r>
              <a:rPr lang="en-US" b="1" dirty="0"/>
              <a:t> da:</a:t>
            </a:r>
            <a:endParaRPr lang="it-IT" sz="2400" dirty="0"/>
          </a:p>
          <a:p>
            <a:pPr marL="800100" lvl="1" indent="-342900">
              <a:buFont typeface="+mj-lt"/>
              <a:buAutoNum type="alphaLcParenR"/>
            </a:pPr>
            <a:r>
              <a:rPr lang="en-US" dirty="0"/>
              <a:t>Un </a:t>
            </a:r>
            <a:r>
              <a:rPr lang="en-US" dirty="0" err="1"/>
              <a:t>altro</a:t>
            </a:r>
            <a:r>
              <a:rPr lang="en-US" dirty="0"/>
              <a:t> </a:t>
            </a:r>
            <a:r>
              <a:rPr lang="es-ES" dirty="0"/>
              <a:t>studente</a:t>
            </a:r>
            <a:endParaRPr lang="it-IT" sz="2400" dirty="0"/>
          </a:p>
          <a:p>
            <a:pPr marL="800100" lvl="1" indent="-342900">
              <a:buFont typeface="+mj-lt"/>
              <a:buAutoNum type="alphaLcParenR"/>
            </a:pPr>
            <a:r>
              <a:rPr lang="en-US" dirty="0"/>
              <a:t>Un a</a:t>
            </a:r>
            <a:r>
              <a:rPr lang="es-ES" dirty="0"/>
              <a:t>mico</a:t>
            </a:r>
            <a:endParaRPr lang="it-IT" sz="2400" dirty="0"/>
          </a:p>
          <a:p>
            <a:pPr marL="800100" lvl="1" indent="-342900">
              <a:buFont typeface="+mj-lt"/>
              <a:buAutoNum type="alphaLcParenR"/>
            </a:pPr>
            <a:r>
              <a:rPr lang="en-US" dirty="0"/>
              <a:t>Uno s</a:t>
            </a:r>
            <a:r>
              <a:rPr lang="es-ES" dirty="0"/>
              <a:t>pecialista</a:t>
            </a:r>
            <a:endParaRPr lang="it-IT" sz="2400" dirty="0"/>
          </a:p>
          <a:p>
            <a:r>
              <a:rPr lang="en-US" dirty="0"/>
              <a:t> </a:t>
            </a:r>
            <a:endParaRPr lang="it-IT" sz="2400" dirty="0"/>
          </a:p>
          <a:p>
            <a:r>
              <a:rPr lang="en-US" b="1" dirty="0"/>
              <a:t>2. Un tutor </a:t>
            </a:r>
            <a:r>
              <a:rPr lang="en-US" b="1" dirty="0" err="1"/>
              <a:t>può</a:t>
            </a:r>
            <a:r>
              <a:rPr lang="en-US" b="1" dirty="0"/>
              <a:t> </a:t>
            </a:r>
            <a:r>
              <a:rPr lang="en-US" b="1" dirty="0" err="1"/>
              <a:t>essere</a:t>
            </a:r>
            <a:r>
              <a:rPr lang="en-US" b="1" dirty="0"/>
              <a:t>:</a:t>
            </a:r>
            <a:endParaRPr lang="it-IT" sz="2400" dirty="0"/>
          </a:p>
          <a:p>
            <a:pPr marL="800100" lvl="1" indent="-342900">
              <a:buFont typeface="+mj-lt"/>
              <a:buAutoNum type="alphaLcParenR"/>
            </a:pPr>
            <a:r>
              <a:rPr lang="en-US" dirty="0"/>
              <a:t>Un a</a:t>
            </a:r>
            <a:r>
              <a:rPr lang="es-ES" dirty="0"/>
              <a:t>mico</a:t>
            </a:r>
            <a:endParaRPr lang="it-IT" sz="2400" dirty="0"/>
          </a:p>
          <a:p>
            <a:pPr marL="800100" lvl="1" indent="-342900">
              <a:buFont typeface="+mj-lt"/>
              <a:buAutoNum type="alphaLcParenR"/>
            </a:pPr>
            <a:r>
              <a:rPr lang="en-US" dirty="0"/>
              <a:t>Un </a:t>
            </a:r>
            <a:r>
              <a:rPr lang="en-US" dirty="0" err="1"/>
              <a:t>i</a:t>
            </a:r>
            <a:r>
              <a:rPr lang="es-ES" dirty="0"/>
              <a:t>nsegnante</a:t>
            </a:r>
            <a:endParaRPr lang="it-IT" sz="2400" dirty="0"/>
          </a:p>
          <a:p>
            <a:pPr marL="800100" lvl="1" indent="-342900">
              <a:buFont typeface="+mj-lt"/>
              <a:buAutoNum type="alphaLcParenR"/>
            </a:pPr>
            <a:r>
              <a:rPr lang="en-US" dirty="0"/>
              <a:t>Un v</a:t>
            </a:r>
            <a:r>
              <a:rPr lang="es-ES" dirty="0"/>
              <a:t>icino di casa</a:t>
            </a:r>
            <a:endParaRPr lang="it-IT" sz="2400" dirty="0"/>
          </a:p>
          <a:p>
            <a:r>
              <a:rPr lang="en-US" dirty="0"/>
              <a:t> </a:t>
            </a:r>
            <a:endParaRPr lang="it-IT" sz="2400" dirty="0"/>
          </a:p>
          <a:p>
            <a:r>
              <a:rPr lang="en-US" b="1" dirty="0"/>
              <a:t>3. Il </a:t>
            </a:r>
            <a:r>
              <a:rPr lang="en-US" b="1" dirty="0" err="1"/>
              <a:t>tutoraggio</a:t>
            </a:r>
            <a:r>
              <a:rPr lang="en-US" b="1" dirty="0"/>
              <a:t> </a:t>
            </a:r>
            <a:r>
              <a:rPr lang="en-US" b="1" dirty="0" err="1"/>
              <a:t>può</a:t>
            </a:r>
            <a:r>
              <a:rPr lang="en-US" b="1" dirty="0"/>
              <a:t> </a:t>
            </a:r>
            <a:r>
              <a:rPr lang="en-US" b="1" dirty="0" err="1"/>
              <a:t>avvenire</a:t>
            </a:r>
            <a:r>
              <a:rPr lang="en-US" b="1" dirty="0"/>
              <a:t>:</a:t>
            </a:r>
            <a:endParaRPr lang="it-IT" sz="2400" dirty="0"/>
          </a:p>
          <a:p>
            <a:pPr marL="800100" lvl="1" indent="-342900">
              <a:buFont typeface="+mj-lt"/>
              <a:buAutoNum type="alphaLcParenR"/>
            </a:pPr>
            <a:r>
              <a:rPr lang="es-ES" dirty="0"/>
              <a:t>Nelle pause</a:t>
            </a:r>
            <a:endParaRPr lang="it-IT" sz="2400" dirty="0"/>
          </a:p>
          <a:p>
            <a:pPr marL="800100" lvl="1" indent="-342900">
              <a:buFont typeface="+mj-lt"/>
              <a:buAutoNum type="alphaLcParenR"/>
            </a:pPr>
            <a:r>
              <a:rPr lang="en-US" dirty="0"/>
              <a:t>On</a:t>
            </a:r>
            <a:r>
              <a:rPr lang="es-ES" dirty="0"/>
              <a:t>line</a:t>
            </a:r>
            <a:endParaRPr lang="it-IT" sz="2400" dirty="0"/>
          </a:p>
          <a:p>
            <a:pPr marL="800100" lvl="1" indent="-342900">
              <a:buFont typeface="+mj-lt"/>
              <a:buAutoNum type="alphaLcParenR"/>
            </a:pPr>
            <a:r>
              <a:rPr lang="es-ES" dirty="0"/>
              <a:t>Quando si fa lezione </a:t>
            </a:r>
            <a:endParaRPr lang="it-IT" sz="2400" dirty="0"/>
          </a:p>
          <a:p>
            <a:r>
              <a:rPr lang="en-US" dirty="0"/>
              <a:t> </a:t>
            </a:r>
            <a:endParaRPr lang="it-IT" sz="2400" dirty="0"/>
          </a:p>
          <a:p>
            <a:r>
              <a:rPr lang="en-US" b="1" dirty="0"/>
              <a:t>4. Una </a:t>
            </a:r>
            <a:r>
              <a:rPr lang="en-US" b="1" dirty="0" err="1"/>
              <a:t>possibile</a:t>
            </a:r>
            <a:r>
              <a:rPr lang="en-US" b="1" dirty="0"/>
              <a:t> </a:t>
            </a:r>
            <a:r>
              <a:rPr lang="en-US" b="1" dirty="0" err="1"/>
              <a:t>strategia</a:t>
            </a:r>
            <a:r>
              <a:rPr lang="en-US" b="1" dirty="0"/>
              <a:t> di </a:t>
            </a:r>
            <a:r>
              <a:rPr lang="en-US" b="1" dirty="0" err="1"/>
              <a:t>insegnamento</a:t>
            </a:r>
            <a:r>
              <a:rPr lang="en-US" b="1" dirty="0"/>
              <a:t> </a:t>
            </a:r>
            <a:r>
              <a:rPr lang="en-US" b="1" dirty="0" err="1"/>
              <a:t>potrebbe</a:t>
            </a:r>
            <a:r>
              <a:rPr lang="en-US" b="1" dirty="0"/>
              <a:t> </a:t>
            </a:r>
            <a:r>
              <a:rPr lang="en-US" b="1" dirty="0" err="1"/>
              <a:t>essere</a:t>
            </a:r>
            <a:r>
              <a:rPr lang="en-US" b="1" dirty="0"/>
              <a:t>:</a:t>
            </a:r>
            <a:endParaRPr lang="it-IT" sz="2400" dirty="0"/>
          </a:p>
          <a:p>
            <a:pPr marL="800100" lvl="1" indent="-342900">
              <a:buFont typeface="+mj-lt"/>
              <a:buAutoNum type="alphaLcParenR"/>
            </a:pPr>
            <a:r>
              <a:rPr lang="en-US" dirty="0"/>
              <a:t>I</a:t>
            </a:r>
            <a:r>
              <a:rPr lang="es-ES" dirty="0"/>
              <a:t>nsegnamento in classe</a:t>
            </a:r>
            <a:endParaRPr lang="it-IT" sz="2400" dirty="0"/>
          </a:p>
          <a:p>
            <a:pPr marL="800100" lvl="1" indent="-342900">
              <a:buFont typeface="+mj-lt"/>
              <a:buAutoNum type="alphaLcParenR"/>
            </a:pPr>
            <a:r>
              <a:rPr lang="es-ES" dirty="0"/>
              <a:t>Lezion</a:t>
            </a:r>
            <a:r>
              <a:rPr lang="en-US" dirty="0" err="1"/>
              <a:t>i</a:t>
            </a:r>
            <a:r>
              <a:rPr lang="es-ES" dirty="0"/>
              <a:t> frontal</a:t>
            </a:r>
            <a:r>
              <a:rPr lang="en-US" dirty="0" err="1"/>
              <a:t>i</a:t>
            </a:r>
            <a:endParaRPr lang="it-IT" sz="2400" dirty="0"/>
          </a:p>
          <a:p>
            <a:pPr marL="800100" lvl="1" indent="-342900">
              <a:buFont typeface="+mj-lt"/>
              <a:buAutoNum type="alphaLcParenR"/>
            </a:pPr>
            <a:r>
              <a:rPr lang="es-ES" dirty="0"/>
              <a:t>Tecnologia assistiva</a:t>
            </a:r>
            <a:endParaRPr lang="it-IT" sz="2400" dirty="0"/>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Coaching and tutor roles</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92884649-6491-4C93-8DB7-DA508A174438}"/>
              </a:ext>
            </a:extLst>
          </p:cNvPr>
          <p:cNvSpPr/>
          <p:nvPr/>
        </p:nvSpPr>
        <p:spPr>
          <a:xfrm>
            <a:off x="444406" y="649939"/>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endParaRPr lang="it-IT" sz="2000" b="1" dirty="0">
              <a:cs typeface="Poppins Medium" panose="00000600000000000000" pitchFamily="2" charset="0"/>
            </a:endParaRPr>
          </a:p>
        </p:txBody>
      </p:sp>
    </p:spTree>
    <p:extLst>
      <p:ext uri="{BB962C8B-B14F-4D97-AF65-F5344CB8AC3E}">
        <p14:creationId xmlns:p14="http://schemas.microsoft.com/office/powerpoint/2010/main" val="108536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Soluzioni</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TextBox 54">
            <a:extLst>
              <a:ext uri="{FF2B5EF4-FFF2-40B4-BE49-F238E27FC236}">
                <a16:creationId xmlns:a16="http://schemas.microsoft.com/office/drawing/2014/main" id="{BE884E76-CA17-44C1-8216-29678AF41075}"/>
              </a:ext>
            </a:extLst>
          </p:cNvPr>
          <p:cNvSpPr txBox="1"/>
          <p:nvPr/>
        </p:nvSpPr>
        <p:spPr>
          <a:xfrm>
            <a:off x="626290" y="2104559"/>
            <a:ext cx="7308000" cy="3013351"/>
          </a:xfrm>
          <a:prstGeom prst="rect">
            <a:avLst/>
          </a:prstGeom>
          <a:noFill/>
        </p:spPr>
        <p:txBody>
          <a:bodyPr wrap="square" numCol="2" rtlCol="0">
            <a:noAutofit/>
          </a:bodyPr>
          <a:lstStyle/>
          <a:p>
            <a:r>
              <a:rPr lang="en-US" b="1" dirty="0"/>
              <a:t>1. Il coaching </a:t>
            </a:r>
            <a:r>
              <a:rPr lang="en-US" b="1" dirty="0" err="1"/>
              <a:t>può</a:t>
            </a:r>
            <a:r>
              <a:rPr lang="en-US" b="1" dirty="0"/>
              <a:t> </a:t>
            </a:r>
            <a:r>
              <a:rPr lang="en-US" b="1" dirty="0" err="1"/>
              <a:t>essere</a:t>
            </a:r>
            <a:r>
              <a:rPr lang="en-US" b="1" dirty="0"/>
              <a:t> </a:t>
            </a:r>
            <a:r>
              <a:rPr lang="en-US" b="1" dirty="0" err="1"/>
              <a:t>fornito</a:t>
            </a:r>
            <a:r>
              <a:rPr lang="en-US" b="1" dirty="0"/>
              <a:t> da:</a:t>
            </a:r>
            <a:endParaRPr lang="it-IT" sz="2400" dirty="0"/>
          </a:p>
          <a:p>
            <a:pPr marL="800100" lvl="1" indent="-342900">
              <a:buFont typeface="+mj-lt"/>
              <a:buAutoNum type="alphaLcParenR"/>
            </a:pPr>
            <a:r>
              <a:rPr lang="en-US" dirty="0"/>
              <a:t>Un </a:t>
            </a:r>
            <a:r>
              <a:rPr lang="en-US" dirty="0" err="1"/>
              <a:t>altro</a:t>
            </a:r>
            <a:r>
              <a:rPr lang="en-US" dirty="0"/>
              <a:t> </a:t>
            </a:r>
            <a:r>
              <a:rPr lang="es-ES" dirty="0"/>
              <a:t>studente</a:t>
            </a:r>
            <a:endParaRPr lang="it-IT" sz="2400" dirty="0"/>
          </a:p>
          <a:p>
            <a:pPr marL="800100" lvl="1" indent="-342900">
              <a:buFont typeface="+mj-lt"/>
              <a:buAutoNum type="alphaLcParenR"/>
            </a:pPr>
            <a:r>
              <a:rPr lang="en-US" dirty="0"/>
              <a:t>Un a</a:t>
            </a:r>
            <a:r>
              <a:rPr lang="es-ES" dirty="0"/>
              <a:t>mico</a:t>
            </a:r>
            <a:endParaRPr lang="it-IT" sz="2400" dirty="0"/>
          </a:p>
          <a:p>
            <a:pPr marL="800100" lvl="1" indent="-342900">
              <a:buFont typeface="+mj-lt"/>
              <a:buAutoNum type="alphaLcParenR"/>
            </a:pPr>
            <a:r>
              <a:rPr lang="en-US" dirty="0">
                <a:solidFill>
                  <a:srgbClr val="00B050"/>
                </a:solidFill>
              </a:rPr>
              <a:t>Uno s</a:t>
            </a:r>
            <a:r>
              <a:rPr lang="es-ES" dirty="0">
                <a:solidFill>
                  <a:srgbClr val="00B050"/>
                </a:solidFill>
              </a:rPr>
              <a:t>pecialista</a:t>
            </a:r>
            <a:endParaRPr lang="it-IT" sz="2400" dirty="0">
              <a:solidFill>
                <a:srgbClr val="00B050"/>
              </a:solidFill>
            </a:endParaRPr>
          </a:p>
          <a:p>
            <a:r>
              <a:rPr lang="en-US" dirty="0"/>
              <a:t> </a:t>
            </a:r>
            <a:endParaRPr lang="it-IT" sz="2400" dirty="0"/>
          </a:p>
          <a:p>
            <a:r>
              <a:rPr lang="en-US" b="1" dirty="0"/>
              <a:t>2. Un tutor </a:t>
            </a:r>
            <a:r>
              <a:rPr lang="en-US" b="1" dirty="0" err="1"/>
              <a:t>può</a:t>
            </a:r>
            <a:r>
              <a:rPr lang="en-US" b="1" dirty="0"/>
              <a:t> </a:t>
            </a:r>
            <a:r>
              <a:rPr lang="en-US" b="1" dirty="0" err="1"/>
              <a:t>essere</a:t>
            </a:r>
            <a:r>
              <a:rPr lang="en-US" b="1" dirty="0"/>
              <a:t>:</a:t>
            </a:r>
            <a:endParaRPr lang="it-IT" sz="2400" dirty="0"/>
          </a:p>
          <a:p>
            <a:pPr marL="800100" lvl="1" indent="-342900">
              <a:buFont typeface="+mj-lt"/>
              <a:buAutoNum type="alphaLcParenR"/>
            </a:pPr>
            <a:r>
              <a:rPr lang="en-US" dirty="0"/>
              <a:t>Un a</a:t>
            </a:r>
            <a:r>
              <a:rPr lang="es-ES" dirty="0"/>
              <a:t>mico</a:t>
            </a:r>
            <a:endParaRPr lang="it-IT" sz="2400" dirty="0"/>
          </a:p>
          <a:p>
            <a:pPr marL="800100" lvl="1" indent="-342900">
              <a:buFont typeface="+mj-lt"/>
              <a:buAutoNum type="alphaLcParenR"/>
            </a:pPr>
            <a:r>
              <a:rPr lang="en-US" dirty="0">
                <a:solidFill>
                  <a:srgbClr val="00B050"/>
                </a:solidFill>
              </a:rPr>
              <a:t>Un </a:t>
            </a:r>
            <a:r>
              <a:rPr lang="en-US" dirty="0" err="1">
                <a:solidFill>
                  <a:srgbClr val="00B050"/>
                </a:solidFill>
              </a:rPr>
              <a:t>i</a:t>
            </a:r>
            <a:r>
              <a:rPr lang="es-ES" dirty="0">
                <a:solidFill>
                  <a:srgbClr val="00B050"/>
                </a:solidFill>
              </a:rPr>
              <a:t>nsegnante</a:t>
            </a:r>
            <a:endParaRPr lang="it-IT" sz="2400" dirty="0">
              <a:solidFill>
                <a:srgbClr val="00B050"/>
              </a:solidFill>
            </a:endParaRPr>
          </a:p>
          <a:p>
            <a:pPr marL="800100" lvl="1" indent="-342900">
              <a:buFont typeface="+mj-lt"/>
              <a:buAutoNum type="alphaLcParenR"/>
            </a:pPr>
            <a:r>
              <a:rPr lang="en-US" dirty="0"/>
              <a:t>Un v</a:t>
            </a:r>
            <a:r>
              <a:rPr lang="es-ES" dirty="0"/>
              <a:t>icino di casa</a:t>
            </a:r>
            <a:endParaRPr lang="it-IT" sz="2400" dirty="0"/>
          </a:p>
          <a:p>
            <a:r>
              <a:rPr lang="en-US" dirty="0"/>
              <a:t> </a:t>
            </a:r>
            <a:endParaRPr lang="it-IT" sz="2400" dirty="0"/>
          </a:p>
          <a:p>
            <a:r>
              <a:rPr lang="en-US" b="1" dirty="0"/>
              <a:t>3. Il </a:t>
            </a:r>
            <a:r>
              <a:rPr lang="en-US" b="1" dirty="0" err="1"/>
              <a:t>tutoraggio</a:t>
            </a:r>
            <a:r>
              <a:rPr lang="en-US" b="1" dirty="0"/>
              <a:t> </a:t>
            </a:r>
            <a:r>
              <a:rPr lang="en-US" b="1" dirty="0" err="1"/>
              <a:t>può</a:t>
            </a:r>
            <a:r>
              <a:rPr lang="en-US" b="1" dirty="0"/>
              <a:t> </a:t>
            </a:r>
            <a:r>
              <a:rPr lang="en-US" b="1" dirty="0" err="1"/>
              <a:t>avvenire</a:t>
            </a:r>
            <a:r>
              <a:rPr lang="en-US" b="1" dirty="0"/>
              <a:t>:</a:t>
            </a:r>
            <a:endParaRPr lang="it-IT" sz="2400" dirty="0"/>
          </a:p>
          <a:p>
            <a:pPr marL="800100" lvl="1" indent="-342900">
              <a:buFont typeface="+mj-lt"/>
              <a:buAutoNum type="alphaLcParenR"/>
            </a:pPr>
            <a:r>
              <a:rPr lang="es-ES" dirty="0"/>
              <a:t>Nelle pause</a:t>
            </a:r>
            <a:endParaRPr lang="it-IT" sz="2400" dirty="0"/>
          </a:p>
          <a:p>
            <a:pPr marL="800100" lvl="1" indent="-342900">
              <a:buFont typeface="+mj-lt"/>
              <a:buAutoNum type="alphaLcParenR"/>
            </a:pPr>
            <a:r>
              <a:rPr lang="en-US" dirty="0">
                <a:solidFill>
                  <a:srgbClr val="00B050"/>
                </a:solidFill>
              </a:rPr>
              <a:t>On</a:t>
            </a:r>
            <a:r>
              <a:rPr lang="es-ES" dirty="0">
                <a:solidFill>
                  <a:srgbClr val="00B050"/>
                </a:solidFill>
              </a:rPr>
              <a:t>line</a:t>
            </a:r>
            <a:endParaRPr lang="it-IT" sz="2400" dirty="0">
              <a:solidFill>
                <a:srgbClr val="00B050"/>
              </a:solidFill>
            </a:endParaRPr>
          </a:p>
          <a:p>
            <a:pPr marL="800100" lvl="1" indent="-342900">
              <a:buFont typeface="+mj-lt"/>
              <a:buAutoNum type="alphaLcParenR"/>
            </a:pPr>
            <a:r>
              <a:rPr lang="es-ES" dirty="0"/>
              <a:t>Quando si fa lezione </a:t>
            </a:r>
            <a:endParaRPr lang="it-IT" sz="2400" dirty="0"/>
          </a:p>
          <a:p>
            <a:r>
              <a:rPr lang="en-US" dirty="0"/>
              <a:t> </a:t>
            </a:r>
            <a:endParaRPr lang="it-IT" sz="2400" dirty="0"/>
          </a:p>
          <a:p>
            <a:r>
              <a:rPr lang="en-US" b="1" dirty="0"/>
              <a:t>4. Una </a:t>
            </a:r>
            <a:r>
              <a:rPr lang="en-US" b="1" dirty="0" err="1"/>
              <a:t>possibile</a:t>
            </a:r>
            <a:r>
              <a:rPr lang="en-US" b="1" dirty="0"/>
              <a:t> </a:t>
            </a:r>
            <a:r>
              <a:rPr lang="en-US" b="1" dirty="0" err="1"/>
              <a:t>strategia</a:t>
            </a:r>
            <a:r>
              <a:rPr lang="en-US" b="1" dirty="0"/>
              <a:t> di </a:t>
            </a:r>
            <a:r>
              <a:rPr lang="en-US" b="1" dirty="0" err="1"/>
              <a:t>insegnamento</a:t>
            </a:r>
            <a:r>
              <a:rPr lang="en-US" b="1" dirty="0"/>
              <a:t> </a:t>
            </a:r>
            <a:r>
              <a:rPr lang="en-US" b="1" dirty="0" err="1"/>
              <a:t>potrebbe</a:t>
            </a:r>
            <a:r>
              <a:rPr lang="en-US" b="1" dirty="0"/>
              <a:t> </a:t>
            </a:r>
            <a:r>
              <a:rPr lang="en-US" b="1" dirty="0" err="1"/>
              <a:t>essere</a:t>
            </a:r>
            <a:r>
              <a:rPr lang="en-US" b="1" dirty="0"/>
              <a:t>:</a:t>
            </a:r>
            <a:endParaRPr lang="it-IT" sz="2400" dirty="0"/>
          </a:p>
          <a:p>
            <a:pPr marL="800100" lvl="1" indent="-342900">
              <a:buFont typeface="+mj-lt"/>
              <a:buAutoNum type="alphaLcParenR"/>
            </a:pPr>
            <a:r>
              <a:rPr lang="en-US" dirty="0"/>
              <a:t>I</a:t>
            </a:r>
            <a:r>
              <a:rPr lang="es-ES" dirty="0"/>
              <a:t>nsegnamento in classe</a:t>
            </a:r>
            <a:endParaRPr lang="it-IT" sz="2400" dirty="0"/>
          </a:p>
          <a:p>
            <a:pPr marL="800100" lvl="1" indent="-342900">
              <a:buFont typeface="+mj-lt"/>
              <a:buAutoNum type="alphaLcParenR"/>
            </a:pPr>
            <a:r>
              <a:rPr lang="es-ES" dirty="0"/>
              <a:t>Lezion</a:t>
            </a:r>
            <a:r>
              <a:rPr lang="en-US" dirty="0" err="1"/>
              <a:t>i</a:t>
            </a:r>
            <a:r>
              <a:rPr lang="es-ES" dirty="0"/>
              <a:t> frontal</a:t>
            </a:r>
            <a:r>
              <a:rPr lang="en-US" dirty="0" err="1"/>
              <a:t>i</a:t>
            </a:r>
            <a:endParaRPr lang="it-IT" sz="2400" dirty="0"/>
          </a:p>
          <a:p>
            <a:pPr marL="800100" lvl="1" indent="-342900">
              <a:buFont typeface="+mj-lt"/>
              <a:buAutoNum type="alphaLcParenR"/>
            </a:pPr>
            <a:r>
              <a:rPr lang="es-ES" dirty="0">
                <a:solidFill>
                  <a:srgbClr val="00B050"/>
                </a:solidFill>
              </a:rPr>
              <a:t>Tecnologia assistiva</a:t>
            </a:r>
            <a:endParaRPr lang="it-IT" sz="2400" dirty="0">
              <a:solidFill>
                <a:srgbClr val="00B050"/>
              </a:solidFill>
            </a:endParaRPr>
          </a:p>
        </p:txBody>
      </p:sp>
    </p:spTree>
    <p:extLst>
      <p:ext uri="{BB962C8B-B14F-4D97-AF65-F5344CB8AC3E}">
        <p14:creationId xmlns:p14="http://schemas.microsoft.com/office/powerpoint/2010/main" val="2213874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19" y="1250840"/>
            <a:ext cx="6720619"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3.1 </a:t>
            </a:r>
            <a:r>
              <a:rPr lang="it-IT" sz="2000" dirty="0">
                <a:latin typeface="+mj-lt"/>
                <a:ea typeface="Microsoft Sans Serif" panose="020B0604020202020204" pitchFamily="34" charset="0"/>
              </a:rPr>
              <a:t>Come possiamo aiutare gli studenti con esigenze speciali?</a:t>
            </a:r>
          </a:p>
          <a:p>
            <a:pPr marL="108000">
              <a:tabLst>
                <a:tab pos="1205230" algn="l"/>
                <a:tab pos="1926589" algn="l"/>
                <a:tab pos="2915920" algn="l"/>
                <a:tab pos="3444875" algn="l"/>
                <a:tab pos="4383405" algn="l"/>
                <a:tab pos="6796405" algn="l"/>
              </a:tabLst>
              <a:defRPr/>
            </a:pP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073427" y="3810358"/>
            <a:ext cx="8014032"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000" dirty="0">
                <a:latin typeface="+mj-lt"/>
              </a:rPr>
              <a:t>Ciò può comportare l'offerta di una routine strutturata e prevedibile, l'utilizzo di supporti visivi e di altri ausili visivi e l'adattamento dei materiali e dei compiti, se necessario, per soddisfare le esigenze dello studente.</a:t>
            </a:r>
            <a:endParaRPr lang="en-US" sz="2000" dirty="0">
              <a:latin typeface="+mj-lt"/>
            </a:endParaRPr>
          </a:p>
          <a:p>
            <a:pPr marL="0" indent="0" algn="ctr">
              <a:spcBef>
                <a:spcPts val="600"/>
              </a:spcBef>
              <a:buNone/>
            </a:pPr>
            <a:r>
              <a:rPr lang="en-US" sz="4000" b="1" dirty="0" err="1">
                <a:solidFill>
                  <a:srgbClr val="9A2583"/>
                </a:solidFill>
                <a:latin typeface="+mj-lt"/>
                <a:ea typeface="+mj-ea"/>
                <a:cs typeface="Varela Round"/>
              </a:rPr>
              <a:t>Potete</a:t>
            </a:r>
            <a:r>
              <a:rPr lang="en-US" sz="4000" b="1" dirty="0">
                <a:solidFill>
                  <a:srgbClr val="9A2583"/>
                </a:solidFill>
                <a:latin typeface="+mj-lt"/>
                <a:ea typeface="+mj-ea"/>
                <a:cs typeface="Varela Round"/>
              </a:rPr>
              <a:t> fare </a:t>
            </a:r>
            <a:r>
              <a:rPr lang="en-US" sz="4000" b="1" dirty="0" err="1">
                <a:solidFill>
                  <a:srgbClr val="9A2583"/>
                </a:solidFill>
                <a:latin typeface="+mj-lt"/>
                <a:ea typeface="+mj-ea"/>
                <a:cs typeface="Varela Round"/>
              </a:rPr>
              <a:t>ciò</a:t>
            </a:r>
            <a:r>
              <a:rPr lang="en-US" sz="4000" b="1" dirty="0">
                <a:solidFill>
                  <a:srgbClr val="9A2583"/>
                </a:solidFill>
                <a:latin typeface="+mj-lt"/>
                <a:ea typeface="+mj-ea"/>
                <a:cs typeface="Varela Round"/>
              </a:rPr>
              <a:t> </a:t>
            </a:r>
            <a:r>
              <a:rPr lang="en-US" sz="4000" b="1" dirty="0" err="1">
                <a:solidFill>
                  <a:srgbClr val="9A2583"/>
                </a:solidFill>
                <a:latin typeface="+mj-lt"/>
                <a:ea typeface="+mj-ea"/>
                <a:cs typeface="Varela Round"/>
              </a:rPr>
              <a:t>utilizzando</a:t>
            </a:r>
            <a:r>
              <a:rPr lang="en-US" sz="4000" b="1" dirty="0">
                <a:solidFill>
                  <a:srgbClr val="9A2583"/>
                </a:solidFill>
                <a:latin typeface="+mj-lt"/>
                <a:ea typeface="+mj-ea"/>
                <a:cs typeface="Varela Round"/>
              </a:rPr>
              <a:t> </a:t>
            </a:r>
            <a:r>
              <a:rPr lang="en-US" sz="4000" b="1" dirty="0" err="1">
                <a:solidFill>
                  <a:srgbClr val="9A2583"/>
                </a:solidFill>
                <a:latin typeface="+mj-lt"/>
                <a:ea typeface="+mj-ea"/>
                <a:cs typeface="Varela Round"/>
              </a:rPr>
              <a:t>ausili</a:t>
            </a:r>
            <a:r>
              <a:rPr lang="en-US" sz="4000" b="1" dirty="0">
                <a:solidFill>
                  <a:srgbClr val="9A2583"/>
                </a:solidFill>
                <a:latin typeface="+mj-lt"/>
                <a:ea typeface="+mj-ea"/>
                <a:cs typeface="Varela Round"/>
              </a:rPr>
              <a:t> </a:t>
            </a:r>
            <a:r>
              <a:rPr lang="en-US" sz="4000" b="1" dirty="0" err="1">
                <a:solidFill>
                  <a:srgbClr val="9A2583"/>
                </a:solidFill>
                <a:latin typeface="+mj-lt"/>
                <a:ea typeface="+mj-ea"/>
                <a:cs typeface="Varela Round"/>
              </a:rPr>
              <a:t>digitali</a:t>
            </a:r>
            <a:endParaRPr lang="en-US" sz="4000" b="1" dirty="0">
              <a:solidFill>
                <a:srgbClr val="9A2583"/>
              </a:solidFill>
              <a:latin typeface="+mj-lt"/>
              <a:ea typeface="+mj-ea"/>
              <a:cs typeface="Varela Round"/>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073427" y="2239668"/>
            <a:ext cx="8014031"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it-IT" b="1" dirty="0">
                <a:solidFill>
                  <a:srgbClr val="9A2583"/>
                </a:solidFill>
                <a:latin typeface="+mn-lt"/>
                <a:cs typeface="Varela Round"/>
                <a:sym typeface="Varela Round"/>
              </a:rPr>
              <a:t>Fornire un ambiente di apprendimento favorevole</a:t>
            </a: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073427" y="2894537"/>
            <a:ext cx="8014031"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000" dirty="0">
                <a:latin typeface="+mj-lt"/>
              </a:rPr>
              <a:t>Creare un ambiente di apprendimento positivo e favorevole può aiutare gli studenti con bisogni speciali a sentirsi a proprio agio e sicuri in classe.</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6146" name="Picture 2" descr="output">
            <a:extLst>
              <a:ext uri="{FF2B5EF4-FFF2-40B4-BE49-F238E27FC236}">
                <a16:creationId xmlns:a16="http://schemas.microsoft.com/office/drawing/2014/main" id="{1DA2D3C9-EC63-B684-5EE5-3481688C83C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352720" y="2128557"/>
            <a:ext cx="2458359" cy="2458359"/>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10" name="Rettangolo con angoli arrotondati 9">
            <a:extLst>
              <a:ext uri="{FF2B5EF4-FFF2-40B4-BE49-F238E27FC236}">
                <a16:creationId xmlns:a16="http://schemas.microsoft.com/office/drawing/2014/main" id="{01F41C2A-2F27-467E-97E8-E6C25B90AA45}"/>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spTree>
    <p:extLst>
      <p:ext uri="{BB962C8B-B14F-4D97-AF65-F5344CB8AC3E}">
        <p14:creationId xmlns:p14="http://schemas.microsoft.com/office/powerpoint/2010/main" val="184615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oogle Shape;334;p29">
            <a:extLst>
              <a:ext uri="{FF2B5EF4-FFF2-40B4-BE49-F238E27FC236}">
                <a16:creationId xmlns:a16="http://schemas.microsoft.com/office/drawing/2014/main" id="{5EF9888B-2240-49DF-AC5E-16F433F53F1F}"/>
              </a:ext>
            </a:extLst>
          </p:cNvPr>
          <p:cNvCxnSpPr>
            <a:cxnSpLocks noChangeAspect="1"/>
          </p:cNvCxnSpPr>
          <p:nvPr/>
        </p:nvCxnSpPr>
        <p:spPr>
          <a:xfrm>
            <a:off x="528320" y="3631149"/>
            <a:ext cx="6047970" cy="0"/>
          </a:xfrm>
          <a:prstGeom prst="straightConnector1">
            <a:avLst/>
          </a:prstGeom>
          <a:noFill/>
          <a:ln w="9525" cap="flat" cmpd="sng">
            <a:solidFill>
              <a:srgbClr val="9A2583"/>
            </a:solidFill>
            <a:prstDash val="dash"/>
            <a:round/>
            <a:headEnd type="none" w="med" len="med"/>
            <a:tailEnd type="none" w="med" len="med"/>
          </a:ln>
        </p:spPr>
      </p:cxnSp>
      <p:sp>
        <p:nvSpPr>
          <p:cNvPr id="52" name="Rettangolo con angoli arrotondati 51">
            <a:extLst>
              <a:ext uri="{FF2B5EF4-FFF2-40B4-BE49-F238E27FC236}">
                <a16:creationId xmlns:a16="http://schemas.microsoft.com/office/drawing/2014/main" id="{42DDFFB8-6BCA-435E-80F0-D2646A04C52B}"/>
              </a:ext>
            </a:extLst>
          </p:cNvPr>
          <p:cNvSpPr/>
          <p:nvPr/>
        </p:nvSpPr>
        <p:spPr>
          <a:xfrm>
            <a:off x="655319" y="2501375"/>
            <a:ext cx="6535928" cy="551681"/>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it-IT" b="1" dirty="0">
                <a:solidFill>
                  <a:schemeClr val="bg1"/>
                </a:solidFill>
                <a:cs typeface="Poppins Medium" panose="00000600000000000000" pitchFamily="2" charset="0"/>
              </a:rPr>
              <a:t>Formazione digitale di qualità per studenti con esigenze speciali</a:t>
            </a:r>
            <a:endParaRPr lang="en-US" b="1" dirty="0">
              <a:solidFill>
                <a:schemeClr val="bg1"/>
              </a:solidFill>
              <a:cs typeface="Poppins Medium" panose="00000600000000000000" pitchFamily="2" charset="0"/>
            </a:endParaRPr>
          </a:p>
        </p:txBody>
      </p:sp>
      <p:sp>
        <p:nvSpPr>
          <p:cNvPr id="53" name="CuadroTexto 4">
            <a:extLst>
              <a:ext uri="{FF2B5EF4-FFF2-40B4-BE49-F238E27FC236}">
                <a16:creationId xmlns:a16="http://schemas.microsoft.com/office/drawing/2014/main" id="{7A5E09C3-5AB3-404C-976A-1B63673D6716}"/>
              </a:ext>
            </a:extLst>
          </p:cNvPr>
          <p:cNvSpPr txBox="1"/>
          <p:nvPr/>
        </p:nvSpPr>
        <p:spPr>
          <a:xfrm>
            <a:off x="675242" y="3067289"/>
            <a:ext cx="5858363"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dirty="0" err="1">
                <a:latin typeface="+mj-lt"/>
                <a:cs typeface="Poppins Medium" panose="00000600000000000000" pitchFamily="2" charset="0"/>
              </a:rPr>
              <a:t>rif</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DigCompEdu</a:t>
            </a:r>
            <a:r>
              <a:rPr lang="en-GB" sz="1600" dirty="0">
                <a:latin typeface="+mj-lt"/>
                <a:cs typeface="Poppins Medium" panose="00000600000000000000" pitchFamily="2" charset="0"/>
              </a:rPr>
              <a:t> Area 5: </a:t>
            </a:r>
            <a:r>
              <a:rPr lang="en-GB" sz="1600" dirty="0" err="1">
                <a:latin typeface="+mj-lt"/>
                <a:cs typeface="Poppins Medium" panose="00000600000000000000" pitchFamily="2" charset="0"/>
              </a:rPr>
              <a:t>Valorizzare</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gli</a:t>
            </a:r>
            <a:r>
              <a:rPr lang="en-GB" sz="1600" dirty="0">
                <a:latin typeface="+mj-lt"/>
                <a:cs typeface="Poppins Medium" panose="00000600000000000000" pitchFamily="2" charset="0"/>
              </a:rPr>
              <a:t> </a:t>
            </a:r>
            <a:r>
              <a:rPr lang="en-GB" sz="1600" dirty="0" err="1">
                <a:latin typeface="+mj-lt"/>
                <a:cs typeface="Poppins Medium" panose="00000600000000000000" pitchFamily="2" charset="0"/>
              </a:rPr>
              <a:t>allievi</a:t>
            </a:r>
            <a:endParaRPr lang="en-GB" sz="1600" dirty="0">
              <a:latin typeface="+mj-lt"/>
              <a:cs typeface="Poppins Medium" panose="00000600000000000000" pitchFamily="2" charset="0"/>
            </a:endParaRPr>
          </a:p>
        </p:txBody>
      </p:sp>
      <p:sp>
        <p:nvSpPr>
          <p:cNvPr id="80" name="CuadroTexto 4">
            <a:extLst>
              <a:ext uri="{FF2B5EF4-FFF2-40B4-BE49-F238E27FC236}">
                <a16:creationId xmlns:a16="http://schemas.microsoft.com/office/drawing/2014/main" id="{5F364C97-F2A6-4611-B7C9-5AEFA12A47FE}"/>
              </a:ext>
            </a:extLst>
          </p:cNvPr>
          <p:cNvSpPr txBox="1"/>
          <p:nvPr/>
        </p:nvSpPr>
        <p:spPr>
          <a:xfrm>
            <a:off x="675241" y="3740993"/>
            <a:ext cx="4449013"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dirty="0">
                <a:latin typeface="+mj-lt"/>
                <a:ea typeface="Microsoft Sans Serif" panose="020B0604020202020204" pitchFamily="34" charset="0"/>
                <a:cs typeface="Poppins ExtraLight" panose="00000300000000000000" pitchFamily="2" charset="0"/>
              </a:rPr>
              <a:t>Partner: </a:t>
            </a:r>
            <a:r>
              <a:rPr lang="en-GB" sz="2400" dirty="0">
                <a:solidFill>
                  <a:srgbClr val="9A2583"/>
                </a:solidFill>
                <a:ea typeface="Microsoft Sans Serif" panose="020B0604020202020204" pitchFamily="34" charset="0"/>
                <a:cs typeface="Poppins Medium" panose="00000600000000000000" pitchFamily="2" charset="0"/>
              </a:rPr>
              <a:t>Aalborg Handelsskole</a:t>
            </a:r>
          </a:p>
        </p:txBody>
      </p:sp>
      <p:grpSp>
        <p:nvGrpSpPr>
          <p:cNvPr id="11" name="Gruppo 10">
            <a:extLst>
              <a:ext uri="{FF2B5EF4-FFF2-40B4-BE49-F238E27FC236}">
                <a16:creationId xmlns:a16="http://schemas.microsoft.com/office/drawing/2014/main" id="{30F72C98-2D09-4217-A062-70DA0672AA92}"/>
              </a:ext>
            </a:extLst>
          </p:cNvPr>
          <p:cNvGrpSpPr/>
          <p:nvPr/>
        </p:nvGrpSpPr>
        <p:grpSpPr>
          <a:xfrm>
            <a:off x="6979193" y="2151000"/>
            <a:ext cx="3600000" cy="2556000"/>
            <a:chOff x="6998649" y="2151000"/>
            <a:chExt cx="3600000" cy="2556000"/>
          </a:xfrm>
        </p:grpSpPr>
        <p:grpSp>
          <p:nvGrpSpPr>
            <p:cNvPr id="10" name="Gruppo 9">
              <a:extLst>
                <a:ext uri="{FF2B5EF4-FFF2-40B4-BE49-F238E27FC236}">
                  <a16:creationId xmlns:a16="http://schemas.microsoft.com/office/drawing/2014/main" id="{7CC51260-5AF2-4573-A60F-A83B71053EF6}"/>
                </a:ext>
              </a:extLst>
            </p:cNvPr>
            <p:cNvGrpSpPr/>
            <p:nvPr/>
          </p:nvGrpSpPr>
          <p:grpSpPr>
            <a:xfrm>
              <a:off x="6998649" y="3474692"/>
              <a:ext cx="1143150" cy="1232308"/>
              <a:chOff x="6998649" y="3428849"/>
              <a:chExt cx="1143150" cy="1278151"/>
            </a:xfrm>
          </p:grpSpPr>
          <p:sp>
            <p:nvSpPr>
              <p:cNvPr id="55" name="Figura a mano libera: forma 54">
                <a:extLst>
                  <a:ext uri="{FF2B5EF4-FFF2-40B4-BE49-F238E27FC236}">
                    <a16:creationId xmlns:a16="http://schemas.microsoft.com/office/drawing/2014/main" id="{DE0179EA-F947-4652-A6A6-532ABB0D3110}"/>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9050" cap="flat">
                <a:solidFill>
                  <a:srgbClr val="9A2583"/>
                </a:solidFill>
                <a:prstDash val="solid"/>
                <a:round/>
              </a:ln>
            </p:spPr>
            <p:txBody>
              <a:bodyPr rtlCol="0" anchor="ctr"/>
              <a:lstStyle/>
              <a:p>
                <a:endParaRPr lang="en-GB"/>
              </a:p>
            </p:txBody>
          </p:sp>
          <p:sp>
            <p:nvSpPr>
              <p:cNvPr id="56" name="Figura a mano libera: forma 55">
                <a:extLst>
                  <a:ext uri="{FF2B5EF4-FFF2-40B4-BE49-F238E27FC236}">
                    <a16:creationId xmlns:a16="http://schemas.microsoft.com/office/drawing/2014/main" id="{884AA6E2-BC9F-4188-A6CE-24F267F93376}"/>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9050" cap="flat">
                <a:solidFill>
                  <a:srgbClr val="9A2583"/>
                </a:solidFill>
                <a:prstDash val="solid"/>
                <a:round/>
              </a:ln>
            </p:spPr>
            <p:txBody>
              <a:bodyPr rtlCol="0" anchor="ctr"/>
              <a:lstStyle/>
              <a:p>
                <a:endParaRPr lang="en-GB"/>
              </a:p>
            </p:txBody>
          </p:sp>
          <p:sp>
            <p:nvSpPr>
              <p:cNvPr id="57" name="Figura a mano libera: forma 56">
                <a:extLst>
                  <a:ext uri="{FF2B5EF4-FFF2-40B4-BE49-F238E27FC236}">
                    <a16:creationId xmlns:a16="http://schemas.microsoft.com/office/drawing/2014/main" id="{DAA2E3F9-6BD1-4F9F-9E3E-B34832DD583F}"/>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9050" cap="flat">
                <a:solidFill>
                  <a:srgbClr val="9A2583"/>
                </a:solidFill>
                <a:prstDash val="solid"/>
                <a:round/>
              </a:ln>
            </p:spPr>
            <p:txBody>
              <a:bodyPr rtlCol="0" anchor="ctr"/>
              <a:lstStyle/>
              <a:p>
                <a:endParaRPr lang="en-GB"/>
              </a:p>
            </p:txBody>
          </p:sp>
        </p:grpSp>
        <p:grpSp>
          <p:nvGrpSpPr>
            <p:cNvPr id="9" name="Gruppo 8">
              <a:extLst>
                <a:ext uri="{FF2B5EF4-FFF2-40B4-BE49-F238E27FC236}">
                  <a16:creationId xmlns:a16="http://schemas.microsoft.com/office/drawing/2014/main" id="{4C1CAEA2-EAAA-43AA-B853-298BF26E6088}"/>
                </a:ext>
              </a:extLst>
            </p:cNvPr>
            <p:cNvGrpSpPr/>
            <p:nvPr/>
          </p:nvGrpSpPr>
          <p:grpSpPr>
            <a:xfrm>
              <a:off x="8286264" y="3471371"/>
              <a:ext cx="1071868" cy="1143339"/>
              <a:chOff x="8286264" y="3428839"/>
              <a:chExt cx="1071868" cy="1185872"/>
            </a:xfrm>
          </p:grpSpPr>
          <p:sp>
            <p:nvSpPr>
              <p:cNvPr id="64" name="Figura a mano libera: forma 63">
                <a:extLst>
                  <a:ext uri="{FF2B5EF4-FFF2-40B4-BE49-F238E27FC236}">
                    <a16:creationId xmlns:a16="http://schemas.microsoft.com/office/drawing/2014/main" id="{AE3686D2-0E4C-4F6B-B326-E841F60CEF96}"/>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905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AFB32C73-DFDD-400A-989E-565CD921A4F8}"/>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905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CC117825-74DF-4C56-811E-53E10EB002B7}"/>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9050" cap="flat">
                <a:solidFill>
                  <a:srgbClr val="9A2583"/>
                </a:solidFill>
                <a:prstDash val="solid"/>
                <a:round/>
              </a:ln>
            </p:spPr>
            <p:txBody>
              <a:bodyPr rtlCol="0" anchor="ctr"/>
              <a:lstStyle/>
              <a:p>
                <a:endParaRPr lang="en-GB"/>
              </a:p>
            </p:txBody>
          </p:sp>
        </p:grpSp>
        <p:grpSp>
          <p:nvGrpSpPr>
            <p:cNvPr id="8" name="Gruppo 7">
              <a:extLst>
                <a:ext uri="{FF2B5EF4-FFF2-40B4-BE49-F238E27FC236}">
                  <a16:creationId xmlns:a16="http://schemas.microsoft.com/office/drawing/2014/main" id="{4E3D6FE6-83CE-4D9D-BC36-56A2AE8EDD34}"/>
                </a:ext>
              </a:extLst>
            </p:cNvPr>
            <p:cNvGrpSpPr/>
            <p:nvPr/>
          </p:nvGrpSpPr>
          <p:grpSpPr>
            <a:xfrm>
              <a:off x="9413258" y="3461912"/>
              <a:ext cx="1185391" cy="1163336"/>
              <a:chOff x="9413258" y="3418635"/>
              <a:chExt cx="1185391" cy="1206613"/>
            </a:xfrm>
          </p:grpSpPr>
          <p:sp>
            <p:nvSpPr>
              <p:cNvPr id="74" name="Figura a mano libera: forma 73">
                <a:extLst>
                  <a:ext uri="{FF2B5EF4-FFF2-40B4-BE49-F238E27FC236}">
                    <a16:creationId xmlns:a16="http://schemas.microsoft.com/office/drawing/2014/main" id="{29B02509-1D80-4490-ADCF-BD0B6F608FF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905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24817A81-89AF-4926-A63C-ED94DF7BD6B8}"/>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9050" cap="flat">
                <a:solidFill>
                  <a:srgbClr val="9A2583"/>
                </a:solidFill>
                <a:prstDash val="solid"/>
                <a:round/>
              </a:ln>
            </p:spPr>
            <p:txBody>
              <a:bodyPr rtlCol="0" anchor="ctr"/>
              <a:lstStyle/>
              <a:p>
                <a:endParaRPr lang="en-GB"/>
              </a:p>
            </p:txBody>
          </p:sp>
          <p:sp>
            <p:nvSpPr>
              <p:cNvPr id="82" name="Figura a mano libera: forma 81">
                <a:extLst>
                  <a:ext uri="{FF2B5EF4-FFF2-40B4-BE49-F238E27FC236}">
                    <a16:creationId xmlns:a16="http://schemas.microsoft.com/office/drawing/2014/main" id="{FFB5ECC0-EDF3-4873-BED5-A95D1CC14A4F}"/>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9050" cap="flat">
                <a:solidFill>
                  <a:srgbClr val="9A2583"/>
                </a:solidFill>
                <a:prstDash val="solid"/>
                <a:round/>
              </a:ln>
            </p:spPr>
            <p:txBody>
              <a:bodyPr rtlCol="0" anchor="ctr"/>
              <a:lstStyle/>
              <a:p>
                <a:endParaRPr lang="en-GB"/>
              </a:p>
            </p:txBody>
          </p:sp>
        </p:grpSp>
        <p:sp>
          <p:nvSpPr>
            <p:cNvPr id="83" name="Figura a mano libera: forma 82">
              <a:extLst>
                <a:ext uri="{FF2B5EF4-FFF2-40B4-BE49-F238E27FC236}">
                  <a16:creationId xmlns:a16="http://schemas.microsoft.com/office/drawing/2014/main" id="{978D42FE-D127-45DE-A354-E444C0A09B67}"/>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9050" cap="flat">
              <a:solidFill>
                <a:srgbClr val="9A2583"/>
              </a:solidFill>
              <a:prstDash val="solid"/>
              <a:miter/>
            </a:ln>
          </p:spPr>
          <p:txBody>
            <a:bodyPr rtlCol="0" anchor="ctr"/>
            <a:lstStyle/>
            <a:p>
              <a:endParaRPr lang="en-GB"/>
            </a:p>
          </p:txBody>
        </p:sp>
        <p:sp>
          <p:nvSpPr>
            <p:cNvPr id="84" name="Figura a mano libera: forma 83">
              <a:extLst>
                <a:ext uri="{FF2B5EF4-FFF2-40B4-BE49-F238E27FC236}">
                  <a16:creationId xmlns:a16="http://schemas.microsoft.com/office/drawing/2014/main" id="{B3EE9C94-428A-465A-B9E0-4A0504E88B3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9050" cap="flat">
              <a:solidFill>
                <a:srgbClr val="9A2583"/>
              </a:solidFill>
              <a:prstDash val="solid"/>
              <a:miter/>
            </a:ln>
          </p:spPr>
          <p:txBody>
            <a:bodyPr rtlCol="0" anchor="ctr"/>
            <a:lstStyle/>
            <a:p>
              <a:endParaRPr lang="en-GB"/>
            </a:p>
          </p:txBody>
        </p:sp>
        <p:sp>
          <p:nvSpPr>
            <p:cNvPr id="85" name="Figura a mano libera: forma 84">
              <a:extLst>
                <a:ext uri="{FF2B5EF4-FFF2-40B4-BE49-F238E27FC236}">
                  <a16:creationId xmlns:a16="http://schemas.microsoft.com/office/drawing/2014/main" id="{CB47B412-2E11-41E0-AB4A-FDB87BCF2955}"/>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9050" cap="flat">
              <a:solidFill>
                <a:srgbClr val="9A2583"/>
              </a:solidFill>
              <a:prstDash val="solid"/>
              <a:miter/>
            </a:ln>
          </p:spPr>
          <p:txBody>
            <a:bodyPr rtlCol="0" anchor="ctr"/>
            <a:lstStyle/>
            <a:p>
              <a:endParaRPr lang="en-GB"/>
            </a:p>
          </p:txBody>
        </p:sp>
        <p:sp>
          <p:nvSpPr>
            <p:cNvPr id="86" name="Figura a mano libera: forma 85">
              <a:extLst>
                <a:ext uri="{FF2B5EF4-FFF2-40B4-BE49-F238E27FC236}">
                  <a16:creationId xmlns:a16="http://schemas.microsoft.com/office/drawing/2014/main" id="{1DBF3AB3-578E-474C-A89F-BBE1AEF2FAAD}"/>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9050" cap="flat">
              <a:solidFill>
                <a:srgbClr val="9A2583"/>
              </a:solidFill>
              <a:prstDash val="solid"/>
              <a:miter/>
            </a:ln>
          </p:spPr>
          <p:txBody>
            <a:bodyPr rtlCol="0" anchor="ctr"/>
            <a:lstStyle/>
            <a:p>
              <a:endParaRPr lang="en-GB"/>
            </a:p>
          </p:txBody>
        </p:sp>
        <p:sp>
          <p:nvSpPr>
            <p:cNvPr id="87" name="Figura a mano libera: forma 86">
              <a:extLst>
                <a:ext uri="{FF2B5EF4-FFF2-40B4-BE49-F238E27FC236}">
                  <a16:creationId xmlns:a16="http://schemas.microsoft.com/office/drawing/2014/main" id="{2E674BC1-18FB-4E25-918E-AD2C603CA730}"/>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9050" cap="flat">
              <a:solidFill>
                <a:srgbClr val="9A2583"/>
              </a:solidFill>
              <a:prstDash val="sysDash"/>
              <a:miter/>
            </a:ln>
          </p:spPr>
          <p:txBody>
            <a:bodyPr rtlCol="0" anchor="ctr"/>
            <a:lstStyle/>
            <a:p>
              <a:endParaRPr lang="en-GB"/>
            </a:p>
          </p:txBody>
        </p:sp>
        <p:sp>
          <p:nvSpPr>
            <p:cNvPr id="88" name="Figura a mano libera: forma 87">
              <a:extLst>
                <a:ext uri="{FF2B5EF4-FFF2-40B4-BE49-F238E27FC236}">
                  <a16:creationId xmlns:a16="http://schemas.microsoft.com/office/drawing/2014/main" id="{7014A3B8-7328-4810-8433-41888C2D7457}"/>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905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510500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it-IT" sz="1600" b="1" dirty="0"/>
              <a:t>Uso di tecnologie </a:t>
            </a:r>
            <a:r>
              <a:rPr lang="it-IT" sz="1600" b="1" dirty="0" err="1"/>
              <a:t>assistive</a:t>
            </a:r>
            <a:r>
              <a:rPr lang="it-IT" sz="1600" dirty="0"/>
              <a:t>: Esistono diverse tecnologie di supporto, come i software di sintesi vocale e di riconoscimento vocale, che possono aiutare gli studenti dislessici ad accedere ai materiali scritti.</a:t>
            </a:r>
          </a:p>
          <a:p>
            <a:pPr marL="285750" indent="-285750">
              <a:buFont typeface="Arial" panose="020B0604020202020204" pitchFamily="34" charset="0"/>
              <a:buChar char="•"/>
            </a:pPr>
            <a:r>
              <a:rPr lang="it-IT" sz="1600" b="1" dirty="0"/>
              <a:t>Istruzione alfabetica strutturata</a:t>
            </a:r>
            <a:r>
              <a:rPr lang="it-IT" sz="1600" dirty="0"/>
              <a:t>: L'istruzione alfabetica strutturata è un tipo di istruzione alla lettura che enfatizza la struttura del linguaggio, compresi fonemi, sillabe e radici. Questo approccio può essere particolarmente utile per gli studenti con dislessia.</a:t>
            </a:r>
          </a:p>
          <a:p>
            <a:pPr marL="285750" indent="-285750">
              <a:buFont typeface="Arial" panose="020B0604020202020204" pitchFamily="34" charset="0"/>
              <a:buChar char="•"/>
            </a:pPr>
            <a:r>
              <a:rPr lang="it-IT" sz="1600" b="1" dirty="0"/>
              <a:t>Istruzione multisensoriale</a:t>
            </a:r>
            <a:r>
              <a:rPr lang="it-IT" sz="1600" dirty="0"/>
              <a:t>: L'istruzione multisensoriale utilizza una combinazione di tecniche visive, uditive e cinestesiche (basate sul movimento) per insegnare la lettura e l'ortografia. Questo approccio può essere efficace per gli studenti con dislessia, in quanto consente loro di utilizzare più sensi per elaborare le informazioni.</a:t>
            </a:r>
          </a:p>
          <a:p>
            <a:pPr marL="285750" indent="-285750">
              <a:buFont typeface="Arial" panose="020B0604020202020204" pitchFamily="34" charset="0"/>
              <a:buChar char="•"/>
            </a:pPr>
            <a:r>
              <a:rPr lang="it-IT" sz="1600" b="1" dirty="0"/>
              <a:t>Accomodamenti</a:t>
            </a:r>
            <a:r>
              <a:rPr lang="it-IT" sz="1600" dirty="0"/>
              <a:t>: Gli accomodamenti sono modifiche o aggiustamenti dell'ambiente di apprendimento che possono aiutare a livellare il campo di gioco per gli studenti con dislessia. Tra gli esempi di accomodamenti vi sono il tempo supplementare per i test, l'accesso a una calcolatrice o l'uso di un elaboratore di testi.</a:t>
            </a:r>
          </a:p>
          <a:p>
            <a:pPr marL="285750" indent="-285750">
              <a:buFont typeface="Arial" panose="020B0604020202020204" pitchFamily="34" charset="0"/>
              <a:buChar char="•"/>
            </a:pPr>
            <a:r>
              <a:rPr lang="it-IT" sz="1600" b="1" dirty="0"/>
              <a:t>Collaborazione con gli specialisti</a:t>
            </a:r>
            <a:r>
              <a:rPr lang="it-IT" sz="1600" dirty="0"/>
              <a:t>: Può essere utile collaborare con specialisti, come uno specialista di lettura o uno specialista dell'apprendimento, per identificare le esigenze specifiche di uno studente con dislessia e sviluppare un piano personalizzato per sostenere il suo apprendimento.</a:t>
            </a: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3.2 </a:t>
            </a:r>
            <a:r>
              <a:rPr lang="it-IT" sz="2000" dirty="0">
                <a:latin typeface="+mj-lt"/>
                <a:ea typeface="Microsoft Sans Serif" panose="020B0604020202020204" pitchFamily="34" charset="0"/>
              </a:rPr>
              <a:t>Cosa si può fare per aiutare gli studenti con dislessia?</a:t>
            </a: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9218" name="Picture 2" descr="output">
            <a:extLst>
              <a:ext uri="{FF2B5EF4-FFF2-40B4-BE49-F238E27FC236}">
                <a16:creationId xmlns:a16="http://schemas.microsoft.com/office/drawing/2014/main" id="{20469444-EC50-DE29-73DE-70A415EEDC7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62506" y="2424112"/>
            <a:ext cx="2133600" cy="2133600"/>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Rettangolo con angoli arrotondati 6">
            <a:extLst>
              <a:ext uri="{FF2B5EF4-FFF2-40B4-BE49-F238E27FC236}">
                <a16:creationId xmlns:a16="http://schemas.microsoft.com/office/drawing/2014/main" id="{1CC1A472-8700-4AE7-9451-53F51BAF8E15}"/>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spTree>
    <p:extLst>
      <p:ext uri="{BB962C8B-B14F-4D97-AF65-F5344CB8AC3E}">
        <p14:creationId xmlns:p14="http://schemas.microsoft.com/office/powerpoint/2010/main" val="644306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it-IT" sz="1600" b="1" dirty="0"/>
              <a:t>Uso di tecnologie </a:t>
            </a:r>
            <a:r>
              <a:rPr lang="it-IT" sz="1600" b="1" dirty="0" err="1"/>
              <a:t>assistive</a:t>
            </a:r>
            <a:r>
              <a:rPr lang="it-IT" sz="1600" dirty="0"/>
              <a:t>: Le tecnologie </a:t>
            </a:r>
            <a:r>
              <a:rPr lang="it-IT" sz="1600" dirty="0" err="1"/>
              <a:t>assistive</a:t>
            </a:r>
            <a:r>
              <a:rPr lang="it-IT" sz="1600" dirty="0"/>
              <a:t>, come i software di sintesi vocale e di riconoscimento vocale, possono aiutare gli studenti con disabilità mentali ad accedere ai materiali scritti e a comunicare in modo più efficace.</a:t>
            </a:r>
          </a:p>
          <a:p>
            <a:pPr marL="285750" indent="-285750">
              <a:buFont typeface="Arial" panose="020B0604020202020204" pitchFamily="34" charset="0"/>
              <a:buChar char="•"/>
            </a:pPr>
            <a:r>
              <a:rPr lang="it-IT" sz="1600" b="1" dirty="0"/>
              <a:t>Accomodamenti</a:t>
            </a:r>
            <a:r>
              <a:rPr lang="it-IT" sz="1600" dirty="0"/>
              <a:t>: Gli accomodamenti sono modifiche o aggiustamenti dell'ambiente di apprendimento che possono aiutare a livellare il campo di gioco per gli studenti con disabilità mentali. Tra gli esempi di accomodamenti vi sono il tempo supplementare per i test, l'accesso a una calcolatrice o l'uso di un elaboratore di testi.</a:t>
            </a:r>
          </a:p>
          <a:p>
            <a:pPr marL="285750" indent="-285750">
              <a:buFont typeface="Arial" panose="020B0604020202020204" pitchFamily="34" charset="0"/>
              <a:buChar char="•"/>
            </a:pPr>
            <a:r>
              <a:rPr lang="it-IT" sz="1600" b="1" dirty="0"/>
              <a:t>Collaborazione con gli specialisti</a:t>
            </a:r>
            <a:r>
              <a:rPr lang="it-IT" sz="1600" dirty="0"/>
              <a:t>: Può essere utile collaborare con specialisti, come uno specialista dell'apprendimento o un terapista occupazionale, per identificare le esigenze specifiche di uno studente con disabilità mentale e sviluppare un piano personalizzato per sostenere il suo apprendimento.</a:t>
            </a:r>
          </a:p>
          <a:p>
            <a:pPr marL="285750" indent="-285750">
              <a:buFont typeface="Arial" panose="020B0604020202020204" pitchFamily="34" charset="0"/>
              <a:buChar char="•"/>
            </a:pPr>
            <a:r>
              <a:rPr lang="it-IT" sz="1600" b="1" dirty="0"/>
              <a:t>Routine e orari strutturati</a:t>
            </a:r>
            <a:r>
              <a:rPr lang="it-IT" sz="1600" dirty="0"/>
              <a:t>: Fornire agli studenti con disabilità mentale routine e orari strutturati può aiutarli a sentirsi più sicuri e a gestire meglio il loro tempo e le loro responsabilità.</a:t>
            </a:r>
          </a:p>
          <a:p>
            <a:pPr marL="285750" indent="-285750">
              <a:buFont typeface="Arial" panose="020B0604020202020204" pitchFamily="34" charset="0"/>
              <a:buChar char="•"/>
            </a:pPr>
            <a:r>
              <a:rPr lang="it-IT" sz="1600" b="1" dirty="0"/>
              <a:t>Ausili visivi</a:t>
            </a:r>
            <a:r>
              <a:rPr lang="it-IT" sz="1600" dirty="0"/>
              <a:t>: Gli ausili visivi, come immagini, diagrammi e grafici, possono aiutare gli studenti con disabilità mentali a comprendere e conservare meglio le informazioni.</a:t>
            </a:r>
          </a:p>
          <a:p>
            <a:pPr marL="285750" indent="-285750">
              <a:buFont typeface="Arial" panose="020B0604020202020204" pitchFamily="34" charset="0"/>
              <a:buChar char="•"/>
            </a:pPr>
            <a:r>
              <a:rPr lang="it-IT" sz="1600" b="1" dirty="0"/>
              <a:t>Istruzione in piccoli gruppi</a:t>
            </a:r>
            <a:r>
              <a:rPr lang="it-IT" sz="1600" dirty="0"/>
              <a:t>: L'istruzione in piccoli gruppi, in cui uno studente lavora con un insegnante o un tutor e un piccolo gruppo di coetanei, può essere particolarmente efficace per gli studenti con disabilità mentali. Ciò consente un'attenzione e un sostegno più personalizzati.</a:t>
            </a: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3.3 </a:t>
            </a:r>
            <a:r>
              <a:rPr lang="it-IT" sz="2000" dirty="0">
                <a:latin typeface="+mj-lt"/>
                <a:ea typeface="Microsoft Sans Serif" panose="020B0604020202020204" pitchFamily="34" charset="0"/>
              </a:rPr>
              <a:t> Cosa si può fare per aiutare gli studenti con disabilità mentali?</a:t>
            </a: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8194" name="Picture 2" descr="output">
            <a:extLst>
              <a:ext uri="{FF2B5EF4-FFF2-40B4-BE49-F238E27FC236}">
                <a16:creationId xmlns:a16="http://schemas.microsoft.com/office/drawing/2014/main" id="{FBF8FE98-4D06-E395-2753-AA2C80615CB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13401" y="2276475"/>
            <a:ext cx="2135724" cy="2135724"/>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7" name="Rettangolo con angoli arrotondati 6">
            <a:extLst>
              <a:ext uri="{FF2B5EF4-FFF2-40B4-BE49-F238E27FC236}">
                <a16:creationId xmlns:a16="http://schemas.microsoft.com/office/drawing/2014/main" id="{38562C7D-52B6-4A35-8A2B-687D34962039}"/>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spTree>
    <p:extLst>
      <p:ext uri="{BB962C8B-B14F-4D97-AF65-F5344CB8AC3E}">
        <p14:creationId xmlns:p14="http://schemas.microsoft.com/office/powerpoint/2010/main" val="1215378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38964"/>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it-IT" sz="1600" b="1" dirty="0"/>
              <a:t>Tecnologia </a:t>
            </a:r>
            <a:r>
              <a:rPr lang="it-IT" sz="1600" b="1" dirty="0" err="1"/>
              <a:t>assistiva</a:t>
            </a:r>
            <a:r>
              <a:rPr lang="it-IT" sz="1600" dirty="0"/>
              <a:t>: Le tecnologie </a:t>
            </a:r>
            <a:r>
              <a:rPr lang="it-IT" sz="1600" dirty="0" err="1"/>
              <a:t>assistive</a:t>
            </a:r>
            <a:r>
              <a:rPr lang="it-IT" sz="1600" dirty="0"/>
              <a:t>, come tastiere adattive, software di sintesi vocale e dispositivi di commutazione, possono aiutare gli studenti con disabilità fisiche ad accedere ai materiali scritti e a comunicare in modo più efficace.</a:t>
            </a:r>
          </a:p>
          <a:p>
            <a:pPr marL="285750" indent="-285750">
              <a:buFont typeface="Arial" panose="020B0604020202020204" pitchFamily="34" charset="0"/>
              <a:buChar char="•"/>
            </a:pPr>
            <a:r>
              <a:rPr lang="it-IT" sz="1600" b="1" dirty="0"/>
              <a:t>Accomodamenti</a:t>
            </a:r>
            <a:r>
              <a:rPr lang="it-IT" sz="1600" dirty="0"/>
              <a:t>: Gli accomodamenti sono modifiche o aggiustamenti dell'ambiente di apprendimento che possono aiutare gli studenti con disabilità fisiche a raggiungere un livello di parità. Tra gli esempi di accomodamenti vi sono il tempo supplementare per i test, l'accesso a una calcolatrice o l'uso di un elaboratore di testi.</a:t>
            </a:r>
          </a:p>
          <a:p>
            <a:pPr marL="285750" indent="-285750">
              <a:buFont typeface="Arial" panose="020B0604020202020204" pitchFamily="34" charset="0"/>
              <a:buChar char="•"/>
            </a:pPr>
            <a:r>
              <a:rPr lang="it-IT" sz="1600" b="1" dirty="0"/>
              <a:t>Collaborazione con gli specialisti</a:t>
            </a:r>
            <a:r>
              <a:rPr lang="it-IT" sz="1600" dirty="0"/>
              <a:t>: Può essere utile collaborare con specialisti, come un fisioterapista o un terapista occupazionale, per identificare le esigenze specifiche di uno studente con disabilità fisica e sviluppare un piano personalizzato per sostenere il suo apprendimento.</a:t>
            </a:r>
          </a:p>
          <a:p>
            <a:pPr marL="285750" indent="-285750">
              <a:buFont typeface="Arial" panose="020B0604020202020204" pitchFamily="34" charset="0"/>
              <a:buChar char="•"/>
            </a:pPr>
            <a:r>
              <a:rPr lang="it-IT" sz="1600" b="1" dirty="0"/>
              <a:t>Attrezzature adattive</a:t>
            </a:r>
            <a:r>
              <a:rPr lang="it-IT" sz="1600" dirty="0"/>
              <a:t>: L'uso di attrezzature adattive, come banchi e sedie modificati, può aiutare gli studenti con disabilità fisiche a partecipare in modo più completo alla classe.</a:t>
            </a:r>
          </a:p>
          <a:p>
            <a:pPr marL="285750" indent="-285750">
              <a:buFont typeface="Arial" panose="020B0604020202020204" pitchFamily="34" charset="0"/>
              <a:buChar char="•"/>
            </a:pPr>
            <a:r>
              <a:rPr lang="it-IT" sz="1600" b="1" dirty="0"/>
              <a:t>Ausili visivi</a:t>
            </a:r>
            <a:r>
              <a:rPr lang="it-IT" sz="1600" dirty="0"/>
              <a:t>: Gli ausili visivi, come immagini, diagrammi e grafici, possono aiutare gli studenti con disabilità fisiche a comprendere e conservare meglio le informazioni.</a:t>
            </a:r>
          </a:p>
          <a:p>
            <a:pPr marL="285750" indent="-285750">
              <a:buFont typeface="Arial" panose="020B0604020202020204" pitchFamily="34" charset="0"/>
              <a:buChar char="•"/>
            </a:pPr>
            <a:r>
              <a:rPr lang="it-IT" sz="1600" b="1" dirty="0"/>
              <a:t>Istruzione in piccoli gruppi</a:t>
            </a:r>
            <a:r>
              <a:rPr lang="it-IT" sz="1600" dirty="0"/>
              <a:t>: L'istruzione in piccoli gruppi, in cui uno studente lavora con un insegnante o un tutor e un piccolo gruppo di compagni, può essere particolarmente efficace per gli studenti con disabilità fisiche. Ciò consente un'attenzione e un sostegno più personalizzati.</a:t>
            </a: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3.4 </a:t>
            </a:r>
            <a:r>
              <a:rPr lang="it-IT" sz="2000" dirty="0">
                <a:latin typeface="+mj-lt"/>
                <a:ea typeface="Microsoft Sans Serif" panose="020B0604020202020204" pitchFamily="34" charset="0"/>
              </a:rPr>
              <a:t>Cosa si può fare per aiutare gli studenti con disabilità fisiche?</a:t>
            </a:r>
          </a:p>
        </p:txBody>
      </p:sp>
      <p:pic>
        <p:nvPicPr>
          <p:cNvPr id="4" name="Billede 3" descr="Et billede, der indeholder vindue&#10;&#10;Automatisk genereret beskrivelse">
            <a:extLst>
              <a:ext uri="{FF2B5EF4-FFF2-40B4-BE49-F238E27FC236}">
                <a16:creationId xmlns:a16="http://schemas.microsoft.com/office/drawing/2014/main" id="{4959E667-E6EE-664E-FE0A-86B07BD597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62506" y="2331709"/>
            <a:ext cx="2191810" cy="2194581"/>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Rettangolo con angoli arrotondati 5">
            <a:extLst>
              <a:ext uri="{FF2B5EF4-FFF2-40B4-BE49-F238E27FC236}">
                <a16:creationId xmlns:a16="http://schemas.microsoft.com/office/drawing/2014/main" id="{4D46293F-EC34-4BFB-A964-B2920602F1F9}"/>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spTree>
    <p:extLst>
      <p:ext uri="{BB962C8B-B14F-4D97-AF65-F5344CB8AC3E}">
        <p14:creationId xmlns:p14="http://schemas.microsoft.com/office/powerpoint/2010/main" val="309415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23</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333594" y="1658569"/>
            <a:ext cx="4755519" cy="187706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lvl="0"/>
            <a:r>
              <a:rPr lang="it-IT" sz="2000" b="1" dirty="0">
                <a:solidFill>
                  <a:schemeClr val="dk1"/>
                </a:solidFill>
                <a:latin typeface="+mj-lt"/>
                <a:ea typeface="Varela Round"/>
                <a:cs typeface="Varela Round"/>
                <a:sym typeface="Varela Round"/>
              </a:rPr>
              <a:t>Aspettative e regole chiare</a:t>
            </a:r>
          </a:p>
          <a:p>
            <a:pPr lvl="0"/>
            <a:r>
              <a:rPr lang="it-IT" sz="1600" dirty="0">
                <a:solidFill>
                  <a:schemeClr val="dk1"/>
                </a:solidFill>
                <a:latin typeface="+mj-lt"/>
                <a:ea typeface="Varela Round"/>
                <a:cs typeface="Varela Round"/>
                <a:sym typeface="Varela Round"/>
              </a:rPr>
              <a:t>Comunicate chiaramente agli studenti le vostre aspettative in termini di comportamento, abitudini di lavoro e partecipazione. L'uso di strumenti digitali può contribuire a creare un senso di struttura e prevedibilità.</a:t>
            </a: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650949"/>
            <a:ext cx="5143703" cy="1884681"/>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it-IT" sz="2000" b="1" dirty="0">
                <a:solidFill>
                  <a:schemeClr val="dk1"/>
                </a:solidFill>
                <a:latin typeface="+mj-lt"/>
                <a:cs typeface="Varela Round"/>
              </a:rPr>
              <a:t>Un clima d'aula positivo </a:t>
            </a:r>
          </a:p>
          <a:p>
            <a:pPr lvl="0" algn="r">
              <a:buClr>
                <a:schemeClr val="dk1"/>
              </a:buClr>
              <a:buSzPts val="1100"/>
            </a:pPr>
            <a:r>
              <a:rPr lang="it-IT" sz="1600" dirty="0">
                <a:solidFill>
                  <a:schemeClr val="dk1"/>
                </a:solidFill>
                <a:latin typeface="+mj-lt"/>
                <a:cs typeface="Varela Round"/>
              </a:rPr>
              <a:t>Incoraggiate la comunicazione aperta, l'inclusione e il rispetto tra gli studenti. Un ambiente sicuro e solidale può portare a un apprendimento e a una crescita più profondi.</a:t>
            </a:r>
            <a:endParaRPr lang="en-GB" altLang="ko-KR" sz="1600" dirty="0">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333594" y="3692640"/>
            <a:ext cx="4755519" cy="2035098"/>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it-IT" sz="2000" b="1" dirty="0">
                <a:solidFill>
                  <a:schemeClr val="dk1"/>
                </a:solidFill>
                <a:latin typeface="+mj-lt"/>
                <a:ea typeface="Varela Round"/>
                <a:cs typeface="Varela Round"/>
                <a:sym typeface="Varela Round"/>
              </a:rPr>
              <a:t>Senso di appartenenza</a:t>
            </a:r>
          </a:p>
          <a:p>
            <a:pPr>
              <a:buClr>
                <a:schemeClr val="dk1"/>
              </a:buClr>
              <a:buSzPts val="1100"/>
            </a:pPr>
            <a:r>
              <a:rPr lang="it-IT" sz="1600" dirty="0">
                <a:solidFill>
                  <a:schemeClr val="dk1"/>
                </a:solidFill>
                <a:latin typeface="+mj-lt"/>
                <a:ea typeface="Varela Round"/>
                <a:cs typeface="Varela Round"/>
                <a:sym typeface="Varela Round"/>
              </a:rPr>
              <a:t>Cercate di coinvolgere gli studenti nelle attività e nelle discussioni di classe e incoraggiateli a partecipare. Questo può aiutare gli studenti a sentirsi parte integrante della comunità della classe.</a:t>
            </a:r>
            <a:endParaRPr lang="en-GB" altLang="ko-KR" sz="1200" dirty="0">
              <a:latin typeface="+mj-lt"/>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5143702" cy="2027478"/>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algn="r">
              <a:lnSpc>
                <a:spcPct val="120000"/>
              </a:lnSpc>
              <a:buClr>
                <a:schemeClr val="dk1"/>
              </a:buClr>
              <a:buSzPts val="1100"/>
            </a:pPr>
            <a:r>
              <a:rPr lang="it-IT" sz="2000" b="1" dirty="0">
                <a:solidFill>
                  <a:schemeClr val="dk1"/>
                </a:solidFill>
                <a:latin typeface="+mj-lt"/>
                <a:ea typeface="Varela Round"/>
                <a:cs typeface="Varela Round"/>
                <a:sym typeface="Varela Round"/>
              </a:rPr>
              <a:t>Incoraggiare l'assunzione di rischi e gli errori</a:t>
            </a:r>
          </a:p>
          <a:p>
            <a:pPr algn="r">
              <a:buClr>
                <a:schemeClr val="dk1"/>
              </a:buClr>
              <a:buSzPts val="1100"/>
            </a:pPr>
            <a:r>
              <a:rPr lang="it-IT" sz="1600" dirty="0">
                <a:solidFill>
                  <a:schemeClr val="dk1"/>
                </a:solidFill>
                <a:latin typeface="+mj-lt"/>
                <a:ea typeface="Varela Round"/>
                <a:cs typeface="Varela Round"/>
                <a:sym typeface="Varela Round"/>
              </a:rPr>
              <a:t>Commettere errori è una parte naturale del processo di apprendimento. Incoraggiate i vostri studenti a fare domande, a esprimere le loro idee e a provare cose nuove, anche se la prima volta non saranno perfette. </a:t>
            </a:r>
            <a:endParaRPr lang="en-GB" altLang="ko-KR" sz="1200" dirty="0">
              <a:latin typeface="+mj-lt"/>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dirty="0">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62109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3.5 </a:t>
            </a:r>
            <a:r>
              <a:rPr lang="it-IT" sz="2000" dirty="0">
                <a:latin typeface="+mj-lt"/>
                <a:ea typeface="Microsoft Sans Serif" panose="020B0604020202020204" pitchFamily="34" charset="0"/>
              </a:rPr>
              <a:t>Creare un ambiente di apprendimento di sostegno</a:t>
            </a:r>
            <a:endParaRPr lang="en-AU" sz="2000" dirty="0">
              <a:latin typeface="+mj-lt"/>
              <a:ea typeface="Microsoft Sans Serif" panose="020B0604020202020204" pitchFamily="34" charset="0"/>
            </a:endParaRPr>
          </a:p>
        </p:txBody>
      </p:sp>
      <p:pic>
        <p:nvPicPr>
          <p:cNvPr id="11266" name="Picture 2" descr="output">
            <a:extLst>
              <a:ext uri="{FF2B5EF4-FFF2-40B4-BE49-F238E27FC236}">
                <a16:creationId xmlns:a16="http://schemas.microsoft.com/office/drawing/2014/main" id="{A13EF754-7B2D-8AE5-8351-EE0838308F1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528553" y="2952108"/>
            <a:ext cx="1466850" cy="1466850"/>
          </a:xfrm>
          <a:prstGeom prst="rect">
            <a:avLst/>
          </a:prstGeom>
          <a:noFill/>
          <a:extLst>
            <a:ext uri="{909E8E84-426E-40DD-AFC4-6F175D3DCCD1}">
              <a14:hiddenFill xmlns:a14="http://schemas.microsoft.com/office/drawing/2010/main">
                <a:solidFill>
                  <a:srgbClr val="FFFFFF"/>
                </a:solidFill>
              </a14:hiddenFill>
            </a:ext>
          </a:extLst>
        </p:spPr>
      </p:pic>
      <p:sp>
        <p:nvSpPr>
          <p:cNvPr id="34" name="Rettangolo con angoli arrotondati 33">
            <a:extLst>
              <a:ext uri="{FF2B5EF4-FFF2-40B4-BE49-F238E27FC236}">
                <a16:creationId xmlns:a16="http://schemas.microsoft.com/office/drawing/2014/main" id="{FC27D916-20C2-4BB2-9D7C-637B0A95FA92}"/>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spTree>
    <p:extLst>
      <p:ext uri="{BB962C8B-B14F-4D97-AF65-F5344CB8AC3E}">
        <p14:creationId xmlns:p14="http://schemas.microsoft.com/office/powerpoint/2010/main" val="359722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3.6 </a:t>
            </a:r>
            <a:r>
              <a:rPr lang="en-AU" sz="2000" dirty="0" err="1">
                <a:latin typeface="+mj-lt"/>
                <a:ea typeface="Microsoft Sans Serif" panose="020B0604020202020204" pitchFamily="34" charset="0"/>
              </a:rPr>
              <a:t>Strategie</a:t>
            </a:r>
            <a:r>
              <a:rPr lang="en-AU" sz="2000" dirty="0">
                <a:latin typeface="+mj-lt"/>
                <a:ea typeface="Microsoft Sans Serif" panose="020B0604020202020204" pitchFamily="34" charset="0"/>
              </a:rPr>
              <a:t> in </a:t>
            </a:r>
            <a:r>
              <a:rPr lang="en-AU" sz="2000" dirty="0" err="1">
                <a:latin typeface="+mj-lt"/>
                <a:ea typeface="Microsoft Sans Serif" panose="020B0604020202020204" pitchFamily="34" charset="0"/>
              </a:rPr>
              <a:t>classe</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3200" dirty="0">
                <a:latin typeface="+mj-lt"/>
              </a:rPr>
              <a:t>Attuando queste strategie, è possibile creare un ambiente di apprendimento favorevole e stimolante che aiuti gli studenti ad avere successo.</a:t>
            </a: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1911661"/>
            <a:ext cx="7772400" cy="74393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400" dirty="0">
                <a:latin typeface="+mj-lt"/>
              </a:rPr>
              <a:t>È importante stabilire aspettative chiare, creare una cultura di classe positiva, promuovere un senso di appartenenza, fornire risorse e sostegno, incoraggiare l'assunzione di rischi e gli errori e mostrare interesse per gli studenti.</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2290" name="Picture 2" descr="output">
            <a:extLst>
              <a:ext uri="{FF2B5EF4-FFF2-40B4-BE49-F238E27FC236}">
                <a16:creationId xmlns:a16="http://schemas.microsoft.com/office/drawing/2014/main" id="{1612999A-6232-E212-E0F0-8D4B679AF9D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487027" y="2414864"/>
            <a:ext cx="2371379" cy="2371379"/>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0" name="Rettangolo con angoli arrotondati 9">
            <a:extLst>
              <a:ext uri="{FF2B5EF4-FFF2-40B4-BE49-F238E27FC236}">
                <a16:creationId xmlns:a16="http://schemas.microsoft.com/office/drawing/2014/main" id="{43BF2838-D994-4069-A827-56C021C23703}"/>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spTree>
    <p:extLst>
      <p:ext uri="{BB962C8B-B14F-4D97-AF65-F5344CB8AC3E}">
        <p14:creationId xmlns:p14="http://schemas.microsoft.com/office/powerpoint/2010/main" val="3842467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Come </a:t>
              </a:r>
              <a:r>
                <a:rPr lang="en-US" altLang="ko-KR" sz="2000" b="1" dirty="0" err="1">
                  <a:cs typeface="Poppins Medium" panose="00000600000000000000" pitchFamily="2" charset="0"/>
                </a:rPr>
                <a:t>aiutare</a:t>
              </a:r>
              <a:r>
                <a:rPr lang="en-US" altLang="ko-KR" sz="2000" b="1" dirty="0">
                  <a:cs typeface="Poppins Medium" panose="00000600000000000000" pitchFamily="2" charset="0"/>
                </a:rPr>
                <a:t> </a:t>
              </a:r>
              <a:r>
                <a:rPr lang="en-US" altLang="ko-KR" sz="2000" b="1" dirty="0" err="1">
                  <a:cs typeface="Poppins Medium" panose="00000600000000000000" pitchFamily="2" charset="0"/>
                </a:rPr>
                <a:t>gli</a:t>
              </a:r>
              <a:r>
                <a:rPr lang="en-US" altLang="ko-KR" sz="2000" b="1" dirty="0">
                  <a:cs typeface="Poppins Medium" panose="00000600000000000000" pitchFamily="2" charset="0"/>
                </a:rPr>
                <a:t> </a:t>
              </a:r>
              <a:r>
                <a:rPr lang="en-US" altLang="ko-KR" sz="2000" b="1" dirty="0" err="1">
                  <a:cs typeface="Poppins Medium" panose="00000600000000000000" pitchFamily="2" charset="0"/>
                </a:rPr>
                <a:t>studenti</a:t>
              </a:r>
              <a:r>
                <a:rPr lang="en-US" altLang="ko-KR" sz="2000" b="1" dirty="0">
                  <a:cs typeface="Poppins Medium" panose="00000600000000000000" pitchFamily="2" charset="0"/>
                </a:rPr>
                <a:t> con </a:t>
              </a:r>
              <a:r>
                <a:rPr lang="en-US" altLang="ko-KR" sz="2000" b="1" dirty="0" err="1">
                  <a:cs typeface="Poppins Medium" panose="00000600000000000000" pitchFamily="2" charset="0"/>
                </a:rPr>
                <a:t>esigenze</a:t>
              </a:r>
              <a:r>
                <a:rPr lang="en-US" altLang="ko-KR" sz="2000" b="1" dirty="0">
                  <a:cs typeface="Poppins Medium" panose="00000600000000000000" pitchFamily="2" charset="0"/>
                </a:rPr>
                <a:t> </a:t>
              </a:r>
              <a:r>
                <a:rPr lang="en-US" altLang="ko-KR" sz="2000" b="1" dirty="0" err="1">
                  <a:cs typeface="Poppins Medium" panose="00000600000000000000" pitchFamily="2" charset="0"/>
                </a:rPr>
                <a:t>speciali</a:t>
              </a:r>
              <a:r>
                <a:rPr lang="en-US" altLang="ko-KR" sz="2000" b="1" dirty="0">
                  <a:cs typeface="Poppins Medium" panose="00000600000000000000" pitchFamily="2" charset="0"/>
                </a:rPr>
                <a:t>?</a:t>
              </a: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Sfruttando</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ausili</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digitali</a:t>
              </a:r>
              <a:endParaRPr lang="en-US" altLang="ko-KR"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544784"/>
              <a:ext cx="4510325"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Studenti</a:t>
              </a:r>
              <a:r>
                <a:rPr lang="en-US" altLang="ko-KR" sz="2000" b="1" dirty="0">
                  <a:cs typeface="Poppins Medium" panose="00000600000000000000" pitchFamily="2" charset="0"/>
                </a:rPr>
                <a:t> con </a:t>
              </a:r>
              <a:r>
                <a:rPr lang="en-US" altLang="ko-KR" sz="2000" b="1" dirty="0" err="1">
                  <a:cs typeface="Poppins Medium" panose="00000600000000000000" pitchFamily="2" charset="0"/>
                </a:rPr>
                <a:t>dislessia</a:t>
              </a:r>
              <a:r>
                <a:rPr lang="en-US" altLang="ko-KR" sz="2000" b="1" dirty="0">
                  <a:cs typeface="Poppins Medium" panose="00000600000000000000" pitchFamily="2" charset="0"/>
                </a:rPr>
                <a:t> </a:t>
              </a: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Possono essere supportati con software di sintesi vocale e di riconoscimento vocale</a:t>
              </a: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574844"/>
              <a:ext cx="5050209"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Studenti</a:t>
              </a:r>
              <a:r>
                <a:rPr lang="en-US" altLang="ko-KR" sz="2000" b="1" dirty="0">
                  <a:cs typeface="Poppins Medium" panose="00000600000000000000" pitchFamily="2" charset="0"/>
                </a:rPr>
                <a:t> con </a:t>
              </a:r>
              <a:r>
                <a:rPr lang="en-US" altLang="ko-KR" sz="2000" b="1" dirty="0" err="1">
                  <a:cs typeface="Poppins Medium" panose="00000600000000000000" pitchFamily="2" charset="0"/>
                </a:rPr>
                <a:t>disabilità</a:t>
              </a:r>
              <a:r>
                <a:rPr lang="en-US" altLang="ko-KR" sz="2000" b="1" dirty="0">
                  <a:cs typeface="Poppins Medium" panose="00000600000000000000" pitchFamily="2" charset="0"/>
                </a:rPr>
                <a:t> </a:t>
              </a:r>
              <a:r>
                <a:rPr lang="en-US" altLang="ko-KR" sz="2000" b="1" dirty="0" err="1">
                  <a:cs typeface="Poppins Medium" panose="00000600000000000000" pitchFamily="2" charset="0"/>
                </a:rPr>
                <a:t>mentali</a:t>
              </a:r>
              <a:r>
                <a:rPr lang="en-US" altLang="ko-KR" sz="1600" b="1" dirty="0">
                  <a:cs typeface="Poppins Medium" panose="00000600000000000000" pitchFamily="2" charset="0"/>
                </a:rPr>
                <a:t> </a:t>
              </a: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Gli ausili visivi, come immagini, diagrammi e grafici, possono aiutare gli studenti con disabilità mentali</a:t>
              </a: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Studenti</a:t>
              </a:r>
              <a:r>
                <a:rPr lang="en-US" altLang="ko-KR" sz="2000" b="1" dirty="0">
                  <a:cs typeface="Poppins Medium" panose="00000600000000000000" pitchFamily="2" charset="0"/>
                </a:rPr>
                <a:t> con </a:t>
              </a:r>
              <a:r>
                <a:rPr lang="en-US" altLang="ko-KR" sz="2000" b="1" dirty="0" err="1">
                  <a:cs typeface="Poppins Medium" panose="00000600000000000000" pitchFamily="2" charset="0"/>
                </a:rPr>
                <a:t>disabilità</a:t>
              </a:r>
              <a:r>
                <a:rPr lang="en-US" altLang="ko-KR" sz="2000" b="1" dirty="0">
                  <a:cs typeface="Poppins Medium" panose="00000600000000000000" pitchFamily="2" charset="0"/>
                </a:rPr>
                <a:t> </a:t>
              </a:r>
              <a:r>
                <a:rPr lang="en-US" altLang="ko-KR" sz="2000" b="1" dirty="0" err="1">
                  <a:cs typeface="Poppins Medium" panose="00000600000000000000" pitchFamily="2" charset="0"/>
                </a:rPr>
                <a:t>fisica</a:t>
              </a:r>
              <a:endParaRPr lang="en-US" altLang="ko-KR" sz="1600" b="1" dirty="0">
                <a:cs typeface="Poppins Medium" panose="00000600000000000000" pitchFamily="2" charset="0"/>
              </a:endParaRP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Banchi e sedie modificati possono aiutare gli studenti con disabilità fisiche a partecipare in modo più completo alla classe</a:t>
              </a: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Supportive learning environment</a:t>
            </a: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B7E2BA71-36A8-4809-8798-71A5C498D02A}"/>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spTree>
    <p:extLst>
      <p:ext uri="{BB962C8B-B14F-4D97-AF65-F5344CB8AC3E}">
        <p14:creationId xmlns:p14="http://schemas.microsoft.com/office/powerpoint/2010/main" val="80307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038299"/>
            <a:ext cx="8557467" cy="3013351"/>
          </a:xfrm>
          <a:prstGeom prst="rect">
            <a:avLst/>
          </a:prstGeom>
          <a:noFill/>
        </p:spPr>
        <p:txBody>
          <a:bodyPr wrap="square" numCol="2" rtlCol="0">
            <a:noAutofit/>
          </a:bodyPr>
          <a:lstStyle/>
          <a:p>
            <a:pPr fontAlgn="base"/>
            <a:r>
              <a:rPr lang="it-IT" b="1" dirty="0"/>
              <a:t>1. Un ambiente di apprendimento favorevole può aiutare gli studenti con bisogni speciali a sentirsi</a:t>
            </a:r>
            <a:endParaRPr lang="it-IT" sz="2400" dirty="0"/>
          </a:p>
          <a:p>
            <a:pPr marL="800100" lvl="1" indent="-342900" fontAlgn="base">
              <a:buFont typeface="+mj-lt"/>
              <a:buAutoNum type="alphaLcParenR"/>
            </a:pPr>
            <a:r>
              <a:rPr lang="it-IT" dirty="0"/>
              <a:t>Responsabili e consapevoli </a:t>
            </a:r>
            <a:endParaRPr lang="it-IT" sz="2400" dirty="0"/>
          </a:p>
          <a:p>
            <a:pPr marL="800100" lvl="1" indent="-342900" fontAlgn="base">
              <a:buFont typeface="+mj-lt"/>
              <a:buAutoNum type="alphaLcParenR"/>
            </a:pPr>
            <a:r>
              <a:rPr lang="it-IT" dirty="0"/>
              <a:t>A loro agio e sicuri di sé</a:t>
            </a:r>
            <a:endParaRPr lang="it-IT" sz="2400" dirty="0"/>
          </a:p>
          <a:p>
            <a:pPr marL="800100" lvl="1" indent="-342900" fontAlgn="base">
              <a:buFont typeface="+mj-lt"/>
              <a:buAutoNum type="alphaLcParenR"/>
            </a:pPr>
            <a:r>
              <a:rPr lang="it-IT" dirty="0"/>
              <a:t>Nervosi e a disagio</a:t>
            </a:r>
            <a:endParaRPr lang="it-IT" sz="2400" dirty="0"/>
          </a:p>
          <a:p>
            <a:pPr fontAlgn="base"/>
            <a:r>
              <a:rPr lang="it-IT" dirty="0"/>
              <a:t> </a:t>
            </a:r>
            <a:endParaRPr lang="it-IT" sz="2400" dirty="0"/>
          </a:p>
          <a:p>
            <a:pPr fontAlgn="base"/>
            <a:r>
              <a:rPr lang="it-IT" b="1" dirty="0"/>
              <a:t>2. Gli accomodamenti possono includere</a:t>
            </a:r>
            <a:endParaRPr lang="it-IT" sz="2400" dirty="0"/>
          </a:p>
          <a:p>
            <a:pPr marL="800100" lvl="1" indent="-342900" fontAlgn="base">
              <a:buFont typeface="+mj-lt"/>
              <a:buAutoNum type="alphaLcParenR"/>
            </a:pPr>
            <a:r>
              <a:rPr lang="it-IT" dirty="0"/>
              <a:t>Tempo extra per i test</a:t>
            </a:r>
            <a:endParaRPr lang="it-IT" sz="2400" dirty="0"/>
          </a:p>
          <a:p>
            <a:pPr marL="800100" lvl="1" indent="-342900" fontAlgn="base">
              <a:buFont typeface="+mj-lt"/>
              <a:buAutoNum type="alphaLcParenR"/>
            </a:pPr>
            <a:r>
              <a:rPr lang="it-IT" dirty="0"/>
              <a:t>Meno amici</a:t>
            </a:r>
            <a:endParaRPr lang="it-IT" sz="2400" dirty="0"/>
          </a:p>
          <a:p>
            <a:pPr marL="800100" lvl="1" indent="-342900" fontAlgn="base">
              <a:buFont typeface="+mj-lt"/>
              <a:buAutoNum type="alphaLcParenR"/>
            </a:pPr>
            <a:r>
              <a:rPr lang="it-IT" dirty="0"/>
              <a:t>Compiti a casa extra</a:t>
            </a:r>
            <a:endParaRPr lang="it-IT" sz="2400" dirty="0"/>
          </a:p>
          <a:p>
            <a:pPr fontAlgn="base"/>
            <a:r>
              <a:rPr lang="it-IT" dirty="0"/>
              <a:t> </a:t>
            </a:r>
          </a:p>
          <a:p>
            <a:pPr fontAlgn="base"/>
            <a:endParaRPr lang="it-IT" sz="2400" dirty="0"/>
          </a:p>
          <a:p>
            <a:pPr fontAlgn="base"/>
            <a:r>
              <a:rPr lang="it-IT" b="1" dirty="0"/>
              <a:t>3. Un ambiente di apprendimento favorevole può essere costruito attraverso:</a:t>
            </a:r>
            <a:endParaRPr lang="it-IT" sz="2400" dirty="0"/>
          </a:p>
          <a:p>
            <a:pPr marL="800100" lvl="1" indent="-342900" fontAlgn="base">
              <a:buFont typeface="+mj-lt"/>
              <a:buAutoNum type="alphaLcParenR"/>
            </a:pPr>
            <a:r>
              <a:rPr lang="it-IT" dirty="0"/>
              <a:t>La condivisione di aspettative e regole chiare</a:t>
            </a:r>
            <a:endParaRPr lang="it-IT" sz="2400" dirty="0"/>
          </a:p>
          <a:p>
            <a:pPr marL="800100" lvl="1" indent="-342900" fontAlgn="base">
              <a:buFont typeface="+mj-lt"/>
              <a:buAutoNum type="alphaLcParenR"/>
            </a:pPr>
            <a:r>
              <a:rPr lang="it-IT" dirty="0"/>
              <a:t>Meno regole e uso di parole</a:t>
            </a:r>
            <a:endParaRPr lang="it-IT" sz="2400" dirty="0"/>
          </a:p>
          <a:p>
            <a:pPr marL="800100" lvl="1" indent="-342900" fontAlgn="base">
              <a:buFont typeface="+mj-lt"/>
              <a:buAutoNum type="alphaLcParenR"/>
            </a:pPr>
            <a:r>
              <a:rPr lang="it-IT" dirty="0"/>
              <a:t>Pause più brevi</a:t>
            </a:r>
            <a:endParaRPr lang="it-IT" sz="2400" dirty="0"/>
          </a:p>
          <a:p>
            <a:pPr fontAlgn="base"/>
            <a:r>
              <a:rPr lang="it-IT" dirty="0"/>
              <a:t> </a:t>
            </a:r>
            <a:endParaRPr lang="it-IT" sz="2400" dirty="0"/>
          </a:p>
          <a:p>
            <a:pPr fontAlgn="base"/>
            <a:r>
              <a:rPr lang="it-IT" b="1" dirty="0"/>
              <a:t>4. È possibile creare un ambiente di apprendimento favorevole e accogliente</a:t>
            </a:r>
            <a:endParaRPr lang="it-IT" sz="2400" dirty="0"/>
          </a:p>
          <a:p>
            <a:pPr marL="800100" lvl="1" indent="-342900" fontAlgn="base">
              <a:buFont typeface="+mj-lt"/>
              <a:buAutoNum type="alphaLcParenR"/>
            </a:pPr>
            <a:r>
              <a:rPr lang="it-IT" dirty="0"/>
              <a:t>Riprodurre musica in classe</a:t>
            </a:r>
            <a:endParaRPr lang="it-IT" sz="2400" dirty="0"/>
          </a:p>
          <a:p>
            <a:pPr marL="800100" lvl="1" indent="-342900" fontAlgn="base">
              <a:buFont typeface="+mj-lt"/>
              <a:buAutoNum type="alphaLcParenR"/>
            </a:pPr>
            <a:r>
              <a:rPr lang="it-IT" dirty="0"/>
              <a:t>Isolare gli studenti con esigenze speciali</a:t>
            </a:r>
            <a:endParaRPr lang="it-IT" sz="2400" dirty="0"/>
          </a:p>
          <a:p>
            <a:pPr marL="800100" lvl="1" indent="-342900" fontAlgn="base">
              <a:buFont typeface="+mj-lt"/>
              <a:buAutoNum type="alphaLcParenR"/>
            </a:pPr>
            <a:r>
              <a:rPr lang="it-IT" dirty="0"/>
              <a:t>Implementare strategie</a:t>
            </a:r>
            <a:endParaRPr lang="en-US" altLang="ko-KR" sz="3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152857" y="3790176"/>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8" y="669816"/>
            <a:ext cx="4902849"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Un </a:t>
            </a:r>
            <a:r>
              <a:rPr lang="en-US" sz="2000" b="1" dirty="0" err="1">
                <a:cs typeface="Poppins Medium" panose="00000600000000000000" pitchFamily="2" charset="0"/>
                <a:sym typeface="Varela Round"/>
              </a:rPr>
              <a:t>ambiente</a:t>
            </a:r>
            <a:r>
              <a:rPr lang="en-US" sz="2000" b="1" dirty="0">
                <a:cs typeface="Poppins Medium" panose="00000600000000000000" pitchFamily="2" charset="0"/>
                <a:sym typeface="Varela Round"/>
              </a:rPr>
              <a:t> di </a:t>
            </a:r>
            <a:r>
              <a:rPr lang="en-US" sz="2000" b="1" dirty="0" err="1">
                <a:cs typeface="Poppins Medium" panose="00000600000000000000" pitchFamily="2" charset="0"/>
                <a:sym typeface="Varela Round"/>
              </a:rPr>
              <a:t>apprendimento</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favorevole</a:t>
            </a:r>
            <a:endParaRPr lang="en-US" sz="2000" b="1" dirty="0">
              <a:cs typeface="Poppins Medium" panose="00000600000000000000" pitchFamily="2" charset="0"/>
              <a:sym typeface="Varela Round"/>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52866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Soluzioni</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7" name="TextBox 54">
            <a:extLst>
              <a:ext uri="{FF2B5EF4-FFF2-40B4-BE49-F238E27FC236}">
                <a16:creationId xmlns:a16="http://schemas.microsoft.com/office/drawing/2014/main" id="{C00EAE64-A2A1-476C-BC8E-35DEF1F88A22}"/>
              </a:ext>
            </a:extLst>
          </p:cNvPr>
          <p:cNvSpPr txBox="1"/>
          <p:nvPr/>
        </p:nvSpPr>
        <p:spPr>
          <a:xfrm>
            <a:off x="626289" y="2038299"/>
            <a:ext cx="8557467" cy="3013351"/>
          </a:xfrm>
          <a:prstGeom prst="rect">
            <a:avLst/>
          </a:prstGeom>
          <a:noFill/>
        </p:spPr>
        <p:txBody>
          <a:bodyPr wrap="square" numCol="2" rtlCol="0">
            <a:noAutofit/>
          </a:bodyPr>
          <a:lstStyle/>
          <a:p>
            <a:pPr fontAlgn="base"/>
            <a:r>
              <a:rPr lang="it-IT" b="1" dirty="0"/>
              <a:t>1. Un ambiente di apprendimento favorevole può aiutare gli studenti con bisogni speciali a sentirsi</a:t>
            </a:r>
            <a:endParaRPr lang="it-IT" sz="2400" dirty="0"/>
          </a:p>
          <a:p>
            <a:pPr marL="800100" lvl="1" indent="-342900" fontAlgn="base">
              <a:buFont typeface="+mj-lt"/>
              <a:buAutoNum type="alphaLcParenR"/>
            </a:pPr>
            <a:r>
              <a:rPr lang="it-IT" dirty="0"/>
              <a:t>Responsabili e consapevoli </a:t>
            </a:r>
            <a:endParaRPr lang="it-IT" sz="2400" dirty="0"/>
          </a:p>
          <a:p>
            <a:pPr marL="800100" lvl="1" indent="-342900" fontAlgn="base">
              <a:buFont typeface="+mj-lt"/>
              <a:buAutoNum type="alphaLcParenR"/>
            </a:pPr>
            <a:r>
              <a:rPr lang="it-IT" dirty="0">
                <a:solidFill>
                  <a:srgbClr val="00B050"/>
                </a:solidFill>
              </a:rPr>
              <a:t>A loro agio e sicuri di sé</a:t>
            </a:r>
            <a:endParaRPr lang="it-IT" sz="2400" dirty="0">
              <a:solidFill>
                <a:srgbClr val="00B050"/>
              </a:solidFill>
            </a:endParaRPr>
          </a:p>
          <a:p>
            <a:pPr marL="800100" lvl="1" indent="-342900" fontAlgn="base">
              <a:buFont typeface="+mj-lt"/>
              <a:buAutoNum type="alphaLcParenR"/>
            </a:pPr>
            <a:r>
              <a:rPr lang="it-IT" dirty="0"/>
              <a:t>Nervosi e a disagio</a:t>
            </a:r>
            <a:endParaRPr lang="it-IT" sz="2400" dirty="0"/>
          </a:p>
          <a:p>
            <a:pPr fontAlgn="base"/>
            <a:r>
              <a:rPr lang="it-IT" dirty="0"/>
              <a:t> </a:t>
            </a:r>
            <a:endParaRPr lang="it-IT" sz="2400" dirty="0"/>
          </a:p>
          <a:p>
            <a:pPr fontAlgn="base"/>
            <a:r>
              <a:rPr lang="it-IT" b="1" dirty="0"/>
              <a:t>2. Gli accomodamenti possono includere</a:t>
            </a:r>
            <a:endParaRPr lang="it-IT" sz="2400" dirty="0"/>
          </a:p>
          <a:p>
            <a:pPr marL="800100" lvl="1" indent="-342900" fontAlgn="base">
              <a:buFont typeface="+mj-lt"/>
              <a:buAutoNum type="alphaLcParenR"/>
            </a:pPr>
            <a:r>
              <a:rPr lang="it-IT" dirty="0">
                <a:solidFill>
                  <a:srgbClr val="00B050"/>
                </a:solidFill>
              </a:rPr>
              <a:t>Tempo extra per i test</a:t>
            </a:r>
            <a:endParaRPr lang="it-IT" sz="2400" dirty="0">
              <a:solidFill>
                <a:srgbClr val="00B050"/>
              </a:solidFill>
            </a:endParaRPr>
          </a:p>
          <a:p>
            <a:pPr marL="800100" lvl="1" indent="-342900" fontAlgn="base">
              <a:buFont typeface="+mj-lt"/>
              <a:buAutoNum type="alphaLcParenR"/>
            </a:pPr>
            <a:r>
              <a:rPr lang="it-IT" dirty="0"/>
              <a:t>Meno amici</a:t>
            </a:r>
            <a:endParaRPr lang="it-IT" sz="2400" dirty="0"/>
          </a:p>
          <a:p>
            <a:pPr marL="800100" lvl="1" indent="-342900" fontAlgn="base">
              <a:buFont typeface="+mj-lt"/>
              <a:buAutoNum type="alphaLcParenR"/>
            </a:pPr>
            <a:r>
              <a:rPr lang="it-IT" dirty="0"/>
              <a:t>Compiti a casa extra</a:t>
            </a:r>
            <a:endParaRPr lang="it-IT" sz="2400" dirty="0"/>
          </a:p>
          <a:p>
            <a:pPr fontAlgn="base"/>
            <a:r>
              <a:rPr lang="it-IT" dirty="0"/>
              <a:t> </a:t>
            </a:r>
          </a:p>
          <a:p>
            <a:pPr fontAlgn="base"/>
            <a:endParaRPr lang="it-IT" sz="2400" dirty="0"/>
          </a:p>
          <a:p>
            <a:pPr fontAlgn="base"/>
            <a:r>
              <a:rPr lang="it-IT" b="1" dirty="0"/>
              <a:t>3. Un ambiente di apprendimento favorevole può essere costruito attraverso:</a:t>
            </a:r>
            <a:endParaRPr lang="it-IT" sz="2400" dirty="0"/>
          </a:p>
          <a:p>
            <a:pPr marL="800100" lvl="1" indent="-342900" fontAlgn="base">
              <a:buFont typeface="+mj-lt"/>
              <a:buAutoNum type="alphaLcParenR"/>
            </a:pPr>
            <a:r>
              <a:rPr lang="it-IT" dirty="0">
                <a:solidFill>
                  <a:srgbClr val="00B050"/>
                </a:solidFill>
              </a:rPr>
              <a:t>La condivisione di aspettative e regole chiare</a:t>
            </a:r>
            <a:endParaRPr lang="it-IT" sz="2400" dirty="0">
              <a:solidFill>
                <a:srgbClr val="00B050"/>
              </a:solidFill>
            </a:endParaRPr>
          </a:p>
          <a:p>
            <a:pPr marL="800100" lvl="1" indent="-342900" fontAlgn="base">
              <a:buFont typeface="+mj-lt"/>
              <a:buAutoNum type="alphaLcParenR"/>
            </a:pPr>
            <a:r>
              <a:rPr lang="it-IT" dirty="0"/>
              <a:t>Meno regole e uso di parole</a:t>
            </a:r>
            <a:endParaRPr lang="it-IT" sz="2400" dirty="0"/>
          </a:p>
          <a:p>
            <a:pPr marL="800100" lvl="1" indent="-342900" fontAlgn="base">
              <a:buFont typeface="+mj-lt"/>
              <a:buAutoNum type="alphaLcParenR"/>
            </a:pPr>
            <a:r>
              <a:rPr lang="it-IT" dirty="0"/>
              <a:t>Pause più brevi</a:t>
            </a:r>
            <a:endParaRPr lang="it-IT" sz="2400" dirty="0"/>
          </a:p>
          <a:p>
            <a:pPr fontAlgn="base"/>
            <a:r>
              <a:rPr lang="it-IT" dirty="0"/>
              <a:t> </a:t>
            </a:r>
            <a:endParaRPr lang="it-IT" sz="2400" dirty="0"/>
          </a:p>
          <a:p>
            <a:pPr fontAlgn="base"/>
            <a:r>
              <a:rPr lang="it-IT" b="1" dirty="0"/>
              <a:t>4. È possibile creare un ambiente di apprendimento favorevole e accogliente</a:t>
            </a:r>
            <a:endParaRPr lang="it-IT" sz="2400" dirty="0"/>
          </a:p>
          <a:p>
            <a:pPr marL="800100" lvl="1" indent="-342900" fontAlgn="base">
              <a:buFont typeface="+mj-lt"/>
              <a:buAutoNum type="alphaLcParenR"/>
            </a:pPr>
            <a:r>
              <a:rPr lang="it-IT" dirty="0"/>
              <a:t>Riproducendo musica in classe</a:t>
            </a:r>
            <a:endParaRPr lang="it-IT" sz="2400" dirty="0"/>
          </a:p>
          <a:p>
            <a:pPr marL="800100" lvl="1" indent="-342900" fontAlgn="base">
              <a:buFont typeface="+mj-lt"/>
              <a:buAutoNum type="alphaLcParenR"/>
            </a:pPr>
            <a:r>
              <a:rPr lang="it-IT" dirty="0"/>
              <a:t>Isolando gli studenti con esigenze speciali</a:t>
            </a:r>
            <a:endParaRPr lang="it-IT" sz="2400" dirty="0"/>
          </a:p>
          <a:p>
            <a:pPr marL="800100" lvl="1" indent="-342900" fontAlgn="base">
              <a:buFont typeface="+mj-lt"/>
              <a:buAutoNum type="alphaLcParenR"/>
            </a:pPr>
            <a:r>
              <a:rPr lang="it-IT" dirty="0">
                <a:solidFill>
                  <a:srgbClr val="00B050"/>
                </a:solidFill>
              </a:rPr>
              <a:t>Implementando strategie</a:t>
            </a:r>
            <a:endParaRPr lang="en-US" altLang="ko-KR" sz="3600" dirty="0">
              <a:solidFill>
                <a:srgbClr val="00B050"/>
              </a:solidFill>
              <a:latin typeface="+mj-lt"/>
              <a:cs typeface="Poppins ExtraLight" panose="00000300000000000000" pitchFamily="2" charset="0"/>
            </a:endParaRPr>
          </a:p>
        </p:txBody>
      </p:sp>
    </p:spTree>
    <p:extLst>
      <p:ext uri="{BB962C8B-B14F-4D97-AF65-F5344CB8AC3E}">
        <p14:creationId xmlns:p14="http://schemas.microsoft.com/office/powerpoint/2010/main" val="88726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7144689"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4.1 </a:t>
            </a:r>
            <a:r>
              <a:rPr lang="it-IT" sz="2000" dirty="0">
                <a:latin typeface="+mj-lt"/>
                <a:ea typeface="Microsoft Sans Serif" panose="020B0604020202020204" pitchFamily="34" charset="0"/>
              </a:rPr>
              <a:t>Come possiamo aiutare gli studenti con esigenze speciali?</a:t>
            </a:r>
          </a:p>
          <a:p>
            <a:pPr marL="108000">
              <a:tabLst>
                <a:tab pos="1205230" algn="l"/>
                <a:tab pos="1926589" algn="l"/>
                <a:tab pos="2915920" algn="l"/>
                <a:tab pos="3444875" algn="l"/>
                <a:tab pos="4383405" algn="l"/>
                <a:tab pos="6796405" algn="l"/>
              </a:tabLst>
              <a:defRPr/>
            </a:pP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997118"/>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929134"/>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7030A0"/>
                </a:solidFill>
                <a:latin typeface="+mn-lt"/>
                <a:ea typeface="Varela Round"/>
                <a:cs typeface="Varela Round"/>
                <a:sym typeface="Varela Round"/>
              </a:rPr>
              <a:t>Software / Hardware</a:t>
            </a: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72208" y="2634279"/>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000" dirty="0">
                <a:latin typeface="Söhne"/>
              </a:rPr>
              <a:t>La tecnologia </a:t>
            </a:r>
            <a:r>
              <a:rPr lang="it-IT" sz="2000" dirty="0" err="1">
                <a:latin typeface="Söhne"/>
              </a:rPr>
              <a:t>assistiva</a:t>
            </a:r>
            <a:r>
              <a:rPr lang="it-IT" sz="2000" dirty="0">
                <a:latin typeface="Söhne"/>
              </a:rPr>
              <a:t> si riferisce a qualsiasi tipo di tecnologia o dispositivo utilizzato per aiutare gli individui con disabilità o esigenze speciali a svolgere compiti che altrimenti potrebbero essere difficili o impossibili.</a:t>
            </a: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Tecnologie</a:t>
            </a:r>
            <a:r>
              <a:rPr lang="en-US" sz="2000" b="1" dirty="0">
                <a:cs typeface="Poppins Medium" panose="00000600000000000000" pitchFamily="2" charset="0"/>
                <a:sym typeface="Varela Round"/>
              </a:rPr>
              <a:t> assistive</a:t>
            </a: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 name="Picture 4" descr="output">
            <a:extLst>
              <a:ext uri="{FF2B5EF4-FFF2-40B4-BE49-F238E27FC236}">
                <a16:creationId xmlns:a16="http://schemas.microsoft.com/office/drawing/2014/main" id="{7D6350B2-BA89-0DAF-AAAC-26EB7AD83B5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81931" y="2183843"/>
            <a:ext cx="227647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563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it-IT" sz="1600" b="1" dirty="0"/>
              <a:t>Converte il testo scritto in parole parlate</a:t>
            </a:r>
            <a:r>
              <a:rPr lang="it-IT" sz="1600" dirty="0"/>
              <a:t>: Può essere utile per le persone con problemi di vista, dislessia o altre difficoltà di lettura.</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Può essere utilizzato con una varietà di dispositivi diversi</a:t>
            </a:r>
            <a:r>
              <a:rPr lang="it-IT" sz="1600" dirty="0"/>
              <a:t>: Può includere computer, smartphone, tablet e altri dispositivi elettronici.</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Utile per una serie di scopi diversi</a:t>
            </a:r>
            <a:r>
              <a:rPr lang="it-IT" sz="1600" dirty="0"/>
              <a:t>: Per esempio, le persone possono usare il software text-to-speech per ascoltare gli e-book, accedere a contenuti online o farsi leggere i documenti ad alta voce.</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Personalizzazione</a:t>
            </a:r>
            <a:r>
              <a:rPr lang="it-IT" sz="1600" dirty="0"/>
              <a:t>: Molti programmi di sintesi vocale consentono agli utenti di regolare la velocità e l'intonazione delle parole pronunciate, nonché la voce utilizzata per leggere il testo.</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Utile per le persone con diverse disabilità</a:t>
            </a:r>
            <a:r>
              <a:rPr lang="it-IT" sz="1600" dirty="0"/>
              <a:t>: Oltre che per le persone con problemi visivi o di lettura, il software di sintesi vocale può essere utile anche per le persone con difficoltà cognitive o di apprendimento, con problemi di udito o con altre difficoltà.</a:t>
            </a:r>
            <a:endParaRPr lang="en-US" sz="1600" dirty="0">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4.2 Software di sintesi vocale (da testo a voce)</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C30DE16F-5072-E3D9-63B5-94129B239D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892145" y="2229441"/>
            <a:ext cx="2096325" cy="2096325"/>
          </a:xfrm>
          <a:prstGeom prst="rect">
            <a:avLst/>
          </a:prstGeom>
          <a:noFill/>
          <a:extLst>
            <a:ext uri="{909E8E84-426E-40DD-AFC4-6F175D3DCCD1}">
              <a14:hiddenFill xmlns:a14="http://schemas.microsoft.com/office/drawing/2010/main">
                <a:solidFill>
                  <a:srgbClr val="FFFFFF"/>
                </a:solidFill>
              </a14:hiddenFill>
            </a:ext>
          </a:extLst>
        </p:spPr>
      </p:pic>
      <p:sp>
        <p:nvSpPr>
          <p:cNvPr id="10" name="Rettangolo con angoli arrotondati 9">
            <a:extLst>
              <a:ext uri="{FF2B5EF4-FFF2-40B4-BE49-F238E27FC236}">
                <a16:creationId xmlns:a16="http://schemas.microsoft.com/office/drawing/2014/main" id="{F3128945-91C5-4567-AC35-638D07888F61}"/>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Tecnologie</a:t>
            </a:r>
            <a:r>
              <a:rPr lang="en-US" sz="2000" b="1" dirty="0">
                <a:cs typeface="Poppins Medium" panose="00000600000000000000" pitchFamily="2" charset="0"/>
                <a:sym typeface="Varela Round"/>
              </a:rPr>
              <a:t> assistive</a:t>
            </a:r>
          </a:p>
        </p:txBody>
      </p:sp>
    </p:spTree>
    <p:extLst>
      <p:ext uri="{BB962C8B-B14F-4D97-AF65-F5344CB8AC3E}">
        <p14:creationId xmlns:p14="http://schemas.microsoft.com/office/powerpoint/2010/main" val="60348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Obiettivi</a:t>
            </a:r>
            <a:endParaRPr lang="en-AU" sz="2400" b="1" dirty="0">
              <a:solidFill>
                <a:srgbClr val="9A2583"/>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Al termine della formazione l'utente sarà in grado di:</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63438"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it-IT" sz="2000" b="1" dirty="0">
                <a:sym typeface="Varela Round"/>
              </a:rPr>
              <a:t>Esigenze speciali</a:t>
            </a:r>
          </a:p>
          <a:p>
            <a:pPr marL="0" indent="0">
              <a:lnSpc>
                <a:spcPct val="100000"/>
              </a:lnSpc>
              <a:spcBef>
                <a:spcPts val="0"/>
              </a:spcBef>
              <a:buNone/>
            </a:pPr>
            <a:r>
              <a:rPr lang="it-IT" sz="2000" dirty="0">
                <a:sym typeface="Varela Round"/>
              </a:rPr>
              <a:t>Identificare gli studenti con disabilità fisiche, mentali o neurologiche</a:t>
            </a:r>
            <a:endParaRPr lang="en-US" altLang="ko-KR" sz="2000" dirty="0">
              <a:solidFill>
                <a:prstClr val="black"/>
              </a:solidFill>
              <a:latin typeface="Calibri Light" panose="020F0302020204030204"/>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5176062" y="2110204"/>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p>
          <a:p>
            <a:pPr marL="0" indent="0">
              <a:lnSpc>
                <a:spcPct val="100000"/>
              </a:lnSpc>
              <a:spcBef>
                <a:spcPts val="0"/>
              </a:spcBef>
              <a:buSzPct val="60000"/>
              <a:buNone/>
            </a:pPr>
            <a:r>
              <a:rPr lang="en-US" sz="2000" dirty="0" err="1">
                <a:solidFill>
                  <a:prstClr val="black"/>
                </a:solidFill>
                <a:latin typeface="Calibri Light" panose="020F0302020204030204"/>
                <a:cs typeface="Poppins ExtraLight" panose="00000300000000000000" pitchFamily="2" charset="0"/>
                <a:sym typeface="Varela Round"/>
              </a:rPr>
              <a:t>Conoscere</a:t>
            </a:r>
            <a:r>
              <a:rPr lang="en-US" sz="2000" dirty="0">
                <a:solidFill>
                  <a:prstClr val="black"/>
                </a:solidFill>
                <a:latin typeface="Calibri Light" panose="020F0302020204030204"/>
                <a:cs typeface="Poppins ExtraLight" panose="00000300000000000000" pitchFamily="2" charset="0"/>
                <a:sym typeface="Varela Round"/>
              </a:rPr>
              <a:t> </a:t>
            </a:r>
            <a:r>
              <a:rPr lang="en-US" sz="2000" dirty="0" err="1">
                <a:solidFill>
                  <a:prstClr val="black"/>
                </a:solidFill>
                <a:latin typeface="Calibri Light" panose="020F0302020204030204"/>
                <a:cs typeface="Poppins ExtraLight" panose="00000300000000000000" pitchFamily="2" charset="0"/>
                <a:sym typeface="Varela Round"/>
              </a:rPr>
              <a:t>i</a:t>
            </a:r>
            <a:r>
              <a:rPr lang="en-US" sz="2000" dirty="0">
                <a:solidFill>
                  <a:prstClr val="black"/>
                </a:solidFill>
                <a:latin typeface="Calibri Light" panose="020F0302020204030204"/>
                <a:cs typeface="Poppins ExtraLight" panose="00000300000000000000" pitchFamily="2" charset="0"/>
                <a:sym typeface="Varela Round"/>
              </a:rPr>
              <a:t> </a:t>
            </a:r>
            <a:r>
              <a:rPr lang="en-US" sz="2000" dirty="0" err="1">
                <a:solidFill>
                  <a:prstClr val="black"/>
                </a:solidFill>
                <a:latin typeface="Calibri Light" panose="020F0302020204030204"/>
                <a:cs typeface="Poppins ExtraLight" panose="00000300000000000000" pitchFamily="2" charset="0"/>
                <a:sym typeface="Varela Round"/>
              </a:rPr>
              <a:t>ruoli</a:t>
            </a:r>
            <a:r>
              <a:rPr lang="en-US" sz="2000" dirty="0">
                <a:solidFill>
                  <a:prstClr val="black"/>
                </a:solidFill>
                <a:latin typeface="Calibri Light" panose="020F0302020204030204"/>
                <a:cs typeface="Poppins ExtraLight" panose="00000300000000000000" pitchFamily="2" charset="0"/>
                <a:sym typeface="Varela Round"/>
              </a:rPr>
              <a:t> di coach e tutor</a:t>
            </a: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51930"/>
            <a:ext cx="3640910"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it-IT" sz="2000" b="1" dirty="0">
                <a:cs typeface="Poppins Medium" panose="00000600000000000000" pitchFamily="2" charset="0"/>
                <a:sym typeface="Varela Round"/>
              </a:rPr>
              <a:t>Un ambiente di apprendimento favorevole</a:t>
            </a:r>
          </a:p>
          <a:p>
            <a:pPr marL="0" indent="0">
              <a:lnSpc>
                <a:spcPct val="100000"/>
              </a:lnSpc>
              <a:spcBef>
                <a:spcPts val="0"/>
              </a:spcBef>
              <a:buSzPct val="60000"/>
              <a:buNone/>
            </a:pPr>
            <a:r>
              <a:rPr lang="it-IT" sz="2000" dirty="0">
                <a:cs typeface="Poppins Medium" panose="00000600000000000000" pitchFamily="2" charset="0"/>
                <a:sym typeface="Varela Round"/>
              </a:rPr>
              <a:t>Impostare e progettare un ambiente di apprendimento di sostegno</a:t>
            </a: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5213211"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it-IT" sz="2000" b="1" dirty="0">
                <a:cs typeface="Poppins Medium" panose="00000600000000000000" pitchFamily="2" charset="0"/>
                <a:sym typeface="Varela Round"/>
              </a:rPr>
              <a:t>Tecnologia </a:t>
            </a:r>
            <a:r>
              <a:rPr lang="it-IT" sz="2000" b="1" dirty="0" err="1">
                <a:cs typeface="Poppins Medium" panose="00000600000000000000" pitchFamily="2" charset="0"/>
                <a:sym typeface="Varela Round"/>
              </a:rPr>
              <a:t>assistiva</a:t>
            </a:r>
            <a:endParaRPr lang="it-IT" sz="2000" b="1" dirty="0">
              <a:cs typeface="Poppins Medium" panose="00000600000000000000" pitchFamily="2" charset="0"/>
              <a:sym typeface="Varela Round"/>
            </a:endParaRPr>
          </a:p>
          <a:p>
            <a:pPr marL="0" indent="0">
              <a:lnSpc>
                <a:spcPct val="100000"/>
              </a:lnSpc>
              <a:spcBef>
                <a:spcPts val="0"/>
              </a:spcBef>
              <a:buSzPct val="60000"/>
              <a:buNone/>
            </a:pPr>
            <a:r>
              <a:rPr lang="it-IT" sz="2000" dirty="0">
                <a:cs typeface="Poppins Medium" panose="00000600000000000000" pitchFamily="2" charset="0"/>
                <a:sym typeface="Varela Round"/>
              </a:rPr>
              <a:t>Sapere come la tecnologia </a:t>
            </a:r>
            <a:r>
              <a:rPr lang="it-IT" sz="2000" dirty="0" err="1">
                <a:cs typeface="Poppins Medium" panose="00000600000000000000" pitchFamily="2" charset="0"/>
                <a:sym typeface="Varela Round"/>
              </a:rPr>
              <a:t>assistiva</a:t>
            </a:r>
            <a:r>
              <a:rPr lang="it-IT" sz="2000" dirty="0">
                <a:cs typeface="Poppins Medium" panose="00000600000000000000" pitchFamily="2" charset="0"/>
                <a:sym typeface="Varela Round"/>
              </a:rPr>
              <a:t> può supportare gli studenti con esigenze speciali</a:t>
            </a:r>
            <a:endParaRPr lang="en-US" sz="2000" dirty="0">
              <a:solidFill>
                <a:prstClr val="black"/>
              </a:solidFill>
              <a:latin typeface="Calibri Light" panose="020F0302020204030204"/>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grpSp>
        <p:nvGrpSpPr>
          <p:cNvPr id="20" name="Gruppo 19">
            <a:extLst>
              <a:ext uri="{FF2B5EF4-FFF2-40B4-BE49-F238E27FC236}">
                <a16:creationId xmlns:a16="http://schemas.microsoft.com/office/drawing/2014/main" id="{0D268612-9602-418E-84A9-DA75D1CCA5A5}"/>
              </a:ext>
            </a:extLst>
          </p:cNvPr>
          <p:cNvGrpSpPr>
            <a:grpSpLocks noChangeAspect="1"/>
          </p:cNvGrpSpPr>
          <p:nvPr/>
        </p:nvGrpSpPr>
        <p:grpSpPr>
          <a:xfrm>
            <a:off x="10215389" y="2917800"/>
            <a:ext cx="1440000" cy="1022400"/>
            <a:chOff x="6998649" y="2151000"/>
            <a:chExt cx="3600000" cy="2556000"/>
          </a:xfrm>
        </p:grpSpPr>
        <p:grpSp>
          <p:nvGrpSpPr>
            <p:cNvPr id="21" name="Gruppo 20">
              <a:extLst>
                <a:ext uri="{FF2B5EF4-FFF2-40B4-BE49-F238E27FC236}">
                  <a16:creationId xmlns:a16="http://schemas.microsoft.com/office/drawing/2014/main" id="{78BDF6CA-9DEB-4CF4-8AB5-0A26651BA044}"/>
                </a:ext>
              </a:extLst>
            </p:cNvPr>
            <p:cNvGrpSpPr/>
            <p:nvPr/>
          </p:nvGrpSpPr>
          <p:grpSpPr>
            <a:xfrm>
              <a:off x="6998649" y="3474692"/>
              <a:ext cx="1143150" cy="1232308"/>
              <a:chOff x="6998649" y="3428849"/>
              <a:chExt cx="1143150" cy="1278151"/>
            </a:xfrm>
          </p:grpSpPr>
          <p:sp>
            <p:nvSpPr>
              <p:cNvPr id="52" name="Figura a mano libera: forma 51">
                <a:extLst>
                  <a:ext uri="{FF2B5EF4-FFF2-40B4-BE49-F238E27FC236}">
                    <a16:creationId xmlns:a16="http://schemas.microsoft.com/office/drawing/2014/main" id="{5EA9F49E-11B6-437E-911B-AC03B357BED6}"/>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53" name="Figura a mano libera: forma 52">
                <a:extLst>
                  <a:ext uri="{FF2B5EF4-FFF2-40B4-BE49-F238E27FC236}">
                    <a16:creationId xmlns:a16="http://schemas.microsoft.com/office/drawing/2014/main" id="{72B6689C-D266-4866-B325-7EDC2D489FEC}"/>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4" name="Figura a mano libera: forma 53">
                <a:extLst>
                  <a:ext uri="{FF2B5EF4-FFF2-40B4-BE49-F238E27FC236}">
                    <a16:creationId xmlns:a16="http://schemas.microsoft.com/office/drawing/2014/main" id="{C2980D15-3231-4F11-8919-BAA70F800D4C}"/>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2" name="Gruppo 21">
              <a:extLst>
                <a:ext uri="{FF2B5EF4-FFF2-40B4-BE49-F238E27FC236}">
                  <a16:creationId xmlns:a16="http://schemas.microsoft.com/office/drawing/2014/main" id="{0CDC10D5-FC6A-4C7C-A93A-CF1C9AEE64E4}"/>
                </a:ext>
              </a:extLst>
            </p:cNvPr>
            <p:cNvGrpSpPr/>
            <p:nvPr/>
          </p:nvGrpSpPr>
          <p:grpSpPr>
            <a:xfrm>
              <a:off x="8286264" y="3471371"/>
              <a:ext cx="1071868" cy="1143339"/>
              <a:chOff x="8286264" y="3428839"/>
              <a:chExt cx="1071868" cy="1185872"/>
            </a:xfrm>
          </p:grpSpPr>
          <p:sp>
            <p:nvSpPr>
              <p:cNvPr id="49" name="Figura a mano libera: forma 48">
                <a:extLst>
                  <a:ext uri="{FF2B5EF4-FFF2-40B4-BE49-F238E27FC236}">
                    <a16:creationId xmlns:a16="http://schemas.microsoft.com/office/drawing/2014/main" id="{BE4FF7A7-9B27-42C5-AE65-C6ACD8DE9AAB}"/>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93257C19-092E-40F7-99F1-E5FED0F26725}"/>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51" name="Figura a mano libera: forma 50">
                <a:extLst>
                  <a:ext uri="{FF2B5EF4-FFF2-40B4-BE49-F238E27FC236}">
                    <a16:creationId xmlns:a16="http://schemas.microsoft.com/office/drawing/2014/main" id="{8568A668-A9A6-47D8-B250-FE0EFFF76B60}"/>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4" name="Gruppo 23">
              <a:extLst>
                <a:ext uri="{FF2B5EF4-FFF2-40B4-BE49-F238E27FC236}">
                  <a16:creationId xmlns:a16="http://schemas.microsoft.com/office/drawing/2014/main" id="{60EC82C1-F3DE-46C6-8486-FF8A49D19798}"/>
                </a:ext>
              </a:extLst>
            </p:cNvPr>
            <p:cNvGrpSpPr/>
            <p:nvPr/>
          </p:nvGrpSpPr>
          <p:grpSpPr>
            <a:xfrm>
              <a:off x="9413258" y="3461912"/>
              <a:ext cx="1185391" cy="1163336"/>
              <a:chOff x="9413258" y="3418635"/>
              <a:chExt cx="1185391" cy="1206613"/>
            </a:xfrm>
          </p:grpSpPr>
          <p:sp>
            <p:nvSpPr>
              <p:cNvPr id="33" name="Figura a mano libera: forma 32">
                <a:extLst>
                  <a:ext uri="{FF2B5EF4-FFF2-40B4-BE49-F238E27FC236}">
                    <a16:creationId xmlns:a16="http://schemas.microsoft.com/office/drawing/2014/main" id="{4940F41C-1667-49EE-8FA4-8A15B779979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125E317F-9417-4576-9955-9C9E1CC0D231}"/>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B179DEF2-5201-48E7-84C7-4D7F59EC4DF7}"/>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7" name="Figura a mano libera: forma 26">
              <a:extLst>
                <a:ext uri="{FF2B5EF4-FFF2-40B4-BE49-F238E27FC236}">
                  <a16:creationId xmlns:a16="http://schemas.microsoft.com/office/drawing/2014/main" id="{55EFF390-BC66-42F1-BC58-E93AD25FB08F}"/>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28" name="Figura a mano libera: forma 27">
              <a:extLst>
                <a:ext uri="{FF2B5EF4-FFF2-40B4-BE49-F238E27FC236}">
                  <a16:creationId xmlns:a16="http://schemas.microsoft.com/office/drawing/2014/main" id="{51F1366A-30D8-449E-BAD4-B6285C1908A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29" name="Figura a mano libera: forma 28">
              <a:extLst>
                <a:ext uri="{FF2B5EF4-FFF2-40B4-BE49-F238E27FC236}">
                  <a16:creationId xmlns:a16="http://schemas.microsoft.com/office/drawing/2014/main" id="{DC0F0C88-FF25-449D-A168-AB396E3E8F21}"/>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0" name="Figura a mano libera: forma 29">
              <a:extLst>
                <a:ext uri="{FF2B5EF4-FFF2-40B4-BE49-F238E27FC236}">
                  <a16:creationId xmlns:a16="http://schemas.microsoft.com/office/drawing/2014/main" id="{FE7F476C-C5CF-4377-9996-E7279FD00679}"/>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1" name="Figura a mano libera: forma 30">
              <a:extLst>
                <a:ext uri="{FF2B5EF4-FFF2-40B4-BE49-F238E27FC236}">
                  <a16:creationId xmlns:a16="http://schemas.microsoft.com/office/drawing/2014/main" id="{902FCB7F-077E-49D1-BF5B-D7B990AED3EB}"/>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2" name="Figura a mano libera: forma 31">
              <a:extLst>
                <a:ext uri="{FF2B5EF4-FFF2-40B4-BE49-F238E27FC236}">
                  <a16:creationId xmlns:a16="http://schemas.microsoft.com/office/drawing/2014/main" id="{7085FBAB-0D1B-4001-9A52-610624B8DDD1}"/>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it-IT" sz="1600" b="1" dirty="0"/>
              <a:t>Il software Speech-to-text converte le parole pronunciate in testo scritto</a:t>
            </a:r>
            <a:r>
              <a:rPr lang="it-IT" sz="1600" dirty="0"/>
              <a:t>: Può essere utile per le persone che hanno difficoltà a digitare o a scrivere a causa di disabilità fisiche, difficoltà cognitive o altre difficoltà.</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Può essere utilizzato con una varietà di dispositivi diversi</a:t>
            </a:r>
            <a:r>
              <a:rPr lang="it-IT" sz="1600" dirty="0"/>
              <a:t>: Può includere computer, smartphone, tablet e altri dispositivi elettronici.</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Utile per una serie di scopi diversi</a:t>
            </a:r>
            <a:r>
              <a:rPr lang="it-IT" sz="1600" dirty="0"/>
              <a:t>: Ad esempio, le persone possono utilizzare il software speech-to-text per prendere appunti, scrivere e-mail o creare documenti.</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Personalizzazione</a:t>
            </a:r>
            <a:r>
              <a:rPr lang="it-IT" sz="1600" dirty="0"/>
              <a:t>: Molti programmi speech-to-text consentono agli utenti di regolare la velocità e l'intonazione delle parole pronunciate, nonché la voce utilizzata per leggere il testo.</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Utile per persone con diverse disabilità</a:t>
            </a:r>
            <a:r>
              <a:rPr lang="it-IT" sz="1600" dirty="0"/>
              <a:t>: Oltre che per le persone con disabilità fisiche o difficoltà di scrittura, il software speech-to-text può essere utile anche per le persone con disabilità cognitive o di apprendimento, con problemi di udito o con altre difficoltà.</a:t>
            </a:r>
            <a:endParaRPr lang="en-US" sz="1600" i="0" dirty="0">
              <a:effectLst/>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4.3 Software di sintesi vocale (da voce a testo)</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Rettangolo con angoli arrotondati 5">
            <a:extLst>
              <a:ext uri="{FF2B5EF4-FFF2-40B4-BE49-F238E27FC236}">
                <a16:creationId xmlns:a16="http://schemas.microsoft.com/office/drawing/2014/main" id="{F717EFDB-21DC-423E-8232-EF6FE08958FB}"/>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Tecnologie</a:t>
            </a:r>
            <a:r>
              <a:rPr lang="en-US" sz="2000" b="1" dirty="0">
                <a:cs typeface="Poppins Medium" panose="00000600000000000000" pitchFamily="2" charset="0"/>
                <a:sym typeface="Varela Round"/>
              </a:rPr>
              <a:t> assistive</a:t>
            </a:r>
          </a:p>
        </p:txBody>
      </p:sp>
    </p:spTree>
    <p:extLst>
      <p:ext uri="{BB962C8B-B14F-4D97-AF65-F5344CB8AC3E}">
        <p14:creationId xmlns:p14="http://schemas.microsoft.com/office/powerpoint/2010/main" val="295520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buFont typeface="Arial" panose="020B0604020202020204" pitchFamily="34" charset="0"/>
              <a:buChar char="•"/>
            </a:pPr>
            <a:r>
              <a:rPr lang="it-IT" sz="1600" b="1" dirty="0"/>
              <a:t>Il software di lettura dello schermo è progettato per assistere le persone con disabilità visive</a:t>
            </a:r>
            <a:r>
              <a:rPr lang="it-IT" sz="1600" dirty="0"/>
              <a:t>: Legge ad alta voce il testo e le altre informazioni visualizzate sullo schermo di un computer, consentendo a queste persone di accedere ai contenuti digitali.</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Può essere utilizzato con una varietà di dispositivi diversi</a:t>
            </a:r>
            <a:r>
              <a:rPr lang="it-IT" sz="1600" dirty="0"/>
              <a:t>: Può includere computer, smartphone, tablet e altri dispositivi elettronici.</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Diversi scopi</a:t>
            </a:r>
            <a:r>
              <a:rPr lang="it-IT" sz="1600" dirty="0"/>
              <a:t>: Ad esempio, le persone possono utilizzare il software di lettura dello schermo per accedere ai siti web, leggere le e-mail o accedere ai documenti.</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Personalizzazione</a:t>
            </a:r>
            <a:r>
              <a:rPr lang="it-IT" sz="1600" dirty="0"/>
              <a:t>: Molti programmi di lettura dello schermo consentono agli utenti di regolare la velocità e l'intonazione delle parole pronunciate, nonché la voce utilizzata per leggere il testo.</a:t>
            </a:r>
          </a:p>
          <a:p>
            <a:pPr marL="285750" indent="-285750">
              <a:buFont typeface="Arial" panose="020B0604020202020204" pitchFamily="34" charset="0"/>
              <a:buChar char="•"/>
            </a:pPr>
            <a:endParaRPr lang="it-IT" sz="1600" dirty="0"/>
          </a:p>
          <a:p>
            <a:pPr marL="285750" indent="-285750">
              <a:buFont typeface="Arial" panose="020B0604020202020204" pitchFamily="34" charset="0"/>
              <a:buChar char="•"/>
            </a:pPr>
            <a:r>
              <a:rPr lang="it-IT" sz="1600" b="1" dirty="0"/>
              <a:t>Utile per le persone con diverse disabilità visive</a:t>
            </a:r>
            <a:r>
              <a:rPr lang="it-IT" sz="1600" dirty="0"/>
              <a:t>: Possono essere persone con </a:t>
            </a:r>
            <a:r>
              <a:rPr lang="it-IT" sz="1600" dirty="0" err="1"/>
              <a:t>ipovisione</a:t>
            </a:r>
            <a:r>
              <a:rPr lang="it-IT" sz="1600" dirty="0"/>
              <a:t>, cecità o altri problemi legati alla vista.</a:t>
            </a:r>
            <a:endParaRPr lang="en-US" sz="1600" i="0" dirty="0">
              <a:effectLst/>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dirty="0">
                <a:latin typeface="+mj-lt"/>
                <a:ea typeface="Microsoft Sans Serif" panose="020B0604020202020204" pitchFamily="34" charset="0"/>
              </a:rPr>
              <a:t>4.4 </a:t>
            </a:r>
            <a:r>
              <a:rPr lang="it-IT" sz="2000" dirty="0">
                <a:latin typeface="+mj-lt"/>
                <a:ea typeface="Microsoft Sans Serif" panose="020B0604020202020204" pitchFamily="34" charset="0"/>
              </a:rPr>
              <a:t>Software di lettura dello schermo</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Rettangolo con angoli arrotondati 5">
            <a:extLst>
              <a:ext uri="{FF2B5EF4-FFF2-40B4-BE49-F238E27FC236}">
                <a16:creationId xmlns:a16="http://schemas.microsoft.com/office/drawing/2014/main" id="{C3621C04-A5A7-4979-A2E8-EACBA2D21FC8}"/>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Tecnologie</a:t>
            </a:r>
            <a:r>
              <a:rPr lang="en-US" sz="2000" b="1" dirty="0">
                <a:cs typeface="Poppins Medium" panose="00000600000000000000" pitchFamily="2" charset="0"/>
                <a:sym typeface="Varela Round"/>
              </a:rPr>
              <a:t> assistive</a:t>
            </a:r>
          </a:p>
        </p:txBody>
      </p:sp>
    </p:spTree>
    <p:extLst>
      <p:ext uri="{BB962C8B-B14F-4D97-AF65-F5344CB8AC3E}">
        <p14:creationId xmlns:p14="http://schemas.microsoft.com/office/powerpoint/2010/main" val="1611531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156065"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solidFill>
                  <a:prstClr val="black"/>
                </a:solidFill>
                <a:cs typeface="Poppins Medium" panose="00000600000000000000" pitchFamily="2" charset="0"/>
              </a:rPr>
              <a:t>OCR</a:t>
            </a:r>
          </a:p>
          <a:p>
            <a:pPr marL="284400" lvl="0">
              <a:lnSpc>
                <a:spcPct val="120000"/>
              </a:lnSpc>
            </a:pPr>
            <a:r>
              <a:rPr lang="it-IT" sz="1600" dirty="0">
                <a:latin typeface="+mj-lt"/>
              </a:rPr>
              <a:t>Il software OCR </a:t>
            </a:r>
            <a:r>
              <a:rPr lang="en-US" sz="1600" b="0" i="0" dirty="0">
                <a:effectLst/>
                <a:latin typeface="+mj-lt"/>
              </a:rPr>
              <a:t>(optical character recognition) </a:t>
            </a:r>
            <a:r>
              <a:rPr lang="it-IT" sz="1600" dirty="0">
                <a:latin typeface="+mj-lt"/>
              </a:rPr>
              <a:t>è un tipo di software che consente agli utenti di convertire immagini di testo scansionate o digitali in testo modificabile. Il software OCR viene spesso utilizzato per digitalizzare documenti cartacei o per estrarre testo da immagini da utilizzare in altre applicazioni.</a:t>
            </a:r>
            <a:endParaRPr lang="en-US" altLang="ko-KR" sz="1600" dirty="0">
              <a:latin typeface="+mj-lt"/>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Scansioni</a:t>
            </a:r>
            <a:endParaRPr lang="en-US" altLang="ko-KR" sz="2000" b="1" dirty="0">
              <a:solidFill>
                <a:prstClr val="black"/>
              </a:solidFill>
              <a:cs typeface="Poppins Medium" panose="00000600000000000000" pitchFamily="2" charset="0"/>
            </a:endParaRPr>
          </a:p>
          <a:p>
            <a:pPr marL="284400" lvl="0">
              <a:lnSpc>
                <a:spcPct val="120000"/>
              </a:lnSpc>
            </a:pPr>
            <a:r>
              <a:rPr lang="it-IT" altLang="ko-KR" sz="1600" dirty="0">
                <a:solidFill>
                  <a:prstClr val="black"/>
                </a:solidFill>
                <a:latin typeface="Calibri Light" panose="020F0302020204030204"/>
                <a:cs typeface="Poppins ExtraLight" panose="00000300000000000000" pitchFamily="2" charset="0"/>
              </a:rPr>
              <a:t>I software di scansione di documenti spesso includono la funzionalità OCR, che consente di convertire i documenti scansionati in testo modificabile. Ad esempio, un utente può utilizzare un software di scansione di documenti per scansionare un documento cartaceo e poi utilizzare la funzionalità OCR per convertire l'immagine scansionata del testo in formato modificabile. </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4.5 </a:t>
            </a:r>
            <a:r>
              <a:rPr lang="it-IT" sz="2000" dirty="0">
                <a:latin typeface="+mj-lt"/>
                <a:ea typeface="Microsoft Sans Serif" panose="020B0604020202020204" pitchFamily="34" charset="0"/>
              </a:rPr>
              <a:t>OCR e scansione di documenti</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Rettangolo con angoli arrotondati 7">
            <a:extLst>
              <a:ext uri="{FF2B5EF4-FFF2-40B4-BE49-F238E27FC236}">
                <a16:creationId xmlns:a16="http://schemas.microsoft.com/office/drawing/2014/main" id="{F09B12E4-B8DC-4314-B2A2-D303CF494339}"/>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Tecnologie</a:t>
            </a:r>
            <a:r>
              <a:rPr lang="en-US" sz="2000" b="1" dirty="0">
                <a:cs typeface="Poppins Medium" panose="00000600000000000000" pitchFamily="2" charset="0"/>
                <a:sym typeface="Varela Round"/>
              </a:rPr>
              <a:t> assistive</a:t>
            </a:r>
          </a:p>
        </p:txBody>
      </p:sp>
    </p:spTree>
    <p:extLst>
      <p:ext uri="{BB962C8B-B14F-4D97-AF65-F5344CB8AC3E}">
        <p14:creationId xmlns:p14="http://schemas.microsoft.com/office/powerpoint/2010/main" val="1489480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 Hardware</a:t>
              </a: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Strumenti e dispositivi tecnologici utilizzabili anche per aiutare persone con disabilità o esigenze speciali</a:t>
              </a: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675826"/>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di </a:t>
              </a:r>
              <a:r>
                <a:rPr lang="en-US" altLang="ko-KR" sz="2000" b="1" dirty="0" err="1">
                  <a:cs typeface="Poppins Medium" panose="00000600000000000000" pitchFamily="2" charset="0"/>
                </a:rPr>
                <a:t>sintesi</a:t>
              </a:r>
              <a:r>
                <a:rPr lang="en-US" altLang="ko-KR" sz="2000" b="1" dirty="0">
                  <a:cs typeface="Poppins Medium" panose="00000600000000000000" pitchFamily="2" charset="0"/>
                </a:rPr>
                <a:t> </a:t>
              </a:r>
              <a:r>
                <a:rPr lang="en-US" altLang="ko-KR" sz="2000" b="1" dirty="0" err="1">
                  <a:cs typeface="Poppins Medium" panose="00000600000000000000" pitchFamily="2" charset="0"/>
                </a:rPr>
                <a:t>vocale</a:t>
              </a:r>
              <a:endParaRPr lang="en-US" altLang="ko-KR" sz="2000" b="1" dirty="0">
                <a:cs typeface="Poppins Medium" panose="00000600000000000000" pitchFamily="2" charset="0"/>
              </a:endParaRP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Convertono</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testi</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scritti</a:t>
              </a:r>
              <a:r>
                <a:rPr lang="en-US" altLang="ko-KR" sz="1600" dirty="0">
                  <a:solidFill>
                    <a:prstClr val="black"/>
                  </a:solidFill>
                  <a:latin typeface="Calibri Light" panose="020F0302020204030204"/>
                  <a:cs typeface="Poppins ExtraLight" panose="00000300000000000000" pitchFamily="2" charset="0"/>
                </a:rPr>
                <a:t> in </a:t>
              </a:r>
              <a:r>
                <a:rPr lang="en-US" altLang="ko-KR" sz="1600" dirty="0" err="1">
                  <a:solidFill>
                    <a:prstClr val="black"/>
                  </a:solidFill>
                  <a:latin typeface="Calibri Light" panose="020F0302020204030204"/>
                  <a:cs typeface="Poppins ExtraLight" panose="00000300000000000000" pitchFamily="2" charset="0"/>
                </a:rPr>
                <a:t>formato</a:t>
              </a:r>
              <a:r>
                <a:rPr lang="en-US" altLang="ko-KR" sz="1600" dirty="0">
                  <a:solidFill>
                    <a:prstClr val="black"/>
                  </a:solidFill>
                  <a:latin typeface="Calibri Light" panose="020F0302020204030204"/>
                  <a:cs typeface="Poppins ExtraLight" panose="00000300000000000000" pitchFamily="2" charset="0"/>
                </a:rPr>
                <a:t> audio</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per la </a:t>
              </a:r>
              <a:r>
                <a:rPr lang="en-US" altLang="ko-KR" sz="2000" b="1" dirty="0" err="1">
                  <a:cs typeface="Poppins Medium" panose="00000600000000000000" pitchFamily="2" charset="0"/>
                </a:rPr>
                <a:t>lettura</a:t>
              </a:r>
              <a:r>
                <a:rPr lang="en-US" altLang="ko-KR" sz="2000" b="1" dirty="0">
                  <a:cs typeface="Poppins Medium" panose="00000600000000000000" pitchFamily="2" charset="0"/>
                </a:rPr>
                <a:t> </a:t>
              </a:r>
              <a:r>
                <a:rPr lang="en-US" altLang="ko-KR" sz="2000" b="1" dirty="0" err="1">
                  <a:cs typeface="Poppins Medium" panose="00000600000000000000" pitchFamily="2" charset="0"/>
                </a:rPr>
                <a:t>dello</a:t>
              </a:r>
              <a:r>
                <a:rPr lang="en-US" altLang="ko-KR" sz="2000" b="1" dirty="0">
                  <a:cs typeface="Poppins Medium" panose="00000600000000000000" pitchFamily="2" charset="0"/>
                </a:rPr>
                <a:t> </a:t>
              </a:r>
              <a:r>
                <a:rPr lang="en-US" altLang="ko-KR" sz="2000" b="1" dirty="0" err="1">
                  <a:cs typeface="Poppins Medium" panose="00000600000000000000" pitchFamily="2" charset="0"/>
                </a:rPr>
                <a:t>schermo</a:t>
              </a:r>
              <a:endParaRPr lang="en-US" altLang="ko-KR" sz="2000" b="1" dirty="0">
                <a:cs typeface="Poppins Medium" panose="00000600000000000000" pitchFamily="2" charset="0"/>
              </a:endParaRP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Legge ad alta voce il testo e altre informazioni visualizzate sullo schermo di un computer</a:t>
              </a: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OCR</a:t>
              </a:r>
              <a:r>
                <a:rPr lang="en-US" altLang="ko-KR" sz="1600" b="1" dirty="0">
                  <a:cs typeface="Poppins Medium" panose="00000600000000000000" pitchFamily="2" charset="0"/>
                </a:rPr>
                <a:t> </a:t>
              </a: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Software di riconoscimento ottico dei caratteri che converte testi scansionati o immagini in testi modificabili.</a:t>
              </a: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2" name="Rettangolo con angoli arrotondati 21">
            <a:extLst>
              <a:ext uri="{FF2B5EF4-FFF2-40B4-BE49-F238E27FC236}">
                <a16:creationId xmlns:a16="http://schemas.microsoft.com/office/drawing/2014/main" id="{2521B5B0-F3D8-4AF2-9174-A09E7B7AA144}"/>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Tecnologie</a:t>
            </a:r>
            <a:r>
              <a:rPr lang="en-US" sz="2000" b="1" dirty="0">
                <a:cs typeface="Poppins Medium" panose="00000600000000000000" pitchFamily="2" charset="0"/>
                <a:sym typeface="Varela Round"/>
              </a:rPr>
              <a:t> assistive</a:t>
            </a:r>
          </a:p>
        </p:txBody>
      </p:sp>
    </p:spTree>
    <p:extLst>
      <p:ext uri="{BB962C8B-B14F-4D97-AF65-F5344CB8AC3E}">
        <p14:creationId xmlns:p14="http://schemas.microsoft.com/office/powerpoint/2010/main" val="2707983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919031"/>
            <a:ext cx="9885117" cy="3013351"/>
          </a:xfrm>
          <a:prstGeom prst="rect">
            <a:avLst/>
          </a:prstGeom>
          <a:noFill/>
        </p:spPr>
        <p:txBody>
          <a:bodyPr wrap="square" numCol="2" rtlCol="0">
            <a:noAutofit/>
          </a:bodyPr>
          <a:lstStyle/>
          <a:p>
            <a:pPr fontAlgn="base"/>
            <a:r>
              <a:rPr lang="en-US" b="1" dirty="0"/>
              <a:t>1. Un software di </a:t>
            </a:r>
            <a:r>
              <a:rPr lang="en-US" b="1" dirty="0" err="1"/>
              <a:t>sintesi</a:t>
            </a:r>
            <a:r>
              <a:rPr lang="en-US" b="1" dirty="0"/>
              <a:t> </a:t>
            </a:r>
            <a:r>
              <a:rPr lang="en-US" b="1" dirty="0" err="1"/>
              <a:t>vocale</a:t>
            </a:r>
            <a:r>
              <a:rPr lang="en-US" b="1" dirty="0"/>
              <a:t>:</a:t>
            </a:r>
            <a:endParaRPr lang="it-IT" sz="2400" dirty="0"/>
          </a:p>
          <a:p>
            <a:pPr marL="800100" lvl="1" indent="-342900" fontAlgn="base">
              <a:buFont typeface="+mj-lt"/>
              <a:buAutoNum type="alphaLcParenR"/>
            </a:pPr>
            <a:r>
              <a:rPr lang="es-ES" dirty="0"/>
              <a:t>Legge i libri per gli studenti</a:t>
            </a:r>
            <a:endParaRPr lang="it-IT" sz="2400" dirty="0"/>
          </a:p>
          <a:p>
            <a:pPr marL="800100" lvl="1" indent="-342900" fontAlgn="base">
              <a:buFont typeface="+mj-lt"/>
              <a:buAutoNum type="alphaLcParenR"/>
            </a:pPr>
            <a:r>
              <a:rPr lang="es-ES" dirty="0"/>
              <a:t>Converte il testo scritto in parole parlate</a:t>
            </a:r>
            <a:endParaRPr lang="it-IT" sz="2400" dirty="0"/>
          </a:p>
          <a:p>
            <a:pPr marL="800100" lvl="1" indent="-342900" fontAlgn="base">
              <a:buFont typeface="+mj-lt"/>
              <a:buAutoNum type="alphaLcParenR"/>
            </a:pPr>
            <a:r>
              <a:rPr lang="es-ES" dirty="0"/>
              <a:t>Compila un testo parlato a partire da parole casuali</a:t>
            </a:r>
            <a:endParaRPr lang="it-IT" sz="2400" dirty="0"/>
          </a:p>
          <a:p>
            <a:pPr fontAlgn="base"/>
            <a:r>
              <a:rPr lang="en-US" b="1" dirty="0"/>
              <a:t> </a:t>
            </a:r>
            <a:endParaRPr lang="it-IT" sz="2400" dirty="0"/>
          </a:p>
          <a:p>
            <a:pPr fontAlgn="base"/>
            <a:r>
              <a:rPr lang="en-US" b="1" dirty="0"/>
              <a:t>2. Un software di </a:t>
            </a:r>
            <a:r>
              <a:rPr lang="en-US" b="1" dirty="0" err="1"/>
              <a:t>sintesi</a:t>
            </a:r>
            <a:r>
              <a:rPr lang="en-US" b="1" dirty="0"/>
              <a:t> </a:t>
            </a:r>
            <a:r>
              <a:rPr lang="en-US" b="1" dirty="0" err="1"/>
              <a:t>vocale</a:t>
            </a:r>
            <a:r>
              <a:rPr lang="en-US" b="1" dirty="0"/>
              <a:t> </a:t>
            </a:r>
            <a:r>
              <a:rPr lang="en-US" b="1" dirty="0" err="1"/>
              <a:t>può</a:t>
            </a:r>
            <a:r>
              <a:rPr lang="en-US" b="1" dirty="0"/>
              <a:t> </a:t>
            </a:r>
            <a:r>
              <a:rPr lang="en-US" b="1" dirty="0" err="1"/>
              <a:t>essere</a:t>
            </a:r>
            <a:r>
              <a:rPr lang="en-US" b="1" dirty="0"/>
              <a:t> </a:t>
            </a:r>
            <a:r>
              <a:rPr lang="en-US" b="1" dirty="0" err="1"/>
              <a:t>utilizzato</a:t>
            </a:r>
            <a:r>
              <a:rPr lang="en-US" b="1" dirty="0"/>
              <a:t> per:</a:t>
            </a:r>
            <a:endParaRPr lang="it-IT" sz="2400" dirty="0"/>
          </a:p>
          <a:p>
            <a:pPr marL="800100" lvl="1" indent="-342900" fontAlgn="base">
              <a:buFont typeface="+mj-lt"/>
              <a:buAutoNum type="alphaLcParenR"/>
            </a:pPr>
            <a:r>
              <a:rPr lang="es-ES" dirty="0"/>
              <a:t>Prendere appunti</a:t>
            </a:r>
            <a:endParaRPr lang="it-IT" sz="2400" dirty="0"/>
          </a:p>
          <a:p>
            <a:pPr marL="800100" lvl="1" indent="-342900" fontAlgn="base">
              <a:buFont typeface="+mj-lt"/>
              <a:buAutoNum type="alphaLcParenR"/>
            </a:pPr>
            <a:r>
              <a:rPr lang="es-ES" dirty="0"/>
              <a:t>Chiamare un insegnante</a:t>
            </a:r>
            <a:endParaRPr lang="it-IT" sz="2400" dirty="0"/>
          </a:p>
          <a:p>
            <a:pPr marL="800100" lvl="1" indent="-342900" fontAlgn="base">
              <a:buFont typeface="+mj-lt"/>
              <a:buAutoNum type="alphaLcParenR"/>
            </a:pPr>
            <a:r>
              <a:rPr lang="es-ES" dirty="0"/>
              <a:t>Parlare con un amico</a:t>
            </a:r>
            <a:endParaRPr lang="it-IT" sz="2400" dirty="0"/>
          </a:p>
          <a:p>
            <a:pPr fontAlgn="base"/>
            <a:r>
              <a:rPr lang="en-US" b="1" dirty="0"/>
              <a:t> </a:t>
            </a:r>
          </a:p>
          <a:p>
            <a:pPr fontAlgn="base"/>
            <a:endParaRPr lang="en-US" b="1" dirty="0"/>
          </a:p>
          <a:p>
            <a:pPr fontAlgn="base"/>
            <a:endParaRPr lang="en-US" sz="2400" b="1" dirty="0"/>
          </a:p>
          <a:p>
            <a:pPr fontAlgn="base"/>
            <a:endParaRPr lang="it-IT" sz="2400" dirty="0"/>
          </a:p>
          <a:p>
            <a:pPr fontAlgn="base"/>
            <a:r>
              <a:rPr lang="en-US" b="1" dirty="0"/>
              <a:t>3. I software di </a:t>
            </a:r>
            <a:r>
              <a:rPr lang="en-US" b="1" dirty="0" err="1"/>
              <a:t>lettura</a:t>
            </a:r>
            <a:r>
              <a:rPr lang="en-US" b="1" dirty="0"/>
              <a:t> </a:t>
            </a:r>
            <a:r>
              <a:rPr lang="en-US" b="1" dirty="0" err="1"/>
              <a:t>dello</a:t>
            </a:r>
            <a:r>
              <a:rPr lang="en-US" b="1" dirty="0"/>
              <a:t> </a:t>
            </a:r>
            <a:r>
              <a:rPr lang="en-US" b="1" dirty="0" err="1"/>
              <a:t>schermo</a:t>
            </a:r>
            <a:r>
              <a:rPr lang="en-US" b="1" dirty="0"/>
              <a:t> </a:t>
            </a:r>
            <a:r>
              <a:rPr lang="en-US" b="1" dirty="0" err="1"/>
              <a:t>servono</a:t>
            </a:r>
            <a:r>
              <a:rPr lang="en-US" b="1" dirty="0"/>
              <a:t> a:</a:t>
            </a:r>
            <a:endParaRPr lang="it-IT" sz="2400" dirty="0"/>
          </a:p>
          <a:p>
            <a:pPr marL="800100" lvl="1" indent="-342900" fontAlgn="base">
              <a:buFont typeface="+mj-lt"/>
              <a:buAutoNum type="alphaLcParenR"/>
            </a:pPr>
            <a:r>
              <a:rPr lang="es-ES" dirty="0"/>
              <a:t>Scannerizzare documenti e libri</a:t>
            </a:r>
            <a:endParaRPr lang="it-IT" sz="2400" dirty="0"/>
          </a:p>
          <a:p>
            <a:pPr marL="800100" lvl="1" indent="-342900" fontAlgn="base">
              <a:buFont typeface="+mj-lt"/>
              <a:buAutoNum type="alphaLcParenR"/>
            </a:pPr>
            <a:r>
              <a:rPr lang="es-ES" dirty="0"/>
              <a:t>Legge</a:t>
            </a:r>
            <a:r>
              <a:rPr lang="en-US" dirty="0"/>
              <a:t>re</a:t>
            </a:r>
            <a:r>
              <a:rPr lang="es-ES" dirty="0"/>
              <a:t> ad alta voce il testo e le altre informazioni sullo schermo del computer</a:t>
            </a:r>
            <a:endParaRPr lang="it-IT" sz="2400" dirty="0"/>
          </a:p>
          <a:p>
            <a:pPr marL="800100" lvl="1" indent="-342900" fontAlgn="base">
              <a:buFont typeface="+mj-lt"/>
              <a:buAutoNum type="alphaLcParenR"/>
            </a:pPr>
            <a:r>
              <a:rPr lang="es-ES" dirty="0"/>
              <a:t>Convert</a:t>
            </a:r>
            <a:r>
              <a:rPr lang="en-US" dirty="0" err="1"/>
              <a:t>ir</a:t>
            </a:r>
            <a:r>
              <a:rPr lang="es-ES" dirty="0"/>
              <a:t>e i messaggi sullo schermo in formato ibook</a:t>
            </a:r>
            <a:endParaRPr lang="it-IT" sz="2400" dirty="0"/>
          </a:p>
          <a:p>
            <a:pPr fontAlgn="base"/>
            <a:r>
              <a:rPr lang="en-US" b="1" dirty="0"/>
              <a:t> </a:t>
            </a:r>
            <a:endParaRPr lang="it-IT" sz="2400" dirty="0"/>
          </a:p>
          <a:p>
            <a:pPr fontAlgn="base"/>
            <a:r>
              <a:rPr lang="en-US" b="1" dirty="0"/>
              <a:t>4. OCR è </a:t>
            </a:r>
            <a:r>
              <a:rPr lang="en-US" b="1" dirty="0" err="1"/>
              <a:t>l'abbreviazione</a:t>
            </a:r>
            <a:r>
              <a:rPr lang="en-US" b="1" dirty="0"/>
              <a:t> di:</a:t>
            </a:r>
            <a:endParaRPr lang="it-IT" sz="2400" dirty="0"/>
          </a:p>
          <a:p>
            <a:pPr marL="342900" lvl="0" indent="-342900" fontAlgn="base">
              <a:buFont typeface="+mj-lt"/>
              <a:buAutoNum type="alphaLcParenR"/>
            </a:pPr>
            <a:r>
              <a:rPr lang="en-US" dirty="0"/>
              <a:t>Ocular Clarity Rating (</a:t>
            </a:r>
            <a:r>
              <a:rPr lang="es-ES" dirty="0"/>
              <a:t>Valutazione della chiarezza oculare</a:t>
            </a:r>
            <a:r>
              <a:rPr lang="en-US" dirty="0"/>
              <a:t>)</a:t>
            </a:r>
            <a:endParaRPr lang="it-IT" dirty="0"/>
          </a:p>
          <a:p>
            <a:pPr marL="342900" lvl="0" indent="-342900" fontAlgn="base">
              <a:buFont typeface="+mj-lt"/>
              <a:buAutoNum type="alphaLcParenR"/>
            </a:pPr>
            <a:r>
              <a:rPr lang="en-US" dirty="0"/>
              <a:t>Orthogonal Coordinate Response (</a:t>
            </a:r>
            <a:r>
              <a:rPr lang="es-ES" dirty="0"/>
              <a:t>Risposta a coordinate ortogonali</a:t>
            </a:r>
            <a:r>
              <a:rPr lang="en-US" dirty="0"/>
              <a:t>)</a:t>
            </a:r>
            <a:endParaRPr lang="it-IT" dirty="0"/>
          </a:p>
          <a:p>
            <a:pPr marL="342900" lvl="0" indent="-342900" fontAlgn="base">
              <a:buFont typeface="+mj-lt"/>
              <a:buAutoNum type="alphaLcParenR"/>
            </a:pPr>
            <a:r>
              <a:rPr lang="en-US" dirty="0"/>
              <a:t>Optical character recognition (</a:t>
            </a:r>
            <a:r>
              <a:rPr lang="es-ES" dirty="0"/>
              <a:t>Riconoscimento ottico dei caratteri</a:t>
            </a:r>
            <a:r>
              <a:rPr lang="en-US" dirty="0"/>
              <a:t>)</a:t>
            </a:r>
            <a:endParaRPr lang="it-IT" dirty="0"/>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Rispondete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alle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domande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seguenti</a:t>
            </a:r>
            <a:r>
              <a:rPr lang="en-AU" sz="2000" dirty="0">
                <a:latin typeface="+mj-lt"/>
                <a:ea typeface="Microsoft Sans Serif" panose="020B0604020202020204" pitchFamily="34" charset="0"/>
                <a:cs typeface="Poppins ExtraLight" panose="00000300000000000000" pitchFamily="2" charset="0"/>
              </a:rPr>
              <a:t>:</a:t>
            </a: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Rettangolo con angoli arrotondati 8">
            <a:extLst>
              <a:ext uri="{FF2B5EF4-FFF2-40B4-BE49-F238E27FC236}">
                <a16:creationId xmlns:a16="http://schemas.microsoft.com/office/drawing/2014/main" id="{77767A51-E817-4CF5-8850-852B99AA2D43}"/>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Tecnologie</a:t>
            </a:r>
            <a:r>
              <a:rPr lang="en-US" sz="2000" b="1" dirty="0">
                <a:cs typeface="Poppins Medium" panose="00000600000000000000" pitchFamily="2" charset="0"/>
                <a:sym typeface="Varela Round"/>
              </a:rPr>
              <a:t> assistive</a:t>
            </a:r>
          </a:p>
        </p:txBody>
      </p:sp>
    </p:spTree>
    <p:extLst>
      <p:ext uri="{BB962C8B-B14F-4D97-AF65-F5344CB8AC3E}">
        <p14:creationId xmlns:p14="http://schemas.microsoft.com/office/powerpoint/2010/main" val="3038952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dirty="0">
                <a:cs typeface="Poppins Medium" panose="00000600000000000000" pitchFamily="2" charset="0"/>
              </a:rPr>
              <a:t>Soluzioni</a:t>
            </a: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9" name="TextBox 54">
            <a:extLst>
              <a:ext uri="{FF2B5EF4-FFF2-40B4-BE49-F238E27FC236}">
                <a16:creationId xmlns:a16="http://schemas.microsoft.com/office/drawing/2014/main" id="{0500C948-F846-41ED-9C94-FC996489593F}"/>
              </a:ext>
            </a:extLst>
          </p:cNvPr>
          <p:cNvSpPr txBox="1"/>
          <p:nvPr/>
        </p:nvSpPr>
        <p:spPr>
          <a:xfrm>
            <a:off x="626289" y="1919031"/>
            <a:ext cx="9885117" cy="3013351"/>
          </a:xfrm>
          <a:prstGeom prst="rect">
            <a:avLst/>
          </a:prstGeom>
          <a:noFill/>
        </p:spPr>
        <p:txBody>
          <a:bodyPr wrap="square" numCol="2" rtlCol="0">
            <a:noAutofit/>
          </a:bodyPr>
          <a:lstStyle/>
          <a:p>
            <a:pPr fontAlgn="base"/>
            <a:r>
              <a:rPr lang="en-US" b="1" dirty="0"/>
              <a:t>1. Un software di </a:t>
            </a:r>
            <a:r>
              <a:rPr lang="en-US" b="1" dirty="0" err="1"/>
              <a:t>sintesi</a:t>
            </a:r>
            <a:r>
              <a:rPr lang="en-US" b="1" dirty="0"/>
              <a:t> </a:t>
            </a:r>
            <a:r>
              <a:rPr lang="en-US" b="1" dirty="0" err="1"/>
              <a:t>vocale</a:t>
            </a:r>
            <a:r>
              <a:rPr lang="en-US" b="1" dirty="0"/>
              <a:t>:</a:t>
            </a:r>
            <a:endParaRPr lang="it-IT" sz="2400" dirty="0"/>
          </a:p>
          <a:p>
            <a:pPr marL="800100" lvl="1" indent="-342900" fontAlgn="base">
              <a:buFont typeface="+mj-lt"/>
              <a:buAutoNum type="alphaLcParenR"/>
            </a:pPr>
            <a:r>
              <a:rPr lang="es-ES" dirty="0"/>
              <a:t>Legge i libri per gli studenti</a:t>
            </a:r>
            <a:endParaRPr lang="it-IT" sz="2400" dirty="0"/>
          </a:p>
          <a:p>
            <a:pPr marL="800100" lvl="1" indent="-342900" fontAlgn="base">
              <a:buFont typeface="+mj-lt"/>
              <a:buAutoNum type="alphaLcParenR"/>
            </a:pPr>
            <a:r>
              <a:rPr lang="es-ES" dirty="0">
                <a:solidFill>
                  <a:srgbClr val="00B050"/>
                </a:solidFill>
              </a:rPr>
              <a:t>Converte il testo scritto in parole parlate</a:t>
            </a:r>
            <a:endParaRPr lang="it-IT" sz="2400" dirty="0">
              <a:solidFill>
                <a:srgbClr val="00B050"/>
              </a:solidFill>
            </a:endParaRPr>
          </a:p>
          <a:p>
            <a:pPr marL="800100" lvl="1" indent="-342900" fontAlgn="base">
              <a:buFont typeface="+mj-lt"/>
              <a:buAutoNum type="alphaLcParenR"/>
            </a:pPr>
            <a:r>
              <a:rPr lang="es-ES" dirty="0"/>
              <a:t>Compila un testo parlato a partire da parole casuali</a:t>
            </a:r>
            <a:endParaRPr lang="it-IT" sz="2400" dirty="0"/>
          </a:p>
          <a:p>
            <a:pPr fontAlgn="base"/>
            <a:r>
              <a:rPr lang="en-US" b="1" dirty="0"/>
              <a:t> </a:t>
            </a:r>
            <a:endParaRPr lang="it-IT" sz="2400" dirty="0"/>
          </a:p>
          <a:p>
            <a:pPr fontAlgn="base"/>
            <a:r>
              <a:rPr lang="en-US" b="1" dirty="0"/>
              <a:t>2. Un software di </a:t>
            </a:r>
            <a:r>
              <a:rPr lang="en-US" b="1" dirty="0" err="1"/>
              <a:t>sintesi</a:t>
            </a:r>
            <a:r>
              <a:rPr lang="en-US" b="1" dirty="0"/>
              <a:t> </a:t>
            </a:r>
            <a:r>
              <a:rPr lang="en-US" b="1" dirty="0" err="1"/>
              <a:t>vocale</a:t>
            </a:r>
            <a:r>
              <a:rPr lang="en-US" b="1" dirty="0"/>
              <a:t> </a:t>
            </a:r>
            <a:r>
              <a:rPr lang="en-US" b="1" dirty="0" err="1"/>
              <a:t>può</a:t>
            </a:r>
            <a:r>
              <a:rPr lang="en-US" b="1" dirty="0"/>
              <a:t> </a:t>
            </a:r>
            <a:r>
              <a:rPr lang="en-US" b="1" dirty="0" err="1"/>
              <a:t>essere</a:t>
            </a:r>
            <a:r>
              <a:rPr lang="en-US" b="1" dirty="0"/>
              <a:t> </a:t>
            </a:r>
            <a:r>
              <a:rPr lang="en-US" b="1" dirty="0" err="1"/>
              <a:t>utilizzato</a:t>
            </a:r>
            <a:r>
              <a:rPr lang="en-US" b="1" dirty="0"/>
              <a:t> per:</a:t>
            </a:r>
            <a:endParaRPr lang="it-IT" sz="2400" dirty="0"/>
          </a:p>
          <a:p>
            <a:pPr marL="800100" lvl="1" indent="-342900" fontAlgn="base">
              <a:buFont typeface="+mj-lt"/>
              <a:buAutoNum type="alphaLcParenR"/>
            </a:pPr>
            <a:r>
              <a:rPr lang="es-ES" dirty="0">
                <a:solidFill>
                  <a:srgbClr val="00B050"/>
                </a:solidFill>
              </a:rPr>
              <a:t>Prendere appunti</a:t>
            </a:r>
            <a:endParaRPr lang="it-IT" sz="2400" dirty="0">
              <a:solidFill>
                <a:srgbClr val="00B050"/>
              </a:solidFill>
            </a:endParaRPr>
          </a:p>
          <a:p>
            <a:pPr marL="800100" lvl="1" indent="-342900" fontAlgn="base">
              <a:buFont typeface="+mj-lt"/>
              <a:buAutoNum type="alphaLcParenR"/>
            </a:pPr>
            <a:r>
              <a:rPr lang="es-ES" dirty="0"/>
              <a:t>Chiamare un insegnante</a:t>
            </a:r>
            <a:endParaRPr lang="it-IT" sz="2400" dirty="0"/>
          </a:p>
          <a:p>
            <a:pPr marL="800100" lvl="1" indent="-342900" fontAlgn="base">
              <a:buFont typeface="+mj-lt"/>
              <a:buAutoNum type="alphaLcParenR"/>
            </a:pPr>
            <a:r>
              <a:rPr lang="es-ES" dirty="0"/>
              <a:t>Parlare con un amico</a:t>
            </a:r>
            <a:endParaRPr lang="it-IT" sz="2400" dirty="0"/>
          </a:p>
          <a:p>
            <a:pPr fontAlgn="base"/>
            <a:r>
              <a:rPr lang="en-US" b="1" dirty="0"/>
              <a:t> </a:t>
            </a:r>
          </a:p>
          <a:p>
            <a:pPr fontAlgn="base"/>
            <a:endParaRPr lang="en-US" b="1" dirty="0"/>
          </a:p>
          <a:p>
            <a:pPr fontAlgn="base"/>
            <a:endParaRPr lang="en-US" sz="2400" b="1" dirty="0"/>
          </a:p>
          <a:p>
            <a:pPr fontAlgn="base"/>
            <a:endParaRPr lang="it-IT" sz="2400" dirty="0"/>
          </a:p>
          <a:p>
            <a:pPr fontAlgn="base"/>
            <a:r>
              <a:rPr lang="en-US" b="1" dirty="0"/>
              <a:t>3. I software di </a:t>
            </a:r>
            <a:r>
              <a:rPr lang="en-US" b="1" dirty="0" err="1"/>
              <a:t>lettura</a:t>
            </a:r>
            <a:r>
              <a:rPr lang="en-US" b="1" dirty="0"/>
              <a:t> </a:t>
            </a:r>
            <a:r>
              <a:rPr lang="en-US" b="1" dirty="0" err="1"/>
              <a:t>dello</a:t>
            </a:r>
            <a:r>
              <a:rPr lang="en-US" b="1" dirty="0"/>
              <a:t> </a:t>
            </a:r>
            <a:r>
              <a:rPr lang="en-US" b="1" dirty="0" err="1"/>
              <a:t>schermo</a:t>
            </a:r>
            <a:r>
              <a:rPr lang="en-US" b="1" dirty="0"/>
              <a:t> </a:t>
            </a:r>
            <a:r>
              <a:rPr lang="en-US" b="1" dirty="0" err="1"/>
              <a:t>servono</a:t>
            </a:r>
            <a:r>
              <a:rPr lang="en-US" b="1" dirty="0"/>
              <a:t> a:</a:t>
            </a:r>
            <a:endParaRPr lang="it-IT" sz="2400" dirty="0"/>
          </a:p>
          <a:p>
            <a:pPr marL="800100" lvl="1" indent="-342900" fontAlgn="base">
              <a:buFont typeface="+mj-lt"/>
              <a:buAutoNum type="alphaLcParenR"/>
            </a:pPr>
            <a:r>
              <a:rPr lang="es-ES" dirty="0"/>
              <a:t>Scannerizzare documenti e libri</a:t>
            </a:r>
            <a:endParaRPr lang="it-IT" sz="2400" dirty="0"/>
          </a:p>
          <a:p>
            <a:pPr marL="800100" lvl="1" indent="-342900" fontAlgn="base">
              <a:buFont typeface="+mj-lt"/>
              <a:buAutoNum type="alphaLcParenR"/>
            </a:pPr>
            <a:r>
              <a:rPr lang="es-ES" dirty="0">
                <a:solidFill>
                  <a:srgbClr val="00B050"/>
                </a:solidFill>
              </a:rPr>
              <a:t>Legge</a:t>
            </a:r>
            <a:r>
              <a:rPr lang="en-US" dirty="0">
                <a:solidFill>
                  <a:srgbClr val="00B050"/>
                </a:solidFill>
              </a:rPr>
              <a:t>re</a:t>
            </a:r>
            <a:r>
              <a:rPr lang="es-ES" dirty="0">
                <a:solidFill>
                  <a:srgbClr val="00B050"/>
                </a:solidFill>
              </a:rPr>
              <a:t> ad alta voce il testo e le altre informazioni sullo schermo del computer</a:t>
            </a:r>
            <a:endParaRPr lang="it-IT" sz="2400" dirty="0">
              <a:solidFill>
                <a:srgbClr val="00B050"/>
              </a:solidFill>
            </a:endParaRPr>
          </a:p>
          <a:p>
            <a:pPr marL="800100" lvl="1" indent="-342900" fontAlgn="base">
              <a:buFont typeface="+mj-lt"/>
              <a:buAutoNum type="alphaLcParenR"/>
            </a:pPr>
            <a:r>
              <a:rPr lang="es-ES" dirty="0"/>
              <a:t>Convert</a:t>
            </a:r>
            <a:r>
              <a:rPr lang="en-US" dirty="0" err="1"/>
              <a:t>ir</a:t>
            </a:r>
            <a:r>
              <a:rPr lang="es-ES" dirty="0"/>
              <a:t>e i messaggi sullo schermo in formato ibook</a:t>
            </a:r>
            <a:endParaRPr lang="it-IT" sz="2400" dirty="0"/>
          </a:p>
          <a:p>
            <a:pPr fontAlgn="base"/>
            <a:r>
              <a:rPr lang="en-US" b="1" dirty="0"/>
              <a:t> </a:t>
            </a:r>
            <a:endParaRPr lang="it-IT" sz="2400" dirty="0"/>
          </a:p>
          <a:p>
            <a:pPr fontAlgn="base"/>
            <a:r>
              <a:rPr lang="en-US" b="1" dirty="0"/>
              <a:t>4. OCR è </a:t>
            </a:r>
            <a:r>
              <a:rPr lang="en-US" b="1" dirty="0" err="1"/>
              <a:t>l'abbreviazione</a:t>
            </a:r>
            <a:r>
              <a:rPr lang="en-US" b="1" dirty="0"/>
              <a:t> di:</a:t>
            </a:r>
            <a:endParaRPr lang="it-IT" sz="2400" dirty="0"/>
          </a:p>
          <a:p>
            <a:pPr marL="342900" lvl="0" indent="-342900" fontAlgn="base">
              <a:buFont typeface="+mj-lt"/>
              <a:buAutoNum type="alphaLcParenR"/>
            </a:pPr>
            <a:r>
              <a:rPr lang="en-US" dirty="0"/>
              <a:t>Ocular Clarity Rating (</a:t>
            </a:r>
            <a:r>
              <a:rPr lang="es-ES" dirty="0"/>
              <a:t>Valutazione della chiarezza oculare</a:t>
            </a:r>
            <a:r>
              <a:rPr lang="en-US" dirty="0"/>
              <a:t>)</a:t>
            </a:r>
            <a:endParaRPr lang="it-IT" dirty="0"/>
          </a:p>
          <a:p>
            <a:pPr marL="342900" lvl="0" indent="-342900" fontAlgn="base">
              <a:buFont typeface="+mj-lt"/>
              <a:buAutoNum type="alphaLcParenR"/>
            </a:pPr>
            <a:r>
              <a:rPr lang="en-US" dirty="0"/>
              <a:t>Orthogonal Coordinate Response (</a:t>
            </a:r>
            <a:r>
              <a:rPr lang="es-ES" dirty="0"/>
              <a:t>Risposta a coordinate ortogonali</a:t>
            </a:r>
            <a:r>
              <a:rPr lang="en-US" dirty="0"/>
              <a:t>)</a:t>
            </a:r>
            <a:endParaRPr lang="it-IT" dirty="0"/>
          </a:p>
          <a:p>
            <a:pPr marL="342900" lvl="0" indent="-342900" fontAlgn="base">
              <a:buFont typeface="+mj-lt"/>
              <a:buAutoNum type="alphaLcParenR"/>
            </a:pPr>
            <a:r>
              <a:rPr lang="en-US" dirty="0">
                <a:solidFill>
                  <a:srgbClr val="00B050"/>
                </a:solidFill>
              </a:rPr>
              <a:t>Optical character recognition (</a:t>
            </a:r>
            <a:r>
              <a:rPr lang="es-ES" dirty="0">
                <a:solidFill>
                  <a:srgbClr val="00B050"/>
                </a:solidFill>
              </a:rPr>
              <a:t>Riconoscimento ottico dei caratteri</a:t>
            </a:r>
            <a:r>
              <a:rPr lang="en-US" dirty="0">
                <a:solidFill>
                  <a:srgbClr val="00B050"/>
                </a:solidFill>
              </a:rPr>
              <a:t>)</a:t>
            </a:r>
            <a:endParaRPr lang="it-IT" dirty="0">
              <a:solidFill>
                <a:srgbClr val="00B050"/>
              </a:solidFill>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1182104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1881809"/>
            <a:ext cx="9885117" cy="3525078"/>
          </a:xfrm>
          <a:prstGeom prst="rect">
            <a:avLst/>
          </a:prstGeom>
          <a:noFill/>
        </p:spPr>
        <p:txBody>
          <a:bodyPr wrap="square" numCol="2" rtlCol="0">
            <a:noAutofit/>
          </a:bodyPr>
          <a:lstStyle/>
          <a:p>
            <a:r>
              <a:rPr lang="en-US" b="1" dirty="0"/>
              <a:t>1. Il </a:t>
            </a:r>
            <a:r>
              <a:rPr lang="en-US" b="1" dirty="0" err="1"/>
              <a:t>Servizio</a:t>
            </a:r>
            <a:r>
              <a:rPr lang="en-US" b="1" dirty="0"/>
              <a:t> di </a:t>
            </a:r>
            <a:r>
              <a:rPr lang="en-US" b="1" dirty="0" err="1"/>
              <a:t>Educazione</a:t>
            </a:r>
            <a:r>
              <a:rPr lang="en-US" b="1" dirty="0"/>
              <a:t> </a:t>
            </a:r>
            <a:r>
              <a:rPr lang="en-US" b="1" dirty="0" err="1"/>
              <a:t>Speciale</a:t>
            </a:r>
            <a:r>
              <a:rPr lang="en-US" b="1" dirty="0"/>
              <a:t> è utile per ...?</a:t>
            </a:r>
            <a:endParaRPr lang="it-IT" dirty="0"/>
          </a:p>
          <a:p>
            <a:pPr marL="342900" lvl="0" indent="-342900">
              <a:buFont typeface="+mj-lt"/>
              <a:buAutoNum type="alphaLcParenR"/>
            </a:pPr>
            <a:r>
              <a:rPr lang="es-ES" dirty="0"/>
              <a:t>Consulenza e tutoraggio</a:t>
            </a:r>
            <a:endParaRPr lang="it-IT" dirty="0"/>
          </a:p>
          <a:p>
            <a:pPr marL="342900" lvl="0" indent="-342900">
              <a:buFont typeface="+mj-lt"/>
              <a:buAutoNum type="alphaLcParenR"/>
            </a:pPr>
            <a:r>
              <a:rPr lang="es-ES" dirty="0"/>
              <a:t>Aiuto finanziario</a:t>
            </a:r>
            <a:endParaRPr lang="it-IT" dirty="0"/>
          </a:p>
          <a:p>
            <a:pPr marL="342900" lvl="0" indent="-342900">
              <a:buFont typeface="+mj-lt"/>
              <a:buAutoNum type="alphaLcParenR"/>
            </a:pPr>
            <a:r>
              <a:rPr lang="es-ES" dirty="0"/>
              <a:t>Trasporto</a:t>
            </a:r>
          </a:p>
          <a:p>
            <a:pPr lvl="0"/>
            <a:endParaRPr lang="it-IT" dirty="0"/>
          </a:p>
          <a:p>
            <a:r>
              <a:rPr lang="en-US" b="1" dirty="0"/>
              <a:t>2. Il </a:t>
            </a:r>
            <a:r>
              <a:rPr lang="en-US" b="1" dirty="0" err="1"/>
              <a:t>processo</a:t>
            </a:r>
            <a:r>
              <a:rPr lang="en-US" b="1" dirty="0"/>
              <a:t> di </a:t>
            </a:r>
            <a:r>
              <a:rPr lang="en-US" b="1" dirty="0" err="1"/>
              <a:t>identificazione</a:t>
            </a:r>
            <a:r>
              <a:rPr lang="en-US" b="1" dirty="0"/>
              <a:t> </a:t>
            </a:r>
            <a:r>
              <a:rPr lang="en-US" b="1" dirty="0" err="1"/>
              <a:t>degli</a:t>
            </a:r>
            <a:r>
              <a:rPr lang="en-US" b="1" dirty="0"/>
              <a:t> </a:t>
            </a:r>
            <a:r>
              <a:rPr lang="en-US" b="1" dirty="0" err="1"/>
              <a:t>studenti</a:t>
            </a:r>
            <a:r>
              <a:rPr lang="en-US" b="1" dirty="0"/>
              <a:t>:</a:t>
            </a:r>
          </a:p>
          <a:p>
            <a:pPr marL="342900" indent="-342900">
              <a:buFont typeface="+mj-lt"/>
              <a:buAutoNum type="alphaLcParenR"/>
            </a:pPr>
            <a:r>
              <a:rPr lang="es-ES" dirty="0"/>
              <a:t>È sempre effettuato da un insegnante</a:t>
            </a:r>
            <a:endParaRPr lang="it-IT" sz="2400" dirty="0"/>
          </a:p>
          <a:p>
            <a:pPr marL="342900" indent="-342900">
              <a:buFont typeface="+mj-lt"/>
              <a:buAutoNum type="alphaLcParenR"/>
            </a:pPr>
            <a:r>
              <a:rPr lang="es-ES" dirty="0"/>
              <a:t>Varia a seconda del Paese e del sistema educativo</a:t>
            </a:r>
            <a:endParaRPr lang="it-IT" sz="2400" dirty="0"/>
          </a:p>
          <a:p>
            <a:pPr marL="342900" indent="-342900">
              <a:buFont typeface="+mj-lt"/>
              <a:buAutoNum type="alphaLcParenR"/>
            </a:pPr>
            <a:r>
              <a:rPr lang="en-US" dirty="0"/>
              <a:t>È </a:t>
            </a:r>
            <a:r>
              <a:rPr lang="en-US" dirty="0" err="1"/>
              <a:t>basato</a:t>
            </a:r>
            <a:r>
              <a:rPr lang="en-US" dirty="0"/>
              <a:t> </a:t>
            </a:r>
            <a:r>
              <a:rPr lang="en-US" dirty="0" err="1"/>
              <a:t>su</a:t>
            </a:r>
            <a:r>
              <a:rPr lang="en-US" dirty="0"/>
              <a:t> </a:t>
            </a:r>
            <a:r>
              <a:rPr lang="en-US" dirty="0" err="1"/>
              <a:t>nuovi</a:t>
            </a:r>
            <a:r>
              <a:rPr lang="en-US" dirty="0"/>
              <a:t> test </a:t>
            </a:r>
            <a:r>
              <a:rPr lang="en-US" dirty="0" err="1"/>
              <a:t>standardizzati</a:t>
            </a:r>
            <a:endParaRPr lang="en-US" altLang="ko-KR" sz="3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r>
              <a:rPr lang="en-US" b="1" dirty="0"/>
              <a:t>3. Il coaching </a:t>
            </a:r>
            <a:r>
              <a:rPr lang="en-US" b="1" dirty="0" err="1"/>
              <a:t>può</a:t>
            </a:r>
            <a:r>
              <a:rPr lang="en-US" b="1" dirty="0"/>
              <a:t> </a:t>
            </a:r>
            <a:r>
              <a:rPr lang="en-US" b="1" dirty="0" err="1"/>
              <a:t>essere</a:t>
            </a:r>
            <a:r>
              <a:rPr lang="en-US" b="1" dirty="0"/>
              <a:t> </a:t>
            </a:r>
            <a:r>
              <a:rPr lang="en-US" b="1" dirty="0" err="1"/>
              <a:t>fornito</a:t>
            </a:r>
            <a:r>
              <a:rPr lang="en-US" b="1" dirty="0"/>
              <a:t> da:</a:t>
            </a:r>
            <a:endParaRPr lang="it-IT" sz="2400" b="1" dirty="0"/>
          </a:p>
          <a:p>
            <a:pPr marL="342900" indent="-342900">
              <a:buFont typeface="+mj-lt"/>
              <a:buAutoNum type="alphaLcParenR"/>
            </a:pPr>
            <a:r>
              <a:rPr lang="en-US" dirty="0"/>
              <a:t>Un </a:t>
            </a:r>
            <a:r>
              <a:rPr lang="en-US" dirty="0" err="1"/>
              <a:t>altro</a:t>
            </a:r>
            <a:r>
              <a:rPr lang="en-US" dirty="0"/>
              <a:t> </a:t>
            </a:r>
            <a:r>
              <a:rPr lang="es-ES" dirty="0"/>
              <a:t>studente</a:t>
            </a:r>
            <a:endParaRPr lang="it-IT" sz="2400" dirty="0"/>
          </a:p>
          <a:p>
            <a:pPr marL="342900" indent="-342900">
              <a:buFont typeface="+mj-lt"/>
              <a:buAutoNum type="alphaLcParenR"/>
            </a:pPr>
            <a:r>
              <a:rPr lang="en-US" dirty="0"/>
              <a:t>Un a</a:t>
            </a:r>
            <a:r>
              <a:rPr lang="es-ES" dirty="0"/>
              <a:t>mico</a:t>
            </a:r>
            <a:endParaRPr lang="it-IT" sz="2400" dirty="0"/>
          </a:p>
          <a:p>
            <a:pPr marL="342900" indent="-342900">
              <a:buFont typeface="+mj-lt"/>
              <a:buAutoNum type="alphaLcParenR"/>
            </a:pPr>
            <a:r>
              <a:rPr lang="en-US" dirty="0"/>
              <a:t>Uno s</a:t>
            </a:r>
            <a:r>
              <a:rPr lang="es-ES" dirty="0"/>
              <a:t>pecialista</a:t>
            </a:r>
            <a:endParaRPr lang="it-IT" sz="2400" dirty="0"/>
          </a:p>
          <a:p>
            <a:pPr marL="432000" lvl="2" indent="-144000"/>
            <a:endParaRPr lang="en-US" altLang="ko-KR" sz="1600" dirty="0">
              <a:cs typeface="Poppins ExtraLight" panose="00000300000000000000" pitchFamily="2" charset="0"/>
            </a:endParaRPr>
          </a:p>
          <a:p>
            <a:r>
              <a:rPr lang="en-US" b="1" dirty="0"/>
              <a:t>4. Una </a:t>
            </a:r>
            <a:r>
              <a:rPr lang="en-US" b="1" dirty="0" err="1"/>
              <a:t>possibile</a:t>
            </a:r>
            <a:r>
              <a:rPr lang="en-US" b="1" dirty="0"/>
              <a:t> </a:t>
            </a:r>
            <a:r>
              <a:rPr lang="en-US" b="1" dirty="0" err="1"/>
              <a:t>strategia</a:t>
            </a:r>
            <a:r>
              <a:rPr lang="en-US" b="1" dirty="0"/>
              <a:t> di </a:t>
            </a:r>
            <a:r>
              <a:rPr lang="en-US" b="1" dirty="0" err="1"/>
              <a:t>insegnamento</a:t>
            </a:r>
            <a:r>
              <a:rPr lang="en-US" b="1" dirty="0"/>
              <a:t> </a:t>
            </a:r>
            <a:r>
              <a:rPr lang="en-US" b="1" dirty="0" err="1"/>
              <a:t>potrebbe</a:t>
            </a:r>
            <a:r>
              <a:rPr lang="en-US" b="1" dirty="0"/>
              <a:t> </a:t>
            </a:r>
            <a:r>
              <a:rPr lang="en-US" b="1" dirty="0" err="1"/>
              <a:t>essere</a:t>
            </a:r>
            <a:r>
              <a:rPr lang="en-US" b="1" dirty="0"/>
              <a:t>:</a:t>
            </a:r>
            <a:endParaRPr lang="it-IT" sz="2400" b="1" dirty="0"/>
          </a:p>
          <a:p>
            <a:pPr marL="342900" indent="-342900">
              <a:buFont typeface="+mj-lt"/>
              <a:buAutoNum type="alphaLcParenR"/>
            </a:pPr>
            <a:r>
              <a:rPr lang="en-US" dirty="0"/>
              <a:t>I</a:t>
            </a:r>
            <a:r>
              <a:rPr lang="es-ES" dirty="0"/>
              <a:t>nsegnamento in classe</a:t>
            </a:r>
            <a:endParaRPr lang="it-IT" sz="2400" dirty="0"/>
          </a:p>
          <a:p>
            <a:pPr marL="342900" indent="-342900">
              <a:buFont typeface="+mj-lt"/>
              <a:buAutoNum type="alphaLcParenR"/>
            </a:pPr>
            <a:r>
              <a:rPr lang="es-ES" dirty="0"/>
              <a:t>Lezion</a:t>
            </a:r>
            <a:r>
              <a:rPr lang="en-US" dirty="0" err="1"/>
              <a:t>i</a:t>
            </a:r>
            <a:r>
              <a:rPr lang="es-ES" dirty="0"/>
              <a:t> frontal</a:t>
            </a:r>
            <a:r>
              <a:rPr lang="en-US" dirty="0" err="1"/>
              <a:t>i</a:t>
            </a:r>
            <a:endParaRPr lang="it-IT" sz="2400" dirty="0"/>
          </a:p>
          <a:p>
            <a:pPr marL="342900" indent="-342900">
              <a:buFont typeface="+mj-lt"/>
              <a:buAutoNum type="alphaLcParenR"/>
            </a:pPr>
            <a:r>
              <a:rPr lang="es-ES" dirty="0"/>
              <a:t>Tecnologia assistiva</a:t>
            </a:r>
            <a:endParaRPr lang="it-IT" sz="2400" dirty="0"/>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Test finale/1</a:t>
            </a:r>
          </a:p>
          <a:p>
            <a:pPr>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Consolidate le vostre conoscenze rispondendo alle seguenti domande:</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496832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369797" cy="3298714"/>
          </a:xfrm>
          <a:prstGeom prst="rect">
            <a:avLst/>
          </a:prstGeom>
          <a:noFill/>
        </p:spPr>
        <p:txBody>
          <a:bodyPr wrap="square" numCol="2" rtlCol="0">
            <a:noAutofit/>
          </a:bodyPr>
          <a:lstStyle/>
          <a:p>
            <a:pPr fontAlgn="base"/>
            <a:r>
              <a:rPr lang="it-IT" b="1" dirty="0"/>
              <a:t>1. Un ambiente di apprendimento favorevole può aiutare gli studenti con bisogni speciali a sentirsi:</a:t>
            </a:r>
          </a:p>
          <a:p>
            <a:pPr marL="342900" indent="-342900" fontAlgn="base">
              <a:buFont typeface="+mj-lt"/>
              <a:buAutoNum type="alphaLcParenR"/>
            </a:pPr>
            <a:r>
              <a:rPr lang="it-IT" dirty="0"/>
              <a:t>Responsabili e consapevoli </a:t>
            </a:r>
            <a:endParaRPr lang="it-IT" sz="2400" dirty="0"/>
          </a:p>
          <a:p>
            <a:pPr marL="342900" indent="-342900" fontAlgn="base">
              <a:buFont typeface="+mj-lt"/>
              <a:buAutoNum type="alphaLcParenR"/>
            </a:pPr>
            <a:r>
              <a:rPr lang="it-IT" dirty="0"/>
              <a:t>A loro agio e sicuri di sé</a:t>
            </a:r>
            <a:endParaRPr lang="it-IT" sz="2400" dirty="0"/>
          </a:p>
          <a:p>
            <a:pPr marL="342900" indent="-342900">
              <a:buFont typeface="+mj-lt"/>
              <a:buAutoNum type="alphaLcParenR"/>
            </a:pPr>
            <a:r>
              <a:rPr lang="it-IT" dirty="0"/>
              <a:t>Nervosi e a disagio</a:t>
            </a:r>
          </a:p>
          <a:p>
            <a:endParaRPr lang="en-US" altLang="ko-KR" sz="1400" dirty="0">
              <a:latin typeface="+mj-lt"/>
              <a:cs typeface="Poppins ExtraLight" panose="00000300000000000000" pitchFamily="2" charset="0"/>
            </a:endParaRPr>
          </a:p>
          <a:p>
            <a:pPr fontAlgn="base"/>
            <a:r>
              <a:rPr lang="it-IT" b="1" dirty="0"/>
              <a:t>2. Un ambiente di apprendimento favorevole può essere costruito attraverso:</a:t>
            </a:r>
            <a:endParaRPr lang="it-IT" sz="2400" b="1" dirty="0"/>
          </a:p>
          <a:p>
            <a:pPr marL="342900" indent="-342900" fontAlgn="base">
              <a:buFont typeface="+mj-lt"/>
              <a:buAutoNum type="alphaLcParenR"/>
            </a:pPr>
            <a:r>
              <a:rPr lang="it-IT" dirty="0"/>
              <a:t>La condivisione di aspettative e regole chiare</a:t>
            </a:r>
            <a:endParaRPr lang="it-IT" sz="2400" dirty="0"/>
          </a:p>
          <a:p>
            <a:pPr marL="342900" indent="-342900" fontAlgn="base">
              <a:buFont typeface="+mj-lt"/>
              <a:buAutoNum type="alphaLcParenR"/>
            </a:pPr>
            <a:r>
              <a:rPr lang="it-IT" dirty="0"/>
              <a:t>Meno regole e uso di parole</a:t>
            </a:r>
            <a:endParaRPr lang="it-IT" sz="2400" dirty="0"/>
          </a:p>
          <a:p>
            <a:pPr marL="342900" indent="-342900" fontAlgn="base">
              <a:buFont typeface="+mj-lt"/>
              <a:buAutoNum type="alphaLcParenR"/>
            </a:pPr>
            <a:r>
              <a:rPr lang="it-IT" dirty="0"/>
              <a:t>Pause più brevi</a:t>
            </a:r>
            <a:endParaRPr lang="it-IT" sz="2400" dirty="0"/>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fontAlgn="base"/>
            <a:r>
              <a:rPr lang="en-US" b="1" dirty="0"/>
              <a:t>Un software di </a:t>
            </a:r>
            <a:r>
              <a:rPr lang="en-US" b="1" dirty="0" err="1"/>
              <a:t>sintesi</a:t>
            </a:r>
            <a:r>
              <a:rPr lang="en-US" b="1" dirty="0"/>
              <a:t> </a:t>
            </a:r>
            <a:r>
              <a:rPr lang="en-US" b="1" dirty="0" err="1"/>
              <a:t>vocale</a:t>
            </a:r>
            <a:r>
              <a:rPr lang="en-US" b="1" dirty="0"/>
              <a:t>:</a:t>
            </a:r>
            <a:endParaRPr lang="it-IT" sz="2400" b="1" dirty="0"/>
          </a:p>
          <a:p>
            <a:pPr marL="342900" indent="-342900" fontAlgn="base">
              <a:buFont typeface="+mj-lt"/>
              <a:buAutoNum type="alphaLcParenR"/>
            </a:pPr>
            <a:r>
              <a:rPr lang="es-ES" dirty="0"/>
              <a:t>Legge i libri per gli studenti</a:t>
            </a:r>
            <a:endParaRPr lang="it-IT" sz="2400" dirty="0"/>
          </a:p>
          <a:p>
            <a:pPr marL="342900" indent="-342900" fontAlgn="base">
              <a:buFont typeface="+mj-lt"/>
              <a:buAutoNum type="alphaLcParenR"/>
            </a:pPr>
            <a:r>
              <a:rPr lang="es-ES" dirty="0"/>
              <a:t>Converte il testo scritto in parole parlate</a:t>
            </a:r>
            <a:endParaRPr lang="it-IT" sz="2400" dirty="0"/>
          </a:p>
          <a:p>
            <a:pPr marL="342900" indent="-342900">
              <a:buFont typeface="+mj-lt"/>
              <a:buAutoNum type="alphaLcParenR"/>
            </a:pPr>
            <a:r>
              <a:rPr lang="es-ES" dirty="0"/>
              <a:t>Compila un testo parlato a partire da parole casuali</a:t>
            </a:r>
          </a:p>
          <a:p>
            <a:endParaRPr lang="en-US" altLang="ko-KR" sz="1600" b="1" dirty="0">
              <a:cs typeface="Poppins Medium" panose="00000600000000000000" pitchFamily="2" charset="0"/>
            </a:endParaRPr>
          </a:p>
          <a:p>
            <a:pPr fontAlgn="base"/>
            <a:r>
              <a:rPr lang="en-US" b="1" dirty="0"/>
              <a:t>4. OCR è </a:t>
            </a:r>
            <a:r>
              <a:rPr lang="en-US" b="1" dirty="0" err="1"/>
              <a:t>l'abbreviazione</a:t>
            </a:r>
            <a:r>
              <a:rPr lang="en-US" b="1" dirty="0"/>
              <a:t> di:</a:t>
            </a:r>
            <a:endParaRPr lang="it-IT" dirty="0"/>
          </a:p>
          <a:p>
            <a:pPr marL="342900" lvl="0" indent="-342900" fontAlgn="base">
              <a:buFont typeface="+mj-lt"/>
              <a:buAutoNum type="alphaLcParenR"/>
            </a:pPr>
            <a:r>
              <a:rPr lang="en-US" dirty="0"/>
              <a:t>Ocular Clarity Rating </a:t>
            </a:r>
          </a:p>
          <a:p>
            <a:pPr marL="342900" lvl="0" indent="-342900" fontAlgn="base">
              <a:buFont typeface="+mj-lt"/>
              <a:buAutoNum type="alphaLcParenR"/>
            </a:pPr>
            <a:r>
              <a:rPr lang="en-US" dirty="0"/>
              <a:t>Orthogonal Coordinate Response</a:t>
            </a:r>
            <a:endParaRPr lang="it-IT" dirty="0"/>
          </a:p>
          <a:p>
            <a:pPr marL="342900" lvl="0" indent="-342900" fontAlgn="base">
              <a:buFont typeface="+mj-lt"/>
              <a:buAutoNum type="alphaLcParenR"/>
            </a:pPr>
            <a:r>
              <a:rPr lang="en-US" dirty="0"/>
              <a:t>Optical character recognition</a:t>
            </a:r>
            <a:endParaRPr lang="it-IT" dirty="0"/>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a:solidFill>
                  <a:srgbClr val="9A2583"/>
                </a:solidFill>
                <a:ea typeface="Microsoft Sans Serif" panose="020B0604020202020204" pitchFamily="34" charset="0"/>
                <a:cs typeface="Poppins Medium" panose="00000600000000000000" pitchFamily="2" charset="0"/>
              </a:rPr>
              <a:t>Test finale/2</a:t>
            </a:r>
          </a:p>
          <a:p>
            <a:pPr>
              <a:tabLst>
                <a:tab pos="1205230" algn="l"/>
                <a:tab pos="1926589" algn="l"/>
                <a:tab pos="2915920" algn="l"/>
                <a:tab pos="3444875" algn="l"/>
                <a:tab pos="4383405" algn="l"/>
                <a:tab pos="6796405" algn="l"/>
              </a:tabLst>
              <a:defRPr/>
            </a:pPr>
            <a:r>
              <a:rPr lang="it-IT" sz="2000" dirty="0">
                <a:latin typeface="+mj-lt"/>
                <a:ea typeface="Microsoft Sans Serif" panose="020B0604020202020204" pitchFamily="34" charset="0"/>
                <a:cs typeface="Poppins ExtraLight" panose="00000300000000000000" pitchFamily="2" charset="0"/>
              </a:rPr>
              <a:t>Consolidate le vostre conoscenze rispondendo alle seguenti domande:</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78196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Soluzioni</a:t>
            </a:r>
            <a:r>
              <a:rPr lang="en-AU" sz="2400" b="1" dirty="0">
                <a:solidFill>
                  <a:srgbClr val="9A2583"/>
                </a:solidFill>
                <a:ea typeface="Microsoft Sans Serif" panose="020B0604020202020204" pitchFamily="34" charset="0"/>
                <a:cs typeface="Poppins Medium" panose="00000600000000000000" pitchFamily="2" charset="0"/>
              </a:rPr>
              <a:t> del test finale/1</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TextBox 54">
            <a:extLst>
              <a:ext uri="{FF2B5EF4-FFF2-40B4-BE49-F238E27FC236}">
                <a16:creationId xmlns:a16="http://schemas.microsoft.com/office/drawing/2014/main" id="{7847B418-DDF1-415F-845B-9FB991D58D49}"/>
              </a:ext>
            </a:extLst>
          </p:cNvPr>
          <p:cNvSpPr txBox="1"/>
          <p:nvPr/>
        </p:nvSpPr>
        <p:spPr>
          <a:xfrm>
            <a:off x="626289" y="1881809"/>
            <a:ext cx="9885117" cy="3525078"/>
          </a:xfrm>
          <a:prstGeom prst="rect">
            <a:avLst/>
          </a:prstGeom>
          <a:noFill/>
        </p:spPr>
        <p:txBody>
          <a:bodyPr wrap="square" numCol="2" rtlCol="0">
            <a:noAutofit/>
          </a:bodyPr>
          <a:lstStyle/>
          <a:p>
            <a:r>
              <a:rPr lang="en-US" b="1" dirty="0"/>
              <a:t>1. Il </a:t>
            </a:r>
            <a:r>
              <a:rPr lang="en-US" b="1" dirty="0" err="1"/>
              <a:t>Servizio</a:t>
            </a:r>
            <a:r>
              <a:rPr lang="en-US" b="1" dirty="0"/>
              <a:t> di </a:t>
            </a:r>
            <a:r>
              <a:rPr lang="en-US" b="1" dirty="0" err="1"/>
              <a:t>Educazione</a:t>
            </a:r>
            <a:r>
              <a:rPr lang="en-US" b="1" dirty="0"/>
              <a:t> </a:t>
            </a:r>
            <a:r>
              <a:rPr lang="en-US" b="1" dirty="0" err="1"/>
              <a:t>Speciale</a:t>
            </a:r>
            <a:r>
              <a:rPr lang="en-US" b="1" dirty="0"/>
              <a:t> è utile per ...?</a:t>
            </a:r>
            <a:endParaRPr lang="it-IT" dirty="0"/>
          </a:p>
          <a:p>
            <a:pPr marL="342900" lvl="0" indent="-342900">
              <a:buFont typeface="+mj-lt"/>
              <a:buAutoNum type="alphaLcParenR"/>
            </a:pPr>
            <a:r>
              <a:rPr lang="es-ES" dirty="0">
                <a:solidFill>
                  <a:srgbClr val="00B050"/>
                </a:solidFill>
              </a:rPr>
              <a:t>Consulenza e tutoraggio</a:t>
            </a:r>
            <a:endParaRPr lang="it-IT" dirty="0">
              <a:solidFill>
                <a:srgbClr val="00B050"/>
              </a:solidFill>
            </a:endParaRPr>
          </a:p>
          <a:p>
            <a:pPr marL="342900" lvl="0" indent="-342900">
              <a:buFont typeface="+mj-lt"/>
              <a:buAutoNum type="alphaLcParenR"/>
            </a:pPr>
            <a:r>
              <a:rPr lang="es-ES" dirty="0"/>
              <a:t>Aiuto finanziario</a:t>
            </a:r>
            <a:endParaRPr lang="it-IT" dirty="0"/>
          </a:p>
          <a:p>
            <a:pPr marL="342900" lvl="0" indent="-342900">
              <a:buFont typeface="+mj-lt"/>
              <a:buAutoNum type="alphaLcParenR"/>
            </a:pPr>
            <a:r>
              <a:rPr lang="es-ES" dirty="0"/>
              <a:t>Trasporto</a:t>
            </a:r>
          </a:p>
          <a:p>
            <a:pPr lvl="0"/>
            <a:endParaRPr lang="it-IT" dirty="0"/>
          </a:p>
          <a:p>
            <a:r>
              <a:rPr lang="en-US" b="1" dirty="0"/>
              <a:t>2. Il </a:t>
            </a:r>
            <a:r>
              <a:rPr lang="en-US" b="1" dirty="0" err="1"/>
              <a:t>processo</a:t>
            </a:r>
            <a:r>
              <a:rPr lang="en-US" b="1" dirty="0"/>
              <a:t> di </a:t>
            </a:r>
            <a:r>
              <a:rPr lang="en-US" b="1" dirty="0" err="1"/>
              <a:t>identificazione</a:t>
            </a:r>
            <a:r>
              <a:rPr lang="en-US" b="1" dirty="0"/>
              <a:t> </a:t>
            </a:r>
            <a:r>
              <a:rPr lang="en-US" b="1" dirty="0" err="1"/>
              <a:t>degli</a:t>
            </a:r>
            <a:r>
              <a:rPr lang="en-US" b="1" dirty="0"/>
              <a:t> </a:t>
            </a:r>
            <a:r>
              <a:rPr lang="en-US" b="1" dirty="0" err="1"/>
              <a:t>studenti</a:t>
            </a:r>
            <a:r>
              <a:rPr lang="en-US" b="1" dirty="0"/>
              <a:t>:</a:t>
            </a:r>
          </a:p>
          <a:p>
            <a:pPr marL="342900" indent="-342900">
              <a:buFont typeface="+mj-lt"/>
              <a:buAutoNum type="alphaLcParenR"/>
            </a:pPr>
            <a:r>
              <a:rPr lang="es-ES" dirty="0"/>
              <a:t>È sempre effettuato da un insegnante</a:t>
            </a:r>
            <a:endParaRPr lang="it-IT" sz="2400" dirty="0"/>
          </a:p>
          <a:p>
            <a:pPr marL="342900" indent="-342900">
              <a:buFont typeface="+mj-lt"/>
              <a:buAutoNum type="alphaLcParenR"/>
            </a:pPr>
            <a:r>
              <a:rPr lang="es-ES" dirty="0">
                <a:solidFill>
                  <a:srgbClr val="00B050"/>
                </a:solidFill>
              </a:rPr>
              <a:t>Varia a seconda del Paese e del sistema educativo</a:t>
            </a:r>
            <a:endParaRPr lang="it-IT" sz="2400" dirty="0">
              <a:solidFill>
                <a:srgbClr val="00B050"/>
              </a:solidFill>
            </a:endParaRPr>
          </a:p>
          <a:p>
            <a:pPr marL="342900" indent="-342900">
              <a:buFont typeface="+mj-lt"/>
              <a:buAutoNum type="alphaLcParenR"/>
            </a:pPr>
            <a:r>
              <a:rPr lang="en-US" dirty="0"/>
              <a:t>È </a:t>
            </a:r>
            <a:r>
              <a:rPr lang="en-US" dirty="0" err="1"/>
              <a:t>basato</a:t>
            </a:r>
            <a:r>
              <a:rPr lang="en-US" dirty="0"/>
              <a:t> </a:t>
            </a:r>
            <a:r>
              <a:rPr lang="en-US" dirty="0" err="1"/>
              <a:t>su</a:t>
            </a:r>
            <a:r>
              <a:rPr lang="en-US" dirty="0"/>
              <a:t> </a:t>
            </a:r>
            <a:r>
              <a:rPr lang="en-US" dirty="0" err="1"/>
              <a:t>nuovi</a:t>
            </a:r>
            <a:r>
              <a:rPr lang="en-US" dirty="0"/>
              <a:t> test </a:t>
            </a:r>
            <a:r>
              <a:rPr lang="en-US" dirty="0" err="1"/>
              <a:t>standardizzati</a:t>
            </a:r>
            <a:endParaRPr lang="en-US" altLang="ko-KR" sz="3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r>
              <a:rPr lang="en-US" b="1" dirty="0"/>
              <a:t>3. Il coaching </a:t>
            </a:r>
            <a:r>
              <a:rPr lang="en-US" b="1" dirty="0" err="1"/>
              <a:t>può</a:t>
            </a:r>
            <a:r>
              <a:rPr lang="en-US" b="1" dirty="0"/>
              <a:t> </a:t>
            </a:r>
            <a:r>
              <a:rPr lang="en-US" b="1" dirty="0" err="1"/>
              <a:t>essere</a:t>
            </a:r>
            <a:r>
              <a:rPr lang="en-US" b="1" dirty="0"/>
              <a:t> </a:t>
            </a:r>
            <a:r>
              <a:rPr lang="en-US" b="1" dirty="0" err="1"/>
              <a:t>fornito</a:t>
            </a:r>
            <a:r>
              <a:rPr lang="en-US" b="1" dirty="0"/>
              <a:t> da:</a:t>
            </a:r>
            <a:endParaRPr lang="it-IT" sz="2400" b="1" dirty="0"/>
          </a:p>
          <a:p>
            <a:pPr marL="342900" indent="-342900">
              <a:buFont typeface="+mj-lt"/>
              <a:buAutoNum type="alphaLcParenR"/>
            </a:pPr>
            <a:r>
              <a:rPr lang="en-US" dirty="0"/>
              <a:t>Un </a:t>
            </a:r>
            <a:r>
              <a:rPr lang="en-US" dirty="0" err="1"/>
              <a:t>altro</a:t>
            </a:r>
            <a:r>
              <a:rPr lang="en-US" dirty="0"/>
              <a:t> </a:t>
            </a:r>
            <a:r>
              <a:rPr lang="es-ES" dirty="0"/>
              <a:t>studente</a:t>
            </a:r>
            <a:endParaRPr lang="it-IT" sz="2400" dirty="0"/>
          </a:p>
          <a:p>
            <a:pPr marL="342900" indent="-342900">
              <a:buFont typeface="+mj-lt"/>
              <a:buAutoNum type="alphaLcParenR"/>
            </a:pPr>
            <a:r>
              <a:rPr lang="en-US" dirty="0"/>
              <a:t>Un a</a:t>
            </a:r>
            <a:r>
              <a:rPr lang="es-ES" dirty="0"/>
              <a:t>mico</a:t>
            </a:r>
            <a:endParaRPr lang="it-IT" sz="2400" dirty="0"/>
          </a:p>
          <a:p>
            <a:pPr marL="342900" indent="-342900">
              <a:buFont typeface="+mj-lt"/>
              <a:buAutoNum type="alphaLcParenR"/>
            </a:pPr>
            <a:r>
              <a:rPr lang="en-US" dirty="0">
                <a:solidFill>
                  <a:srgbClr val="00B050"/>
                </a:solidFill>
              </a:rPr>
              <a:t>Uno s</a:t>
            </a:r>
            <a:r>
              <a:rPr lang="es-ES" dirty="0">
                <a:solidFill>
                  <a:srgbClr val="00B050"/>
                </a:solidFill>
              </a:rPr>
              <a:t>pecialista</a:t>
            </a:r>
            <a:endParaRPr lang="it-IT" sz="2400" dirty="0">
              <a:solidFill>
                <a:srgbClr val="00B050"/>
              </a:solidFill>
            </a:endParaRPr>
          </a:p>
          <a:p>
            <a:pPr marL="432000" lvl="2" indent="-144000"/>
            <a:endParaRPr lang="en-US" altLang="ko-KR" sz="1600" dirty="0">
              <a:cs typeface="Poppins ExtraLight" panose="00000300000000000000" pitchFamily="2" charset="0"/>
            </a:endParaRPr>
          </a:p>
          <a:p>
            <a:r>
              <a:rPr lang="en-US" b="1" dirty="0"/>
              <a:t>4. Una </a:t>
            </a:r>
            <a:r>
              <a:rPr lang="en-US" b="1" dirty="0" err="1"/>
              <a:t>possibile</a:t>
            </a:r>
            <a:r>
              <a:rPr lang="en-US" b="1" dirty="0"/>
              <a:t> </a:t>
            </a:r>
            <a:r>
              <a:rPr lang="en-US" b="1" dirty="0" err="1"/>
              <a:t>strategia</a:t>
            </a:r>
            <a:r>
              <a:rPr lang="en-US" b="1" dirty="0"/>
              <a:t> di </a:t>
            </a:r>
            <a:r>
              <a:rPr lang="en-US" b="1" dirty="0" err="1"/>
              <a:t>insegnamento</a:t>
            </a:r>
            <a:r>
              <a:rPr lang="en-US" b="1" dirty="0"/>
              <a:t> </a:t>
            </a:r>
            <a:r>
              <a:rPr lang="en-US" b="1" dirty="0" err="1"/>
              <a:t>potrebbe</a:t>
            </a:r>
            <a:r>
              <a:rPr lang="en-US" b="1" dirty="0"/>
              <a:t> </a:t>
            </a:r>
            <a:r>
              <a:rPr lang="en-US" b="1" dirty="0" err="1"/>
              <a:t>essere</a:t>
            </a:r>
            <a:r>
              <a:rPr lang="en-US" b="1" dirty="0"/>
              <a:t>:</a:t>
            </a:r>
            <a:endParaRPr lang="it-IT" sz="2400" b="1" dirty="0"/>
          </a:p>
          <a:p>
            <a:pPr marL="342900" indent="-342900">
              <a:buFont typeface="+mj-lt"/>
              <a:buAutoNum type="alphaLcParenR"/>
            </a:pPr>
            <a:r>
              <a:rPr lang="en-US" dirty="0"/>
              <a:t>I</a:t>
            </a:r>
            <a:r>
              <a:rPr lang="es-ES" dirty="0"/>
              <a:t>nsegnamento in classe</a:t>
            </a:r>
            <a:endParaRPr lang="it-IT" sz="2400" dirty="0"/>
          </a:p>
          <a:p>
            <a:pPr marL="342900" indent="-342900">
              <a:buFont typeface="+mj-lt"/>
              <a:buAutoNum type="alphaLcParenR"/>
            </a:pPr>
            <a:r>
              <a:rPr lang="es-ES" dirty="0"/>
              <a:t>Lezion</a:t>
            </a:r>
            <a:r>
              <a:rPr lang="en-US" dirty="0" err="1"/>
              <a:t>i</a:t>
            </a:r>
            <a:r>
              <a:rPr lang="es-ES" dirty="0"/>
              <a:t> frontal</a:t>
            </a:r>
            <a:r>
              <a:rPr lang="en-US" dirty="0" err="1"/>
              <a:t>i</a:t>
            </a:r>
            <a:endParaRPr lang="it-IT" sz="2400" dirty="0"/>
          </a:p>
          <a:p>
            <a:pPr marL="342900" indent="-342900">
              <a:buFont typeface="+mj-lt"/>
              <a:buAutoNum type="alphaLcParenR"/>
            </a:pPr>
            <a:r>
              <a:rPr lang="es-ES" dirty="0">
                <a:solidFill>
                  <a:srgbClr val="00B050"/>
                </a:solidFill>
              </a:rPr>
              <a:t>Tecnologia assistiva</a:t>
            </a:r>
            <a:endParaRPr lang="it-IT" sz="2400" dirty="0">
              <a:solidFill>
                <a:srgbClr val="00B050"/>
              </a:solidFill>
            </a:endParaRPr>
          </a:p>
        </p:txBody>
      </p:sp>
    </p:spTree>
    <p:extLst>
      <p:ext uri="{BB962C8B-B14F-4D97-AF65-F5344CB8AC3E}">
        <p14:creationId xmlns:p14="http://schemas.microsoft.com/office/powerpoint/2010/main" val="2874681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Soluzioni</a:t>
            </a:r>
            <a:r>
              <a:rPr lang="en-AU" sz="2400" b="1" dirty="0">
                <a:solidFill>
                  <a:srgbClr val="9A2583"/>
                </a:solidFill>
                <a:ea typeface="Microsoft Sans Serif" panose="020B0604020202020204" pitchFamily="34" charset="0"/>
                <a:cs typeface="Poppins Medium" panose="00000600000000000000" pitchFamily="2" charset="0"/>
              </a:rPr>
              <a:t> del test finale/2</a:t>
            </a:r>
          </a:p>
          <a:p>
            <a:pPr>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Ecco le </a:t>
            </a:r>
            <a:r>
              <a:rPr lang="en-AU" sz="2000" dirty="0" err="1">
                <a:latin typeface="+mj-lt"/>
                <a:ea typeface="Microsoft Sans Serif" panose="020B0604020202020204" pitchFamily="34" charset="0"/>
                <a:cs typeface="Poppins ExtraLight" panose="00000300000000000000" pitchFamily="2" charset="0"/>
              </a:rPr>
              <a:t>risposte</a:t>
            </a:r>
            <a:r>
              <a:rPr lang="en-AU" sz="2000" dirty="0">
                <a:latin typeface="+mj-lt"/>
                <a:ea typeface="Microsoft Sans Serif" panose="020B0604020202020204" pitchFamily="34" charset="0"/>
                <a:cs typeface="Poppins ExtraLight" panose="00000300000000000000" pitchFamily="2" charset="0"/>
              </a:rPr>
              <a:t>:</a:t>
            </a: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6" name="TextBox 54">
            <a:extLst>
              <a:ext uri="{FF2B5EF4-FFF2-40B4-BE49-F238E27FC236}">
                <a16:creationId xmlns:a16="http://schemas.microsoft.com/office/drawing/2014/main" id="{A155E8B2-75DC-437D-8A16-1872F0D7DB04}"/>
              </a:ext>
            </a:extLst>
          </p:cNvPr>
          <p:cNvSpPr txBox="1"/>
          <p:nvPr/>
        </p:nvSpPr>
        <p:spPr>
          <a:xfrm>
            <a:off x="626289" y="2104559"/>
            <a:ext cx="9369797" cy="3298714"/>
          </a:xfrm>
          <a:prstGeom prst="rect">
            <a:avLst/>
          </a:prstGeom>
          <a:noFill/>
        </p:spPr>
        <p:txBody>
          <a:bodyPr wrap="square" numCol="2" rtlCol="0">
            <a:noAutofit/>
          </a:bodyPr>
          <a:lstStyle/>
          <a:p>
            <a:pPr fontAlgn="base"/>
            <a:r>
              <a:rPr lang="it-IT" b="1" dirty="0"/>
              <a:t>1. Un ambiente di apprendimento favorevole può aiutare gli studenti con bisogni speciali a sentirsi:</a:t>
            </a:r>
          </a:p>
          <a:p>
            <a:pPr marL="342900" indent="-342900" fontAlgn="base">
              <a:buFont typeface="+mj-lt"/>
              <a:buAutoNum type="alphaLcParenR"/>
            </a:pPr>
            <a:r>
              <a:rPr lang="it-IT" dirty="0"/>
              <a:t>Responsabili e consapevoli </a:t>
            </a:r>
            <a:endParaRPr lang="it-IT" sz="2400" dirty="0"/>
          </a:p>
          <a:p>
            <a:pPr marL="342900" indent="-342900" fontAlgn="base">
              <a:buFont typeface="+mj-lt"/>
              <a:buAutoNum type="alphaLcParenR"/>
            </a:pPr>
            <a:r>
              <a:rPr lang="it-IT" dirty="0">
                <a:solidFill>
                  <a:srgbClr val="00B050"/>
                </a:solidFill>
              </a:rPr>
              <a:t>A loro agio e sicuri di sé</a:t>
            </a:r>
            <a:endParaRPr lang="it-IT" sz="2400" dirty="0">
              <a:solidFill>
                <a:srgbClr val="00B050"/>
              </a:solidFill>
            </a:endParaRPr>
          </a:p>
          <a:p>
            <a:pPr marL="342900" indent="-342900">
              <a:buFont typeface="+mj-lt"/>
              <a:buAutoNum type="alphaLcParenR"/>
            </a:pPr>
            <a:r>
              <a:rPr lang="it-IT" dirty="0"/>
              <a:t>Nervosi e a disagio</a:t>
            </a:r>
          </a:p>
          <a:p>
            <a:endParaRPr lang="en-US" altLang="ko-KR" sz="1400" dirty="0">
              <a:latin typeface="+mj-lt"/>
              <a:cs typeface="Poppins ExtraLight" panose="00000300000000000000" pitchFamily="2" charset="0"/>
            </a:endParaRPr>
          </a:p>
          <a:p>
            <a:pPr fontAlgn="base"/>
            <a:r>
              <a:rPr lang="it-IT" b="1" dirty="0"/>
              <a:t>2. Un ambiente di apprendimento favorevole può essere costruito attraverso:</a:t>
            </a:r>
            <a:endParaRPr lang="it-IT" sz="2400" b="1" dirty="0"/>
          </a:p>
          <a:p>
            <a:pPr marL="342900" indent="-342900" fontAlgn="base">
              <a:buFont typeface="+mj-lt"/>
              <a:buAutoNum type="alphaLcParenR"/>
            </a:pPr>
            <a:r>
              <a:rPr lang="it-IT" dirty="0">
                <a:solidFill>
                  <a:srgbClr val="00B050"/>
                </a:solidFill>
              </a:rPr>
              <a:t>La condivisione di aspettative e regole chiare</a:t>
            </a:r>
            <a:endParaRPr lang="it-IT" sz="2400" dirty="0">
              <a:solidFill>
                <a:srgbClr val="00B050"/>
              </a:solidFill>
            </a:endParaRPr>
          </a:p>
          <a:p>
            <a:pPr marL="342900" indent="-342900" fontAlgn="base">
              <a:buFont typeface="+mj-lt"/>
              <a:buAutoNum type="alphaLcParenR"/>
            </a:pPr>
            <a:r>
              <a:rPr lang="it-IT" dirty="0"/>
              <a:t>Meno regole e uso di parole</a:t>
            </a:r>
            <a:endParaRPr lang="it-IT" sz="2400" dirty="0"/>
          </a:p>
          <a:p>
            <a:pPr marL="342900" indent="-342900" fontAlgn="base">
              <a:buFont typeface="+mj-lt"/>
              <a:buAutoNum type="alphaLcParenR"/>
            </a:pPr>
            <a:r>
              <a:rPr lang="it-IT" dirty="0"/>
              <a:t>Pause più brevi</a:t>
            </a:r>
            <a:endParaRPr lang="it-IT" sz="2400" dirty="0"/>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fontAlgn="base"/>
            <a:r>
              <a:rPr lang="en-US" b="1" dirty="0"/>
              <a:t>Un software di </a:t>
            </a:r>
            <a:r>
              <a:rPr lang="en-US" b="1" dirty="0" err="1"/>
              <a:t>sintesi</a:t>
            </a:r>
            <a:r>
              <a:rPr lang="en-US" b="1" dirty="0"/>
              <a:t> </a:t>
            </a:r>
            <a:r>
              <a:rPr lang="en-US" b="1" dirty="0" err="1"/>
              <a:t>vocale</a:t>
            </a:r>
            <a:r>
              <a:rPr lang="en-US" b="1" dirty="0"/>
              <a:t>:</a:t>
            </a:r>
            <a:endParaRPr lang="it-IT" sz="2400" b="1" dirty="0"/>
          </a:p>
          <a:p>
            <a:pPr marL="342900" indent="-342900" fontAlgn="base">
              <a:buFont typeface="+mj-lt"/>
              <a:buAutoNum type="alphaLcParenR"/>
            </a:pPr>
            <a:r>
              <a:rPr lang="es-ES" dirty="0"/>
              <a:t>Legge i libri per gli studenti</a:t>
            </a:r>
            <a:endParaRPr lang="it-IT" sz="2400" dirty="0"/>
          </a:p>
          <a:p>
            <a:pPr marL="342900" indent="-342900" fontAlgn="base">
              <a:buFont typeface="+mj-lt"/>
              <a:buAutoNum type="alphaLcParenR"/>
            </a:pPr>
            <a:r>
              <a:rPr lang="es-ES" dirty="0">
                <a:solidFill>
                  <a:srgbClr val="00B050"/>
                </a:solidFill>
              </a:rPr>
              <a:t>Converte il testo scritto in parole parlate</a:t>
            </a:r>
            <a:endParaRPr lang="it-IT" sz="2400" dirty="0">
              <a:solidFill>
                <a:srgbClr val="00B050"/>
              </a:solidFill>
            </a:endParaRPr>
          </a:p>
          <a:p>
            <a:pPr marL="342900" indent="-342900">
              <a:buFont typeface="+mj-lt"/>
              <a:buAutoNum type="alphaLcParenR"/>
            </a:pPr>
            <a:r>
              <a:rPr lang="es-ES" dirty="0"/>
              <a:t>Compila un testo parlato a partire da parole casuali</a:t>
            </a:r>
          </a:p>
          <a:p>
            <a:endParaRPr lang="en-US" altLang="ko-KR" sz="1600" b="1" dirty="0">
              <a:cs typeface="Poppins Medium" panose="00000600000000000000" pitchFamily="2" charset="0"/>
            </a:endParaRPr>
          </a:p>
          <a:p>
            <a:pPr fontAlgn="base"/>
            <a:r>
              <a:rPr lang="en-US" b="1" dirty="0"/>
              <a:t>4. OCR è </a:t>
            </a:r>
            <a:r>
              <a:rPr lang="en-US" b="1" dirty="0" err="1"/>
              <a:t>l'abbreviazione</a:t>
            </a:r>
            <a:r>
              <a:rPr lang="en-US" b="1" dirty="0"/>
              <a:t> di:</a:t>
            </a:r>
            <a:endParaRPr lang="it-IT" dirty="0"/>
          </a:p>
          <a:p>
            <a:pPr marL="342900" lvl="0" indent="-342900" fontAlgn="base">
              <a:buFont typeface="+mj-lt"/>
              <a:buAutoNum type="alphaLcParenR"/>
            </a:pPr>
            <a:r>
              <a:rPr lang="en-US" dirty="0"/>
              <a:t>Ocular Clarity Rating </a:t>
            </a:r>
          </a:p>
          <a:p>
            <a:pPr marL="342900" lvl="0" indent="-342900" fontAlgn="base">
              <a:buFont typeface="+mj-lt"/>
              <a:buAutoNum type="alphaLcParenR"/>
            </a:pPr>
            <a:r>
              <a:rPr lang="en-US" dirty="0"/>
              <a:t>Orthogonal Coordinate Response</a:t>
            </a:r>
            <a:endParaRPr lang="it-IT" dirty="0"/>
          </a:p>
          <a:p>
            <a:pPr marL="342900" lvl="0" indent="-342900" fontAlgn="base">
              <a:buFont typeface="+mj-lt"/>
              <a:buAutoNum type="alphaLcParenR"/>
            </a:pPr>
            <a:r>
              <a:rPr lang="en-US" dirty="0">
                <a:solidFill>
                  <a:srgbClr val="00B050"/>
                </a:solidFill>
              </a:rPr>
              <a:t>Optical character recognition</a:t>
            </a:r>
            <a:endParaRPr lang="it-IT" dirty="0">
              <a:solidFill>
                <a:srgbClr val="00B050"/>
              </a:solidFill>
            </a:endParaRPr>
          </a:p>
        </p:txBody>
      </p:sp>
    </p:spTree>
    <p:extLst>
      <p:ext uri="{BB962C8B-B14F-4D97-AF65-F5344CB8AC3E}">
        <p14:creationId xmlns:p14="http://schemas.microsoft.com/office/powerpoint/2010/main" val="281850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dirty="0" err="1">
                <a:solidFill>
                  <a:srgbClr val="9A2583"/>
                </a:solidFill>
                <a:ea typeface="Microsoft Sans Serif" panose="020B0604020202020204" pitchFamily="34" charset="0"/>
                <a:cs typeface="Poppins Medium" panose="00000600000000000000" pitchFamily="2" charset="0"/>
              </a:rPr>
              <a:t>Indice</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dei</a:t>
            </a:r>
            <a:r>
              <a:rPr lang="en-AU" sz="2400" b="1" dirty="0">
                <a:solidFill>
                  <a:srgbClr val="9A2583"/>
                </a:solidFill>
                <a:ea typeface="Microsoft Sans Serif" panose="020B0604020202020204" pitchFamily="34" charset="0"/>
                <a:cs typeface="Poppins Medium" panose="00000600000000000000" pitchFamily="2" charset="0"/>
              </a:rPr>
              <a:t> </a:t>
            </a:r>
            <a:r>
              <a:rPr lang="en-AU" sz="2400" b="1" dirty="0" err="1">
                <a:solidFill>
                  <a:srgbClr val="9A2583"/>
                </a:solidFill>
                <a:ea typeface="Microsoft Sans Serif" panose="020B0604020202020204" pitchFamily="34" charset="0"/>
                <a:cs typeface="Poppins Medium" panose="00000600000000000000" pitchFamily="2" charset="0"/>
              </a:rPr>
              <a:t>contenuti</a:t>
            </a:r>
            <a:endParaRPr lang="en-AU" sz="2400" b="1" dirty="0">
              <a:solidFill>
                <a:srgbClr val="9A2583"/>
              </a:solidFill>
              <a:ea typeface="Microsoft Sans Serif" panose="020B0604020202020204" pitchFamily="34" charset="0"/>
              <a:cs typeface="Poppins Medium" panose="00000600000000000000" pitchFamily="2" charset="0"/>
            </a:endParaRPr>
          </a:p>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Providing education for all</a:t>
            </a: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1656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1600" b="1" dirty="0" err="1">
                <a:cs typeface="Poppins Medium" panose="00000600000000000000" pitchFamily="2" charset="0"/>
                <a:sym typeface="Varela Round"/>
              </a:rPr>
              <a:t>Esigenze</a:t>
            </a:r>
            <a:r>
              <a:rPr lang="en-US" sz="1600" b="1" dirty="0">
                <a:cs typeface="Poppins Medium" panose="00000600000000000000" pitchFamily="2" charset="0"/>
                <a:sym typeface="Varela Round"/>
              </a:rPr>
              <a:t> </a:t>
            </a:r>
            <a:r>
              <a:rPr lang="en-US" sz="1600" b="1" dirty="0" err="1">
                <a:cs typeface="Poppins Medium" panose="00000600000000000000" pitchFamily="2" charset="0"/>
                <a:sym typeface="Varela Round"/>
              </a:rPr>
              <a:t>speciali</a:t>
            </a:r>
            <a:endParaRPr lang="it-IT" sz="16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2880131"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chemeClr val="bg1"/>
                </a:solidFill>
                <a:cs typeface="Poppins Medium" panose="00000600000000000000" pitchFamily="2" charset="0"/>
              </a:rPr>
              <a:t>Il ruolo di tutor e coach</a:t>
            </a: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5097972" y="2786426"/>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dirty="0">
                <a:solidFill>
                  <a:schemeClr val="bg1"/>
                </a:solidFill>
                <a:cs typeface="Poppins Medium" panose="00000600000000000000" pitchFamily="2" charset="0"/>
              </a:rPr>
              <a:t>Un ambiente di apprendimento favorevole </a:t>
            </a: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8025952"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0000"/>
              </a:lnSpc>
              <a:spcBef>
                <a:spcPts val="0"/>
              </a:spcBef>
              <a:buSzPct val="60000"/>
            </a:pPr>
            <a:r>
              <a:rPr lang="en-US" sz="1600" b="1" dirty="0" err="1">
                <a:cs typeface="Poppins Medium" panose="00000600000000000000" pitchFamily="2" charset="0"/>
                <a:sym typeface="Varela Round"/>
              </a:rPr>
              <a:t>Tecnologie</a:t>
            </a:r>
            <a:r>
              <a:rPr lang="en-US" sz="1600" b="1" dirty="0">
                <a:cs typeface="Poppins Medium" panose="00000600000000000000" pitchFamily="2" charset="0"/>
                <a:sym typeface="Varela Round"/>
              </a:rPr>
              <a:t> assistive </a:t>
            </a:r>
          </a:p>
        </p:txBody>
      </p:sp>
      <p:cxnSp>
        <p:nvCxnSpPr>
          <p:cNvPr id="26" name="Google Shape;334;p29">
            <a:extLst>
              <a:ext uri="{FF2B5EF4-FFF2-40B4-BE49-F238E27FC236}">
                <a16:creationId xmlns:a16="http://schemas.microsoft.com/office/drawing/2014/main" id="{C5EBBE75-6B3C-4FD7-88F5-35843341A8D2}"/>
              </a:ext>
            </a:extLst>
          </p:cNvPr>
          <p:cNvCxnSpPr>
            <a:cxnSpLocks noChangeAspect="1"/>
          </p:cNvCxnSpPr>
          <p:nvPr/>
        </p:nvCxnSpPr>
        <p:spPr>
          <a:xfrm>
            <a:off x="528320" y="3631149"/>
            <a:ext cx="9504913" cy="0"/>
          </a:xfrm>
          <a:prstGeom prst="straightConnector1">
            <a:avLst/>
          </a:prstGeom>
          <a:noFill/>
          <a:ln w="9525" cap="flat" cmpd="sng">
            <a:solidFill>
              <a:srgbClr val="9A2583"/>
            </a:solidFill>
            <a:prstDash val="dash"/>
            <a:round/>
            <a:headEnd type="none" w="med" len="med"/>
            <a:tailEnd type="none" w="med" len="med"/>
          </a:ln>
        </p:spPr>
      </p:cxnSp>
      <p:grpSp>
        <p:nvGrpSpPr>
          <p:cNvPr id="27" name="Gruppo 26">
            <a:extLst>
              <a:ext uri="{FF2B5EF4-FFF2-40B4-BE49-F238E27FC236}">
                <a16:creationId xmlns:a16="http://schemas.microsoft.com/office/drawing/2014/main" id="{9F0EA6C7-F76E-490E-86C8-78E188554977}"/>
              </a:ext>
            </a:extLst>
          </p:cNvPr>
          <p:cNvGrpSpPr>
            <a:grpSpLocks noChangeAspect="1"/>
          </p:cNvGrpSpPr>
          <p:nvPr/>
        </p:nvGrpSpPr>
        <p:grpSpPr>
          <a:xfrm>
            <a:off x="10215389" y="2917800"/>
            <a:ext cx="1440000" cy="1022400"/>
            <a:chOff x="6998649" y="2151000"/>
            <a:chExt cx="3600000" cy="2556000"/>
          </a:xfrm>
        </p:grpSpPr>
        <p:grpSp>
          <p:nvGrpSpPr>
            <p:cNvPr id="28" name="Gruppo 27">
              <a:extLst>
                <a:ext uri="{FF2B5EF4-FFF2-40B4-BE49-F238E27FC236}">
                  <a16:creationId xmlns:a16="http://schemas.microsoft.com/office/drawing/2014/main" id="{880C9DFF-878B-4022-A881-8713FBC3A9DA}"/>
                </a:ext>
              </a:extLst>
            </p:cNvPr>
            <p:cNvGrpSpPr/>
            <p:nvPr/>
          </p:nvGrpSpPr>
          <p:grpSpPr>
            <a:xfrm>
              <a:off x="6998649" y="3474692"/>
              <a:ext cx="1143150" cy="1232308"/>
              <a:chOff x="6998649" y="3428849"/>
              <a:chExt cx="1143150" cy="1278151"/>
            </a:xfrm>
          </p:grpSpPr>
          <p:sp>
            <p:nvSpPr>
              <p:cNvPr id="44" name="Figura a mano libera: forma 43">
                <a:extLst>
                  <a:ext uri="{FF2B5EF4-FFF2-40B4-BE49-F238E27FC236}">
                    <a16:creationId xmlns:a16="http://schemas.microsoft.com/office/drawing/2014/main" id="{D5C7EB50-DBBB-42C9-A352-35AC3584947E}"/>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11BBB9D5-0D30-4915-9DE9-13E65A0B8E22}"/>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8" name="Figura a mano libera: forma 57">
                <a:extLst>
                  <a:ext uri="{FF2B5EF4-FFF2-40B4-BE49-F238E27FC236}">
                    <a16:creationId xmlns:a16="http://schemas.microsoft.com/office/drawing/2014/main" id="{4ABF5924-303A-416D-8AA1-27B0D9CD0573}"/>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9" name="Gruppo 28">
              <a:extLst>
                <a:ext uri="{FF2B5EF4-FFF2-40B4-BE49-F238E27FC236}">
                  <a16:creationId xmlns:a16="http://schemas.microsoft.com/office/drawing/2014/main" id="{85ED7879-C73F-4917-B16F-4659E3AC5AB0}"/>
                </a:ext>
              </a:extLst>
            </p:cNvPr>
            <p:cNvGrpSpPr/>
            <p:nvPr/>
          </p:nvGrpSpPr>
          <p:grpSpPr>
            <a:xfrm>
              <a:off x="8286264" y="3471371"/>
              <a:ext cx="1071868" cy="1143339"/>
              <a:chOff x="8286264" y="3428839"/>
              <a:chExt cx="1071868" cy="1185872"/>
            </a:xfrm>
          </p:grpSpPr>
          <p:sp>
            <p:nvSpPr>
              <p:cNvPr id="41" name="Figura a mano libera: forma 40">
                <a:extLst>
                  <a:ext uri="{FF2B5EF4-FFF2-40B4-BE49-F238E27FC236}">
                    <a16:creationId xmlns:a16="http://schemas.microsoft.com/office/drawing/2014/main" id="{F313BA83-4250-4DC1-9E3B-A70D2D91268D}"/>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722737D7-8D5C-48F6-BEE7-7EB96342BCD6}"/>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9DD8F345-9F40-40B6-A8BB-04F0CBB9BA0C}"/>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30" name="Gruppo 29">
              <a:extLst>
                <a:ext uri="{FF2B5EF4-FFF2-40B4-BE49-F238E27FC236}">
                  <a16:creationId xmlns:a16="http://schemas.microsoft.com/office/drawing/2014/main" id="{345B2519-11E9-4A35-88F2-63CF6C206179}"/>
                </a:ext>
              </a:extLst>
            </p:cNvPr>
            <p:cNvGrpSpPr/>
            <p:nvPr/>
          </p:nvGrpSpPr>
          <p:grpSpPr>
            <a:xfrm>
              <a:off x="9413258" y="3461912"/>
              <a:ext cx="1185391" cy="1163336"/>
              <a:chOff x="9413258" y="3418635"/>
              <a:chExt cx="1185391" cy="1206613"/>
            </a:xfrm>
          </p:grpSpPr>
          <p:sp>
            <p:nvSpPr>
              <p:cNvPr id="37" name="Figura a mano libera: forma 36">
                <a:extLst>
                  <a:ext uri="{FF2B5EF4-FFF2-40B4-BE49-F238E27FC236}">
                    <a16:creationId xmlns:a16="http://schemas.microsoft.com/office/drawing/2014/main" id="{67E63E15-8FD1-4F3E-BA93-CBD5C09EC6CA}"/>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A1FD8E82-CC9A-4201-A295-73CDB5DB8F85}"/>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0" name="Figura a mano libera: forma 39">
                <a:extLst>
                  <a:ext uri="{FF2B5EF4-FFF2-40B4-BE49-F238E27FC236}">
                    <a16:creationId xmlns:a16="http://schemas.microsoft.com/office/drawing/2014/main" id="{F5C71525-4699-4E83-8414-ED2A76D45FE3}"/>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31" name="Figura a mano libera: forma 30">
              <a:extLst>
                <a:ext uri="{FF2B5EF4-FFF2-40B4-BE49-F238E27FC236}">
                  <a16:creationId xmlns:a16="http://schemas.microsoft.com/office/drawing/2014/main" id="{AEDA3CFA-1C70-44E6-B21A-9FE89CCB8D66}"/>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2" name="Figura a mano libera: forma 31">
              <a:extLst>
                <a:ext uri="{FF2B5EF4-FFF2-40B4-BE49-F238E27FC236}">
                  <a16:creationId xmlns:a16="http://schemas.microsoft.com/office/drawing/2014/main" id="{A2F4DB71-3A51-4238-AE2A-4B7998605254}"/>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3" name="Figura a mano libera: forma 32">
              <a:extLst>
                <a:ext uri="{FF2B5EF4-FFF2-40B4-BE49-F238E27FC236}">
                  <a16:creationId xmlns:a16="http://schemas.microsoft.com/office/drawing/2014/main" id="{1B187B7A-71B7-45A8-888E-5260C0D979BC}"/>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4" name="Figura a mano libera: forma 33">
              <a:extLst>
                <a:ext uri="{FF2B5EF4-FFF2-40B4-BE49-F238E27FC236}">
                  <a16:creationId xmlns:a16="http://schemas.microsoft.com/office/drawing/2014/main" id="{76339FF0-6CF8-427F-AE38-AE43117F89BB}"/>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5" name="Figura a mano libera: forma 34">
              <a:extLst>
                <a:ext uri="{FF2B5EF4-FFF2-40B4-BE49-F238E27FC236}">
                  <a16:creationId xmlns:a16="http://schemas.microsoft.com/office/drawing/2014/main" id="{4759E409-ADEF-4873-BE1C-ABCB57C200D9}"/>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6" name="Figura a mano libera: forma 35">
              <a:extLst>
                <a:ext uri="{FF2B5EF4-FFF2-40B4-BE49-F238E27FC236}">
                  <a16:creationId xmlns:a16="http://schemas.microsoft.com/office/drawing/2014/main" id="{6BEF6F25-FA9B-4F80-BFB7-5F2D058581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
        <p:nvSpPr>
          <p:cNvPr id="38" name="Google Shape;351;p30">
            <a:extLst>
              <a:ext uri="{FF2B5EF4-FFF2-40B4-BE49-F238E27FC236}">
                <a16:creationId xmlns:a16="http://schemas.microsoft.com/office/drawing/2014/main" id="{5D2F3E83-A43A-4707-A0D8-71C68B512A4D}"/>
              </a:ext>
            </a:extLst>
          </p:cNvPr>
          <p:cNvSpPr txBox="1">
            <a:spLocks/>
          </p:cNvSpPr>
          <p:nvPr/>
        </p:nvSpPr>
        <p:spPr>
          <a:xfrm>
            <a:off x="626290" y="3584730"/>
            <a:ext cx="2259523"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1.1 Garantire l'istruzione a tutti</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1.2 Come identificare gli studenti con bisogni educativi speciali</a:t>
            </a:r>
          </a:p>
        </p:txBody>
      </p:sp>
      <p:sp>
        <p:nvSpPr>
          <p:cNvPr id="46" name="Google Shape;351;p30">
            <a:extLst>
              <a:ext uri="{FF2B5EF4-FFF2-40B4-BE49-F238E27FC236}">
                <a16:creationId xmlns:a16="http://schemas.microsoft.com/office/drawing/2014/main" id="{25D995D5-F319-4160-9825-75DD31BA31FC}"/>
              </a:ext>
            </a:extLst>
          </p:cNvPr>
          <p:cNvSpPr txBox="1">
            <a:spLocks/>
          </p:cNvSpPr>
          <p:nvPr/>
        </p:nvSpPr>
        <p:spPr>
          <a:xfrm>
            <a:off x="2846003" y="3585682"/>
            <a:ext cx="21857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2.1 Coaching e tutoraggio </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2.2 Lavorare con gli studenti</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2.3 Il tutoraggio</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2.4 Gli studenti sono diversi</a:t>
            </a:r>
          </a:p>
        </p:txBody>
      </p:sp>
      <p:sp>
        <p:nvSpPr>
          <p:cNvPr id="47" name="Google Shape;351;p30">
            <a:extLst>
              <a:ext uri="{FF2B5EF4-FFF2-40B4-BE49-F238E27FC236}">
                <a16:creationId xmlns:a16="http://schemas.microsoft.com/office/drawing/2014/main" id="{BF7A5739-3581-4F80-BD61-1182367D9BB4}"/>
              </a:ext>
            </a:extLst>
          </p:cNvPr>
          <p:cNvSpPr txBox="1">
            <a:spLocks/>
          </p:cNvSpPr>
          <p:nvPr/>
        </p:nvSpPr>
        <p:spPr>
          <a:xfrm>
            <a:off x="4906140" y="3585682"/>
            <a:ext cx="314631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3.1 Come possiamo aiutare gli studenti con esigenze speciali?</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3.2 Cosa si può fare per aiutare gli studenti con dislessia?</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3.3 Cosa si può fare per aiutare gli studenti con disabilità mentali?</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3.4 Cosa si può fare per aiutare gli studenti con disabilità fisiche?</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3.5 Creare un ambiente di apprendimento di sostegno</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3.6 Strategie in classe</a:t>
            </a:r>
          </a:p>
        </p:txBody>
      </p:sp>
      <p:sp>
        <p:nvSpPr>
          <p:cNvPr id="48" name="Google Shape;351;p30">
            <a:extLst>
              <a:ext uri="{FF2B5EF4-FFF2-40B4-BE49-F238E27FC236}">
                <a16:creationId xmlns:a16="http://schemas.microsoft.com/office/drawing/2014/main" id="{65DA59C1-0F49-408C-BCAC-584FC04473D9}"/>
              </a:ext>
            </a:extLst>
          </p:cNvPr>
          <p:cNvSpPr txBox="1">
            <a:spLocks/>
          </p:cNvSpPr>
          <p:nvPr/>
        </p:nvSpPr>
        <p:spPr>
          <a:xfrm>
            <a:off x="8010473" y="3585682"/>
            <a:ext cx="2254045"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4.1 Come possiamo aiutare gli studenti con esigenze speciali?</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4.2 Software di sintesi vocale</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4.3 Software di sintesi vocale</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4.4 Software di lettura dello schermo</a:t>
            </a:r>
          </a:p>
          <a:p>
            <a:pPr marL="0" lvl="0" indent="0">
              <a:lnSpc>
                <a:spcPct val="100000"/>
              </a:lnSpc>
              <a:spcBef>
                <a:spcPts val="0"/>
              </a:spcBef>
              <a:buNone/>
            </a:pPr>
            <a:r>
              <a:rPr lang="it-IT" sz="1300" dirty="0">
                <a:latin typeface="+mj-lt"/>
                <a:ea typeface="Varela Round"/>
                <a:cs typeface="Poppins ExtraLight" panose="00000300000000000000" pitchFamily="2" charset="0"/>
                <a:sym typeface="Varela Round"/>
              </a:rPr>
              <a:t>4.5 OCR e scansione di documenti</a:t>
            </a:r>
          </a:p>
        </p:txBody>
      </p:sp>
    </p:spTree>
    <p:extLst>
      <p:ext uri="{BB962C8B-B14F-4D97-AF65-F5344CB8AC3E}">
        <p14:creationId xmlns:p14="http://schemas.microsoft.com/office/powerpoint/2010/main" val="1653442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dirty="0" err="1">
                <a:solidFill>
                  <a:srgbClr val="9A2583"/>
                </a:solidFill>
                <a:ea typeface="Microsoft Sans Serif" panose="020B0604020202020204" pitchFamily="34" charset="0"/>
                <a:cs typeface="Poppins Medium" panose="00000600000000000000" pitchFamily="2" charset="0"/>
              </a:rPr>
              <a:t>Eccellente</a:t>
            </a:r>
            <a:r>
              <a:rPr lang="en-GB" sz="2400" b="1" dirty="0">
                <a:solidFill>
                  <a:srgbClr val="9A2583"/>
                </a:solidFill>
                <a:ea typeface="Microsoft Sans Serif" panose="020B0604020202020204" pitchFamily="34" charset="0"/>
                <a:cs typeface="Poppins Medium" panose="00000600000000000000" pitchFamily="2" charset="0"/>
              </a:rPr>
              <a:t>!</a:t>
            </a:r>
          </a:p>
          <a:p>
            <a:r>
              <a:rPr lang="en-GB" sz="2000" dirty="0" err="1">
                <a:latin typeface="+mj-lt"/>
                <a:ea typeface="Calibri" panose="020F0502020204030204" pitchFamily="34" charset="0"/>
                <a:cs typeface="Helvetica" panose="020B0604020202020204" pitchFamily="34" charset="0"/>
              </a:rPr>
              <a:t>Ricordate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ora</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che</a:t>
            </a:r>
            <a:r>
              <a:rPr lang="en-GB" sz="2000" dirty="0">
                <a:latin typeface="+mj-lt"/>
                <a:ea typeface="Calibri" panose="020F0502020204030204" pitchFamily="34" charset="0"/>
                <a:cs typeface="Helvetica" panose="020B0604020202020204" pitchFamily="34" charset="0"/>
              </a:rPr>
              <a:t> </a:t>
            </a:r>
            <a:r>
              <a:rPr lang="en-GB" sz="2000" dirty="0" err="1">
                <a:latin typeface="+mj-lt"/>
                <a:ea typeface="Calibri" panose="020F0502020204030204" pitchFamily="34" charset="0"/>
                <a:cs typeface="Helvetica" panose="020B0604020202020204" pitchFamily="34" charset="0"/>
              </a:rPr>
              <a:t>sapete</a:t>
            </a:r>
            <a:r>
              <a:rPr lang="en-GB" sz="2000" dirty="0">
                <a:latin typeface="+mj-lt"/>
                <a:ea typeface="Calibri" panose="020F0502020204030204" pitchFamily="34" charset="0"/>
                <a:cs typeface="Helvetica" panose="020B0604020202020204" pitchFamily="34" charset="0"/>
              </a:rPr>
              <a:t>):</a:t>
            </a:r>
          </a:p>
        </p:txBody>
      </p: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cxnSp>
        <p:nvCxnSpPr>
          <p:cNvPr id="6" name="Google Shape;334;p29">
            <a:extLst>
              <a:ext uri="{FF2B5EF4-FFF2-40B4-BE49-F238E27FC236}">
                <a16:creationId xmlns:a16="http://schemas.microsoft.com/office/drawing/2014/main" id="{F487A0B6-568B-13B2-DBAA-AFDADF6FC9E8}"/>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Google Shape;351;p30">
            <a:extLst>
              <a:ext uri="{FF2B5EF4-FFF2-40B4-BE49-F238E27FC236}">
                <a16:creationId xmlns:a16="http://schemas.microsoft.com/office/drawing/2014/main" id="{1B56BF3F-B744-4436-A889-018931B13DB7}"/>
              </a:ext>
            </a:extLst>
          </p:cNvPr>
          <p:cNvSpPr txBox="1">
            <a:spLocks/>
          </p:cNvSpPr>
          <p:nvPr/>
        </p:nvSpPr>
        <p:spPr>
          <a:xfrm>
            <a:off x="729699" y="2057196"/>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it-IT" sz="2000" b="1" dirty="0">
                <a:sym typeface="Varela Round"/>
              </a:rPr>
              <a:t>Esigenze speciali</a:t>
            </a:r>
          </a:p>
          <a:p>
            <a:pPr marL="0" indent="0">
              <a:lnSpc>
                <a:spcPct val="100000"/>
              </a:lnSpc>
              <a:spcBef>
                <a:spcPts val="0"/>
              </a:spcBef>
              <a:buNone/>
            </a:pPr>
            <a:r>
              <a:rPr lang="it-IT" sz="2000" dirty="0">
                <a:sym typeface="Varela Round"/>
              </a:rPr>
              <a:t>Identificare gli studenti con disabilità fisiche, mentali o neurologiche</a:t>
            </a:r>
            <a:endParaRPr lang="en-US" altLang="ko-KR" sz="2000" dirty="0">
              <a:solidFill>
                <a:prstClr val="black"/>
              </a:solidFill>
              <a:latin typeface="Calibri Light" panose="020F0302020204030204"/>
              <a:cs typeface="Poppins ExtraLight" panose="00000300000000000000" pitchFamily="2" charset="0"/>
            </a:endParaRPr>
          </a:p>
        </p:txBody>
      </p:sp>
      <p:sp>
        <p:nvSpPr>
          <p:cNvPr id="14" name="Google Shape;351;p30">
            <a:extLst>
              <a:ext uri="{FF2B5EF4-FFF2-40B4-BE49-F238E27FC236}">
                <a16:creationId xmlns:a16="http://schemas.microsoft.com/office/drawing/2014/main" id="{696BDECF-3539-4BF5-9276-E94A146322D8}"/>
              </a:ext>
            </a:extLst>
          </p:cNvPr>
          <p:cNvSpPr txBox="1">
            <a:spLocks/>
          </p:cNvSpPr>
          <p:nvPr/>
        </p:nvSpPr>
        <p:spPr>
          <a:xfrm>
            <a:off x="5242323" y="2110204"/>
            <a:ext cx="339011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dirty="0">
                <a:cs typeface="Poppins Medium" panose="00000600000000000000" pitchFamily="2" charset="0"/>
                <a:sym typeface="Varela Round"/>
              </a:rPr>
              <a:t>Il </a:t>
            </a:r>
            <a:r>
              <a:rPr lang="en-US" sz="2000" b="1" dirty="0" err="1">
                <a:cs typeface="Poppins Medium" panose="00000600000000000000" pitchFamily="2" charset="0"/>
                <a:sym typeface="Varela Round"/>
              </a:rPr>
              <a:t>ruolo</a:t>
            </a:r>
            <a:r>
              <a:rPr lang="en-US" sz="2000" b="1" dirty="0">
                <a:cs typeface="Poppins Medium" panose="00000600000000000000" pitchFamily="2" charset="0"/>
                <a:sym typeface="Varela Round"/>
              </a:rPr>
              <a:t> di tutor e coach</a:t>
            </a:r>
          </a:p>
          <a:p>
            <a:pPr marL="0" indent="0">
              <a:lnSpc>
                <a:spcPct val="100000"/>
              </a:lnSpc>
              <a:spcBef>
                <a:spcPts val="0"/>
              </a:spcBef>
              <a:buSzPct val="60000"/>
              <a:buNone/>
            </a:pPr>
            <a:r>
              <a:rPr lang="en-US" sz="2000" dirty="0" err="1">
                <a:solidFill>
                  <a:prstClr val="black"/>
                </a:solidFill>
                <a:latin typeface="Calibri Light" panose="020F0302020204030204"/>
                <a:cs typeface="Poppins ExtraLight" panose="00000300000000000000" pitchFamily="2" charset="0"/>
                <a:sym typeface="Varela Round"/>
              </a:rPr>
              <a:t>Conoscere</a:t>
            </a:r>
            <a:r>
              <a:rPr lang="en-US" sz="2000" dirty="0">
                <a:solidFill>
                  <a:prstClr val="black"/>
                </a:solidFill>
                <a:latin typeface="Calibri Light" panose="020F0302020204030204"/>
                <a:cs typeface="Poppins ExtraLight" panose="00000300000000000000" pitchFamily="2" charset="0"/>
                <a:sym typeface="Varela Round"/>
              </a:rPr>
              <a:t> </a:t>
            </a:r>
            <a:r>
              <a:rPr lang="en-US" sz="2000" dirty="0" err="1">
                <a:solidFill>
                  <a:prstClr val="black"/>
                </a:solidFill>
                <a:latin typeface="Calibri Light" panose="020F0302020204030204"/>
                <a:cs typeface="Poppins ExtraLight" panose="00000300000000000000" pitchFamily="2" charset="0"/>
                <a:sym typeface="Varela Round"/>
              </a:rPr>
              <a:t>i</a:t>
            </a:r>
            <a:r>
              <a:rPr lang="en-US" sz="2000" dirty="0">
                <a:solidFill>
                  <a:prstClr val="black"/>
                </a:solidFill>
                <a:latin typeface="Calibri Light" panose="020F0302020204030204"/>
                <a:cs typeface="Poppins ExtraLight" panose="00000300000000000000" pitchFamily="2" charset="0"/>
                <a:sym typeface="Varela Round"/>
              </a:rPr>
              <a:t> </a:t>
            </a:r>
            <a:r>
              <a:rPr lang="en-US" sz="2000" dirty="0" err="1">
                <a:solidFill>
                  <a:prstClr val="black"/>
                </a:solidFill>
                <a:latin typeface="Calibri Light" panose="020F0302020204030204"/>
                <a:cs typeface="Poppins ExtraLight" panose="00000300000000000000" pitchFamily="2" charset="0"/>
                <a:sym typeface="Varela Round"/>
              </a:rPr>
              <a:t>ruoli</a:t>
            </a:r>
            <a:r>
              <a:rPr lang="en-US" sz="2000" dirty="0">
                <a:solidFill>
                  <a:prstClr val="black"/>
                </a:solidFill>
                <a:latin typeface="Calibri Light" panose="020F0302020204030204"/>
                <a:cs typeface="Poppins ExtraLight" panose="00000300000000000000" pitchFamily="2" charset="0"/>
                <a:sym typeface="Varela Round"/>
              </a:rPr>
              <a:t> di coach e tutor</a:t>
            </a:r>
          </a:p>
        </p:txBody>
      </p:sp>
      <p:sp>
        <p:nvSpPr>
          <p:cNvPr id="15" name="Google Shape;351;p30">
            <a:extLst>
              <a:ext uri="{FF2B5EF4-FFF2-40B4-BE49-F238E27FC236}">
                <a16:creationId xmlns:a16="http://schemas.microsoft.com/office/drawing/2014/main" id="{4DB06F57-300F-462E-ABD9-999F4BAC7050}"/>
              </a:ext>
            </a:extLst>
          </p:cNvPr>
          <p:cNvSpPr txBox="1">
            <a:spLocks/>
          </p:cNvSpPr>
          <p:nvPr/>
        </p:nvSpPr>
        <p:spPr>
          <a:xfrm>
            <a:off x="692551" y="3751930"/>
            <a:ext cx="3640910"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it-IT" sz="2000" b="1" dirty="0">
                <a:cs typeface="Poppins Medium" panose="00000600000000000000" pitchFamily="2" charset="0"/>
                <a:sym typeface="Varela Round"/>
              </a:rPr>
              <a:t>Un ambiente di apprendimento favorevole</a:t>
            </a:r>
          </a:p>
          <a:p>
            <a:pPr marL="0" indent="0">
              <a:lnSpc>
                <a:spcPct val="100000"/>
              </a:lnSpc>
              <a:spcBef>
                <a:spcPts val="0"/>
              </a:spcBef>
              <a:buSzPct val="60000"/>
              <a:buNone/>
            </a:pPr>
            <a:r>
              <a:rPr lang="it-IT" sz="2000" dirty="0">
                <a:cs typeface="Poppins Medium" panose="00000600000000000000" pitchFamily="2" charset="0"/>
                <a:sym typeface="Varela Round"/>
              </a:rPr>
              <a:t>Impostare e progettare un ambiente di apprendimento di sostegno</a:t>
            </a:r>
          </a:p>
        </p:txBody>
      </p:sp>
      <p:sp>
        <p:nvSpPr>
          <p:cNvPr id="16" name="Google Shape;351;p30">
            <a:extLst>
              <a:ext uri="{FF2B5EF4-FFF2-40B4-BE49-F238E27FC236}">
                <a16:creationId xmlns:a16="http://schemas.microsoft.com/office/drawing/2014/main" id="{68F34965-CBEA-4EEC-A86C-F4FDB90AEEB4}"/>
              </a:ext>
            </a:extLst>
          </p:cNvPr>
          <p:cNvSpPr txBox="1">
            <a:spLocks/>
          </p:cNvSpPr>
          <p:nvPr/>
        </p:nvSpPr>
        <p:spPr>
          <a:xfrm>
            <a:off x="5279472" y="3751931"/>
            <a:ext cx="288000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it-IT" sz="2000" b="1" dirty="0">
                <a:cs typeface="Poppins Medium" panose="00000600000000000000" pitchFamily="2" charset="0"/>
                <a:sym typeface="Varela Round"/>
              </a:rPr>
              <a:t>Tecnologia </a:t>
            </a:r>
            <a:r>
              <a:rPr lang="it-IT" sz="2000" b="1" dirty="0" err="1">
                <a:cs typeface="Poppins Medium" panose="00000600000000000000" pitchFamily="2" charset="0"/>
                <a:sym typeface="Varela Round"/>
              </a:rPr>
              <a:t>assistiva</a:t>
            </a:r>
            <a:endParaRPr lang="it-IT" sz="2000" b="1" dirty="0">
              <a:cs typeface="Poppins Medium" panose="00000600000000000000" pitchFamily="2" charset="0"/>
              <a:sym typeface="Varela Round"/>
            </a:endParaRPr>
          </a:p>
          <a:p>
            <a:pPr marL="0" indent="0">
              <a:lnSpc>
                <a:spcPct val="100000"/>
              </a:lnSpc>
              <a:spcBef>
                <a:spcPts val="0"/>
              </a:spcBef>
              <a:buSzPct val="60000"/>
              <a:buNone/>
            </a:pPr>
            <a:r>
              <a:rPr lang="it-IT" sz="2000" dirty="0">
                <a:cs typeface="Poppins Medium" panose="00000600000000000000" pitchFamily="2" charset="0"/>
                <a:sym typeface="Varela Round"/>
              </a:rPr>
              <a:t>Sapere come la tecnologia </a:t>
            </a:r>
            <a:r>
              <a:rPr lang="it-IT" sz="2000" dirty="0" err="1">
                <a:cs typeface="Poppins Medium" panose="00000600000000000000" pitchFamily="2" charset="0"/>
                <a:sym typeface="Varela Round"/>
              </a:rPr>
              <a:t>assistiva</a:t>
            </a:r>
            <a:r>
              <a:rPr lang="it-IT" sz="2000" dirty="0">
                <a:cs typeface="Poppins Medium" panose="00000600000000000000" pitchFamily="2" charset="0"/>
                <a:sym typeface="Varela Round"/>
              </a:rPr>
              <a:t> può supportare gli studenti con esigenze speciali</a:t>
            </a:r>
            <a:endParaRPr lang="en-US" sz="2000" dirty="0">
              <a:solidFill>
                <a:prstClr val="black"/>
              </a:solidFill>
              <a:latin typeface="Calibri Light" panose="020F0302020204030204"/>
              <a:sym typeface="Varela Round"/>
            </a:endParaRPr>
          </a:p>
        </p:txBody>
      </p:sp>
    </p:spTree>
    <p:extLst>
      <p:ext uri="{BB962C8B-B14F-4D97-AF65-F5344CB8AC3E}">
        <p14:creationId xmlns:p14="http://schemas.microsoft.com/office/powerpoint/2010/main" val="3211508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dirty="0">
                <a:ea typeface="Microsoft Sans Serif" panose="020B0604020202020204" pitchFamily="34" charset="0"/>
                <a:cs typeface="Poppins SemiBold" panose="00000700000000000000" pitchFamily="2" charset="0"/>
              </a:rPr>
              <a:t>Continuate </a:t>
            </a:r>
            <a:r>
              <a:rPr lang="en-AU" sz="3600" b="1" dirty="0" err="1">
                <a:ea typeface="Microsoft Sans Serif" panose="020B0604020202020204" pitchFamily="34" charset="0"/>
                <a:cs typeface="Poppins SemiBold" panose="00000700000000000000" pitchFamily="2" charset="0"/>
              </a:rPr>
              <a:t>così</a:t>
            </a:r>
            <a:r>
              <a:rPr lang="en-AU" sz="3600" b="1" dirty="0">
                <a:ea typeface="Microsoft Sans Serif" panose="020B0604020202020204" pitchFamily="34" charset="0"/>
                <a:cs typeface="Poppins SemiBold" panose="00000700000000000000" pitchFamily="2" charset="0"/>
              </a:rPr>
              <a:t>!</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7" y="669816"/>
            <a:ext cx="2225911"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Esigenze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speciali</a:t>
            </a:r>
            <a:endParaRPr lang="it-IT"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47352" y="1833565"/>
            <a:ext cx="7272000"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err="1">
                <a:cs typeface="Poppins Medium" panose="00000600000000000000" pitchFamily="2" charset="0"/>
              </a:rPr>
              <a:t>Studenti</a:t>
            </a:r>
            <a:endParaRPr lang="en-US" altLang="ko-KR" sz="2000" b="1" dirty="0">
              <a:cs typeface="Poppins Medium" panose="00000600000000000000" pitchFamily="2" charset="0"/>
            </a:endParaRPr>
          </a:p>
          <a:p>
            <a:pPr marL="284400" lvl="0"/>
            <a:r>
              <a:rPr lang="it-IT" altLang="ko-KR" sz="1600" dirty="0">
                <a:solidFill>
                  <a:prstClr val="black"/>
                </a:solidFill>
                <a:latin typeface="Calibri Light" panose="020F0302020204030204"/>
                <a:cs typeface="Poppins ExtraLight" panose="00000300000000000000" pitchFamily="2" charset="0"/>
              </a:rPr>
              <a:t>Gli studenti con esigenze speciali sono studenti con disabilità fisiche, mentali o neurologiche.</a:t>
            </a:r>
          </a:p>
          <a:p>
            <a:pPr marL="284400" lvl="0"/>
            <a:endParaRPr lang="it-IT" altLang="ko-KR" sz="1600" dirty="0">
              <a:solidFill>
                <a:prstClr val="black"/>
              </a:solidFill>
              <a:latin typeface="Calibri Light" panose="020F0302020204030204"/>
              <a:cs typeface="Poppins ExtraLight" panose="00000300000000000000" pitchFamily="2" charset="0"/>
            </a:endParaRPr>
          </a:p>
          <a:p>
            <a:pPr marL="284400" lvl="0"/>
            <a:r>
              <a:rPr lang="it-IT" altLang="ko-KR" sz="1600" dirty="0">
                <a:solidFill>
                  <a:prstClr val="black"/>
                </a:solidFill>
                <a:latin typeface="Calibri Light" panose="020F0302020204030204"/>
                <a:cs typeface="Poppins ExtraLight" panose="00000300000000000000" pitchFamily="2" charset="0"/>
              </a:rPr>
              <a:t>Questi studenti possono avere bisogno di un supporto per l'apprendimento e il lavoro scolastico. </a:t>
            </a:r>
            <a:endParaRPr lang="en-US" altLang="ko-KR" sz="1600" dirty="0">
              <a:solidFill>
                <a:prstClr val="black"/>
              </a:solidFill>
              <a:latin typeface="Calibri Light" panose="020F0302020204030204"/>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08309" y="3735002"/>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dirty="0" err="1">
                <a:solidFill>
                  <a:prstClr val="black"/>
                </a:solidFill>
                <a:cs typeface="Poppins Medium" panose="00000600000000000000" pitchFamily="2" charset="0"/>
              </a:rPr>
              <a:t>Esempi</a:t>
            </a:r>
            <a:endParaRPr lang="en-US" altLang="ko-KR" sz="2000" b="1" dirty="0">
              <a:solidFill>
                <a:prstClr val="black"/>
              </a:solidFill>
              <a:cs typeface="Poppins Medium" panose="00000600000000000000" pitchFamily="2" charset="0"/>
            </a:endParaRPr>
          </a:p>
          <a:p>
            <a:pPr marL="284400" lvl="0">
              <a:lnSpc>
                <a:spcPct val="120000"/>
              </a:lnSpc>
            </a:pPr>
            <a:r>
              <a:rPr lang="it-IT" altLang="ko-KR" sz="1600" dirty="0">
                <a:solidFill>
                  <a:prstClr val="black"/>
                </a:solidFill>
                <a:latin typeface="Calibri Light" panose="020F0302020204030204"/>
                <a:cs typeface="Poppins ExtraLight" panose="00000300000000000000" pitchFamily="2" charset="0"/>
              </a:rPr>
              <a:t>Alcuni esempi di studenti con esigenze speciali possono includere:</a:t>
            </a:r>
          </a:p>
          <a:p>
            <a:pPr marL="284400" lvl="0"/>
            <a:r>
              <a:rPr lang="it-IT" altLang="ko-KR" sz="1600" dirty="0">
                <a:solidFill>
                  <a:prstClr val="black"/>
                </a:solidFill>
                <a:latin typeface="Calibri Light" panose="020F0302020204030204"/>
                <a:cs typeface="Poppins ExtraLight" panose="00000300000000000000" pitchFamily="2" charset="0"/>
              </a:rPr>
              <a:t>- Allievi con dislessia (ad esempio, lettura o scrittura)</a:t>
            </a:r>
          </a:p>
          <a:p>
            <a:pPr marL="284400" lvl="0"/>
            <a:r>
              <a:rPr lang="it-IT" altLang="ko-KR" sz="1600" dirty="0">
                <a:solidFill>
                  <a:prstClr val="black"/>
                </a:solidFill>
                <a:latin typeface="Calibri Light" panose="020F0302020204030204"/>
                <a:cs typeface="Poppins ExtraLight" panose="00000300000000000000" pitchFamily="2" charset="0"/>
              </a:rPr>
              <a:t>- Allievi con disabilità fisiche (ad es. mobilità, vista)</a:t>
            </a:r>
          </a:p>
          <a:p>
            <a:pPr marL="284400" lvl="0"/>
            <a:r>
              <a:rPr lang="it-IT" altLang="ko-KR" sz="1600" dirty="0">
                <a:solidFill>
                  <a:prstClr val="black"/>
                </a:solidFill>
                <a:latin typeface="Calibri Light" panose="020F0302020204030204"/>
                <a:cs typeface="Poppins ExtraLight" panose="00000300000000000000" pitchFamily="2" charset="0"/>
              </a:rPr>
              <a:t>- Allievi con problemi di salute mentale (ad es. ansia, depressione)</a:t>
            </a:r>
          </a:p>
          <a:p>
            <a:pPr marL="284400" lvl="0"/>
            <a:r>
              <a:rPr lang="it-IT" altLang="ko-KR" sz="1600" dirty="0">
                <a:solidFill>
                  <a:prstClr val="black"/>
                </a:solidFill>
                <a:latin typeface="Calibri Light" panose="020F0302020204030204"/>
                <a:cs typeface="Poppins ExtraLight" panose="00000300000000000000" pitchFamily="2" charset="0"/>
              </a:rPr>
              <a:t>- Allievi con altre difficoltà di apprendimento. (ad es. programmazione del tempo, visione d'insieme, ecc.).</a:t>
            </a: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cs typeface="Poppins ExtraLight" panose="00000300000000000000" pitchFamily="2" charset="0"/>
              </a:rPr>
              <a:t>1.1 </a:t>
            </a:r>
            <a:r>
              <a:rPr lang="en-AU" sz="2000" dirty="0" err="1">
                <a:latin typeface="+mj-lt"/>
                <a:ea typeface="Microsoft Sans Serif" panose="020B0604020202020204" pitchFamily="34" charset="0"/>
                <a:cs typeface="Poppins ExtraLight" panose="00000300000000000000" pitchFamily="2" charset="0"/>
              </a:rPr>
              <a:t>Garantire</a:t>
            </a:r>
            <a:r>
              <a:rPr lang="en-AU" sz="2000" dirty="0">
                <a:latin typeface="+mj-lt"/>
                <a:ea typeface="Microsoft Sans Serif" panose="020B0604020202020204" pitchFamily="34" charset="0"/>
                <a:cs typeface="Poppins ExtraLight" panose="00000300000000000000" pitchFamily="2" charset="0"/>
              </a:rPr>
              <a:t> </a:t>
            </a:r>
            <a:r>
              <a:rPr lang="en-AU" sz="2000" dirty="0" err="1">
                <a:latin typeface="+mj-lt"/>
                <a:ea typeface="Microsoft Sans Serif" panose="020B0604020202020204" pitchFamily="34" charset="0"/>
                <a:cs typeface="Poppins ExtraLight" panose="00000300000000000000" pitchFamily="2" charset="0"/>
              </a:rPr>
              <a:t>l’istruzione</a:t>
            </a:r>
            <a:r>
              <a:rPr lang="en-AU" sz="2000" dirty="0">
                <a:latin typeface="+mj-lt"/>
                <a:ea typeface="Microsoft Sans Serif" panose="020B0604020202020204" pitchFamily="34" charset="0"/>
                <a:cs typeface="Poppins ExtraLight" panose="00000300000000000000" pitchFamily="2" charset="0"/>
              </a:rPr>
              <a:t> a tutti</a:t>
            </a:r>
          </a:p>
        </p:txBody>
      </p:sp>
      <p:cxnSp>
        <p:nvCxnSpPr>
          <p:cNvPr id="19" name="Google Shape;334;p29">
            <a:extLst>
              <a:ext uri="{FF2B5EF4-FFF2-40B4-BE49-F238E27FC236}">
                <a16:creationId xmlns:a16="http://schemas.microsoft.com/office/drawing/2014/main" id="{7AD67A7D-6FA2-42FE-85AB-28D6C9546027}"/>
              </a:ext>
            </a:extLst>
          </p:cNvPr>
          <p:cNvCxnSpPr>
            <a:cxnSpLocks noChangeAspect="1"/>
          </p:cNvCxnSpPr>
          <p:nvPr/>
        </p:nvCxnSpPr>
        <p:spPr>
          <a:xfrm>
            <a:off x="528320" y="3631149"/>
            <a:ext cx="706649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8B262F52-EADA-347E-F7C1-883E218A283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41361" y="2017022"/>
            <a:ext cx="3228254" cy="3228254"/>
          </a:xfrm>
          <a:prstGeom prst="rect">
            <a:avLst/>
          </a:prstGeom>
          <a:ln w="38100" cap="sq">
            <a:solidFill>
              <a:srgbClr val="9A2583"/>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409137"/>
          </a:xfrm>
          <a:prstGeom prst="rect">
            <a:avLst/>
          </a:prstGeom>
          <a:noFill/>
        </p:spPr>
        <p:txBody>
          <a:bodyPr wrap="square" numCol="2" rtlCol="0">
            <a:noAutofit/>
          </a:bodyPr>
          <a:lstStyle/>
          <a:p>
            <a:pPr lvl="0" indent="-285750">
              <a:buFont typeface="Arial" panose="020B0604020202020204" pitchFamily="34" charset="0"/>
              <a:buChar char="•"/>
              <a:defRPr/>
            </a:pPr>
            <a:r>
              <a:rPr lang="it-IT" altLang="ko-KR" b="1" dirty="0">
                <a:solidFill>
                  <a:prstClr val="black"/>
                </a:solidFill>
                <a:latin typeface="+mj-lt"/>
                <a:cs typeface="Poppins Medium" panose="00000600000000000000" pitchFamily="2" charset="0"/>
              </a:rPr>
              <a:t>Servizio di educazione speciale</a:t>
            </a:r>
          </a:p>
          <a:p>
            <a:pPr lvl="0">
              <a:defRPr/>
            </a:pPr>
            <a:endParaRPr lang="it-IT" altLang="ko-KR" dirty="0">
              <a:solidFill>
                <a:prstClr val="black"/>
              </a:solidFill>
              <a:latin typeface="+mj-lt"/>
              <a:cs typeface="Poppins Medium" panose="00000600000000000000" pitchFamily="2" charset="0"/>
            </a:endParaRPr>
          </a:p>
          <a:p>
            <a:pPr lvl="0">
              <a:defRPr/>
            </a:pPr>
            <a:r>
              <a:rPr lang="it-IT" altLang="ko-KR" dirty="0">
                <a:solidFill>
                  <a:prstClr val="black"/>
                </a:solidFill>
                <a:latin typeface="+mj-lt"/>
                <a:cs typeface="Poppins Medium" panose="00000600000000000000" pitchFamily="2" charset="0"/>
              </a:rPr>
              <a:t>Gli studenti con esigenze speciali possono beneficiare dei servizi di educazione speciale se hanno una disabilità che influisce sulla loro capacità di apprendimento. </a:t>
            </a:r>
          </a:p>
          <a:p>
            <a:pPr lvl="0">
              <a:defRPr/>
            </a:pPr>
            <a:endParaRPr lang="it-IT" altLang="ko-KR" dirty="0">
              <a:solidFill>
                <a:prstClr val="black"/>
              </a:solidFill>
              <a:latin typeface="+mj-lt"/>
              <a:cs typeface="Poppins Medium" panose="00000600000000000000" pitchFamily="2" charset="0"/>
            </a:endParaRPr>
          </a:p>
          <a:p>
            <a:pPr lvl="0">
              <a:defRPr/>
            </a:pPr>
            <a:r>
              <a:rPr lang="it-IT" altLang="ko-KR" dirty="0">
                <a:solidFill>
                  <a:prstClr val="black"/>
                </a:solidFill>
                <a:latin typeface="+mj-lt"/>
                <a:cs typeface="Poppins Medium" panose="00000600000000000000" pitchFamily="2" charset="0"/>
              </a:rPr>
              <a:t>I programmi di educazione speciale forniscono agli studenti gli strumenti necessari per avere successo a scuola e nella vita.</a:t>
            </a:r>
          </a:p>
          <a:p>
            <a:pPr marL="342900" lvl="0" indent="-342900">
              <a:buFont typeface="Arial" panose="020B0604020202020204" pitchFamily="34" charset="0"/>
              <a:buChar char="•"/>
              <a:defRPr/>
            </a:pPr>
            <a:r>
              <a:rPr lang="it-IT" altLang="ko-KR" b="1" dirty="0">
                <a:solidFill>
                  <a:prstClr val="black"/>
                </a:solidFill>
                <a:latin typeface="+mj-lt"/>
                <a:cs typeface="Poppins Medium" panose="00000600000000000000" pitchFamily="2" charset="0"/>
              </a:rPr>
              <a:t>Esempi</a:t>
            </a:r>
          </a:p>
          <a:p>
            <a:pPr lvl="0">
              <a:defRPr/>
            </a:pPr>
            <a:endParaRPr lang="it-IT" altLang="ko-KR" dirty="0">
              <a:solidFill>
                <a:prstClr val="black"/>
              </a:solidFill>
              <a:latin typeface="+mj-lt"/>
              <a:cs typeface="Poppins Medium" panose="00000600000000000000" pitchFamily="2" charset="0"/>
            </a:endParaRPr>
          </a:p>
          <a:p>
            <a:pPr marL="285750" lvl="0" indent="-285750">
              <a:buFont typeface="Calibri Light" panose="020F0302020204030204" pitchFamily="34" charset="0"/>
              <a:buChar char="̵"/>
              <a:defRPr/>
            </a:pPr>
            <a:r>
              <a:rPr lang="it-IT" altLang="ko-KR" dirty="0">
                <a:solidFill>
                  <a:prstClr val="black"/>
                </a:solidFill>
                <a:latin typeface="+mj-lt"/>
                <a:cs typeface="Poppins Medium" panose="00000600000000000000" pitchFamily="2" charset="0"/>
              </a:rPr>
              <a:t>Consulenza e tutoraggio</a:t>
            </a:r>
          </a:p>
          <a:p>
            <a:pPr marL="285750" lvl="0" indent="-285750">
              <a:buFont typeface="Calibri Light" panose="020F0302020204030204" pitchFamily="34" charset="0"/>
              <a:buChar char="̵"/>
              <a:defRPr/>
            </a:pPr>
            <a:r>
              <a:rPr lang="it-IT" altLang="ko-KR" dirty="0">
                <a:solidFill>
                  <a:prstClr val="black"/>
                </a:solidFill>
                <a:latin typeface="+mj-lt"/>
                <a:cs typeface="Poppins Medium" panose="00000600000000000000" pitchFamily="2" charset="0"/>
              </a:rPr>
              <a:t>Guida alla lettura e alla scrittura</a:t>
            </a:r>
          </a:p>
          <a:p>
            <a:pPr marL="285750" lvl="0" indent="-285750">
              <a:buFont typeface="Calibri Light" panose="020F0302020204030204" pitchFamily="34" charset="0"/>
              <a:buChar char="̵"/>
              <a:defRPr/>
            </a:pPr>
            <a:r>
              <a:rPr lang="it-IT" altLang="ko-KR" dirty="0">
                <a:solidFill>
                  <a:prstClr val="black"/>
                </a:solidFill>
                <a:latin typeface="+mj-lt"/>
                <a:cs typeface="Poppins Medium" panose="00000600000000000000" pitchFamily="2" charset="0"/>
              </a:rPr>
              <a:t>Supporto all'istruzione</a:t>
            </a:r>
          </a:p>
          <a:p>
            <a:pPr marL="285750" lvl="0" indent="-285750">
              <a:buFont typeface="Calibri Light" panose="020F0302020204030204" pitchFamily="34" charset="0"/>
              <a:buChar char="̵"/>
              <a:defRPr/>
            </a:pPr>
            <a:r>
              <a:rPr lang="it-IT" altLang="ko-KR" dirty="0">
                <a:solidFill>
                  <a:prstClr val="black"/>
                </a:solidFill>
                <a:latin typeface="+mj-lt"/>
                <a:cs typeface="Poppins Medium" panose="00000600000000000000" pitchFamily="2" charset="0"/>
              </a:rPr>
              <a:t>Tecnologia </a:t>
            </a:r>
            <a:r>
              <a:rPr lang="it-IT" altLang="ko-KR" dirty="0" err="1">
                <a:solidFill>
                  <a:prstClr val="black"/>
                </a:solidFill>
                <a:latin typeface="+mj-lt"/>
                <a:cs typeface="Poppins Medium" panose="00000600000000000000" pitchFamily="2" charset="0"/>
              </a:rPr>
              <a:t>assistiva</a:t>
            </a:r>
            <a:endParaRPr lang="it-IT" altLang="ko-KR" dirty="0">
              <a:solidFill>
                <a:prstClr val="black"/>
              </a:solidFill>
              <a:latin typeface="+mj-lt"/>
              <a:cs typeface="Poppins Medium" panose="00000600000000000000" pitchFamily="2" charset="0"/>
            </a:endParaRPr>
          </a:p>
          <a:p>
            <a:pPr marL="285750" lvl="0" indent="-285750">
              <a:buFont typeface="Calibri Light" panose="020F0302020204030204" pitchFamily="34" charset="0"/>
              <a:buChar char="̵"/>
              <a:defRPr/>
            </a:pPr>
            <a:r>
              <a:rPr lang="it-IT" altLang="ko-KR" dirty="0">
                <a:solidFill>
                  <a:prstClr val="black"/>
                </a:solidFill>
                <a:latin typeface="+mj-lt"/>
                <a:cs typeface="Poppins Medium" panose="00000600000000000000" pitchFamily="2" charset="0"/>
              </a:rPr>
              <a:t>Software per l'educazione speciale</a:t>
            </a:r>
          </a:p>
          <a:p>
            <a:pPr marL="285750" lvl="0" indent="-285750">
              <a:buFont typeface="Calibri Light" panose="020F0302020204030204" pitchFamily="34" charset="0"/>
              <a:buChar char="̵"/>
              <a:defRPr/>
            </a:pPr>
            <a:r>
              <a:rPr lang="it-IT" altLang="ko-KR" dirty="0">
                <a:solidFill>
                  <a:prstClr val="black"/>
                </a:solidFill>
                <a:latin typeface="+mj-lt"/>
                <a:cs typeface="Poppins Medium" panose="00000600000000000000" pitchFamily="2" charset="0"/>
              </a:rPr>
              <a:t>Corsi personalizzati</a:t>
            </a: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ea typeface="Microsoft Sans Serif" panose="020B0604020202020204" pitchFamily="34" charset="0"/>
                <a:cs typeface="Poppins ExtraLight" panose="00000300000000000000" pitchFamily="2" charset="0"/>
              </a:rPr>
              <a:t>1.1 </a:t>
            </a:r>
            <a:r>
              <a:rPr lang="en-AU" sz="2000" dirty="0" err="1">
                <a:ea typeface="Microsoft Sans Serif" panose="020B0604020202020204" pitchFamily="34" charset="0"/>
                <a:cs typeface="Poppins ExtraLight" panose="00000300000000000000" pitchFamily="2" charset="0"/>
              </a:rPr>
              <a:t>Garantire</a:t>
            </a:r>
            <a:r>
              <a:rPr lang="en-AU" sz="2000" dirty="0">
                <a:ea typeface="Microsoft Sans Serif" panose="020B0604020202020204" pitchFamily="34" charset="0"/>
                <a:cs typeface="Poppins ExtraLight" panose="00000300000000000000" pitchFamily="2" charset="0"/>
              </a:rPr>
              <a:t> </a:t>
            </a:r>
            <a:r>
              <a:rPr lang="en-AU" sz="2000" dirty="0" err="1">
                <a:ea typeface="Microsoft Sans Serif" panose="020B0604020202020204" pitchFamily="34" charset="0"/>
                <a:cs typeface="Poppins ExtraLight" panose="00000300000000000000" pitchFamily="2" charset="0"/>
              </a:rPr>
              <a:t>l’istruzione</a:t>
            </a:r>
            <a:r>
              <a:rPr lang="en-AU" sz="2000" dirty="0">
                <a:ea typeface="Microsoft Sans Serif" panose="020B0604020202020204" pitchFamily="34" charset="0"/>
                <a:cs typeface="Poppins ExtraLight" panose="00000300000000000000" pitchFamily="2" charset="0"/>
              </a:rPr>
              <a:t> a tutti</a:t>
            </a: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7" y="669816"/>
            <a:ext cx="219940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Esigenze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speciali</a:t>
            </a:r>
            <a:endParaRPr lang="it-IT" sz="2000" b="1" dirty="0">
              <a:solidFill>
                <a:schemeClr val="bg1"/>
              </a:solidFill>
              <a:cs typeface="Poppins Medium" panose="00000600000000000000" pitchFamily="2" charset="0"/>
            </a:endParaRPr>
          </a:p>
        </p:txBody>
      </p:sp>
      <p:pic>
        <p:nvPicPr>
          <p:cNvPr id="2" name="Picture 4" descr="output">
            <a:extLst>
              <a:ext uri="{FF2B5EF4-FFF2-40B4-BE49-F238E27FC236}">
                <a16:creationId xmlns:a16="http://schemas.microsoft.com/office/drawing/2014/main" id="{BD50C4CF-54C8-0A28-000C-5948BDF32C9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343900" y="2189004"/>
            <a:ext cx="2552700" cy="2590801"/>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7</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1676313" y="1889256"/>
            <a:ext cx="3412800" cy="1646374"/>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b="1" dirty="0" err="1">
                <a:solidFill>
                  <a:schemeClr val="dk1"/>
                </a:solidFill>
                <a:cs typeface="Varela Round"/>
                <a:sym typeface="Varela Round"/>
              </a:rPr>
              <a:t>Osservazione</a:t>
            </a:r>
            <a:endParaRPr lang="en-GB" b="1" dirty="0">
              <a:solidFill>
                <a:schemeClr val="dk1"/>
              </a:solidFill>
              <a:cs typeface="Varela Round"/>
              <a:sym typeface="Varela Round"/>
            </a:endParaRPr>
          </a:p>
          <a:p>
            <a:pPr>
              <a:lnSpc>
                <a:spcPct val="120000"/>
              </a:lnSpc>
            </a:pPr>
            <a:r>
              <a:rPr lang="it-IT" altLang="ko-KR" sz="1400" dirty="0">
                <a:solidFill>
                  <a:prstClr val="black"/>
                </a:solidFill>
                <a:latin typeface="Calibri Light" panose="020F0302020204030204"/>
                <a:cs typeface="Poppins ExtraLight" panose="00000300000000000000" pitchFamily="2" charset="0"/>
              </a:rPr>
              <a:t>Gli insegnanti e il </a:t>
            </a:r>
            <a:r>
              <a:rPr lang="it-IT" altLang="ko-KR" sz="1400">
                <a:solidFill>
                  <a:prstClr val="black"/>
                </a:solidFill>
                <a:latin typeface="Calibri Light" panose="020F0302020204030204"/>
                <a:cs typeface="Poppins ExtraLight" panose="00000300000000000000" pitchFamily="2" charset="0"/>
              </a:rPr>
              <a:t>personale scolastico possono osservare i </a:t>
            </a:r>
            <a:r>
              <a:rPr lang="it-IT" altLang="ko-KR" sz="1400" dirty="0">
                <a:solidFill>
                  <a:prstClr val="black"/>
                </a:solidFill>
                <a:latin typeface="Calibri Light" panose="020F0302020204030204"/>
                <a:cs typeface="Poppins ExtraLight" panose="00000300000000000000" pitchFamily="2" charset="0"/>
              </a:rPr>
              <a:t>comportamenti degli studenti.</a:t>
            </a:r>
            <a:endParaRPr lang="en-GB" altLang="ko-KR" sz="14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4" y="1889256"/>
            <a:ext cx="3412800" cy="1646374"/>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b="1" dirty="0" err="1">
                <a:solidFill>
                  <a:schemeClr val="dk1"/>
                </a:solidFill>
                <a:ea typeface="Varela Round"/>
                <a:cs typeface="Varela Round"/>
                <a:sym typeface="Varela Round"/>
              </a:rPr>
              <a:t>Valutazione</a:t>
            </a:r>
            <a:r>
              <a:rPr lang="en-GB" sz="1400" b="1" dirty="0">
                <a:solidFill>
                  <a:schemeClr val="dk1"/>
                </a:solidFill>
                <a:ea typeface="Varela Round"/>
                <a:cs typeface="Varela Round"/>
                <a:sym typeface="Varela Round"/>
              </a:rPr>
              <a:t> </a:t>
            </a:r>
          </a:p>
          <a:p>
            <a:pPr lvl="0" algn="r">
              <a:lnSpc>
                <a:spcPct val="120000"/>
              </a:lnSpc>
              <a:buClr>
                <a:schemeClr val="dk1"/>
              </a:buClr>
              <a:buSzPts val="1100"/>
            </a:pPr>
            <a:r>
              <a:rPr lang="it-IT" altLang="ko-KR" sz="1400" dirty="0">
                <a:solidFill>
                  <a:prstClr val="black"/>
                </a:solidFill>
                <a:latin typeface="Calibri Light" panose="020F0302020204030204"/>
                <a:cs typeface="Poppins ExtraLight" panose="00000300000000000000" pitchFamily="2" charset="0"/>
              </a:rPr>
              <a:t>Valutazioni formali come test standardizzati e valutazioni in classe.</a:t>
            </a:r>
            <a:endParaRPr lang="en-GB" altLang="ko-KR" sz="14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1676313" y="3692639"/>
            <a:ext cx="3412800" cy="2020472"/>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marL="0" marR="0" lvl="0" indent="0" algn="l" defTabSz="914400" rtl="0" eaLnBrk="1" fontAlgn="auto" latinLnBrk="0" hangingPunct="1">
              <a:lnSpc>
                <a:spcPct val="120000"/>
              </a:lnSpc>
              <a:spcBef>
                <a:spcPts val="0"/>
              </a:spcBef>
              <a:spcAft>
                <a:spcPts val="0"/>
              </a:spcAft>
              <a:buClr>
                <a:prstClr val="black"/>
              </a:buClr>
              <a:buSzPts val="1100"/>
              <a:buFontTx/>
              <a:buNone/>
              <a:tabLst/>
              <a:defRPr/>
            </a:pPr>
            <a:r>
              <a:rPr lang="it-IT" altLang="ko-KR" b="1" dirty="0">
                <a:solidFill>
                  <a:prstClr val="black"/>
                </a:solidFill>
                <a:cs typeface="Poppins ExtraLight" panose="00000300000000000000" pitchFamily="2" charset="0"/>
              </a:rPr>
              <a:t>Il contributo di genitori e insegnanti</a:t>
            </a:r>
          </a:p>
          <a:p>
            <a:pPr lvl="0">
              <a:lnSpc>
                <a:spcPct val="120000"/>
              </a:lnSpc>
              <a:buClr>
                <a:prstClr val="black"/>
              </a:buClr>
              <a:buSzPts val="1100"/>
              <a:defRPr/>
            </a:pPr>
            <a:r>
              <a:rPr lang="it-IT" altLang="ko-KR" sz="1400" dirty="0">
                <a:solidFill>
                  <a:prstClr val="black"/>
                </a:solidFill>
                <a:cs typeface="Poppins ExtraLight" panose="00000300000000000000" pitchFamily="2" charset="0"/>
              </a:rPr>
              <a:t>può fornire informazioni preziose sui punti di forza e di debolezza di uno studente.</a:t>
            </a:r>
            <a:endParaRPr lang="en-GB" altLang="ko-KR" sz="1400" dirty="0">
              <a:solidFill>
                <a:prstClr val="black"/>
              </a:solidFill>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3412800" cy="20204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it-IT" sz="1600" b="1" dirty="0">
                <a:solidFill>
                  <a:schemeClr val="dk1"/>
                </a:solidFill>
                <a:ea typeface="Varela Round"/>
                <a:cs typeface="Varela Round"/>
                <a:sym typeface="Varela Round"/>
              </a:rPr>
              <a:t>Segnalazioni</a:t>
            </a:r>
          </a:p>
          <a:p>
            <a:pPr algn="r">
              <a:lnSpc>
                <a:spcPct val="120000"/>
              </a:lnSpc>
              <a:buClr>
                <a:schemeClr val="dk1"/>
              </a:buClr>
              <a:buSzPts val="1100"/>
            </a:pPr>
            <a:r>
              <a:rPr lang="it-IT" sz="1400" dirty="0">
                <a:solidFill>
                  <a:schemeClr val="dk1"/>
                </a:solidFill>
                <a:ea typeface="Varela Round"/>
                <a:cs typeface="Varela Round"/>
                <a:sym typeface="Varela Round"/>
              </a:rPr>
              <a:t>vengono esaminate da professionisti che stabiliscono se lo studente è idoneo a ricevere un sostegno educativo speciale. </a:t>
            </a:r>
            <a:endParaRPr lang="en-GB" altLang="ko-KR" sz="14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solidFill>
                <a:schemeClr val="lt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39" y="1250839"/>
            <a:ext cx="727852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dirty="0">
                <a:latin typeface="+mj-lt"/>
                <a:ea typeface="Microsoft Sans Serif" panose="020B0604020202020204" pitchFamily="34" charset="0"/>
              </a:rPr>
              <a:t>1.2 </a:t>
            </a:r>
            <a:r>
              <a:rPr lang="it-IT" sz="2000" dirty="0">
                <a:ea typeface="Varela Round"/>
                <a:cs typeface="Poppins ExtraLight" panose="00000300000000000000" pitchFamily="2" charset="0"/>
                <a:sym typeface="Varela Round"/>
              </a:rPr>
              <a:t>Come identificare gli studenti con bisogni educativi speciali</a:t>
            </a:r>
            <a:endParaRPr lang="en-AU" sz="2000" dirty="0">
              <a:latin typeface="+mj-lt"/>
              <a:ea typeface="Microsoft Sans Serif" panose="020B0604020202020204" pitchFamily="34" charset="0"/>
            </a:endParaRPr>
          </a:p>
        </p:txBody>
      </p:sp>
      <p:pic>
        <p:nvPicPr>
          <p:cNvPr id="2" name="Picture 2" descr="output">
            <a:extLst>
              <a:ext uri="{FF2B5EF4-FFF2-40B4-BE49-F238E27FC236}">
                <a16:creationId xmlns:a16="http://schemas.microsoft.com/office/drawing/2014/main" id="{DC4B7243-989B-31E9-D8E6-B0AF9C1A727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85436" y="2562540"/>
            <a:ext cx="2319068" cy="2319068"/>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8" name="Rettangolo con angoli arrotondati 17">
            <a:extLst>
              <a:ext uri="{FF2B5EF4-FFF2-40B4-BE49-F238E27FC236}">
                <a16:creationId xmlns:a16="http://schemas.microsoft.com/office/drawing/2014/main" id="{D033E2A2-B2C6-4B5E-BEED-3FC9F283E8B2}"/>
              </a:ext>
            </a:extLst>
          </p:cNvPr>
          <p:cNvSpPr/>
          <p:nvPr/>
        </p:nvSpPr>
        <p:spPr>
          <a:xfrm>
            <a:off x="451027" y="669816"/>
            <a:ext cx="219940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Esigenze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speciali</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dirty="0">
                <a:solidFill>
                  <a:srgbClr val="9A2583"/>
                </a:solidFill>
                <a:latin typeface="+mn-lt"/>
                <a:ea typeface="Varela Round"/>
                <a:cs typeface="Varela Round"/>
                <a:sym typeface="Varela Round"/>
              </a:rPr>
              <a:t>In alcuni casi</a:t>
            </a:r>
            <a:endParaRPr lang="en" sz="5400" b="1" dirty="0">
              <a:solidFill>
                <a:srgbClr val="9A2583"/>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927652" y="4358931"/>
            <a:ext cx="8159806"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000" dirty="0">
                <a:latin typeface="+mj-lt"/>
              </a:rPr>
              <a:t>gli studenti possono essere identificati come bisognosi di un supporto educativo speciale in base a criteri specifici o a categorie di disabilità, mentre in altri casi l'attenzione si concentra sulle esigenze individuali dello studente e sul modo in cui può essere sostenuto per avere successo a scuola.</a:t>
            </a: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911473"/>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9A2583"/>
                </a:solidFill>
                <a:latin typeface="+mn-lt"/>
                <a:cs typeface="Varela Round"/>
              </a:rPr>
              <a:t>È </a:t>
            </a:r>
            <a:r>
              <a:rPr lang="en-US" sz="5400" b="1" dirty="0" err="1">
                <a:solidFill>
                  <a:srgbClr val="9A2583"/>
                </a:solidFill>
                <a:latin typeface="+mn-lt"/>
                <a:cs typeface="Varela Round"/>
              </a:rPr>
              <a:t>importante</a:t>
            </a:r>
            <a:endParaRPr lang="it-IT" sz="5400"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509130"/>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it-IT" sz="2000" dirty="0">
                <a:latin typeface="+mj-lt"/>
              </a:rPr>
              <a:t>notare che il processo di identificazione degli studenti con bisogni educativi speciali e la fornitura di un supporto educativo speciale variano a seconda del paese e del sistema educativo</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cxnSp>
        <p:nvCxnSpPr>
          <p:cNvPr id="22" name="Google Shape;334;p29">
            <a:extLst>
              <a:ext uri="{FF2B5EF4-FFF2-40B4-BE49-F238E27FC236}">
                <a16:creationId xmlns:a16="http://schemas.microsoft.com/office/drawing/2014/main" id="{152C25BA-9B2F-4295-B54F-9A07243D91C5}"/>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47D87D94-3FE3-8DCB-B088-341D32714B6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00880" y="2209795"/>
            <a:ext cx="2621051" cy="2621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Rettangolo con angoli arrotondati 8">
            <a:extLst>
              <a:ext uri="{FF2B5EF4-FFF2-40B4-BE49-F238E27FC236}">
                <a16:creationId xmlns:a16="http://schemas.microsoft.com/office/drawing/2014/main" id="{6A6544AC-A307-4382-ACC1-1034A5E27F9F}"/>
              </a:ext>
            </a:extLst>
          </p:cNvPr>
          <p:cNvSpPr/>
          <p:nvPr/>
        </p:nvSpPr>
        <p:spPr>
          <a:xfrm>
            <a:off x="451027" y="669816"/>
            <a:ext cx="219940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Esigenze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speciali</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270339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178829" cy="4149683"/>
            <a:chOff x="-2868940" y="1571528"/>
            <a:chExt cx="13178829"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675826"/>
            </a:xfrm>
            <a:prstGeom prst="rect">
              <a:avLst/>
            </a:prstGeom>
            <a:noFill/>
          </p:spPr>
          <p:txBody>
            <a:bodyPr wrap="square" rtlCol="0">
              <a:spAutoFit/>
            </a:bodyPr>
            <a:lstStyle/>
            <a:p>
              <a:pPr indent="-285750"/>
              <a:r>
                <a:rPr lang="en-US" altLang="ko-KR" sz="2000" b="1" dirty="0" err="1">
                  <a:cs typeface="Poppins Medium" panose="00000600000000000000" pitchFamily="2" charset="0"/>
                </a:rPr>
                <a:t>Studenti</a:t>
              </a:r>
              <a:r>
                <a:rPr lang="en-US" altLang="ko-KR" sz="2000" b="1" dirty="0">
                  <a:cs typeface="Poppins Medium" panose="00000600000000000000" pitchFamily="2" charset="0"/>
                </a:rPr>
                <a:t> con </a:t>
              </a:r>
              <a:r>
                <a:rPr lang="en-US" altLang="ko-KR" sz="2000" b="1" dirty="0" err="1">
                  <a:cs typeface="Poppins Medium" panose="00000600000000000000" pitchFamily="2" charset="0"/>
                </a:rPr>
                <a:t>esigenze</a:t>
              </a:r>
              <a:r>
                <a:rPr lang="en-US" altLang="ko-KR" sz="2000" b="1" dirty="0">
                  <a:cs typeface="Poppins Medium" panose="00000600000000000000" pitchFamily="2" charset="0"/>
                </a:rPr>
                <a:t> </a:t>
              </a:r>
              <a:r>
                <a:rPr lang="en-US" altLang="ko-KR" sz="2000" b="1" dirty="0" err="1">
                  <a:cs typeface="Poppins Medium" panose="00000600000000000000" pitchFamily="2" charset="0"/>
                </a:rPr>
                <a:t>speciali</a:t>
              </a:r>
              <a:r>
                <a:rPr lang="en-US" altLang="ko-KR" sz="2000" b="1" dirty="0">
                  <a:cs typeface="Poppins Medium" panose="00000600000000000000" pitchFamily="2" charset="0"/>
                </a:rPr>
                <a:t> </a:t>
              </a:r>
            </a:p>
            <a:p>
              <a:pPr indent="-285750">
                <a:lnSpc>
                  <a:spcPct val="120000"/>
                </a:lnSpc>
              </a:pPr>
              <a:r>
                <a:rPr lang="en-US" altLang="ko-KR" sz="1600" dirty="0" err="1">
                  <a:solidFill>
                    <a:prstClr val="black"/>
                  </a:solidFill>
                  <a:latin typeface="Calibri Light" panose="020F0302020204030204"/>
                  <a:cs typeface="Poppins ExtraLight" panose="00000300000000000000" pitchFamily="2" charset="0"/>
                </a:rPr>
                <a:t>Studenti</a:t>
              </a:r>
              <a:r>
                <a:rPr lang="en-US" altLang="ko-KR" sz="1600" dirty="0">
                  <a:solidFill>
                    <a:prstClr val="black"/>
                  </a:solidFill>
                  <a:latin typeface="Calibri Light" panose="020F0302020204030204"/>
                  <a:cs typeface="Poppins ExtraLight" panose="00000300000000000000" pitchFamily="2" charset="0"/>
                </a:rPr>
                <a:t> con </a:t>
              </a:r>
              <a:r>
                <a:rPr lang="en-US" altLang="ko-KR" sz="1600" dirty="0" err="1">
                  <a:solidFill>
                    <a:prstClr val="black"/>
                  </a:solidFill>
                  <a:latin typeface="Calibri Light" panose="020F0302020204030204"/>
                  <a:cs typeface="Poppins ExtraLight" panose="00000300000000000000" pitchFamily="2" charset="0"/>
                </a:rPr>
                <a:t>disabilità</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fisiche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mentali</a:t>
              </a:r>
              <a:r>
                <a:rPr lang="en-US" altLang="ko-KR" sz="1600" dirty="0">
                  <a:solidFill>
                    <a:prstClr val="black"/>
                  </a:solidFill>
                  <a:latin typeface="Calibri Light" panose="020F0302020204030204"/>
                  <a:cs typeface="Poppins ExtraLight" panose="00000300000000000000" pitchFamily="2" charset="0"/>
                </a:rPr>
                <a:t> o </a:t>
              </a:r>
              <a:r>
                <a:rPr lang="en-US" altLang="ko-KR" sz="1600" dirty="0" err="1">
                  <a:solidFill>
                    <a:prstClr val="black"/>
                  </a:solidFill>
                  <a:latin typeface="Calibri Light" panose="020F0302020204030204"/>
                  <a:cs typeface="Poppins ExtraLight" panose="00000300000000000000" pitchFamily="2" charset="0"/>
                </a:rPr>
                <a:t>neurologiche</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5881027" cy="971292"/>
            </a:xfrm>
            <a:prstGeom prst="rect">
              <a:avLst/>
            </a:prstGeom>
            <a:noFill/>
          </p:spPr>
          <p:txBody>
            <a:bodyPr wrap="square" rtlCol="0">
              <a:spAutoFit/>
            </a:bodyPr>
            <a:lstStyle/>
            <a:p>
              <a:pPr indent="-285750"/>
              <a:r>
                <a:rPr lang="en-US" altLang="ko-KR" sz="2000" b="1" dirty="0" err="1">
                  <a:cs typeface="Poppins Medium" panose="00000600000000000000" pitchFamily="2" charset="0"/>
                </a:rPr>
                <a:t>Grantire</a:t>
              </a:r>
              <a:r>
                <a:rPr lang="en-US" altLang="ko-KR" sz="2000" b="1" dirty="0">
                  <a:cs typeface="Poppins Medium" panose="00000600000000000000" pitchFamily="2" charset="0"/>
                </a:rPr>
                <a:t> </a:t>
              </a:r>
              <a:r>
                <a:rPr lang="en-US" altLang="ko-KR" sz="2000" b="1" dirty="0" err="1">
                  <a:cs typeface="Poppins Medium" panose="00000600000000000000" pitchFamily="2" charset="0"/>
                </a:rPr>
                <a:t>l’istruzione</a:t>
              </a:r>
              <a:r>
                <a:rPr lang="en-US" altLang="ko-KR" sz="2000" b="1" dirty="0">
                  <a:cs typeface="Poppins Medium" panose="00000600000000000000" pitchFamily="2" charset="0"/>
                </a:rPr>
                <a:t> a </a:t>
              </a:r>
              <a:r>
                <a:rPr lang="en-US" altLang="ko-KR" sz="2000" b="1" dirty="0" err="1">
                  <a:cs typeface="Poppins Medium" panose="00000600000000000000" pitchFamily="2" charset="0"/>
                </a:rPr>
                <a:t>tutti</a:t>
              </a:r>
              <a:endParaRPr lang="en-US" altLang="ko-KR" sz="2000" b="1" dirty="0">
                <a:cs typeface="Poppins Medium" panose="00000600000000000000" pitchFamily="2" charset="0"/>
              </a:endParaRPr>
            </a:p>
            <a:p>
              <a:pPr indent="-285750">
                <a:lnSpc>
                  <a:spcPct val="120000"/>
                </a:lnSpc>
              </a:pPr>
              <a:r>
                <a:rPr lang="it-IT" altLang="ko-KR" sz="1600" dirty="0">
                  <a:solidFill>
                    <a:prstClr val="black"/>
                  </a:solidFill>
                  <a:latin typeface="Calibri Light" panose="020F0302020204030204"/>
                  <a:cs typeface="Poppins ExtraLight" panose="00000300000000000000" pitchFamily="2" charset="0"/>
                </a:rPr>
                <a:t>I programmi di educazione speciale forniscono agli studenti gli strumenti necessari per avere successo a scuola e nella vita.</a:t>
              </a:r>
              <a:endParaRPr lang="en-US" altLang="ko-KR"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756364"/>
              <a:ext cx="7832194"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Identificare</a:t>
              </a:r>
              <a:r>
                <a:rPr lang="en-US" altLang="ko-KR" sz="2000" b="1" dirty="0">
                  <a:cs typeface="Poppins Medium" panose="00000600000000000000" pitchFamily="2" charset="0"/>
                </a:rPr>
                <a:t> </a:t>
              </a:r>
              <a:r>
                <a:rPr lang="en-US" altLang="ko-KR" sz="2000" b="1" dirty="0" err="1">
                  <a:cs typeface="Poppins Medium" panose="00000600000000000000" pitchFamily="2" charset="0"/>
                </a:rPr>
                <a:t>gli</a:t>
              </a:r>
              <a:r>
                <a:rPr lang="en-US" altLang="ko-KR" sz="2000" b="1" dirty="0">
                  <a:cs typeface="Poppins Medium" panose="00000600000000000000" pitchFamily="2" charset="0"/>
                </a:rPr>
                <a:t> student con </a:t>
              </a:r>
              <a:r>
                <a:rPr lang="en-US" altLang="ko-KR" sz="2000" b="1" dirty="0" err="1">
                  <a:cs typeface="Poppins Medium" panose="00000600000000000000" pitchFamily="2" charset="0"/>
                </a:rPr>
                <a:t>bisogni</a:t>
              </a:r>
              <a:r>
                <a:rPr lang="en-US" altLang="ko-KR" sz="2000" b="1" dirty="0">
                  <a:cs typeface="Poppins Medium" panose="00000600000000000000" pitchFamily="2" charset="0"/>
                </a:rPr>
                <a:t> educative </a:t>
              </a:r>
              <a:r>
                <a:rPr lang="en-US" altLang="ko-KR" sz="2000" b="1" dirty="0" err="1">
                  <a:cs typeface="Poppins Medium" panose="00000600000000000000" pitchFamily="2" charset="0"/>
                </a:rPr>
                <a:t>specifici</a:t>
              </a:r>
              <a:endParaRPr lang="en-US" altLang="ko-KR" sz="2000" b="1" dirty="0">
                <a:cs typeface="Poppins Medium" panose="00000600000000000000" pitchFamily="2" charset="0"/>
              </a:endParaRPr>
            </a:p>
            <a:p>
              <a:pPr indent="-285750"/>
              <a:r>
                <a:rPr lang="en-US" altLang="ko-KR" sz="1600" dirty="0" err="1">
                  <a:solidFill>
                    <a:prstClr val="black"/>
                  </a:solidFill>
                  <a:latin typeface="Calibri Light" panose="020F0302020204030204"/>
                  <a:cs typeface="Poppins ExtraLight" panose="00000300000000000000" pitchFamily="2" charset="0"/>
                </a:rPr>
                <a:t>Osservazione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Valutazione</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Contributo</a:t>
              </a:r>
              <a:r>
                <a:rPr lang="en-US" altLang="ko-KR" sz="1600" dirty="0">
                  <a:solidFill>
                    <a:prstClr val="black"/>
                  </a:solidFill>
                  <a:latin typeface="Calibri Light" panose="020F0302020204030204"/>
                  <a:cs typeface="Poppins ExtraLight" panose="00000300000000000000" pitchFamily="2" charset="0"/>
                </a:rPr>
                <a:t> di </a:t>
              </a:r>
              <a:r>
                <a:rPr lang="en-US" altLang="ko-KR" sz="1600" dirty="0" err="1">
                  <a:solidFill>
                    <a:prstClr val="black"/>
                  </a:solidFill>
                  <a:latin typeface="Calibri Light" panose="020F0302020204030204"/>
                  <a:cs typeface="Poppins ExtraLight" panose="00000300000000000000" pitchFamily="2" charset="0"/>
                </a:rPr>
                <a:t>genitori</a:t>
              </a:r>
              <a:r>
                <a:rPr lang="en-US" altLang="ko-KR" sz="1600" dirty="0">
                  <a:solidFill>
                    <a:prstClr val="black"/>
                  </a:solidFill>
                  <a:latin typeface="Calibri Light" panose="020F0302020204030204"/>
                  <a:cs typeface="Poppins ExtraLight" panose="00000300000000000000" pitchFamily="2" charset="0"/>
                </a:rPr>
                <a:t> e </a:t>
              </a:r>
              <a:r>
                <a:rPr lang="en-US" altLang="ko-KR" sz="1600" dirty="0" err="1">
                  <a:solidFill>
                    <a:prstClr val="black"/>
                  </a:solidFill>
                  <a:latin typeface="Calibri Light" panose="020F0302020204030204"/>
                  <a:cs typeface="Poppins ExtraLight" panose="00000300000000000000" pitchFamily="2" charset="0"/>
                </a:rPr>
                <a:t>insegnanti</a:t>
              </a:r>
              <a:r>
                <a:rPr lang="en-US" altLang="ko-KR" sz="1600" dirty="0">
                  <a:solidFill>
                    <a:prstClr val="black"/>
                  </a:solidFill>
                  <a:latin typeface="Calibri Light" panose="020F0302020204030204"/>
                  <a:cs typeface="Poppins ExtraLight" panose="00000300000000000000" pitchFamily="2" charset="0"/>
                </a:rPr>
                <a:t>, </a:t>
              </a:r>
              <a:r>
                <a:rPr lang="en-US" altLang="ko-KR" sz="1600" dirty="0" err="1">
                  <a:solidFill>
                    <a:prstClr val="black"/>
                  </a:solidFill>
                  <a:latin typeface="Calibri Light" panose="020F0302020204030204"/>
                  <a:cs typeface="Poppins ExtraLight" panose="00000300000000000000" pitchFamily="2" charset="0"/>
                </a:rPr>
                <a:t>Segnalazioni</a:t>
              </a:r>
              <a:endParaRPr lang="en-US" altLang="ko-KR"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46331"/>
            </a:xfrm>
            <a:prstGeom prst="rect">
              <a:avLst/>
            </a:prstGeom>
            <a:noFill/>
          </p:spPr>
          <p:txBody>
            <a:bodyPr wrap="square" rtlCol="0">
              <a:spAutoFit/>
            </a:bodyPr>
            <a:lstStyle/>
            <a:p>
              <a:pPr indent="-285750"/>
              <a:r>
                <a:rPr lang="en-US" altLang="ko-KR" sz="2000" b="1" dirty="0" err="1">
                  <a:cs typeface="Poppins Medium" panose="00000600000000000000" pitchFamily="2" charset="0"/>
                </a:rPr>
                <a:t>Processo</a:t>
              </a:r>
              <a:r>
                <a:rPr lang="en-US" altLang="ko-KR" sz="2000" b="1" dirty="0">
                  <a:cs typeface="Poppins Medium" panose="00000600000000000000" pitchFamily="2" charset="0"/>
                </a:rPr>
                <a:t> di </a:t>
              </a:r>
              <a:r>
                <a:rPr lang="en-US" altLang="ko-KR" sz="2000" b="1" dirty="0" err="1">
                  <a:cs typeface="Poppins Medium" panose="00000600000000000000" pitchFamily="2" charset="0"/>
                </a:rPr>
                <a:t>identificazione</a:t>
              </a:r>
              <a:r>
                <a:rPr lang="en-US" altLang="ko-KR" sz="2000" b="1" dirty="0">
                  <a:cs typeface="Poppins Medium" panose="00000600000000000000" pitchFamily="2" charset="0"/>
                </a:rPr>
                <a:t> </a:t>
              </a:r>
              <a:r>
                <a:rPr lang="en-US" altLang="ko-KR" sz="2000" b="1" dirty="0" err="1">
                  <a:cs typeface="Poppins Medium" panose="00000600000000000000" pitchFamily="2" charset="0"/>
                </a:rPr>
                <a:t>degli</a:t>
              </a:r>
              <a:r>
                <a:rPr lang="en-US" altLang="ko-KR" sz="2000" b="1" dirty="0">
                  <a:cs typeface="Poppins Medium" panose="00000600000000000000" pitchFamily="2" charset="0"/>
                </a:rPr>
                <a:t> </a:t>
              </a:r>
              <a:r>
                <a:rPr lang="en-US" altLang="ko-KR" sz="2000" b="1" dirty="0" err="1">
                  <a:cs typeface="Poppins Medium" panose="00000600000000000000" pitchFamily="2" charset="0"/>
                </a:rPr>
                <a:t>studenti</a:t>
              </a:r>
              <a:br>
                <a:rPr lang="en-US" altLang="ko-KR" sz="2000" b="1" dirty="0">
                  <a:cs typeface="Poppins Medium" panose="00000600000000000000" pitchFamily="2" charset="0"/>
                </a:rPr>
              </a:br>
              <a:r>
                <a:rPr lang="en-US" altLang="ko-KR" sz="1600" dirty="0" err="1">
                  <a:solidFill>
                    <a:prstClr val="black"/>
                  </a:solidFill>
                  <a:latin typeface="Calibri Light" panose="020F0302020204030204"/>
                  <a:cs typeface="Poppins ExtraLight" panose="00000300000000000000" pitchFamily="2" charset="0"/>
                </a:rPr>
                <a:t>Varia</a:t>
              </a:r>
              <a:r>
                <a:rPr lang="en-US" altLang="ko-KR" sz="1600" dirty="0">
                  <a:solidFill>
                    <a:prstClr val="black"/>
                  </a:solidFill>
                  <a:latin typeface="Calibri Light" panose="020F0302020204030204"/>
                  <a:cs typeface="Poppins ExtraLight" panose="00000300000000000000" pitchFamily="2" charset="0"/>
                </a:rPr>
                <a:t> a </a:t>
              </a:r>
              <a:r>
                <a:rPr lang="en-US" altLang="ko-KR" sz="1600" dirty="0" err="1">
                  <a:solidFill>
                    <a:prstClr val="black"/>
                  </a:solidFill>
                  <a:latin typeface="Calibri Light" panose="020F0302020204030204"/>
                  <a:cs typeface="Poppins ExtraLight" panose="00000300000000000000" pitchFamily="2" charset="0"/>
                </a:rPr>
                <a:t>seconda</a:t>
              </a:r>
              <a:r>
                <a:rPr lang="en-US" altLang="ko-KR" sz="1600" dirty="0">
                  <a:solidFill>
                    <a:prstClr val="black"/>
                  </a:solidFill>
                  <a:latin typeface="Calibri Light" panose="020F0302020204030204"/>
                  <a:cs typeface="Poppins ExtraLight" panose="00000300000000000000" pitchFamily="2" charset="0"/>
                </a:rPr>
                <a:t> del </a:t>
              </a:r>
              <a:r>
                <a:rPr lang="en-US" altLang="ko-KR" sz="1600" dirty="0" err="1">
                  <a:solidFill>
                    <a:prstClr val="black"/>
                  </a:solidFill>
                  <a:latin typeface="Calibri Light" panose="020F0302020204030204"/>
                  <a:cs typeface="Poppins ExtraLight" panose="00000300000000000000" pitchFamily="2" charset="0"/>
                </a:rPr>
                <a:t>Paese</a:t>
              </a:r>
              <a:r>
                <a:rPr lang="en-US" altLang="ko-KR" sz="1600" dirty="0">
                  <a:solidFill>
                    <a:prstClr val="black"/>
                  </a:solidFill>
                  <a:latin typeface="Calibri Light" panose="020F0302020204030204"/>
                  <a:cs typeface="Poppins ExtraLight" panose="00000300000000000000" pitchFamily="2" charset="0"/>
                </a:rPr>
                <a:t> e del Sistema </a:t>
              </a:r>
              <a:r>
                <a:rPr lang="en-US" altLang="ko-KR" sz="1600" dirty="0" err="1">
                  <a:solidFill>
                    <a:prstClr val="black"/>
                  </a:solidFill>
                  <a:latin typeface="Calibri Light" panose="020F0302020204030204"/>
                  <a:cs typeface="Poppins ExtraLight" panose="00000300000000000000" pitchFamily="2" charset="0"/>
                </a:rPr>
                <a:t>scolastico</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a:cs typeface="Poppins Medium" panose="00000600000000000000" pitchFamily="2" charset="0"/>
                <a:sym typeface="Varela Round"/>
              </a:rPr>
              <a:t>Special needs</a:t>
            </a:r>
            <a:endParaRPr lang="it-IT" sz="2000" b="1" dirty="0">
              <a:solidFill>
                <a:schemeClr val="bg1"/>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err="1">
                <a:latin typeface="+mj-lt"/>
                <a:ea typeface="Microsoft Sans Serif" panose="020B0604020202020204" pitchFamily="34" charset="0"/>
                <a:cs typeface="Poppins ExtraLight" panose="00000300000000000000" pitchFamily="2" charset="0"/>
              </a:rPr>
              <a:t>Riassumendo</a:t>
            </a:r>
            <a:r>
              <a:rPr lang="en-AU" sz="2000" dirty="0">
                <a:latin typeface="+mj-lt"/>
                <a:ea typeface="Microsoft Sans Serif" panose="020B0604020202020204" pitchFamily="34" charset="0"/>
                <a:cs typeface="Poppins ExtraLight" panose="00000300000000000000" pitchFamily="2" charset="0"/>
              </a:rPr>
              <a:t>:</a:t>
            </a:r>
          </a:p>
        </p:txBody>
      </p:sp>
      <p:grpSp>
        <p:nvGrpSpPr>
          <p:cNvPr id="31" name="Gruppo 30">
            <a:extLst>
              <a:ext uri="{FF2B5EF4-FFF2-40B4-BE49-F238E27FC236}">
                <a16:creationId xmlns:a16="http://schemas.microsoft.com/office/drawing/2014/main" id="{14BEEE31-2F11-4163-B660-5F2EDC85D6B1}"/>
              </a:ext>
            </a:extLst>
          </p:cNvPr>
          <p:cNvGrpSpPr>
            <a:grpSpLocks noChangeAspect="1"/>
          </p:cNvGrpSpPr>
          <p:nvPr/>
        </p:nvGrpSpPr>
        <p:grpSpPr>
          <a:xfrm>
            <a:off x="10215389" y="2917800"/>
            <a:ext cx="1440000" cy="1022400"/>
            <a:chOff x="6998649" y="2151000"/>
            <a:chExt cx="3600000" cy="2556000"/>
          </a:xfrm>
        </p:grpSpPr>
        <p:grpSp>
          <p:nvGrpSpPr>
            <p:cNvPr id="32" name="Gruppo 31">
              <a:extLst>
                <a:ext uri="{FF2B5EF4-FFF2-40B4-BE49-F238E27FC236}">
                  <a16:creationId xmlns:a16="http://schemas.microsoft.com/office/drawing/2014/main" id="{476CEFC0-F895-4B96-A099-05E066E3A12C}"/>
                </a:ext>
              </a:extLst>
            </p:cNvPr>
            <p:cNvGrpSpPr/>
            <p:nvPr/>
          </p:nvGrpSpPr>
          <p:grpSpPr>
            <a:xfrm>
              <a:off x="6998649" y="3474692"/>
              <a:ext cx="1143150" cy="1232308"/>
              <a:chOff x="6998649" y="3428849"/>
              <a:chExt cx="1143150" cy="1278151"/>
            </a:xfrm>
          </p:grpSpPr>
          <p:sp>
            <p:nvSpPr>
              <p:cNvPr id="73" name="Figura a mano libera: forma 72">
                <a:extLst>
                  <a:ext uri="{FF2B5EF4-FFF2-40B4-BE49-F238E27FC236}">
                    <a16:creationId xmlns:a16="http://schemas.microsoft.com/office/drawing/2014/main" id="{AE3BB587-844E-4495-AC59-569864F51DB2}"/>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74" name="Figura a mano libera: forma 73">
                <a:extLst>
                  <a:ext uri="{FF2B5EF4-FFF2-40B4-BE49-F238E27FC236}">
                    <a16:creationId xmlns:a16="http://schemas.microsoft.com/office/drawing/2014/main" id="{691336D8-5541-4AFB-A893-5C676463AA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74B54358-57A0-417F-82D4-A3A0CECF0101}"/>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33" name="Gruppo 32">
              <a:extLst>
                <a:ext uri="{FF2B5EF4-FFF2-40B4-BE49-F238E27FC236}">
                  <a16:creationId xmlns:a16="http://schemas.microsoft.com/office/drawing/2014/main" id="{CDE5FBE1-A61F-4334-819D-3C2D55EB2EB6}"/>
                </a:ext>
              </a:extLst>
            </p:cNvPr>
            <p:cNvGrpSpPr/>
            <p:nvPr/>
          </p:nvGrpSpPr>
          <p:grpSpPr>
            <a:xfrm>
              <a:off x="8286264" y="3471371"/>
              <a:ext cx="1071868" cy="1143339"/>
              <a:chOff x="8286264" y="3428839"/>
              <a:chExt cx="1071868" cy="1185872"/>
            </a:xfrm>
          </p:grpSpPr>
          <p:sp>
            <p:nvSpPr>
              <p:cNvPr id="70" name="Figura a mano libera: forma 69">
                <a:extLst>
                  <a:ext uri="{FF2B5EF4-FFF2-40B4-BE49-F238E27FC236}">
                    <a16:creationId xmlns:a16="http://schemas.microsoft.com/office/drawing/2014/main" id="{8C3EBFB4-9A58-42CE-8DFA-9968408B8F4C}"/>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71" name="Figura a mano libera: forma 70">
                <a:extLst>
                  <a:ext uri="{FF2B5EF4-FFF2-40B4-BE49-F238E27FC236}">
                    <a16:creationId xmlns:a16="http://schemas.microsoft.com/office/drawing/2014/main" id="{900B8DC2-2E1A-4B1D-915A-00765FED8711}"/>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72" name="Figura a mano libera: forma 71">
                <a:extLst>
                  <a:ext uri="{FF2B5EF4-FFF2-40B4-BE49-F238E27FC236}">
                    <a16:creationId xmlns:a16="http://schemas.microsoft.com/office/drawing/2014/main" id="{755A3292-81F1-4284-9C37-88E60B94259A}"/>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59" name="Gruppo 58">
              <a:extLst>
                <a:ext uri="{FF2B5EF4-FFF2-40B4-BE49-F238E27FC236}">
                  <a16:creationId xmlns:a16="http://schemas.microsoft.com/office/drawing/2014/main" id="{F10D6411-5650-4751-9FAA-FB1DF3F74E86}"/>
                </a:ext>
              </a:extLst>
            </p:cNvPr>
            <p:cNvGrpSpPr/>
            <p:nvPr/>
          </p:nvGrpSpPr>
          <p:grpSpPr>
            <a:xfrm>
              <a:off x="9413258" y="3461912"/>
              <a:ext cx="1185391" cy="1163336"/>
              <a:chOff x="9413258" y="3418635"/>
              <a:chExt cx="1185391" cy="1206613"/>
            </a:xfrm>
          </p:grpSpPr>
          <p:sp>
            <p:nvSpPr>
              <p:cNvPr id="67" name="Figura a mano libera: forma 66">
                <a:extLst>
                  <a:ext uri="{FF2B5EF4-FFF2-40B4-BE49-F238E27FC236}">
                    <a16:creationId xmlns:a16="http://schemas.microsoft.com/office/drawing/2014/main" id="{C160C900-1B6E-4D71-9EE0-F0A427DA35D5}"/>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CB4394DD-17EE-411C-9D9B-0DBF72B261F4}"/>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AD1062F5-11C3-4663-98D7-23DAD2460181}"/>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61" name="Figura a mano libera: forma 60">
              <a:extLst>
                <a:ext uri="{FF2B5EF4-FFF2-40B4-BE49-F238E27FC236}">
                  <a16:creationId xmlns:a16="http://schemas.microsoft.com/office/drawing/2014/main" id="{B900B969-EE52-476B-A74B-B3BE54212D04}"/>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62" name="Figura a mano libera: forma 61">
              <a:extLst>
                <a:ext uri="{FF2B5EF4-FFF2-40B4-BE49-F238E27FC236}">
                  <a16:creationId xmlns:a16="http://schemas.microsoft.com/office/drawing/2014/main" id="{9A46EABB-1CBE-4791-8769-31D631754513}"/>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63" name="Figura a mano libera: forma 62">
              <a:extLst>
                <a:ext uri="{FF2B5EF4-FFF2-40B4-BE49-F238E27FC236}">
                  <a16:creationId xmlns:a16="http://schemas.microsoft.com/office/drawing/2014/main" id="{2693B7D2-384F-491B-897B-1F2546774909}"/>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64" name="Figura a mano libera: forma 63">
              <a:extLst>
                <a:ext uri="{FF2B5EF4-FFF2-40B4-BE49-F238E27FC236}">
                  <a16:creationId xmlns:a16="http://schemas.microsoft.com/office/drawing/2014/main" id="{9AC4F10D-4360-45E4-A0DD-90A7F54824F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65" name="Figura a mano libera: forma 64">
              <a:extLst>
                <a:ext uri="{FF2B5EF4-FFF2-40B4-BE49-F238E27FC236}">
                  <a16:creationId xmlns:a16="http://schemas.microsoft.com/office/drawing/2014/main" id="{F62AFC50-0EE6-4E83-9828-D5B2C1F661CF}"/>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66" name="Figura a mano libera: forma 65">
              <a:extLst>
                <a:ext uri="{FF2B5EF4-FFF2-40B4-BE49-F238E27FC236}">
                  <a16:creationId xmlns:a16="http://schemas.microsoft.com/office/drawing/2014/main" id="{5A7721EF-E5D3-4A82-9B45-2C479A9E28B5}"/>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
        <p:nvSpPr>
          <p:cNvPr id="38" name="Rettangolo con angoli arrotondati 37">
            <a:extLst>
              <a:ext uri="{FF2B5EF4-FFF2-40B4-BE49-F238E27FC236}">
                <a16:creationId xmlns:a16="http://schemas.microsoft.com/office/drawing/2014/main" id="{537EBE95-FB5D-4D24-BD65-09EA9B6D824B}"/>
              </a:ext>
            </a:extLst>
          </p:cNvPr>
          <p:cNvSpPr/>
          <p:nvPr/>
        </p:nvSpPr>
        <p:spPr>
          <a:xfrm>
            <a:off x="451027" y="669816"/>
            <a:ext cx="2199407"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dirty="0" err="1">
                <a:cs typeface="Poppins Medium" panose="00000600000000000000" pitchFamily="2" charset="0"/>
                <a:sym typeface="Varela Round"/>
              </a:rPr>
              <a:t>Esigenze</a:t>
            </a:r>
            <a:r>
              <a:rPr lang="en-US" sz="2000" b="1" dirty="0">
                <a:cs typeface="Poppins Medium" panose="00000600000000000000" pitchFamily="2" charset="0"/>
                <a:sym typeface="Varela Round"/>
              </a:rPr>
              <a:t> </a:t>
            </a:r>
            <a:r>
              <a:rPr lang="en-US" sz="2000" b="1" dirty="0" err="1">
                <a:cs typeface="Poppins Medium" panose="00000600000000000000" pitchFamily="2" charset="0"/>
                <a:sym typeface="Varela Round"/>
              </a:rPr>
              <a:t>speciali</a:t>
            </a:r>
            <a:endParaRPr lang="it-IT" sz="2000" b="1" dirty="0">
              <a:solidFill>
                <a:schemeClr val="bg1"/>
              </a:solidFill>
              <a:cs typeface="Poppins Medium" panose="00000600000000000000" pitchFamily="2" charset="0"/>
            </a:endParaRPr>
          </a:p>
        </p:txBody>
      </p:sp>
    </p:spTree>
    <p:extLst>
      <p:ext uri="{BB962C8B-B14F-4D97-AF65-F5344CB8AC3E}">
        <p14:creationId xmlns:p14="http://schemas.microsoft.com/office/powerpoint/2010/main" val="1515553712"/>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4486</Words>
  <Application>Microsoft Office PowerPoint</Application>
  <PresentationFormat>Panorámica</PresentationFormat>
  <Paragraphs>537</Paragraphs>
  <Slides>41</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41</vt:i4>
      </vt:variant>
    </vt:vector>
  </HeadingPairs>
  <TitlesOfParts>
    <vt:vector size="57" baseType="lpstr">
      <vt:lpstr>Söhne</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410</cp:revision>
  <dcterms:created xsi:type="dcterms:W3CDTF">2022-04-26T11:43:16Z</dcterms:created>
  <dcterms:modified xsi:type="dcterms:W3CDTF">2023-04-21T09:40:25Z</dcterms:modified>
</cp:coreProperties>
</file>