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1"/>
  </p:notesMasterIdLst>
  <p:sldIdLst>
    <p:sldId id="256" r:id="rId15"/>
    <p:sldId id="281" r:id="rId16"/>
    <p:sldId id="276" r:id="rId17"/>
    <p:sldId id="277" r:id="rId18"/>
    <p:sldId id="320" r:id="rId19"/>
    <p:sldId id="323" r:id="rId20"/>
    <p:sldId id="329" r:id="rId21"/>
    <p:sldId id="330" r:id="rId22"/>
    <p:sldId id="331" r:id="rId23"/>
    <p:sldId id="332" r:id="rId24"/>
    <p:sldId id="321" r:id="rId25"/>
    <p:sldId id="349" r:id="rId26"/>
    <p:sldId id="350" r:id="rId27"/>
    <p:sldId id="333" r:id="rId28"/>
    <p:sldId id="334" r:id="rId29"/>
    <p:sldId id="339" r:id="rId30"/>
    <p:sldId id="346" r:id="rId31"/>
    <p:sldId id="345" r:id="rId32"/>
    <p:sldId id="347" r:id="rId33"/>
    <p:sldId id="342" r:id="rId34"/>
    <p:sldId id="343" r:id="rId35"/>
    <p:sldId id="348" r:id="rId36"/>
    <p:sldId id="295" r:id="rId37"/>
    <p:sldId id="297" r:id="rId38"/>
    <p:sldId id="298" r:id="rId39"/>
    <p:sldId id="266" r:id="rId4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Messana" initials="AM" lastIdx="3" clrIdx="0">
    <p:extLst>
      <p:ext uri="{19B8F6BF-5375-455C-9EA6-DF929625EA0E}">
        <p15:presenceInfo xmlns:p15="http://schemas.microsoft.com/office/powerpoint/2012/main" userId="S-1-5-21-2922218411-3787962101-831138860-4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03F76-C486-4864-9EAC-042574075EB5}" v="29" dt="2022-12-22T20:03:45.42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2" d="100"/>
          <a:sy n="62" d="100"/>
        </p:scale>
        <p:origin x="62"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tableStyles" Target="tableStyles.xml"/><Relationship Id="rId20" Type="http://schemas.openxmlformats.org/officeDocument/2006/relationships/slide" Target="slides/slide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79" y="2123093"/>
            <a:ext cx="7949277"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dirty="0" err="1">
                <a:solidFill>
                  <a:prstClr val="black"/>
                </a:solidFill>
                <a:latin typeface="Calibri"/>
                <a:ea typeface="맑은 고딕" panose="020B0503020000020004" pitchFamily="34" charset="-127"/>
                <a:cs typeface="Poppins Medium" panose="00000600000000000000" pitchFamily="2" charset="0"/>
              </a:rPr>
              <a:t>Attività</a:t>
            </a:r>
            <a:r>
              <a:rPr lang="en-US" altLang="ko-KR" sz="2000" b="1" dirty="0">
                <a:solidFill>
                  <a:prstClr val="black"/>
                </a:solidFill>
                <a:latin typeface="Calibri"/>
                <a:ea typeface="맑은 고딕" panose="020B0503020000020004" pitchFamily="34" charset="-127"/>
                <a:cs typeface="Poppins Medium" panose="00000600000000000000" pitchFamily="2" charset="0"/>
              </a:rPr>
              <a:t> </a:t>
            </a:r>
            <a:r>
              <a:rPr lang="en-US" altLang="ko-KR" sz="2000" b="1" dirty="0" err="1">
                <a:solidFill>
                  <a:prstClr val="black"/>
                </a:solidFill>
                <a:latin typeface="Calibri"/>
                <a:ea typeface="맑은 고딕" panose="020B0503020000020004" pitchFamily="34" charset="-127"/>
                <a:cs typeface="Poppins Medium" panose="00000600000000000000" pitchFamily="2" charset="0"/>
              </a:rPr>
              <a:t>pratiche</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marR="0" lvl="0" algn="l" defTabSz="914400" rtl="0" eaLnBrk="1" fontAlgn="auto" latinLnBrk="0" hangingPunct="1">
              <a:lnSpc>
                <a:spcPct val="100000"/>
              </a:lnSpc>
              <a:spcBef>
                <a:spcPts val="0"/>
              </a:spcBef>
              <a:spcAft>
                <a:spcPts val="0"/>
              </a:spcAft>
              <a:buClrTx/>
              <a:buSzTx/>
              <a:tabLst/>
              <a:defRPr/>
            </a:pPr>
            <a:r>
              <a:rPr lang="it-IT" sz="1600" dirty="0">
                <a:latin typeface="+mj-lt"/>
              </a:rPr>
              <a:t>Gli studenti cinestesici sono studenti pratici. Sono molto attivi quando possono impegnare tutti i loro sensi durante il corso. Nei workshop e nei laboratori, questi studenti lavorano bene perché hanno l'opportunità di impegnarsi con le mani e con tutti i loro sensi.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it-IT" sz="2000" b="1" dirty="0">
                <a:solidFill>
                  <a:srgbClr val="000000"/>
                </a:solidFill>
                <a:latin typeface="Archivo"/>
              </a:rPr>
              <a:t>Strumenti e attività digitali che supportano l'apprendimento cinestesico</a:t>
            </a:r>
          </a:p>
          <a:p>
            <a:r>
              <a:rPr lang="it-IT" altLang="ko-KR" sz="1600" dirty="0">
                <a:latin typeface="+mj-lt"/>
                <a:cs typeface="Poppins ExtraLight" panose="00000300000000000000" pitchFamily="2" charset="0"/>
              </a:rPr>
              <a:t>Registrare video mentre si fanno le cose (</a:t>
            </a:r>
            <a:r>
              <a:rPr lang="it-IT" altLang="ko-KR" sz="1600" dirty="0" err="1">
                <a:latin typeface="+mj-lt"/>
                <a:cs typeface="Poppins ExtraLight" panose="00000300000000000000" pitchFamily="2" charset="0"/>
              </a:rPr>
              <a:t>vlogging</a:t>
            </a:r>
            <a:r>
              <a:rPr lang="it-IT" altLang="ko-KR" sz="1600" dirty="0">
                <a:latin typeface="+mj-lt"/>
                <a:cs typeface="Poppins ExtraLight" panose="00000300000000000000" pitchFamily="2" charset="0"/>
              </a:rPr>
              <a:t>), compiti con collegamenti alla vita reale, quiz con scenari ramificati, gite virtuali, VR, strumenti interattivi per consentire agli studenti di muoversi, manipolare ed esplorare le informazioni.</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22983"/>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Cinestesici</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BA998709-3579-4096-8DC8-B0F46832172D}"/>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en-US" sz="2000" dirty="0">
                <a:ea typeface="Microsoft Sans Serif" panose="020B0604020202020204" pitchFamily="34" charset="0"/>
              </a:rPr>
              <a:t>I quattro </a:t>
            </a:r>
            <a:r>
              <a:rPr lang="en-US" sz="2000" dirty="0" err="1">
                <a:ea typeface="Microsoft Sans Serif" panose="020B0604020202020204" pitchFamily="34" charset="0"/>
              </a:rPr>
              <a:t>principali</a:t>
            </a:r>
            <a:r>
              <a:rPr lang="en-US" sz="2000" dirty="0">
                <a:ea typeface="Microsoft Sans Serif" panose="020B0604020202020204" pitchFamily="34" charset="0"/>
              </a:rPr>
              <a:t> </a:t>
            </a:r>
            <a:r>
              <a:rPr lang="en-US" sz="2000" dirty="0" err="1">
                <a:ea typeface="Microsoft Sans Serif" panose="020B0604020202020204" pitchFamily="34" charset="0"/>
              </a:rPr>
              <a:t>stili</a:t>
            </a:r>
            <a:r>
              <a:rPr lang="en-US" sz="2000" dirty="0">
                <a:ea typeface="Microsoft Sans Serif" panose="020B0604020202020204" pitchFamily="34" charset="0"/>
              </a:rPr>
              <a:t> di </a:t>
            </a:r>
            <a:r>
              <a:rPr lang="en-US" sz="2000" dirty="0" err="1">
                <a:ea typeface="Microsoft Sans Serif" panose="020B0604020202020204" pitchFamily="34" charset="0"/>
              </a:rPr>
              <a:t>apprendimento</a:t>
            </a:r>
            <a:endParaRPr lang="en-AU" sz="2000" dirty="0">
              <a:latin typeface="+mj-lt"/>
              <a:ea typeface="Microsoft Sans Serif" panose="020B0604020202020204" pitchFamily="34" charset="0"/>
            </a:endParaRPr>
          </a:p>
        </p:txBody>
      </p:sp>
      <p:sp>
        <p:nvSpPr>
          <p:cNvPr id="10" name="Rettangolo con angoli arrotondati 9">
            <a:extLst>
              <a:ext uri="{FF2B5EF4-FFF2-40B4-BE49-F238E27FC236}">
                <a16:creationId xmlns:a16="http://schemas.microsoft.com/office/drawing/2014/main" id="{C329EE07-CF81-4B30-B1B8-CD5EA8D08306}"/>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63407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36764"/>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Apprendimento</a:t>
            </a:r>
            <a:r>
              <a:rPr lang="en-US" sz="2000" dirty="0">
                <a:latin typeface="+mj-lt"/>
              </a:rPr>
              <a:t> </a:t>
            </a:r>
            <a:r>
              <a:rPr lang="en-US" sz="2000" dirty="0" err="1">
                <a:latin typeface="+mj-lt"/>
              </a:rPr>
              <a:t>multimodale</a:t>
            </a:r>
            <a:endParaRPr lang="en-US" sz="2000" dirty="0">
              <a:latin typeface="+mj-lt"/>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39" y="3664043"/>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200" b="1" dirty="0" err="1">
                <a:solidFill>
                  <a:schemeClr val="tx1">
                    <a:lumMod val="50000"/>
                    <a:lumOff val="50000"/>
                  </a:schemeClr>
                </a:solidFill>
                <a:latin typeface="+mn-lt"/>
                <a:ea typeface="Varela Round"/>
                <a:cs typeface="Varela Round"/>
                <a:sym typeface="Varela Round"/>
              </a:rPr>
              <a:t>Strumenti</a:t>
            </a:r>
            <a:r>
              <a:rPr lang="en-US" sz="3200" b="1" dirty="0">
                <a:solidFill>
                  <a:schemeClr val="tx1">
                    <a:lumMod val="50000"/>
                    <a:lumOff val="50000"/>
                  </a:schemeClr>
                </a:solidFill>
                <a:latin typeface="+mn-lt"/>
                <a:ea typeface="Varela Round"/>
                <a:cs typeface="Varela Round"/>
                <a:sym typeface="Varela Round"/>
              </a:rPr>
              <a:t> </a:t>
            </a:r>
            <a:r>
              <a:rPr lang="en-US" sz="3200" b="1" dirty="0" err="1">
                <a:solidFill>
                  <a:schemeClr val="tx1">
                    <a:lumMod val="50000"/>
                    <a:lumOff val="50000"/>
                  </a:schemeClr>
                </a:solidFill>
                <a:latin typeface="+mn-lt"/>
                <a:ea typeface="Varela Round"/>
                <a:cs typeface="Varela Round"/>
                <a:sym typeface="Varela Round"/>
              </a:rPr>
              <a:t>digitali</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Gli studenti che sono esposti a più stili di apprendimento possono apprendere il materiale più velocemente e avere una comprensione più profonda di ciò che è stato insegnato durante il processo di apprendimento - questo può essere facilitato con gli strumenti digitali.</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err="1">
                <a:solidFill>
                  <a:schemeClr val="tx1">
                    <a:lumMod val="50000"/>
                    <a:lumOff val="50000"/>
                  </a:schemeClr>
                </a:solidFill>
                <a:latin typeface="+mn-lt"/>
                <a:ea typeface="Varela Round"/>
                <a:cs typeface="Varela Round"/>
                <a:sym typeface="Varela Round"/>
              </a:rPr>
              <a:t>Apprendimento</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multimodale</a:t>
            </a:r>
            <a:endParaRPr lang="en-US" sz="3600" b="1" dirty="0">
              <a:solidFill>
                <a:schemeClr val="tx1">
                  <a:lumMod val="50000"/>
                  <a:lumOff val="50000"/>
                </a:schemeClr>
              </a:solidFill>
              <a:latin typeface="+mn-lt"/>
              <a:ea typeface="Varela Round"/>
              <a:cs typeface="Varela Round"/>
              <a:sym typeface="Varela Round"/>
            </a:endParaRPr>
          </a:p>
          <a:p>
            <a:pPr algn="ctr">
              <a:spcBef>
                <a:spcPts val="0"/>
              </a:spcBef>
            </a:pPr>
            <a:r>
              <a:rPr lang="it-IT" sz="2000" dirty="0">
                <a:ea typeface="+mn-ea"/>
                <a:cs typeface="+mn-cs"/>
              </a:rPr>
              <a:t>Applicare contemporaneamente più stili di apprendimento</a:t>
            </a:r>
            <a:r>
              <a:rPr lang="en-US" sz="1000" b="0" i="0" dirty="0">
                <a:solidFill>
                  <a:srgbClr val="1A1A1A"/>
                </a:solidFill>
                <a:effectLst/>
                <a:latin typeface="EuclidCircularB"/>
              </a:rPr>
              <a:t>.</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35262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C87BF3C9-F1B3-4B6E-8091-908C4051B39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en-US" sz="2000" dirty="0">
                <a:ea typeface="Microsoft Sans Serif" panose="020B0604020202020204" pitchFamily="34" charset="0"/>
              </a:rPr>
              <a:t>I quattro </a:t>
            </a:r>
            <a:r>
              <a:rPr lang="en-US" sz="2000" dirty="0" err="1">
                <a:ea typeface="Microsoft Sans Serif" panose="020B0604020202020204" pitchFamily="34" charset="0"/>
              </a:rPr>
              <a:t>principali</a:t>
            </a:r>
            <a:r>
              <a:rPr lang="en-US" sz="2000" dirty="0">
                <a:ea typeface="Microsoft Sans Serif" panose="020B0604020202020204" pitchFamily="34" charset="0"/>
              </a:rPr>
              <a:t> </a:t>
            </a:r>
            <a:r>
              <a:rPr lang="en-US" sz="2000" dirty="0" err="1">
                <a:ea typeface="Microsoft Sans Serif" panose="020B0604020202020204" pitchFamily="34" charset="0"/>
              </a:rPr>
              <a:t>stili</a:t>
            </a:r>
            <a:r>
              <a:rPr lang="en-US" sz="2000" dirty="0">
                <a:ea typeface="Microsoft Sans Serif" panose="020B0604020202020204" pitchFamily="34" charset="0"/>
              </a:rPr>
              <a:t> di </a:t>
            </a:r>
            <a:r>
              <a:rPr lang="en-US" sz="2000" dirty="0" err="1">
                <a:ea typeface="Microsoft Sans Serif" panose="020B0604020202020204" pitchFamily="34" charset="0"/>
              </a:rPr>
              <a:t>apprendimento</a:t>
            </a:r>
            <a:endParaRPr lang="en-AU" sz="2000" dirty="0">
              <a:latin typeface="+mj-lt"/>
              <a:ea typeface="Microsoft Sans Serif" panose="020B0604020202020204" pitchFamily="34" charset="0"/>
            </a:endParaRPr>
          </a:p>
        </p:txBody>
      </p:sp>
      <p:sp>
        <p:nvSpPr>
          <p:cNvPr id="13" name="Rettangolo con angoli arrotondati 12">
            <a:extLst>
              <a:ext uri="{FF2B5EF4-FFF2-40B4-BE49-F238E27FC236}">
                <a16:creationId xmlns:a16="http://schemas.microsoft.com/office/drawing/2014/main" id="{722F580C-D9E2-479D-8971-0DCB27EC975F}"/>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8145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9723659" cy="4180681"/>
          </a:xfrm>
          <a:prstGeom prst="rect">
            <a:avLst/>
          </a:prstGeom>
          <a:noFill/>
        </p:spPr>
        <p:txBody>
          <a:bodyPr wrap="square" numCol="2" rtlCol="0">
            <a:noAutofit/>
          </a:bodyPr>
          <a:lstStyle/>
          <a:p>
            <a:r>
              <a:rPr lang="it-IT" altLang="ko-KR" sz="1600" b="1" dirty="0">
                <a:latin typeface="+mj-lt"/>
                <a:cs typeface="Poppins ExtraLight" panose="00000300000000000000" pitchFamily="2" charset="0"/>
              </a:rPr>
              <a:t>1. Cosa sono gli stili di apprendimento?</a:t>
            </a:r>
          </a:p>
          <a:p>
            <a:r>
              <a:rPr lang="it-IT" altLang="ko-KR" sz="1600" dirty="0">
                <a:latin typeface="+mj-lt"/>
                <a:cs typeface="Poppins ExtraLight" panose="00000300000000000000" pitchFamily="2" charset="0"/>
              </a:rPr>
              <a:t>a) I modi in cui le persone preferiscono apprendere nuove informazioni e concetti</a:t>
            </a:r>
          </a:p>
          <a:p>
            <a:r>
              <a:rPr lang="it-IT" altLang="ko-KR" sz="1600" dirty="0">
                <a:latin typeface="+mj-lt"/>
                <a:cs typeface="Poppins ExtraLight" panose="00000300000000000000" pitchFamily="2" charset="0"/>
              </a:rPr>
              <a:t>b) I modi in cui gli insegnanti preferiscono insegnare nuove informazioni e concetti</a:t>
            </a:r>
          </a:p>
          <a:p>
            <a:r>
              <a:rPr lang="it-IT" altLang="ko-KR" sz="1600" dirty="0">
                <a:latin typeface="+mj-lt"/>
                <a:cs typeface="Poppins ExtraLight" panose="00000300000000000000" pitchFamily="2" charset="0"/>
              </a:rPr>
              <a:t>c) I modi in cui gli strumenti digitali possono sostituire i metodi di apprendimento tradizionali</a:t>
            </a:r>
          </a:p>
          <a:p>
            <a:r>
              <a:rPr lang="it-IT" altLang="ko-KR" sz="1600" dirty="0">
                <a:latin typeface="+mj-lt"/>
                <a:cs typeface="Poppins ExtraLight" panose="00000300000000000000" pitchFamily="2" charset="0"/>
              </a:rPr>
              <a:t>d) I modi in cui gli studenti possono evitare di apprendere nuove informazioni e concetti</a:t>
            </a: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2. Quali sono i quattro stili di apprendimento principali? </a:t>
            </a:r>
          </a:p>
          <a:p>
            <a:r>
              <a:rPr lang="it-IT" altLang="ko-KR" sz="1600" dirty="0">
                <a:latin typeface="+mj-lt"/>
                <a:cs typeface="Poppins ExtraLight" panose="00000300000000000000" pitchFamily="2" charset="0"/>
              </a:rPr>
              <a:t>a) Verbale, logico, fisico, sociale</a:t>
            </a:r>
          </a:p>
          <a:p>
            <a:r>
              <a:rPr lang="it-IT" altLang="ko-KR" sz="1600" dirty="0">
                <a:latin typeface="+mj-lt"/>
                <a:cs typeface="Poppins ExtraLight" panose="00000300000000000000" pitchFamily="2" charset="0"/>
              </a:rPr>
              <a:t>b) Visivo, uditivo, lettura/scrittura, cinestesico</a:t>
            </a:r>
          </a:p>
          <a:p>
            <a:r>
              <a:rPr lang="it-IT" altLang="ko-KR" sz="1600" dirty="0">
                <a:latin typeface="+mj-lt"/>
                <a:cs typeface="Poppins ExtraLight" panose="00000300000000000000" pitchFamily="2" charset="0"/>
              </a:rPr>
              <a:t>c) Memoria, cognitivo, affettivo, comportamentale</a:t>
            </a: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3. Quale tipo di studente preferisce imparare vedendo le informazioni?</a:t>
            </a:r>
          </a:p>
          <a:p>
            <a:r>
              <a:rPr lang="it-IT" altLang="ko-KR" sz="1600" dirty="0">
                <a:latin typeface="+mj-lt"/>
                <a:cs typeface="Poppins ExtraLight" panose="00000300000000000000" pitchFamily="2" charset="0"/>
              </a:rPr>
              <a:t>a) Visivo</a:t>
            </a:r>
          </a:p>
          <a:p>
            <a:r>
              <a:rPr lang="it-IT" altLang="ko-KR" sz="1600" dirty="0">
                <a:latin typeface="+mj-lt"/>
                <a:cs typeface="Poppins ExtraLight" panose="00000300000000000000" pitchFamily="2" charset="0"/>
              </a:rPr>
              <a:t>b) Uditivo</a:t>
            </a:r>
          </a:p>
          <a:p>
            <a:r>
              <a:rPr lang="it-IT" altLang="ko-KR" sz="1600" dirty="0">
                <a:latin typeface="+mj-lt"/>
                <a:cs typeface="Poppins ExtraLight" panose="00000300000000000000" pitchFamily="2" charset="0"/>
              </a:rPr>
              <a:t>c) Lettore/scrittore</a:t>
            </a:r>
          </a:p>
          <a:p>
            <a:r>
              <a:rPr lang="it-IT" altLang="ko-KR" sz="1600" dirty="0">
                <a:latin typeface="+mj-lt"/>
                <a:cs typeface="Poppins ExtraLight" panose="00000300000000000000" pitchFamily="2" charset="0"/>
              </a:rPr>
              <a:t>d) Cinestesico</a:t>
            </a: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4. Quale delle seguenti affermazioni riguardo agli stili di apprendimento e agli strumenti digitali è vera?</a:t>
            </a:r>
          </a:p>
          <a:p>
            <a:r>
              <a:rPr lang="it-IT" altLang="ko-KR" sz="1600" dirty="0">
                <a:latin typeface="+mj-lt"/>
                <a:cs typeface="Poppins ExtraLight" panose="00000300000000000000" pitchFamily="2" charset="0"/>
              </a:rPr>
              <a:t>a) Non c'è correlazione tra gli stili di apprendimento e l'uso degli strumenti digitali</a:t>
            </a:r>
          </a:p>
          <a:p>
            <a:r>
              <a:rPr lang="it-IT" altLang="ko-KR" sz="1600" dirty="0">
                <a:latin typeface="+mj-lt"/>
                <a:cs typeface="Poppins ExtraLight" panose="00000300000000000000" pitchFamily="2" charset="0"/>
              </a:rPr>
              <a:t>b) Gli studenti che hanno un unico stile di apprendimento non dovrebbero usare gli strumenti digitali</a:t>
            </a:r>
          </a:p>
          <a:p>
            <a:r>
              <a:rPr lang="it-IT" altLang="ko-KR" sz="1600" dirty="0">
                <a:latin typeface="+mj-lt"/>
                <a:cs typeface="Poppins ExtraLight" panose="00000300000000000000" pitchFamily="2" charset="0"/>
              </a:rPr>
              <a:t>c) Gli strumenti digitali possono essere utilizzati per facilitare l'apprendimento multimodale</a:t>
            </a:r>
          </a:p>
          <a:p>
            <a:r>
              <a:rPr lang="it-IT" altLang="ko-KR" sz="1600" dirty="0">
                <a:latin typeface="+mj-lt"/>
                <a:cs typeface="Poppins ExtraLight" panose="00000300000000000000" pitchFamily="2" charset="0"/>
              </a:rPr>
              <a:t>d) Gli strumenti digitali sono utili solo per gli studenti visivi</a:t>
            </a:r>
          </a:p>
          <a:p>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B403C757-E9F3-4721-A15A-371FA76CAAEF}"/>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18050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8956017" cy="4180681"/>
          </a:xfrm>
          <a:prstGeom prst="rect">
            <a:avLst/>
          </a:prstGeom>
          <a:noFill/>
        </p:spPr>
        <p:txBody>
          <a:bodyPr wrap="square" numCol="2" rtlCol="0">
            <a:noAutofit/>
          </a:bodyPr>
          <a:lstStyle/>
          <a:p>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endParaRPr lang="en-AU" sz="2000" b="1" dirty="0">
              <a:solidFill>
                <a:prstClr val="black"/>
              </a:solidFill>
              <a:latin typeface="Calibri"/>
              <a:ea typeface="맑은 고딕" panose="020B0503020000020004" pitchFamily="34" charset="-127"/>
              <a:cs typeface="Poppins Medium" panose="000006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553400FE-8A6A-4719-A9C3-76A6F9B69F9F}"/>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
        <p:nvSpPr>
          <p:cNvPr id="10" name="TextBox 54">
            <a:extLst>
              <a:ext uri="{FF2B5EF4-FFF2-40B4-BE49-F238E27FC236}">
                <a16:creationId xmlns:a16="http://schemas.microsoft.com/office/drawing/2014/main" id="{D4AE4009-9CA9-4EAB-814D-D6A539735EDD}"/>
              </a:ext>
            </a:extLst>
          </p:cNvPr>
          <p:cNvSpPr txBox="1"/>
          <p:nvPr/>
        </p:nvSpPr>
        <p:spPr>
          <a:xfrm>
            <a:off x="626289" y="1650949"/>
            <a:ext cx="9723659" cy="4180681"/>
          </a:xfrm>
          <a:prstGeom prst="rect">
            <a:avLst/>
          </a:prstGeom>
          <a:noFill/>
        </p:spPr>
        <p:txBody>
          <a:bodyPr wrap="square" numCol="2" rtlCol="0">
            <a:noAutofit/>
          </a:bodyPr>
          <a:lstStyle/>
          <a:p>
            <a:r>
              <a:rPr lang="it-IT" altLang="ko-KR" sz="1600" b="1" dirty="0">
                <a:latin typeface="+mj-lt"/>
                <a:cs typeface="Poppins ExtraLight" panose="00000300000000000000" pitchFamily="2" charset="0"/>
              </a:rPr>
              <a:t>1. Cosa sono gli stili di apprendimento?</a:t>
            </a:r>
          </a:p>
          <a:p>
            <a:r>
              <a:rPr lang="it-IT" altLang="ko-KR" sz="1600" dirty="0">
                <a:solidFill>
                  <a:srgbClr val="00B050"/>
                </a:solidFill>
                <a:latin typeface="+mj-lt"/>
                <a:cs typeface="Poppins ExtraLight" panose="00000300000000000000" pitchFamily="2" charset="0"/>
              </a:rPr>
              <a:t>a) I modi in cui le persone preferiscono apprendere nuove informazioni e concetti</a:t>
            </a:r>
          </a:p>
          <a:p>
            <a:r>
              <a:rPr lang="it-IT" altLang="ko-KR" sz="1600" dirty="0">
                <a:latin typeface="+mj-lt"/>
                <a:cs typeface="Poppins ExtraLight" panose="00000300000000000000" pitchFamily="2" charset="0"/>
              </a:rPr>
              <a:t>b) I modi in cui gli insegnanti preferiscono insegnare nuove informazioni e concetti</a:t>
            </a:r>
          </a:p>
          <a:p>
            <a:r>
              <a:rPr lang="it-IT" altLang="ko-KR" sz="1600" dirty="0">
                <a:latin typeface="+mj-lt"/>
                <a:cs typeface="Poppins ExtraLight" panose="00000300000000000000" pitchFamily="2" charset="0"/>
              </a:rPr>
              <a:t>c) I modi in cui gli strumenti digitali possono sostituire i metodi di apprendimento tradizionali</a:t>
            </a:r>
          </a:p>
          <a:p>
            <a:r>
              <a:rPr lang="it-IT" altLang="ko-KR" sz="1600" dirty="0">
                <a:latin typeface="+mj-lt"/>
                <a:cs typeface="Poppins ExtraLight" panose="00000300000000000000" pitchFamily="2" charset="0"/>
              </a:rPr>
              <a:t>d) I modi in cui gli studenti possono evitare di apprendere nuove informazioni e concetti</a:t>
            </a: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2. Quali sono i quattro stili di apprendimento principali? </a:t>
            </a:r>
          </a:p>
          <a:p>
            <a:r>
              <a:rPr lang="it-IT" altLang="ko-KR" sz="1600" dirty="0">
                <a:latin typeface="+mj-lt"/>
                <a:cs typeface="Poppins ExtraLight" panose="00000300000000000000" pitchFamily="2" charset="0"/>
              </a:rPr>
              <a:t>a) Verbale, logico, fisico, sociale</a:t>
            </a:r>
          </a:p>
          <a:p>
            <a:r>
              <a:rPr lang="it-IT" altLang="ko-KR" sz="1600" dirty="0">
                <a:solidFill>
                  <a:srgbClr val="00B050"/>
                </a:solidFill>
                <a:latin typeface="+mj-lt"/>
                <a:cs typeface="Poppins ExtraLight" panose="00000300000000000000" pitchFamily="2" charset="0"/>
              </a:rPr>
              <a:t>b) Visivo, uditivo, lettura/scrittura, cinestesico</a:t>
            </a:r>
          </a:p>
          <a:p>
            <a:r>
              <a:rPr lang="it-IT" altLang="ko-KR" sz="1600" dirty="0">
                <a:latin typeface="+mj-lt"/>
                <a:cs typeface="Poppins ExtraLight" panose="00000300000000000000" pitchFamily="2" charset="0"/>
              </a:rPr>
              <a:t>c) Memoria, cognitivo, affettivo, comportamentale</a:t>
            </a: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3. Quale tipo di studente preferisce imparare vedendo le informazioni?</a:t>
            </a:r>
          </a:p>
          <a:p>
            <a:r>
              <a:rPr lang="it-IT" altLang="ko-KR" sz="1600" dirty="0">
                <a:solidFill>
                  <a:srgbClr val="00B050"/>
                </a:solidFill>
                <a:latin typeface="+mj-lt"/>
                <a:cs typeface="Poppins ExtraLight" panose="00000300000000000000" pitchFamily="2" charset="0"/>
              </a:rPr>
              <a:t>a) Visivo</a:t>
            </a:r>
          </a:p>
          <a:p>
            <a:r>
              <a:rPr lang="it-IT" altLang="ko-KR" sz="1600" dirty="0">
                <a:latin typeface="+mj-lt"/>
                <a:cs typeface="Poppins ExtraLight" panose="00000300000000000000" pitchFamily="2" charset="0"/>
              </a:rPr>
              <a:t>b) Uditivo</a:t>
            </a:r>
          </a:p>
          <a:p>
            <a:r>
              <a:rPr lang="it-IT" altLang="ko-KR" sz="1600" dirty="0">
                <a:latin typeface="+mj-lt"/>
                <a:cs typeface="Poppins ExtraLight" panose="00000300000000000000" pitchFamily="2" charset="0"/>
              </a:rPr>
              <a:t>c) Lettore/scrittore</a:t>
            </a:r>
          </a:p>
          <a:p>
            <a:r>
              <a:rPr lang="it-IT" altLang="ko-KR" sz="1600" dirty="0">
                <a:latin typeface="+mj-lt"/>
                <a:cs typeface="Poppins ExtraLight" panose="00000300000000000000" pitchFamily="2" charset="0"/>
              </a:rPr>
              <a:t>d) Cinestesico</a:t>
            </a:r>
          </a:p>
          <a:p>
            <a:endParaRPr lang="it-IT" altLang="ko-KR" sz="1600" dirty="0">
              <a:latin typeface="+mj-lt"/>
              <a:cs typeface="Poppins ExtraLight" panose="00000300000000000000" pitchFamily="2" charset="0"/>
            </a:endParaRPr>
          </a:p>
          <a:p>
            <a:r>
              <a:rPr lang="it-IT" altLang="ko-KR" sz="1600" b="1" dirty="0">
                <a:latin typeface="+mj-lt"/>
                <a:cs typeface="Poppins ExtraLight" panose="00000300000000000000" pitchFamily="2" charset="0"/>
              </a:rPr>
              <a:t>4. Quale delle seguenti affermazioni riguardo agli stili di apprendimento e agli strumenti digitali è vera?</a:t>
            </a:r>
          </a:p>
          <a:p>
            <a:r>
              <a:rPr lang="it-IT" altLang="ko-KR" sz="1600" dirty="0">
                <a:latin typeface="+mj-lt"/>
                <a:cs typeface="Poppins ExtraLight" panose="00000300000000000000" pitchFamily="2" charset="0"/>
              </a:rPr>
              <a:t>a) Non c'è correlazione tra gli stili di apprendimento e l'uso degli strumenti digitali</a:t>
            </a:r>
          </a:p>
          <a:p>
            <a:r>
              <a:rPr lang="it-IT" altLang="ko-KR" sz="1600" dirty="0">
                <a:latin typeface="+mj-lt"/>
                <a:cs typeface="Poppins ExtraLight" panose="00000300000000000000" pitchFamily="2" charset="0"/>
              </a:rPr>
              <a:t>b) Gli studenti che hanno un unico stile di apprendimento non dovrebbero usare gli strumenti digitali</a:t>
            </a:r>
          </a:p>
          <a:p>
            <a:r>
              <a:rPr lang="it-IT" altLang="ko-KR" sz="1600" dirty="0">
                <a:solidFill>
                  <a:srgbClr val="00B050"/>
                </a:solidFill>
                <a:latin typeface="+mj-lt"/>
                <a:cs typeface="Poppins ExtraLight" panose="00000300000000000000" pitchFamily="2" charset="0"/>
              </a:rPr>
              <a:t>c) Gli strumenti digitali possono essere utilizzati per facilitare l'apprendimento multimodale</a:t>
            </a:r>
          </a:p>
          <a:p>
            <a:r>
              <a:rPr lang="it-IT" altLang="ko-KR" sz="1600" dirty="0">
                <a:latin typeface="+mj-lt"/>
                <a:cs typeface="Poppins ExtraLight" panose="00000300000000000000" pitchFamily="2" charset="0"/>
              </a:rPr>
              <a:t>d) Gli strumenti digitali sono utili solo per gli studenti visivi</a:t>
            </a:r>
          </a:p>
          <a:p>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672329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79" y="1773268"/>
            <a:ext cx="9194982"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a:solidFill>
                  <a:prstClr val="black"/>
                </a:solidFill>
                <a:cs typeface="Poppins Medium" panose="00000600000000000000" pitchFamily="2" charset="0"/>
              </a:rPr>
              <a:t>Il </a:t>
            </a:r>
            <a:r>
              <a:rPr lang="en-US" altLang="ko-KR" sz="2000" b="1" dirty="0" err="1">
                <a:solidFill>
                  <a:prstClr val="black"/>
                </a:solidFill>
                <a:cs typeface="Poppins Medium" panose="00000600000000000000" pitchFamily="2" charset="0"/>
              </a:rPr>
              <a:t>facilitatore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nell'apprendimento</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digitale</a:t>
            </a:r>
            <a:endParaRPr lang="en-US" altLang="ko-KR" sz="2000" b="1" dirty="0">
              <a:solidFill>
                <a:prstClr val="black"/>
              </a:solidFill>
              <a:cs typeface="Poppins Medium" panose="00000600000000000000" pitchFamily="2" charset="0"/>
            </a:endParaRPr>
          </a:p>
          <a:p>
            <a:pPr lvl="0">
              <a:defRPr/>
            </a:pPr>
            <a:r>
              <a:rPr lang="it-IT" altLang="ko-KR" sz="1600" dirty="0">
                <a:solidFill>
                  <a:prstClr val="black"/>
                </a:solidFill>
                <a:latin typeface="Calibri Light" panose="020F0302020204030204"/>
                <a:cs typeface="Poppins ExtraLight" panose="00000300000000000000" pitchFamily="2" charset="0"/>
              </a:rPr>
              <a:t>Il facilitatore dell'apprendimento digitale è una persona che aiuta a facilitare l'apprendimento utilizzando strumenti e tecnologie digitali. Ciò può comportare la creazione e l'attuazione di piani di lezione, la fornitura di supporto e guida agli studenti e l'utilizzo di vari tipi di tecnologia, come computer, tablet e altri dispositivi digitali, per migliorare l'esperienza di apprendimento. Un facilitatore dell'apprendimento digitale può lavorare in diversi contesti educativi, tra cui scuole, università e piattaforme di apprendimento online.</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9022973" cy="2101841"/>
          </a:xfrm>
          <a:prstGeom prst="rect">
            <a:avLst/>
          </a:prstGeom>
          <a:noFill/>
        </p:spPr>
        <p:txBody>
          <a:bodyPr wrap="square" numCol="1" rtlCol="0">
            <a:noAutofit/>
          </a:bodyPr>
          <a:lstStyle/>
          <a:p>
            <a:pPr indent="-285750">
              <a:buFont typeface="Arial" panose="020B0604020202020204" pitchFamily="34" charset="0"/>
              <a:buChar char="•"/>
            </a:pPr>
            <a:r>
              <a:rPr lang="en-US" sz="2000" b="1" i="0" dirty="0">
                <a:solidFill>
                  <a:srgbClr val="000000"/>
                </a:solidFill>
                <a:effectLst/>
                <a:latin typeface="Archivo"/>
              </a:rPr>
              <a:t>Traditional learning facilitator</a:t>
            </a:r>
          </a:p>
          <a:p>
            <a:r>
              <a:rPr lang="it-IT" altLang="ko-KR" sz="1600" dirty="0">
                <a:latin typeface="+mj-lt"/>
                <a:cs typeface="Poppins ExtraLight" panose="00000300000000000000" pitchFamily="2" charset="0"/>
              </a:rPr>
              <a:t>Un facilitatore di apprendimento tradizionale, senza strumenti digitali, ha una vita quotidiana in cui quadri, regole e tradizioni fanno parte della cultura quotidiana dell'istituzione. Sia gli insegnanti che gli studenti sanno come comportarsi in un ambiente familiare e ognuno conosce il proprio ruolo.	</a:t>
            </a:r>
          </a:p>
          <a:p>
            <a:pPr marL="284400" lvl="0">
              <a:lnSpc>
                <a:spcPct val="120000"/>
              </a:lnSpc>
            </a:pPr>
            <a:r>
              <a:rPr lang="it-IT" altLang="ko-KR" sz="1600" dirty="0">
                <a:latin typeface="+mj-lt"/>
                <a:cs typeface="Poppins ExtraLight" panose="00000300000000000000" pitchFamily="2" charset="0"/>
              </a:rPr>
              <a:t>	</a:t>
            </a:r>
          </a:p>
          <a:p>
            <a:pPr marL="284400" lvl="0">
              <a:lnSpc>
                <a:spcPct val="120000"/>
              </a:lnSpc>
            </a:pPr>
            <a:r>
              <a:rPr lang="it-IT" altLang="ko-KR" sz="1600" i="1" dirty="0">
                <a:latin typeface="+mj-lt"/>
                <a:cs typeface="Poppins ExtraLight" panose="00000300000000000000" pitchFamily="2" charset="0"/>
              </a:rPr>
              <a:t>-La digitalizzazione dell'istruzione porta con sé un cambiamento, e con esso un cambiamento di ruoli.</a:t>
            </a:r>
            <a:endParaRPr lang="en-US" altLang="ko-KR" sz="1600" i="1"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altLang="ko-KR" sz="2000" dirty="0">
                <a:solidFill>
                  <a:prstClr val="black"/>
                </a:solidFill>
                <a:latin typeface="Calibri Light" panose="020F0302020204030204"/>
                <a:cs typeface="Poppins ExtraLight" panose="00000300000000000000" pitchFamily="2" charset="0"/>
              </a:rPr>
              <a:t>2.1 </a:t>
            </a:r>
            <a:r>
              <a:rPr lang="it-IT" dirty="0"/>
              <a:t>Il facilitatore nell'apprendimento digitale</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4779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15</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9234" y="1959603"/>
            <a:ext cx="3559880" cy="157602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r>
              <a:rPr lang="en-US" sz="2000" b="1" dirty="0" err="1">
                <a:solidFill>
                  <a:schemeClr val="dk1"/>
                </a:solidFill>
                <a:cs typeface="Varela Round"/>
              </a:rPr>
              <a:t>Ruolo</a:t>
            </a:r>
            <a:r>
              <a:rPr lang="en-US" sz="2000" b="1" dirty="0">
                <a:solidFill>
                  <a:schemeClr val="dk1"/>
                </a:solidFill>
                <a:cs typeface="Varela Round"/>
              </a:rPr>
              <a:t> </a:t>
            </a:r>
            <a:r>
              <a:rPr lang="en-US" sz="2000" b="1" dirty="0" err="1">
                <a:solidFill>
                  <a:schemeClr val="dk1"/>
                </a:solidFill>
                <a:cs typeface="Varela Round"/>
              </a:rPr>
              <a:t>pedagogico</a:t>
            </a:r>
            <a:br>
              <a:rPr lang="en-GB" sz="2000" b="1" dirty="0">
                <a:solidFill>
                  <a:schemeClr val="dk1"/>
                </a:solidFill>
                <a:ea typeface="Varela Round"/>
                <a:cs typeface="Varela Round"/>
                <a:sym typeface="Varela Round"/>
              </a:rPr>
            </a:br>
            <a:r>
              <a:rPr lang="it-IT" sz="1600" dirty="0">
                <a:solidFill>
                  <a:srgbClr val="374151"/>
                </a:solidFill>
                <a:latin typeface="Söhne"/>
              </a:rPr>
              <a:t>supportare gli studenti nel loro apprendimento e aiutarli a raggiungere gli obiettivi didattici</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it-IT" sz="2000" b="1" dirty="0">
                <a:solidFill>
                  <a:schemeClr val="dk1"/>
                </a:solidFill>
                <a:cs typeface="Varela Round"/>
              </a:rPr>
              <a:t>Ruolo sociale</a:t>
            </a:r>
            <a:endParaRPr lang="en-GB" sz="2000" b="1" dirty="0">
              <a:solidFill>
                <a:schemeClr val="dk1"/>
              </a:solidFill>
              <a:cs typeface="Varela Round"/>
              <a:sym typeface="Varela Round"/>
            </a:endParaRPr>
          </a:p>
          <a:p>
            <a:pPr lvl="0" algn="r">
              <a:lnSpc>
                <a:spcPct val="120000"/>
              </a:lnSpc>
              <a:buClr>
                <a:schemeClr val="dk1"/>
              </a:buClr>
              <a:buSzPts val="1100"/>
            </a:pPr>
            <a:r>
              <a:rPr lang="it-IT" sz="1600" dirty="0">
                <a:solidFill>
                  <a:srgbClr val="374151"/>
                </a:solidFill>
                <a:latin typeface="Söhne"/>
              </a:rPr>
              <a:t>Facilitare la creazione di comunità di apprendimento</a:t>
            </a:r>
            <a:r>
              <a:rPr lang="en-US" sz="1600" dirty="0">
                <a:solidFill>
                  <a:srgbClr val="374151"/>
                </a:solidFill>
                <a:latin typeface="Söhne"/>
              </a:rPr>
              <a: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1172" y="3692640"/>
            <a:ext cx="3567942"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Ruolo</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manageriale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it-IT" sz="1600" dirty="0">
                <a:solidFill>
                  <a:srgbClr val="374151"/>
                </a:solidFill>
                <a:latin typeface="Söhne"/>
              </a:rPr>
              <a:t>Comunicare quanto all'organizzazione del corso e al suo andamento.</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1576379"/>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Ruolo</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tecnico</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it-IT" sz="1600" dirty="0">
                <a:solidFill>
                  <a:srgbClr val="374151"/>
                </a:solidFill>
                <a:latin typeface="Söhne"/>
              </a:rPr>
              <a:t>Dare supporto alle attività tecniche e pratiche</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Facilitating and roles</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it-IT" sz="2000" dirty="0">
                <a:solidFill>
                  <a:prstClr val="black"/>
                </a:solidFill>
                <a:latin typeface="Calibri Light" panose="020F0302020204030204"/>
              </a:rPr>
              <a:t>I ruoli di un facilitatore nell'apprendimento digitale</a:t>
            </a:r>
            <a:endParaRPr lang="en-AU" sz="2000" dirty="0">
              <a:solidFill>
                <a:prstClr val="black"/>
              </a:solidFill>
              <a:latin typeface="Calibri Light" panose="020F0302020204030204"/>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532DF65F-FA44-42B0-AE97-181E6E2376B2}"/>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09866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65706" y="1804150"/>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cs typeface="Poppins ExtraLight" panose="00000300000000000000" pitchFamily="2" charset="0"/>
              </a:rPr>
              <a:t>Ruolo</a:t>
            </a:r>
            <a:r>
              <a:rPr lang="en-US" sz="2000" b="1" dirty="0">
                <a:latin typeface="+mj-lt"/>
                <a:ea typeface="Microsoft Sans Serif" panose="020B0604020202020204" pitchFamily="34" charset="0"/>
                <a:cs typeface="Poppins ExtraLight" panose="00000300000000000000" pitchFamily="2" charset="0"/>
              </a:rPr>
              <a:t> </a:t>
            </a:r>
            <a:r>
              <a:rPr lang="en-US" sz="2000" b="1" dirty="0" err="1">
                <a:latin typeface="+mj-lt"/>
                <a:ea typeface="Microsoft Sans Serif" panose="020B0604020202020204" pitchFamily="34" charset="0"/>
                <a:cs typeface="Poppins ExtraLight" panose="00000300000000000000" pitchFamily="2" charset="0"/>
              </a:rPr>
              <a:t>pedagogico</a:t>
            </a:r>
            <a:r>
              <a:rPr lang="en-US" sz="2000" b="1" dirty="0">
                <a:latin typeface="+mj-lt"/>
                <a:ea typeface="Microsoft Sans Serif" panose="020B0604020202020204" pitchFamily="34" charset="0"/>
                <a:cs typeface="Poppins ExtraLight" panose="00000300000000000000" pitchFamily="2" charset="0"/>
              </a:rPr>
              <a:t>	</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672962"/>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Ciò include la creazione di piani di lezione e di altri materiali didattici, la selezione e l'utilizzo di metodi e tecnologie di insegnamento appropriati e la valutazione dell'apprendimento e dei progressi degli studenti.</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7" y="2599543"/>
            <a:ext cx="8491551"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sz="2400" dirty="0">
                <a:ea typeface="+mn-ea"/>
                <a:cs typeface="+mn-cs"/>
                <a:sym typeface="Varela Round"/>
              </a:rPr>
              <a:t>Il ruolo pedagogico si riferisce al ruolo dell'insegnante o dell'educatore nel progettare, implementare e valutare le esperienze educative per gli studenti.</a:t>
            </a: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Facilitating and roles</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FFD9C8F-44D2-49F1-9CEB-49B83742EC20}"/>
              </a:ext>
            </a:extLst>
          </p:cNvPr>
          <p:cNvSpPr txBox="1"/>
          <p:nvPr/>
        </p:nvSpPr>
        <p:spPr>
          <a:xfrm>
            <a:off x="465706" y="140645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it-IT" sz="2000" dirty="0">
                <a:solidFill>
                  <a:prstClr val="black"/>
                </a:solidFill>
                <a:latin typeface="Calibri Light" panose="020F0302020204030204"/>
              </a:rPr>
              <a:t>I ruoli di un facilitatore nell'apprendimento digitale</a:t>
            </a:r>
            <a:endParaRPr lang="en-AU" sz="2000" dirty="0">
              <a:solidFill>
                <a:prstClr val="black"/>
              </a:solidFill>
              <a:latin typeface="Calibri Light" panose="020F0302020204030204"/>
            </a:endParaRPr>
          </a:p>
        </p:txBody>
      </p:sp>
      <p:sp>
        <p:nvSpPr>
          <p:cNvPr id="10" name="Rettangolo con angoli arrotondati 9">
            <a:extLst>
              <a:ext uri="{FF2B5EF4-FFF2-40B4-BE49-F238E27FC236}">
                <a16:creationId xmlns:a16="http://schemas.microsoft.com/office/drawing/2014/main" id="{D880CC1F-6A79-411A-862B-5730D541CE3D}"/>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14871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700598" y="3924750"/>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759671"/>
            <a:ext cx="8900678" cy="437043"/>
          </a:xfrm>
          <a:prstGeom prst="rect">
            <a:avLst/>
          </a:prstGeom>
          <a:noFill/>
        </p:spPr>
        <p:txBody>
          <a:bodyPr wrap="square" rtlCol="0">
            <a:spAutoFit/>
          </a:bodyPr>
          <a:lstStyle/>
          <a:p>
            <a:pPr>
              <a:lnSpc>
                <a:spcPct val="120000"/>
              </a:lnSpc>
              <a:buClr>
                <a:schemeClr val="dk1"/>
              </a:buClr>
              <a:buSzPts val="1100"/>
            </a:pPr>
            <a:r>
              <a:rPr lang="en-GB" sz="2000" b="1" dirty="0" err="1">
                <a:latin typeface="+mj-lt"/>
                <a:ea typeface="Microsoft Sans Serif" panose="020B0604020202020204" pitchFamily="34" charset="0"/>
                <a:sym typeface="Varela Round"/>
              </a:rPr>
              <a:t>Ruolo</a:t>
            </a:r>
            <a:r>
              <a:rPr lang="en-GB" sz="2000" b="1" dirty="0">
                <a:latin typeface="+mj-lt"/>
                <a:ea typeface="Microsoft Sans Serif" panose="020B0604020202020204" pitchFamily="34" charset="0"/>
                <a:sym typeface="Varela Round"/>
              </a:rPr>
              <a:t> </a:t>
            </a:r>
            <a:r>
              <a:rPr lang="en-GB" sz="2000" b="1" dirty="0" err="1">
                <a:latin typeface="+mj-lt"/>
                <a:ea typeface="Microsoft Sans Serif" panose="020B0604020202020204" pitchFamily="34" charset="0"/>
                <a:sym typeface="Varela Round"/>
              </a:rPr>
              <a:t>manageriale</a:t>
            </a:r>
            <a:endParaRPr lang="en-GB" sz="2000" b="1" dirty="0">
              <a:latin typeface="+mj-lt"/>
              <a:ea typeface="Microsoft Sans Serif" panose="020B0604020202020204" pitchFamily="34" charset="0"/>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24750"/>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In un ruolo di gestione digitale, gli insegnanti possono anche essere responsabili dell'integrazione di strumenti e risorse digitali nella loro pratica didattica e dell'adattamento dei loro metodi di insegnamento per sfruttare le capacità uniche della tecnologia digitale.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523240" y="3045601"/>
            <a:ext cx="1044956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sz="2400" dirty="0">
                <a:ea typeface="+mn-ea"/>
                <a:cs typeface="+mn-cs"/>
                <a:sym typeface="Varela Round"/>
              </a:rPr>
              <a:t>Il ruolo manageriale digitale dell'insegnante si riferisce al modo in cui utilizza strumenti e risorse digitali per gestire e organizzare le attività di insegnamento e apprendimento. Ciò può includere l'uso di strumenti digitali per creare e consegnare lezioni e materiali didattici, per comunicare con studenti e genitori, per monitorare i progressi degli studenti.</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Facilitating and roles</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03430" y="2943932"/>
            <a:ext cx="1347000" cy="1258244"/>
          </a:xfrm>
          <a:prstGeom prst="rect">
            <a:avLst/>
          </a:prstGeom>
        </p:spPr>
      </p:pic>
      <p:sp>
        <p:nvSpPr>
          <p:cNvPr id="9" name="CuadroTexto 4">
            <a:extLst>
              <a:ext uri="{FF2B5EF4-FFF2-40B4-BE49-F238E27FC236}">
                <a16:creationId xmlns:a16="http://schemas.microsoft.com/office/drawing/2014/main" id="{39F807C6-C86C-48CD-8BF3-78884E9F1404}"/>
              </a:ext>
            </a:extLst>
          </p:cNvPr>
          <p:cNvSpPr txBox="1"/>
          <p:nvPr/>
        </p:nvSpPr>
        <p:spPr>
          <a:xfrm>
            <a:off x="451029" y="138016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it-IT" sz="2000" dirty="0">
                <a:solidFill>
                  <a:prstClr val="black"/>
                </a:solidFill>
                <a:latin typeface="Calibri Light" panose="020F0302020204030204"/>
              </a:rPr>
              <a:t>I ruoli di un facilitatore nell'apprendimento digitale</a:t>
            </a:r>
            <a:endParaRPr lang="en-AU" sz="2000" dirty="0">
              <a:solidFill>
                <a:prstClr val="black"/>
              </a:solidFill>
              <a:latin typeface="Calibri Light" panose="020F0302020204030204"/>
            </a:endParaRPr>
          </a:p>
        </p:txBody>
      </p:sp>
      <p:sp>
        <p:nvSpPr>
          <p:cNvPr id="10" name="Rettangolo con angoli arrotondati 9">
            <a:extLst>
              <a:ext uri="{FF2B5EF4-FFF2-40B4-BE49-F238E27FC236}">
                <a16:creationId xmlns:a16="http://schemas.microsoft.com/office/drawing/2014/main" id="{343E468B-22DE-49E8-B6F2-55E503806D52}"/>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612922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68811"/>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rPr>
              <a:t>Ruolo</a:t>
            </a:r>
            <a:r>
              <a:rPr lang="en-US" sz="2000" b="1" dirty="0">
                <a:latin typeface="+mj-lt"/>
                <a:ea typeface="Microsoft Sans Serif" panose="020B0604020202020204" pitchFamily="34" charset="0"/>
              </a:rPr>
              <a:t> </a:t>
            </a:r>
            <a:r>
              <a:rPr lang="en-US" sz="2000" b="1" dirty="0" err="1">
                <a:latin typeface="+mj-lt"/>
                <a:ea typeface="Microsoft Sans Serif" panose="020B0604020202020204" pitchFamily="34" charset="0"/>
              </a:rPr>
              <a:t>sociale</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672962"/>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In un ruolo sociale digitale, gli insegnanti possono anche essere responsabili della creazione e del mantenimento di una comunità di classe online positiva e inclusiva, e di fornire supporto e guida agli studenti mentre navigano negli ambienti di apprendimento digitali.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653418" y="2747332"/>
            <a:ext cx="909568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sz="2400" dirty="0">
                <a:ea typeface="+mn-ea"/>
                <a:cs typeface="+mn-cs"/>
                <a:sym typeface="Varela Round"/>
              </a:rPr>
              <a:t>Nell'era digitale, il ruolo sociale dell'insegnante può anche includere l'aiuto agli studenti per sviluppare comportamenti e atteggiamenti sociali appropriati negli ambienti online e digitali.</a:t>
            </a: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7E6701A1-04D7-4B7D-A14D-711747ABBDF3}"/>
              </a:ext>
            </a:extLst>
          </p:cNvPr>
          <p:cNvSpPr txBox="1"/>
          <p:nvPr/>
        </p:nvSpPr>
        <p:spPr>
          <a:xfrm>
            <a:off x="451029" y="148781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it-IT" sz="2000" dirty="0">
                <a:solidFill>
                  <a:prstClr val="black"/>
                </a:solidFill>
                <a:latin typeface="Calibri Light" panose="020F0302020204030204"/>
              </a:rPr>
              <a:t>I ruoli di un facilitatore nell'apprendimento digitale</a:t>
            </a:r>
            <a:endParaRPr lang="en-AU" sz="2000" dirty="0">
              <a:solidFill>
                <a:prstClr val="black"/>
              </a:solidFill>
              <a:latin typeface="Calibri Light" panose="020F0302020204030204"/>
            </a:endParaRPr>
          </a:p>
        </p:txBody>
      </p:sp>
      <p:sp>
        <p:nvSpPr>
          <p:cNvPr id="14" name="Rettangolo con angoli arrotondati 13">
            <a:extLst>
              <a:ext uri="{FF2B5EF4-FFF2-40B4-BE49-F238E27FC236}">
                <a16:creationId xmlns:a16="http://schemas.microsoft.com/office/drawing/2014/main" id="{DF0C2876-0BA5-4B1D-8692-E4C8ACCD78BC}"/>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41104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466698" y="3991876"/>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736322"/>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rPr>
              <a:t>Ruolo</a:t>
            </a:r>
            <a:r>
              <a:rPr lang="en-US" sz="2000" b="1" dirty="0">
                <a:latin typeface="+mj-lt"/>
                <a:ea typeface="Microsoft Sans Serif" panose="020B0604020202020204" pitchFamily="34" charset="0"/>
              </a:rPr>
              <a:t> </a:t>
            </a:r>
            <a:r>
              <a:rPr lang="en-US" sz="2000" b="1" dirty="0" err="1">
                <a:latin typeface="+mj-lt"/>
                <a:ea typeface="Microsoft Sans Serif" panose="020B0604020202020204" pitchFamily="34" charset="0"/>
              </a:rPr>
              <a:t>Tecnico</a:t>
            </a:r>
            <a:endParaRPr lang="en-US" sz="2000" b="1"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644393" y="3922663"/>
            <a:ext cx="9970598"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Gli insegnanti che ricoprono un ruolo tecnico digitale possono essere responsabili della formazione degli studenti e degli altri insegnanti sull'uso degli strumenti e delle risorse digitali, nonché di fornire supporto e orientamento in caso di necessità. Possono anche essere responsabili di rimanere aggiornati sulle ultime tendenze e sugli sviluppi della tecnologia educativa.</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276802" y="3126137"/>
            <a:ext cx="9848911"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sz="2400" dirty="0">
                <a:ea typeface="+mn-ea"/>
                <a:cs typeface="+mn-cs"/>
                <a:sym typeface="Varela Round"/>
              </a:rPr>
              <a:t>Il ruolo tecnico digitale dell'insegnante si riferisce al suo ruolo nell'utilizzo e nel supporto all'uso di strumenti e risorse digitali in classe. Ciò può comportare l'aiuto agli studenti nell'uso di vari strumenti e risorse digitali, la risoluzione di problemi tecnici che possono sorgere e la fornitura di supporto e guida agli studenti mentre lavorano con la tecnologia.</a:t>
            </a: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8BE6ADA-3038-461C-A522-191DFBC2721C}"/>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it-IT" sz="2000" dirty="0">
                <a:solidFill>
                  <a:prstClr val="black"/>
                </a:solidFill>
                <a:latin typeface="Calibri Light" panose="020F0302020204030204"/>
              </a:rPr>
              <a:t>I ruoli di un facilitatore nell'apprendimento digitale</a:t>
            </a:r>
            <a:endParaRPr lang="en-AU" sz="2000" dirty="0">
              <a:solidFill>
                <a:prstClr val="black"/>
              </a:solidFill>
              <a:latin typeface="Calibri Light" panose="020F0302020204030204"/>
            </a:endParaRPr>
          </a:p>
        </p:txBody>
      </p:sp>
      <p:sp>
        <p:nvSpPr>
          <p:cNvPr id="10" name="Rettangolo con angoli arrotondati 9">
            <a:extLst>
              <a:ext uri="{FF2B5EF4-FFF2-40B4-BE49-F238E27FC236}">
                <a16:creationId xmlns:a16="http://schemas.microsoft.com/office/drawing/2014/main" id="{68A9A6C8-1E17-442E-8475-FD7F6141C8BA}"/>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48379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5920972" cy="915941"/>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Ottimizzare l'IFP digitale - Strumenti e risorse digitali</a:t>
            </a:r>
          </a:p>
          <a:p>
            <a:r>
              <a:rPr lang="it-IT" dirty="0"/>
              <a:t>- Stili di apprendimento e ruoli</a:t>
            </a: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581886" cy="4149683"/>
            <a:chOff x="-2868940" y="1571528"/>
            <a:chExt cx="12581886"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Il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facilitatore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nell’apprendimento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digitale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È la persona che aiuta a facilitare l'apprendimento utilizzando il digitale</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7235251" cy="971292"/>
            </a:xfrm>
            <a:prstGeom prst="rect">
              <a:avLst/>
            </a:prstGeom>
            <a:noFill/>
          </p:spPr>
          <p:txBody>
            <a:bodyPr wrap="square" rtlCol="0">
              <a:spAutoFit/>
            </a:bodyPr>
            <a:lstStyle/>
            <a:p>
              <a:pPr indent="-285750"/>
              <a:r>
                <a:rPr lang="en-US" sz="2000" b="1" i="0" dirty="0" err="1">
                  <a:solidFill>
                    <a:srgbClr val="000000"/>
                  </a:solidFill>
                  <a:effectLst/>
                  <a:latin typeface="Archivo"/>
                </a:rPr>
                <a:t>Facilitatore</a:t>
              </a:r>
              <a:r>
                <a:rPr lang="en-US" sz="2000" b="1" i="0" dirty="0">
                  <a:solidFill>
                    <a:srgbClr val="000000"/>
                  </a:solidFill>
                  <a:effectLst/>
                  <a:latin typeface="Archivo"/>
                </a:rPr>
                <a:t> </a:t>
              </a:r>
              <a:r>
                <a:rPr lang="en-US" sz="2000" b="1" i="0" dirty="0" err="1">
                  <a:solidFill>
                    <a:srgbClr val="000000"/>
                  </a:solidFill>
                  <a:effectLst/>
                  <a:latin typeface="Archivo"/>
                </a:rPr>
                <a:t>tradizionale</a:t>
              </a:r>
              <a:endParaRPr lang="en-US" sz="2000" b="1" i="0" dirty="0">
                <a:solidFill>
                  <a:srgbClr val="000000"/>
                </a:solidFill>
                <a:effectLst/>
                <a:latin typeface="Archivo"/>
              </a:endParaRPr>
            </a:p>
            <a:p>
              <a:pPr indent="-285750">
                <a:lnSpc>
                  <a:spcPct val="120000"/>
                </a:lnSpc>
              </a:pPr>
              <a:r>
                <a:rPr lang="it-IT" altLang="ko-KR" sz="1600" dirty="0">
                  <a:latin typeface="+mj-lt"/>
                  <a:cs typeface="Poppins ExtraLight" panose="00000300000000000000" pitchFamily="2" charset="0"/>
                </a:rPr>
                <a:t>Opere nella vita di tutti i giorni in cui quadri, regole e tradizioni fanno parte della cultura quotidiana dell'istituzione</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Evoluzione</a:t>
              </a:r>
              <a:r>
                <a:rPr lang="en-US" altLang="ko-KR" sz="2000" b="1" dirty="0">
                  <a:cs typeface="Poppins Medium" panose="00000600000000000000" pitchFamily="2" charset="0"/>
                </a:rPr>
                <a:t> </a:t>
              </a:r>
              <a:r>
                <a:rPr lang="en-US" altLang="ko-KR" sz="2000" b="1" dirty="0" err="1">
                  <a:cs typeface="Poppins Medium" panose="00000600000000000000" pitchFamily="2" charset="0"/>
                </a:rPr>
                <a:t>dei</a:t>
              </a:r>
              <a:r>
                <a:rPr lang="en-US" altLang="ko-KR" sz="2000" b="1" dirty="0">
                  <a:cs typeface="Poppins Medium" panose="00000600000000000000" pitchFamily="2" charset="0"/>
                </a:rPr>
                <a:t> </a:t>
              </a:r>
              <a:r>
                <a:rPr lang="en-US" altLang="ko-KR" sz="2000" b="1" dirty="0" err="1">
                  <a:cs typeface="Poppins Medium" panose="00000600000000000000" pitchFamily="2" charset="0"/>
                </a:rPr>
                <a:t>ruoli</a:t>
              </a:r>
              <a:endParaRPr lang="en-US" altLang="ko-KR" sz="2000" b="1" dirty="0">
                <a:cs typeface="Poppins Medium" panose="00000600000000000000" pitchFamily="2" charset="0"/>
              </a:endParaRPr>
            </a:p>
            <a:p>
              <a:pPr indent="-285750"/>
              <a:r>
                <a:rPr lang="it-IT" altLang="ko-KR" sz="1600" dirty="0">
                  <a:solidFill>
                    <a:prstClr val="black"/>
                  </a:solidFill>
                  <a:latin typeface="Calibri Light" panose="020F0302020204030204"/>
                  <a:cs typeface="Poppins ExtraLight" panose="00000300000000000000" pitchFamily="2" charset="0"/>
                </a:rPr>
                <a:t>La digitalizzazione dell'istruzione porta con sé un cambiamento e con esso un cambiamento di ruoli</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it-IT" altLang="ko-KR" sz="2000" b="1" dirty="0">
                  <a:cs typeface="Poppins Medium" panose="00000600000000000000" pitchFamily="2" charset="0"/>
                </a:rPr>
                <a:t>I ruoli di un facilitatore dell'apprendimento digitale</a:t>
              </a:r>
            </a:p>
            <a:p>
              <a:pPr indent="-285750"/>
              <a:r>
                <a:rPr lang="en-US" altLang="ko-KR" sz="1600" dirty="0" err="1">
                  <a:latin typeface="+mj-lt"/>
                  <a:cs typeface="Poppins ExtraLight" panose="00000300000000000000" pitchFamily="2" charset="0"/>
                </a:rPr>
                <a:t>Pedagogico</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Manageriale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Sociale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Tecnico</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1D599AD4-6695-4017-B846-1D2246F40ECC}"/>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56312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982256"/>
            <a:ext cx="9707882" cy="4036251"/>
          </a:xfrm>
          <a:prstGeom prst="rect">
            <a:avLst/>
          </a:prstGeom>
          <a:noFill/>
        </p:spPr>
        <p:txBody>
          <a:bodyPr wrap="square" numCol="2" rtlCol="0">
            <a:noAutofit/>
          </a:bodyPr>
          <a:lstStyle/>
          <a:p>
            <a:pPr fontAlgn="base"/>
            <a:r>
              <a:rPr lang="it-IT" sz="1600" b="1" dirty="0"/>
              <a:t>1. Che cos'è un facilitatore nell'apprendimento digitale?</a:t>
            </a:r>
            <a:endParaRPr lang="it-IT" sz="1600" dirty="0"/>
          </a:p>
          <a:p>
            <a:pPr fontAlgn="base"/>
            <a:r>
              <a:rPr lang="it-IT" sz="1600" dirty="0"/>
              <a:t>a) Un webmaster per una piattaforma digitale</a:t>
            </a:r>
          </a:p>
          <a:p>
            <a:pPr fontAlgn="base"/>
            <a:r>
              <a:rPr lang="it-IT" sz="1600" dirty="0"/>
              <a:t>b) Un agente che facilita l'apprendimento con strumenti digitali</a:t>
            </a:r>
          </a:p>
          <a:p>
            <a:pPr fontAlgn="base"/>
            <a:r>
              <a:rPr lang="it-IT" sz="1600" dirty="0"/>
              <a:t>c) Un insegnante che pianifica l'introduzione di una nuova piattaforma di apprendimento</a:t>
            </a:r>
          </a:p>
          <a:p>
            <a:pPr fontAlgn="base"/>
            <a:r>
              <a:rPr lang="it-IT" sz="1600" dirty="0"/>
              <a:t> </a:t>
            </a:r>
          </a:p>
          <a:p>
            <a:pPr fontAlgn="base"/>
            <a:r>
              <a:rPr lang="it-IT" sz="1600" b="1" dirty="0"/>
              <a:t>2. Che cosa comporta il ruolo pedagogico?</a:t>
            </a:r>
            <a:endParaRPr lang="it-IT" sz="1600" dirty="0"/>
          </a:p>
          <a:p>
            <a:pPr fontAlgn="base"/>
            <a:r>
              <a:rPr lang="it-IT" sz="1600" dirty="0"/>
              <a:t>a) La pianificazione delle lezioni e la creazione di materiali didattici</a:t>
            </a:r>
          </a:p>
          <a:p>
            <a:pPr fontAlgn="base"/>
            <a:r>
              <a:rPr lang="it-IT" sz="1600" dirty="0"/>
              <a:t>b) La partecipazione dello studente ad esperienze educative</a:t>
            </a:r>
          </a:p>
          <a:p>
            <a:pPr fontAlgn="base"/>
            <a:r>
              <a:rPr lang="it-IT" sz="1600" dirty="0"/>
              <a:t>c) La manutenzione di un database nel server</a:t>
            </a:r>
          </a:p>
          <a:p>
            <a:pPr fontAlgn="base"/>
            <a:r>
              <a:rPr lang="it-IT" sz="1600" dirty="0"/>
              <a:t>d) La partecipazione ad attività di sviluppo professionale</a:t>
            </a:r>
          </a:p>
          <a:p>
            <a:pPr fontAlgn="base"/>
            <a:r>
              <a:rPr lang="it-IT" sz="1600" dirty="0"/>
              <a:t> </a:t>
            </a:r>
          </a:p>
          <a:p>
            <a:pPr fontAlgn="base"/>
            <a:endParaRPr lang="it-IT" sz="1600" dirty="0"/>
          </a:p>
          <a:p>
            <a:pPr fontAlgn="base"/>
            <a:r>
              <a:rPr lang="it-IT" sz="1600" b="1" dirty="0"/>
              <a:t>3. Cosa comporta il ruolo manageriale?</a:t>
            </a:r>
            <a:endParaRPr lang="it-IT" sz="1600" dirty="0"/>
          </a:p>
          <a:p>
            <a:pPr fontAlgn="base"/>
            <a:r>
              <a:rPr lang="it-IT" sz="1600" dirty="0"/>
              <a:t>a) Organizzare le attività di insegnamento e apprendimento digitale</a:t>
            </a:r>
          </a:p>
          <a:p>
            <a:pPr fontAlgn="base"/>
            <a:r>
              <a:rPr lang="it-IT" sz="1600" dirty="0"/>
              <a:t>b) Mantenere e aggiornare l'infrastruttura digitale</a:t>
            </a:r>
          </a:p>
          <a:p>
            <a:pPr fontAlgn="base"/>
            <a:r>
              <a:rPr lang="it-IT" sz="1600" dirty="0"/>
              <a:t>c) Leggere e scrivere le e-mail</a:t>
            </a:r>
          </a:p>
          <a:p>
            <a:pPr fontAlgn="base"/>
            <a:r>
              <a:rPr lang="it-IT" sz="1600" dirty="0"/>
              <a:t>d) Pubblicare video su una piattaforma digitale</a:t>
            </a:r>
          </a:p>
          <a:p>
            <a:pPr fontAlgn="base"/>
            <a:r>
              <a:rPr lang="it-IT" sz="1600" dirty="0"/>
              <a:t> </a:t>
            </a:r>
          </a:p>
          <a:p>
            <a:pPr fontAlgn="base"/>
            <a:r>
              <a:rPr lang="it-IT" sz="1600" b="1" dirty="0"/>
              <a:t>4. Cosa comporta il ruolo tecnico?</a:t>
            </a:r>
            <a:endParaRPr lang="it-IT" sz="1600" dirty="0"/>
          </a:p>
          <a:p>
            <a:pPr fontAlgn="base"/>
            <a:r>
              <a:rPr lang="it-IT" sz="1600" dirty="0"/>
              <a:t>a) Mantenere e aggiornare l'infrastruttura digitale</a:t>
            </a:r>
          </a:p>
          <a:p>
            <a:pPr fontAlgn="base"/>
            <a:r>
              <a:rPr lang="it-IT" sz="1600" dirty="0"/>
              <a:t>b) Sostenere l'uso degli strumenti digitali tra gli studenti </a:t>
            </a:r>
          </a:p>
          <a:p>
            <a:pPr fontAlgn="base"/>
            <a:r>
              <a:rPr lang="it-IT" sz="1600" dirty="0"/>
              <a:t>c) Partecipare ad attività di sviluppo professionale</a:t>
            </a:r>
          </a:p>
          <a:p>
            <a:pPr fontAlgn="base"/>
            <a:r>
              <a:rPr lang="it-IT" sz="1600" dirty="0"/>
              <a:t>d) Partecipare alle attività di sviluppo professionale</a:t>
            </a:r>
          </a:p>
          <a:p>
            <a:pPr marL="288000" lvl="2"/>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Rettangolo con angoli arrotondati 5">
            <a:extLst>
              <a:ext uri="{FF2B5EF4-FFF2-40B4-BE49-F238E27FC236}">
                <a16:creationId xmlns:a16="http://schemas.microsoft.com/office/drawing/2014/main" id="{32F10278-1DD6-483D-827D-5C5E4248D6E3}"/>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6168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Rettangolo con angoli arrotondati 5">
            <a:extLst>
              <a:ext uri="{FF2B5EF4-FFF2-40B4-BE49-F238E27FC236}">
                <a16:creationId xmlns:a16="http://schemas.microsoft.com/office/drawing/2014/main" id="{0C912900-535A-4FE5-BC91-91DBFDE8E022}"/>
              </a:ext>
            </a:extLst>
          </p:cNvPr>
          <p:cNvSpPr/>
          <p:nvPr/>
        </p:nvSpPr>
        <p:spPr>
          <a:xfrm>
            <a:off x="451029" y="669816"/>
            <a:ext cx="34583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cs typeface="Poppins Medium" panose="00000600000000000000" pitchFamily="2" charset="0"/>
                <a:sym typeface="Varela Round"/>
              </a:rPr>
              <a:t>La facilitazione e i suoi ruoli</a:t>
            </a:r>
            <a:endParaRPr lang="it-IT" sz="2000" b="1" dirty="0">
              <a:solidFill>
                <a:prstClr val="white"/>
              </a:solidFill>
              <a:cs typeface="Poppins Medium" panose="00000600000000000000" pitchFamily="2" charset="0"/>
            </a:endParaRPr>
          </a:p>
        </p:txBody>
      </p:sp>
      <p:sp>
        <p:nvSpPr>
          <p:cNvPr id="8" name="TextBox 54">
            <a:extLst>
              <a:ext uri="{FF2B5EF4-FFF2-40B4-BE49-F238E27FC236}">
                <a16:creationId xmlns:a16="http://schemas.microsoft.com/office/drawing/2014/main" id="{B5EDC4E3-AB8A-4CF8-B573-91E7FD32F87F}"/>
              </a:ext>
            </a:extLst>
          </p:cNvPr>
          <p:cNvSpPr txBox="1"/>
          <p:nvPr/>
        </p:nvSpPr>
        <p:spPr>
          <a:xfrm>
            <a:off x="626289" y="1982256"/>
            <a:ext cx="9707882" cy="4036251"/>
          </a:xfrm>
          <a:prstGeom prst="rect">
            <a:avLst/>
          </a:prstGeom>
          <a:noFill/>
        </p:spPr>
        <p:txBody>
          <a:bodyPr wrap="square" numCol="2" rtlCol="0">
            <a:noAutofit/>
          </a:bodyPr>
          <a:lstStyle/>
          <a:p>
            <a:pPr fontAlgn="base"/>
            <a:r>
              <a:rPr lang="it-IT" sz="1600" b="1" dirty="0"/>
              <a:t>1. Che cos'è un facilitatore nell'apprendimento digitale?</a:t>
            </a:r>
            <a:endParaRPr lang="it-IT" sz="1600" dirty="0"/>
          </a:p>
          <a:p>
            <a:pPr fontAlgn="base"/>
            <a:r>
              <a:rPr lang="it-IT" sz="1600" dirty="0"/>
              <a:t>a) Un webmaster per una piattaforma digitale</a:t>
            </a:r>
          </a:p>
          <a:p>
            <a:pPr fontAlgn="base"/>
            <a:r>
              <a:rPr lang="it-IT" sz="1600" dirty="0">
                <a:solidFill>
                  <a:srgbClr val="00B050"/>
                </a:solidFill>
              </a:rPr>
              <a:t>b) Un agente che facilita l'apprendimento con strumenti digitali</a:t>
            </a:r>
          </a:p>
          <a:p>
            <a:pPr fontAlgn="base"/>
            <a:r>
              <a:rPr lang="it-IT" sz="1600" dirty="0"/>
              <a:t>c) Un insegnante che pianifica l'introduzione di una nuova piattaforma di apprendimento</a:t>
            </a:r>
          </a:p>
          <a:p>
            <a:pPr fontAlgn="base"/>
            <a:r>
              <a:rPr lang="it-IT" sz="1600" dirty="0"/>
              <a:t> </a:t>
            </a:r>
          </a:p>
          <a:p>
            <a:pPr fontAlgn="base"/>
            <a:r>
              <a:rPr lang="it-IT" sz="1600" b="1" dirty="0"/>
              <a:t>2. Che cosa comporta il ruolo pedagogico?</a:t>
            </a:r>
            <a:endParaRPr lang="it-IT" sz="1600" dirty="0"/>
          </a:p>
          <a:p>
            <a:pPr fontAlgn="base"/>
            <a:r>
              <a:rPr lang="it-IT" sz="1600" dirty="0">
                <a:solidFill>
                  <a:srgbClr val="00B050"/>
                </a:solidFill>
              </a:rPr>
              <a:t>a) La pianificazione delle lezioni e la creazione di materiali didattici</a:t>
            </a:r>
          </a:p>
          <a:p>
            <a:pPr fontAlgn="base"/>
            <a:r>
              <a:rPr lang="it-IT" sz="1600" dirty="0"/>
              <a:t>b) La partecipazione dello studente ad esperienze educative</a:t>
            </a:r>
          </a:p>
          <a:p>
            <a:pPr fontAlgn="base"/>
            <a:r>
              <a:rPr lang="it-IT" sz="1600" dirty="0"/>
              <a:t>c) La manutenzione di un database nel server</a:t>
            </a:r>
          </a:p>
          <a:p>
            <a:pPr fontAlgn="base"/>
            <a:r>
              <a:rPr lang="it-IT" sz="1600" dirty="0"/>
              <a:t>d) La partecipazione ad attività di sviluppo professionale</a:t>
            </a:r>
          </a:p>
          <a:p>
            <a:pPr fontAlgn="base"/>
            <a:r>
              <a:rPr lang="it-IT" sz="1600" dirty="0"/>
              <a:t> </a:t>
            </a:r>
          </a:p>
          <a:p>
            <a:pPr fontAlgn="base"/>
            <a:endParaRPr lang="it-IT" sz="1600" dirty="0"/>
          </a:p>
          <a:p>
            <a:pPr fontAlgn="base"/>
            <a:r>
              <a:rPr lang="it-IT" sz="1600" b="1" dirty="0"/>
              <a:t>3. Cosa comporta il ruolo manageriale?</a:t>
            </a:r>
            <a:endParaRPr lang="it-IT" sz="1600" dirty="0"/>
          </a:p>
          <a:p>
            <a:pPr fontAlgn="base"/>
            <a:r>
              <a:rPr lang="it-IT" sz="1600" dirty="0">
                <a:solidFill>
                  <a:srgbClr val="00B050"/>
                </a:solidFill>
              </a:rPr>
              <a:t>a) Organizzare le attività di insegnamento e apprendimento digitale</a:t>
            </a:r>
          </a:p>
          <a:p>
            <a:pPr fontAlgn="base"/>
            <a:r>
              <a:rPr lang="it-IT" sz="1600" dirty="0"/>
              <a:t>b) Mantenere e aggiornare l'infrastruttura digitale</a:t>
            </a:r>
          </a:p>
          <a:p>
            <a:pPr fontAlgn="base"/>
            <a:r>
              <a:rPr lang="it-IT" sz="1600" dirty="0"/>
              <a:t>c) Leggere e scrivere le e-mail</a:t>
            </a:r>
          </a:p>
          <a:p>
            <a:pPr fontAlgn="base"/>
            <a:r>
              <a:rPr lang="it-IT" sz="1600" dirty="0"/>
              <a:t>d) Pubblicare video su una piattaforma digitale</a:t>
            </a:r>
          </a:p>
          <a:p>
            <a:pPr fontAlgn="base"/>
            <a:r>
              <a:rPr lang="it-IT" sz="1600" dirty="0"/>
              <a:t> </a:t>
            </a:r>
          </a:p>
          <a:p>
            <a:pPr fontAlgn="base"/>
            <a:r>
              <a:rPr lang="it-IT" sz="1600" b="1" dirty="0"/>
              <a:t>4. Cosa comporta il ruolo tecnico?</a:t>
            </a:r>
            <a:endParaRPr lang="it-IT" sz="1600" dirty="0"/>
          </a:p>
          <a:p>
            <a:pPr fontAlgn="base"/>
            <a:r>
              <a:rPr lang="it-IT" sz="1600" dirty="0"/>
              <a:t>a) Mantenere e aggiornare l'infrastruttura digitale</a:t>
            </a:r>
          </a:p>
          <a:p>
            <a:pPr fontAlgn="base"/>
            <a:r>
              <a:rPr lang="it-IT" sz="1600" dirty="0">
                <a:solidFill>
                  <a:srgbClr val="00B050"/>
                </a:solidFill>
              </a:rPr>
              <a:t>b) Sostenere l'uso degli strumenti digitali tra gli studenti </a:t>
            </a:r>
          </a:p>
          <a:p>
            <a:pPr fontAlgn="base"/>
            <a:r>
              <a:rPr lang="it-IT" sz="1600" dirty="0"/>
              <a:t>c) Partecipare ad attività di sviluppo professionale</a:t>
            </a:r>
          </a:p>
          <a:p>
            <a:pPr fontAlgn="base"/>
            <a:r>
              <a:rPr lang="it-IT" sz="1600" dirty="0"/>
              <a:t>d) Partecipare alle attività di sviluppo professionale</a:t>
            </a:r>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384128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2133082"/>
            <a:ext cx="9031316" cy="4254377"/>
          </a:xfrm>
          <a:prstGeom prst="rect">
            <a:avLst/>
          </a:prstGeom>
          <a:noFill/>
        </p:spPr>
        <p:txBody>
          <a:bodyPr wrap="square" numCol="1" rtlCol="0">
            <a:noAutofit/>
          </a:bodyPr>
          <a:lstStyle/>
          <a:p>
            <a:pPr fontAlgn="base"/>
            <a:r>
              <a:rPr lang="it-IT" b="1" dirty="0"/>
              <a:t>1. Che cos'è un facilitatore nell'apprendimento digitale?</a:t>
            </a:r>
            <a:endParaRPr lang="it-IT" sz="2400" dirty="0"/>
          </a:p>
          <a:p>
            <a:pPr fontAlgn="base"/>
            <a:r>
              <a:rPr lang="it-IT" dirty="0"/>
              <a:t>a) Un webmaster per una piattaforma digitale</a:t>
            </a:r>
            <a:endParaRPr lang="it-IT" sz="2400" dirty="0"/>
          </a:p>
          <a:p>
            <a:pPr fontAlgn="base"/>
            <a:r>
              <a:rPr lang="it-IT" dirty="0"/>
              <a:t>b) Un agente che facilita l'apprendimento con strumenti digitali</a:t>
            </a:r>
            <a:endParaRPr lang="it-IT" sz="2400" dirty="0"/>
          </a:p>
          <a:p>
            <a:pPr fontAlgn="base"/>
            <a:r>
              <a:rPr lang="it-IT" dirty="0"/>
              <a:t>c) Un insegnante che pianifica l'introduzione di una nuova piattaforma di apprendimento</a:t>
            </a:r>
            <a:endParaRPr lang="it-IT" sz="2400" dirty="0"/>
          </a:p>
          <a:p>
            <a:pPr fontAlgn="base"/>
            <a:r>
              <a:rPr lang="it-IT" dirty="0"/>
              <a:t> </a:t>
            </a:r>
          </a:p>
          <a:p>
            <a:pPr fontAlgn="base"/>
            <a:r>
              <a:rPr lang="it-IT" b="1" dirty="0"/>
              <a:t>2. Che cosa comporta il ruolo pedagogico?</a:t>
            </a:r>
            <a:endParaRPr lang="it-IT" sz="2400" dirty="0"/>
          </a:p>
          <a:p>
            <a:pPr fontAlgn="base"/>
            <a:r>
              <a:rPr lang="it-IT" dirty="0"/>
              <a:t>a) La pianificazione delle lezioni e la creazione di materiali didattici</a:t>
            </a:r>
            <a:endParaRPr lang="it-IT" sz="2400" dirty="0"/>
          </a:p>
          <a:p>
            <a:pPr fontAlgn="base"/>
            <a:r>
              <a:rPr lang="it-IT" dirty="0"/>
              <a:t>b) La partecipazione dello studente ad esperienze educative</a:t>
            </a:r>
            <a:endParaRPr lang="it-IT" sz="2400" dirty="0"/>
          </a:p>
          <a:p>
            <a:pPr fontAlgn="base"/>
            <a:r>
              <a:rPr lang="it-IT" dirty="0"/>
              <a:t>c) La manutenzione di un database nel server</a:t>
            </a:r>
            <a:endParaRPr lang="it-IT" sz="2400" dirty="0"/>
          </a:p>
          <a:p>
            <a:pPr fontAlgn="base"/>
            <a:r>
              <a:rPr lang="it-IT" dirty="0"/>
              <a:t>d) La partecipazione ad attività di sviluppo professionale</a:t>
            </a:r>
            <a:endParaRPr lang="it-IT" sz="2400" dirty="0"/>
          </a:p>
          <a:p>
            <a:pPr marL="288000" lvl="2"/>
            <a:endParaRPr lang="en-US" altLang="ko-KR" sz="1600" dirty="0">
              <a:latin typeface="+mj-lt"/>
              <a:cs typeface="Poppins ExtraLight" panose="00000300000000000000" pitchFamily="2" charset="0"/>
            </a:endParaRP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667562"/>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Test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riassuntivo</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finale</a:t>
            </a: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Consolidate le vostre conoscenze rispondendo alle seguenti domande:</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Final summary test solutions</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TextBox 54">
            <a:extLst>
              <a:ext uri="{FF2B5EF4-FFF2-40B4-BE49-F238E27FC236}">
                <a16:creationId xmlns:a16="http://schemas.microsoft.com/office/drawing/2014/main" id="{DFF23EBE-4410-4CD7-A930-2B8387CA3935}"/>
              </a:ext>
            </a:extLst>
          </p:cNvPr>
          <p:cNvSpPr txBox="1"/>
          <p:nvPr/>
        </p:nvSpPr>
        <p:spPr>
          <a:xfrm>
            <a:off x="528320" y="2133082"/>
            <a:ext cx="9210766" cy="4254377"/>
          </a:xfrm>
          <a:prstGeom prst="rect">
            <a:avLst/>
          </a:prstGeom>
          <a:noFill/>
        </p:spPr>
        <p:txBody>
          <a:bodyPr wrap="square" numCol="1" rtlCol="0">
            <a:noAutofit/>
          </a:bodyPr>
          <a:lstStyle/>
          <a:p>
            <a:pPr fontAlgn="base"/>
            <a:r>
              <a:rPr lang="it-IT" b="1" dirty="0"/>
              <a:t>1. Che cos'è un facilitatore nell'apprendimento digitale?</a:t>
            </a:r>
            <a:endParaRPr lang="it-IT" sz="2400" dirty="0"/>
          </a:p>
          <a:p>
            <a:pPr fontAlgn="base"/>
            <a:r>
              <a:rPr lang="it-IT" dirty="0"/>
              <a:t>a) Un webmaster per una piattaforma digitale</a:t>
            </a:r>
            <a:endParaRPr lang="it-IT" sz="2400" dirty="0"/>
          </a:p>
          <a:p>
            <a:pPr fontAlgn="base"/>
            <a:r>
              <a:rPr lang="it-IT" dirty="0">
                <a:solidFill>
                  <a:srgbClr val="00B050"/>
                </a:solidFill>
              </a:rPr>
              <a:t>b) Un agente che facilita l'apprendimento con strumenti digitali</a:t>
            </a:r>
            <a:endParaRPr lang="it-IT" sz="2400" dirty="0">
              <a:solidFill>
                <a:srgbClr val="00B050"/>
              </a:solidFill>
            </a:endParaRPr>
          </a:p>
          <a:p>
            <a:pPr fontAlgn="base"/>
            <a:r>
              <a:rPr lang="it-IT" dirty="0"/>
              <a:t>c) Un insegnante che pianifica l'introduzione di una nuova piattaforma di apprendimento</a:t>
            </a:r>
            <a:endParaRPr lang="it-IT" sz="2400" dirty="0"/>
          </a:p>
          <a:p>
            <a:pPr fontAlgn="base"/>
            <a:r>
              <a:rPr lang="it-IT" dirty="0"/>
              <a:t> </a:t>
            </a:r>
          </a:p>
          <a:p>
            <a:pPr fontAlgn="base"/>
            <a:r>
              <a:rPr lang="it-IT" b="1" dirty="0"/>
              <a:t>2. Che cosa comporta il ruolo pedagogico?</a:t>
            </a:r>
            <a:endParaRPr lang="it-IT" sz="2400" dirty="0"/>
          </a:p>
          <a:p>
            <a:pPr fontAlgn="base"/>
            <a:r>
              <a:rPr lang="it-IT" dirty="0">
                <a:solidFill>
                  <a:srgbClr val="00B050"/>
                </a:solidFill>
              </a:rPr>
              <a:t>a) La pianificazione delle lezioni e la creazione di materiali didattici</a:t>
            </a:r>
            <a:endParaRPr lang="it-IT" sz="2400" dirty="0">
              <a:solidFill>
                <a:srgbClr val="00B050"/>
              </a:solidFill>
            </a:endParaRPr>
          </a:p>
          <a:p>
            <a:pPr fontAlgn="base"/>
            <a:r>
              <a:rPr lang="it-IT" dirty="0"/>
              <a:t>b) La partecipazione dello studente ad esperienze educative</a:t>
            </a:r>
            <a:endParaRPr lang="it-IT" sz="2400" dirty="0"/>
          </a:p>
          <a:p>
            <a:pPr fontAlgn="base"/>
            <a:r>
              <a:rPr lang="it-IT" dirty="0"/>
              <a:t>c) La manutenzione di un database nel server</a:t>
            </a:r>
            <a:endParaRPr lang="it-IT" sz="2400" dirty="0"/>
          </a:p>
          <a:p>
            <a:pPr fontAlgn="base"/>
            <a:r>
              <a:rPr lang="it-IT" dirty="0"/>
              <a:t>d) La partecipazione ad attività di sviluppo professionale</a:t>
            </a:r>
            <a:r>
              <a:rPr lang="en-US" sz="1600" dirty="0">
                <a:latin typeface="+mj-lt"/>
              </a:rPr>
              <a:t> </a:t>
            </a:r>
            <a:endParaRPr lang="it-IT" sz="2400" dirty="0"/>
          </a:p>
        </p:txBody>
      </p:sp>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chemeClr val="tx1">
                    <a:lumMod val="50000"/>
                    <a:lumOff val="50000"/>
                  </a:schemeClr>
                </a:solidFill>
                <a:ea typeface="Microsoft Sans Serif" panose="020B0604020202020204" pitchFamily="34" charset="0"/>
                <a:cs typeface="Poppins Medium" panose="00000600000000000000" pitchFamily="2" charset="0"/>
              </a:rPr>
              <a:t>Eccellente</a:t>
            </a: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a:t>
            </a:r>
          </a:p>
          <a:p>
            <a:r>
              <a:rPr lang="en-GB" sz="2000" dirty="0" err="1">
                <a:latin typeface="+mj-lt"/>
                <a:ea typeface="Calibri" panose="020F0502020204030204" pitchFamily="34" charset="0"/>
                <a:cs typeface="Helvetica" panose="020B0604020202020204" pitchFamily="34" charset="0"/>
              </a:rPr>
              <a:t>Ricordate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adesso</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che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sapete</a:t>
            </a:r>
            <a:r>
              <a:rPr lang="en-GB" sz="2000" dirty="0">
                <a:latin typeface="+mj-lt"/>
                <a:ea typeface="Calibri" panose="020F0502020204030204" pitchFamily="34" charset="0"/>
                <a:cs typeface="Helvetica" panose="020B0604020202020204" pitchFamily="34" charset="0"/>
              </a:rPr>
              <a:t>):</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Google Shape;351;p30">
            <a:extLst>
              <a:ext uri="{FF2B5EF4-FFF2-40B4-BE49-F238E27FC236}">
                <a16:creationId xmlns:a16="http://schemas.microsoft.com/office/drawing/2014/main" id="{8BABA378-74AC-41C2-AABB-E7F73E01E72F}"/>
              </a:ext>
            </a:extLst>
          </p:cNvPr>
          <p:cNvSpPr txBox="1">
            <a:spLocks/>
          </p:cNvSpPr>
          <p:nvPr/>
        </p:nvSpPr>
        <p:spPr>
          <a:xfrm>
            <a:off x="566752" y="2109014"/>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it-IT" sz="2000" b="1" dirty="0">
                <a:cs typeface="Poppins Medium" panose="00000600000000000000" pitchFamily="2" charset="0"/>
                <a:sym typeface="Varela Round"/>
              </a:rPr>
              <a:t>Stili di apprendimento</a:t>
            </a:r>
            <a:endParaRPr lang="en-GB" sz="2000" b="1" dirty="0">
              <a:cs typeface="Poppins Medium" panose="00000600000000000000" pitchFamily="2" charset="0"/>
              <a:sym typeface="Varela Round"/>
            </a:endParaRPr>
          </a:p>
          <a:p>
            <a:pPr marL="230400" lvl="0" indent="0">
              <a:lnSpc>
                <a:spcPct val="100000"/>
              </a:lnSpc>
              <a:spcBef>
                <a:spcPts val="0"/>
              </a:spcBef>
              <a:buNone/>
            </a:pPr>
            <a:r>
              <a:rPr lang="it-IT" sz="2000" dirty="0">
                <a:latin typeface="+mj-lt"/>
                <a:cs typeface="Poppins ExtraLight" panose="00000300000000000000" pitchFamily="2" charset="0"/>
                <a:sym typeface="Varela Round"/>
              </a:rPr>
              <a:t>Conoscere i quattro principali stili di apprendimento </a:t>
            </a:r>
          </a:p>
        </p:txBody>
      </p:sp>
      <p:sp>
        <p:nvSpPr>
          <p:cNvPr id="8" name="Google Shape;351;p30">
            <a:extLst>
              <a:ext uri="{FF2B5EF4-FFF2-40B4-BE49-F238E27FC236}">
                <a16:creationId xmlns:a16="http://schemas.microsoft.com/office/drawing/2014/main" id="{FF4B9290-59BB-4CF2-A858-6D0B031B8DDF}"/>
              </a:ext>
            </a:extLst>
          </p:cNvPr>
          <p:cNvSpPr txBox="1">
            <a:spLocks/>
          </p:cNvSpPr>
          <p:nvPr/>
        </p:nvSpPr>
        <p:spPr>
          <a:xfrm>
            <a:off x="3960718" y="2109014"/>
            <a:ext cx="33799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La </a:t>
            </a:r>
            <a:r>
              <a:rPr lang="en-US" sz="2000" b="1" dirty="0" err="1">
                <a:cs typeface="Poppins Medium" panose="00000600000000000000" pitchFamily="2" charset="0"/>
                <a:sym typeface="Varela Round"/>
              </a:rPr>
              <a:t>facilitazione</a:t>
            </a:r>
            <a:r>
              <a:rPr lang="en-US" sz="2000" b="1" dirty="0">
                <a:cs typeface="Poppins Medium" panose="00000600000000000000" pitchFamily="2" charset="0"/>
                <a:sym typeface="Varela Round"/>
              </a:rPr>
              <a:t> e I </a:t>
            </a:r>
            <a:r>
              <a:rPr lang="en-US" sz="2000" b="1" dirty="0" err="1">
                <a:cs typeface="Poppins Medium" panose="00000600000000000000" pitchFamily="2" charset="0"/>
                <a:sym typeface="Varela Round"/>
              </a:rPr>
              <a:t>suoi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ruoli</a:t>
            </a:r>
            <a:endParaRPr lang="en-GB" sz="2000" b="1" dirty="0">
              <a:cs typeface="Poppins Medium" panose="00000600000000000000" pitchFamily="2" charset="0"/>
              <a:sym typeface="Varela Round"/>
            </a:endParaRPr>
          </a:p>
          <a:p>
            <a:pPr marL="230400" lvl="0" indent="0">
              <a:lnSpc>
                <a:spcPct val="100000"/>
              </a:lnSpc>
              <a:spcBef>
                <a:spcPts val="0"/>
              </a:spcBef>
              <a:buNone/>
            </a:pPr>
            <a:r>
              <a:rPr lang="it-IT" sz="2000" dirty="0">
                <a:latin typeface="+mj-lt"/>
                <a:cs typeface="Poppins ExtraLight" panose="00000300000000000000" pitchFamily="2" charset="0"/>
                <a:sym typeface="Varela Round"/>
              </a:rPr>
              <a:t>Comprendere il significato e i ruoli della facilitazione</a:t>
            </a:r>
          </a:p>
        </p:txBody>
      </p:sp>
    </p:spTree>
    <p:extLst>
      <p:ext uri="{BB962C8B-B14F-4D97-AF65-F5344CB8AC3E}">
        <p14:creationId xmlns:p14="http://schemas.microsoft.com/office/powerpoint/2010/main" val="31344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Continuate </a:t>
            </a:r>
            <a:r>
              <a:rPr lang="en-AU" sz="3600" b="1" dirty="0" err="1">
                <a:ea typeface="Microsoft Sans Serif" panose="020B0604020202020204" pitchFamily="34" charset="0"/>
                <a:cs typeface="Poppins SemiBold" panose="00000700000000000000" pitchFamily="2" charset="0"/>
              </a:rPr>
              <a:t>così</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Obiettivi</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Alla</a:t>
            </a:r>
            <a:r>
              <a:rPr lang="en-GB" sz="2000" dirty="0">
                <a:latin typeface="+mj-lt"/>
                <a:ea typeface="Microsoft Sans Serif" panose="020B0604020202020204" pitchFamily="34" charset="0"/>
                <a:cs typeface="Poppins ExtraLight" panose="00000300000000000000" pitchFamily="2" charset="0"/>
              </a:rPr>
              <a:t> fine di </a:t>
            </a:r>
            <a:r>
              <a:rPr lang="en-GB" sz="2000" dirty="0" err="1">
                <a:latin typeface="+mj-lt"/>
                <a:ea typeface="Microsoft Sans Serif" panose="020B0604020202020204" pitchFamily="34" charset="0"/>
                <a:cs typeface="Poppins ExtraLight" panose="00000300000000000000" pitchFamily="2" charset="0"/>
              </a:rPr>
              <a:t>questo</a:t>
            </a:r>
            <a:r>
              <a:rPr lang="en-GB" sz="2000" dirty="0">
                <a:latin typeface="+mj-lt"/>
                <a:ea typeface="Microsoft Sans Serif" panose="020B0604020202020204" pitchFamily="34" charset="0"/>
                <a:cs typeface="Poppins ExtraLight" panose="00000300000000000000" pitchFamily="2" charset="0"/>
              </a:rPr>
              <a:t> modulo </a:t>
            </a:r>
            <a:r>
              <a:rPr lang="en-GB" sz="2000" dirty="0" err="1">
                <a:latin typeface="+mj-lt"/>
                <a:ea typeface="Microsoft Sans Serif" panose="020B0604020202020204" pitchFamily="34" charset="0"/>
                <a:cs typeface="Poppins ExtraLight" panose="00000300000000000000" pitchFamily="2" charset="0"/>
              </a:rPr>
              <a:t>sarete</a:t>
            </a:r>
            <a:r>
              <a:rPr lang="en-GB" sz="2000" dirty="0">
                <a:latin typeface="+mj-lt"/>
                <a:ea typeface="Microsoft Sans Serif" panose="020B0604020202020204" pitchFamily="34" charset="0"/>
                <a:cs typeface="Poppins ExtraLight" panose="00000300000000000000" pitchFamily="2" charset="0"/>
              </a:rPr>
              <a:t> in </a:t>
            </a:r>
            <a:r>
              <a:rPr lang="en-GB" sz="2000" dirty="0" err="1">
                <a:latin typeface="+mj-lt"/>
                <a:ea typeface="Microsoft Sans Serif" panose="020B0604020202020204" pitchFamily="34" charset="0"/>
                <a:cs typeface="Poppins ExtraLight" panose="00000300000000000000" pitchFamily="2" charset="0"/>
              </a:rPr>
              <a:t>grado</a:t>
            </a:r>
            <a:r>
              <a:rPr lang="en-GB" sz="2000" dirty="0">
                <a:latin typeface="+mj-lt"/>
                <a:ea typeface="Microsoft Sans Serif" panose="020B0604020202020204" pitchFamily="34" charset="0"/>
                <a:cs typeface="Poppins ExtraLight" panose="00000300000000000000" pitchFamily="2" charset="0"/>
              </a:rPr>
              <a:t> di:</a:t>
            </a: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723913"/>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Google Shape;351;p30">
            <a:extLst>
              <a:ext uri="{FF2B5EF4-FFF2-40B4-BE49-F238E27FC236}">
                <a16:creationId xmlns:a16="http://schemas.microsoft.com/office/drawing/2014/main" id="{1547F087-D58E-A497-547B-81AD47673BBE}"/>
              </a:ext>
            </a:extLst>
          </p:cNvPr>
          <p:cNvSpPr txBox="1">
            <a:spLocks/>
          </p:cNvSpPr>
          <p:nvPr/>
        </p:nvSpPr>
        <p:spPr>
          <a:xfrm>
            <a:off x="663439" y="2208357"/>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it-IT" sz="2000" b="1" dirty="0">
                <a:cs typeface="Poppins Medium" panose="00000600000000000000" pitchFamily="2" charset="0"/>
                <a:sym typeface="Varela Round"/>
              </a:rPr>
              <a:t>Stili di apprendimento</a:t>
            </a:r>
            <a:endParaRPr lang="en-GB" sz="2000" b="1" dirty="0">
              <a:cs typeface="Poppins Medium" panose="00000600000000000000" pitchFamily="2" charset="0"/>
              <a:sym typeface="Varela Round"/>
            </a:endParaRPr>
          </a:p>
          <a:p>
            <a:pPr marL="230400" lvl="0" indent="0">
              <a:lnSpc>
                <a:spcPct val="100000"/>
              </a:lnSpc>
              <a:spcBef>
                <a:spcPts val="0"/>
              </a:spcBef>
              <a:buNone/>
            </a:pPr>
            <a:r>
              <a:rPr lang="it-IT" sz="2000" dirty="0">
                <a:latin typeface="+mj-lt"/>
                <a:cs typeface="Poppins ExtraLight" panose="00000300000000000000" pitchFamily="2" charset="0"/>
                <a:sym typeface="Varela Round"/>
              </a:rPr>
              <a:t>Conoscere i quattro principali stili di apprendimento </a:t>
            </a:r>
          </a:p>
        </p:txBody>
      </p:sp>
      <p:sp>
        <p:nvSpPr>
          <p:cNvPr id="9" name="Google Shape;351;p30">
            <a:extLst>
              <a:ext uri="{FF2B5EF4-FFF2-40B4-BE49-F238E27FC236}">
                <a16:creationId xmlns:a16="http://schemas.microsoft.com/office/drawing/2014/main" id="{771DB401-A377-702F-C9EE-9F3D41A76A87}"/>
              </a:ext>
            </a:extLst>
          </p:cNvPr>
          <p:cNvSpPr txBox="1">
            <a:spLocks/>
          </p:cNvSpPr>
          <p:nvPr/>
        </p:nvSpPr>
        <p:spPr>
          <a:xfrm>
            <a:off x="4213584" y="2208357"/>
            <a:ext cx="337991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La </a:t>
            </a:r>
            <a:r>
              <a:rPr lang="en-US" sz="2000" b="1" dirty="0" err="1">
                <a:cs typeface="Poppins Medium" panose="00000600000000000000" pitchFamily="2" charset="0"/>
                <a:sym typeface="Varela Round"/>
              </a:rPr>
              <a:t>facilitazione</a:t>
            </a:r>
            <a:r>
              <a:rPr lang="en-US" sz="2000" b="1" dirty="0">
                <a:cs typeface="Poppins Medium" panose="00000600000000000000" pitchFamily="2" charset="0"/>
                <a:sym typeface="Varela Round"/>
              </a:rPr>
              <a:t> e I </a:t>
            </a:r>
            <a:r>
              <a:rPr lang="en-US" sz="2000" b="1" dirty="0" err="1">
                <a:cs typeface="Poppins Medium" panose="00000600000000000000" pitchFamily="2" charset="0"/>
                <a:sym typeface="Varela Round"/>
              </a:rPr>
              <a:t>suoi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ruoli</a:t>
            </a:r>
            <a:endParaRPr lang="en-GB" sz="2000" b="1" dirty="0">
              <a:cs typeface="Poppins Medium" panose="00000600000000000000" pitchFamily="2" charset="0"/>
              <a:sym typeface="Varela Round"/>
            </a:endParaRPr>
          </a:p>
          <a:p>
            <a:pPr marL="230400" lvl="0" indent="0">
              <a:lnSpc>
                <a:spcPct val="100000"/>
              </a:lnSpc>
              <a:spcBef>
                <a:spcPts val="0"/>
              </a:spcBef>
              <a:buNone/>
            </a:pPr>
            <a:r>
              <a:rPr lang="it-IT" sz="2000" dirty="0">
                <a:latin typeface="+mj-lt"/>
                <a:cs typeface="Poppins ExtraLight" panose="00000300000000000000" pitchFamily="2" charset="0"/>
                <a:sym typeface="Varela Round"/>
              </a:rPr>
              <a:t>Comprendere il significato e i ruoli della facilitazione</a:t>
            </a: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Indice</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dei</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contenuti</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850104" y="2771389"/>
            <a:ext cx="227651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1. </a:t>
            </a: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3647204" y="2771389"/>
            <a:ext cx="227651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La </a:t>
            </a:r>
            <a:r>
              <a:rPr lang="en-US" sz="2000" b="1" dirty="0" err="1">
                <a:cs typeface="Poppins Medium" panose="00000600000000000000" pitchFamily="2" charset="0"/>
                <a:sym typeface="Varela Round"/>
              </a:rPr>
              <a:t>facilitazione</a:t>
            </a:r>
            <a:r>
              <a:rPr lang="en-US" sz="2000" b="1" dirty="0">
                <a:cs typeface="Poppins Medium" panose="00000600000000000000" pitchFamily="2" charset="0"/>
                <a:sym typeface="Varela Round"/>
              </a:rPr>
              <a:t> e I </a:t>
            </a:r>
            <a:r>
              <a:rPr lang="en-US" sz="2000" b="1" dirty="0" err="1">
                <a:cs typeface="Poppins Medium" panose="00000600000000000000" pitchFamily="2" charset="0"/>
                <a:sym typeface="Varela Round"/>
              </a:rPr>
              <a:t>suoi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ruoli</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2" name="Google Shape;351;p30">
            <a:extLst>
              <a:ext uri="{FF2B5EF4-FFF2-40B4-BE49-F238E27FC236}">
                <a16:creationId xmlns:a16="http://schemas.microsoft.com/office/drawing/2014/main" id="{2C7BDE97-A37F-45AC-B4E9-844AB090967E}"/>
              </a:ext>
            </a:extLst>
          </p:cNvPr>
          <p:cNvSpPr txBox="1">
            <a:spLocks/>
          </p:cNvSpPr>
          <p:nvPr/>
        </p:nvSpPr>
        <p:spPr>
          <a:xfrm>
            <a:off x="798670" y="3798062"/>
            <a:ext cx="2680699"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600" dirty="0">
                <a:latin typeface="+mj-lt"/>
              </a:rPr>
              <a:t>1.1 Stili di apprendimento e strumenti digitali</a:t>
            </a:r>
          </a:p>
          <a:p>
            <a:pPr marL="0" indent="0">
              <a:buNone/>
            </a:pPr>
            <a:r>
              <a:rPr lang="it-IT" sz="1600" dirty="0">
                <a:latin typeface="+mj-lt"/>
              </a:rPr>
              <a:t>1.2 I quattro stili di apprendimento principali</a:t>
            </a:r>
            <a:endParaRPr lang="en-US" sz="1600" dirty="0">
              <a:latin typeface="+mj-lt"/>
              <a:ea typeface="Varela Round"/>
              <a:cs typeface="Poppins ExtraLight" panose="00000300000000000000" pitchFamily="2" charset="0"/>
              <a:sym typeface="Varela Round"/>
            </a:endParaRPr>
          </a:p>
        </p:txBody>
      </p:sp>
      <p:sp>
        <p:nvSpPr>
          <p:cNvPr id="15" name="Google Shape;351;p30">
            <a:extLst>
              <a:ext uri="{FF2B5EF4-FFF2-40B4-BE49-F238E27FC236}">
                <a16:creationId xmlns:a16="http://schemas.microsoft.com/office/drawing/2014/main" id="{A4C9E0F3-B6D3-40FB-B33D-F0C7E1CAEE3B}"/>
              </a:ext>
            </a:extLst>
          </p:cNvPr>
          <p:cNvSpPr txBox="1">
            <a:spLocks/>
          </p:cNvSpPr>
          <p:nvPr/>
        </p:nvSpPr>
        <p:spPr>
          <a:xfrm>
            <a:off x="3647204" y="3714172"/>
            <a:ext cx="281985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600" dirty="0">
                <a:latin typeface="+mj-lt"/>
              </a:rPr>
              <a:t>2.1 Il facilitatore nell'apprendimento digitale</a:t>
            </a:r>
          </a:p>
          <a:p>
            <a:pPr marL="0" indent="0">
              <a:buNone/>
            </a:pPr>
            <a:r>
              <a:rPr lang="it-IT" sz="1600" dirty="0">
                <a:latin typeface="+mj-lt"/>
              </a:rPr>
              <a:t>2.2 I ruoli di un facilitatore nell'apprendimento digitale</a:t>
            </a: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Chi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sono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discenti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Gli stili di apprendimento si riferiscono ai modi in cui le persone preferiscono apprendere nuove informazioni e concetti. </a:t>
            </a: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 </a:t>
            </a:r>
            <a:r>
              <a:rPr lang="it-IT" altLang="ko-KR" sz="1600" i="1" dirty="0">
                <a:solidFill>
                  <a:prstClr val="black"/>
                </a:solidFill>
                <a:latin typeface="Calibri Light" panose="020F0302020204030204"/>
                <a:cs typeface="Poppins ExtraLight" panose="00000300000000000000" pitchFamily="2" charset="0"/>
              </a:rPr>
              <a:t>L'uso di strumenti digitali nell'insegnamento dovrebbe tenere conto delle differenze tra i discenti, quando si pianificano le metodologie di apprendimento</a:t>
            </a:r>
            <a:r>
              <a:rPr lang="it-IT" altLang="ko-KR" sz="1600" dirty="0">
                <a:solidFill>
                  <a:prstClr val="black"/>
                </a:solidFill>
                <a:latin typeface="Calibri Light" panose="020F0302020204030204"/>
                <a:cs typeface="Poppins ExtraLight" panose="00000300000000000000" pitchFamily="2" charset="0"/>
              </a:rPr>
              <a:t>.</a:t>
            </a:r>
            <a:r>
              <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790250" cy="1575127"/>
          </a:xfrm>
          <a:prstGeom prst="rect">
            <a:avLst/>
          </a:prstGeom>
          <a:noFill/>
        </p:spPr>
        <p:txBody>
          <a:bodyPr wrap="square" numCol="1" rtlCol="0">
            <a:noAutofit/>
          </a:bodyPr>
          <a:lstStyle/>
          <a:p>
            <a:pPr indent="-285750">
              <a:buFont typeface="Arial" panose="020B0604020202020204" pitchFamily="34" charset="0"/>
              <a:buChar char="•"/>
            </a:pPr>
            <a:r>
              <a:rPr lang="it-IT" sz="2000" b="1" dirty="0">
                <a:solidFill>
                  <a:srgbClr val="000000"/>
                </a:solidFill>
                <a:latin typeface="Archivo"/>
              </a:rPr>
              <a:t>Come la tecnologia educativa funziona per ogni stile di apprendimento</a:t>
            </a:r>
          </a:p>
          <a:p>
            <a:r>
              <a:rPr lang="it-IT" altLang="ko-KR" sz="1600" dirty="0">
                <a:latin typeface="+mj-lt"/>
                <a:cs typeface="Poppins ExtraLight" panose="00000300000000000000" pitchFamily="2" charset="0"/>
              </a:rPr>
              <a:t>Gli insegnanti possono utilizzare la tecnologia  per aiutare gli studenti a imparare. Essa offre a ogni studente la possibilità di imparare nel modo che è il migliore per lui. Gli insegnanti possono scegliere ciò che funziona meglio in classe, provando diversi strumenti come PowerPoint, video, quiz, applicazioni, smartphone, esercizi a mediazione digitale, ecc.</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369332"/>
          </a:xfrm>
          <a:prstGeom prst="rect">
            <a:avLst/>
          </a:prstGeom>
          <a:noFill/>
        </p:spPr>
        <p:txBody>
          <a:bodyPr wrap="square" rtlCol="0">
            <a:spAutoFit/>
          </a:bodyPr>
          <a:lstStyle/>
          <a:p>
            <a:r>
              <a:rPr lang="it-IT" dirty="0"/>
              <a:t>1.1 Stili di apprendimento e strumenti digitali</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4897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1666762" y="1959603"/>
            <a:ext cx="3422352" cy="157602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US" sz="2000" b="1" dirty="0" err="1">
                <a:solidFill>
                  <a:schemeClr val="dk1"/>
                </a:solidFill>
                <a:cs typeface="Varela Round"/>
              </a:rPr>
              <a:t>Visivo</a:t>
            </a:r>
            <a:endParaRPr lang="en-GB" sz="2000" b="1" dirty="0">
              <a:solidFill>
                <a:schemeClr val="dk1"/>
              </a:solidFill>
              <a:cs typeface="Varela Round"/>
              <a:sym typeface="Varela Round"/>
            </a:endParaRPr>
          </a:p>
          <a:p>
            <a:pPr algn="l"/>
            <a:r>
              <a:rPr lang="en-US" sz="1600" dirty="0" err="1">
                <a:solidFill>
                  <a:prstClr val="black"/>
                </a:solidFill>
                <a:latin typeface="Calibri Light" panose="020F0302020204030204"/>
              </a:rPr>
              <a:t>Apprende</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meglio</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quando</a:t>
            </a:r>
            <a:r>
              <a:rPr lang="en-US" sz="1600" dirty="0">
                <a:solidFill>
                  <a:prstClr val="black"/>
                </a:solidFill>
                <a:latin typeface="Calibri Light" panose="020F0302020204030204"/>
              </a:rPr>
              <a:t> VEDE le </a:t>
            </a:r>
            <a:r>
              <a:rPr lang="en-US" sz="1600" dirty="0" err="1">
                <a:solidFill>
                  <a:prstClr val="black"/>
                </a:solidFill>
                <a:latin typeface="Calibri Light" panose="020F0302020204030204"/>
              </a:rPr>
              <a:t>informazioni</a:t>
            </a:r>
            <a:endParaRPr lang="en-GB" altLang="ko-KR" sz="1600" dirty="0">
              <a:solidFill>
                <a:prstClr val="black"/>
              </a:solidFill>
              <a:latin typeface="Calibri Light" panose="020F0302020204030204"/>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US" sz="2000" b="1" dirty="0" err="1">
                <a:solidFill>
                  <a:schemeClr val="dk1"/>
                </a:solidFill>
                <a:cs typeface="Varela Round"/>
              </a:rPr>
              <a:t>Uditivo</a:t>
            </a:r>
            <a:endParaRPr lang="en-GB" sz="2000" b="1" dirty="0">
              <a:solidFill>
                <a:schemeClr val="dk1"/>
              </a:solidFill>
              <a:cs typeface="Varela Round"/>
              <a:sym typeface="Varela Round"/>
            </a:endParaRPr>
          </a:p>
          <a:p>
            <a:pPr lvl="0" algn="r">
              <a:lnSpc>
                <a:spcPct val="120000"/>
              </a:lnSpc>
              <a:buClr>
                <a:schemeClr val="dk1"/>
              </a:buClr>
              <a:buSzPts val="1100"/>
            </a:pPr>
            <a:r>
              <a:rPr lang="en-US" sz="1600" dirty="0" err="1">
                <a:solidFill>
                  <a:prstClr val="black"/>
                </a:solidFill>
                <a:latin typeface="Calibri Light" panose="020F0302020204030204"/>
              </a:rPr>
              <a:t>Apprende</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meglio</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quando</a:t>
            </a:r>
            <a:r>
              <a:rPr lang="en-US" sz="1600" dirty="0">
                <a:solidFill>
                  <a:prstClr val="black"/>
                </a:solidFill>
                <a:latin typeface="Calibri Light" panose="020F0302020204030204"/>
              </a:rPr>
              <a:t> ASCOLTA le </a:t>
            </a:r>
            <a:r>
              <a:rPr lang="en-US" sz="1600" dirty="0" err="1">
                <a:solidFill>
                  <a:prstClr val="black"/>
                </a:solidFill>
                <a:latin typeface="Calibri Light" panose="020F0302020204030204"/>
              </a:rPr>
              <a:t>informazioni</a:t>
            </a:r>
            <a:endParaRPr lang="en-GB" altLang="ko-KR" sz="1600" dirty="0">
              <a:solidFill>
                <a:prstClr val="black"/>
              </a:solidFill>
              <a:latin typeface="Calibri Light" panose="020F0302020204030204"/>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666762" y="3692640"/>
            <a:ext cx="3422351"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Lettura</a:t>
            </a:r>
            <a:r>
              <a:rPr lang="en-GB" sz="2000" b="1" dirty="0">
                <a:solidFill>
                  <a:schemeClr val="dk1"/>
                </a:solidFill>
                <a:ea typeface="Varela Round"/>
                <a:cs typeface="Varela Round"/>
                <a:sym typeface="Varela Round"/>
              </a:rPr>
              <a:t>/</a:t>
            </a:r>
            <a:r>
              <a:rPr lang="en-GB" sz="2000" b="1" dirty="0" err="1">
                <a:solidFill>
                  <a:schemeClr val="dk1"/>
                </a:solidFill>
                <a:ea typeface="Varela Round"/>
                <a:cs typeface="Varela Round"/>
                <a:sym typeface="Varela Round"/>
              </a:rPr>
              <a:t>scrittura</a:t>
            </a:r>
            <a:endParaRPr lang="en-GB" sz="1600" b="1" dirty="0">
              <a:solidFill>
                <a:schemeClr val="dk1"/>
              </a:solidFill>
              <a:ea typeface="Varela Round"/>
              <a:cs typeface="Varela Round"/>
              <a:sym typeface="Varela Round"/>
            </a:endParaRPr>
          </a:p>
          <a:p>
            <a:pPr lvl="0">
              <a:lnSpc>
                <a:spcPct val="120000"/>
              </a:lnSpc>
              <a:buClr>
                <a:schemeClr val="dk1"/>
              </a:buClr>
              <a:buSzPts val="1100"/>
            </a:pPr>
            <a:r>
              <a:rPr lang="en-US" sz="1600" dirty="0" err="1">
                <a:solidFill>
                  <a:prstClr val="black"/>
                </a:solidFill>
                <a:latin typeface="Calibri Light" panose="020F0302020204030204"/>
              </a:rPr>
              <a:t>Apprende</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meglio</a:t>
            </a:r>
            <a:r>
              <a:rPr lang="en-US" sz="1600" dirty="0">
                <a:solidFill>
                  <a:prstClr val="black"/>
                </a:solidFill>
                <a:latin typeface="Calibri Light" panose="020F0302020204030204"/>
              </a:rPr>
              <a:t> </a:t>
            </a:r>
            <a:r>
              <a:rPr lang="en-US" sz="1600" dirty="0" err="1">
                <a:solidFill>
                  <a:prstClr val="black"/>
                </a:solidFill>
                <a:latin typeface="Calibri Light" panose="020F0302020204030204"/>
              </a:rPr>
              <a:t>quando</a:t>
            </a:r>
            <a:r>
              <a:rPr lang="en-US" sz="1600" dirty="0">
                <a:solidFill>
                  <a:prstClr val="black"/>
                </a:solidFill>
                <a:latin typeface="Calibri Light" panose="020F0302020204030204"/>
              </a:rPr>
              <a:t> LEGGE E SCRIVE le </a:t>
            </a:r>
            <a:r>
              <a:rPr lang="en-US" sz="1600" dirty="0" err="1">
                <a:solidFill>
                  <a:prstClr val="black"/>
                </a:solidFill>
                <a:latin typeface="Calibri Light" panose="020F0302020204030204"/>
              </a:rPr>
              <a:t>informazioni</a:t>
            </a:r>
            <a:endParaRPr lang="en-GB" altLang="ko-KR" sz="1600" dirty="0">
              <a:solidFill>
                <a:prstClr val="black"/>
              </a:solidFill>
              <a:latin typeface="Calibri Light" panose="020F0302020204030204"/>
              <a:sym typeface="Varela Round"/>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1583999"/>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Cinestesico</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it-IT" sz="1600" dirty="0">
                <a:solidFill>
                  <a:prstClr val="black"/>
                </a:solidFill>
                <a:latin typeface="Calibri Light" panose="020F0302020204030204"/>
              </a:rPr>
              <a:t>Imparare meglio facendo esperienze pratiche</a:t>
            </a:r>
            <a:endParaRPr lang="en-GB" altLang="ko-KR" sz="1600" dirty="0">
              <a:solidFill>
                <a:prstClr val="black"/>
              </a:solidFill>
              <a:latin typeface="Calibri Light" panose="020F0302020204030204"/>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I quattro </a:t>
            </a:r>
            <a:r>
              <a:rPr lang="en-US" sz="2000" dirty="0" err="1">
                <a:latin typeface="+mj-lt"/>
                <a:ea typeface="Microsoft Sans Serif" panose="020B0604020202020204" pitchFamily="34" charset="0"/>
              </a:rPr>
              <a:t>principali</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stili</a:t>
            </a:r>
            <a:r>
              <a:rPr lang="en-US" sz="2000" dirty="0">
                <a:latin typeface="+mj-lt"/>
                <a:ea typeface="Microsoft Sans Serif" panose="020B0604020202020204" pitchFamily="34" charset="0"/>
              </a:rPr>
              <a:t> di </a:t>
            </a:r>
            <a:r>
              <a:rPr lang="en-US" sz="2000" dirty="0" err="1">
                <a:latin typeface="+mj-lt"/>
                <a:ea typeface="Microsoft Sans Serif" panose="020B0604020202020204" pitchFamily="34" charset="0"/>
              </a:rPr>
              <a:t>apprendimento</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8" name="Rettangolo con angoli arrotondati 17">
            <a:extLst>
              <a:ext uri="{FF2B5EF4-FFF2-40B4-BE49-F238E27FC236}">
                <a16:creationId xmlns:a16="http://schemas.microsoft.com/office/drawing/2014/main" id="{4B0C7B90-C124-426B-907D-EE59070B2582}"/>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1877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Mostrare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piuttosto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che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raccontare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Gli studenti visivi imparano meglio quando vedono le immagini. La rappresentazione pittorica delle informazioni (come frecce e grafici) permette agli studenti visivi di ricordare le informazioni con maggiore precisione.</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it-IT" sz="2000" b="1" dirty="0">
                <a:solidFill>
                  <a:srgbClr val="000000"/>
                </a:solidFill>
                <a:latin typeface="Archivo"/>
              </a:rPr>
              <a:t>Strumenti e attività digitali che supportano l'apprendimento visivo</a:t>
            </a:r>
          </a:p>
          <a:p>
            <a:r>
              <a:rPr lang="it-IT" altLang="ko-KR" sz="1600" dirty="0" err="1">
                <a:latin typeface="+mj-lt"/>
                <a:cs typeface="Poppins ExtraLight" panose="00000300000000000000" pitchFamily="2" charset="0"/>
              </a:rPr>
              <a:t>Youtube</a:t>
            </a:r>
            <a:r>
              <a:rPr lang="it-IT" altLang="ko-KR" sz="1600" dirty="0">
                <a:latin typeface="+mj-lt"/>
                <a:cs typeface="Poppins ExtraLight" panose="00000300000000000000" pitchFamily="2" charset="0"/>
              </a:rPr>
              <a:t>, scattare foto con lo smartphone, visite guidate via </a:t>
            </a:r>
            <a:r>
              <a:rPr lang="it-IT" altLang="ko-KR" sz="1600" dirty="0" err="1">
                <a:latin typeface="+mj-lt"/>
                <a:cs typeface="Poppins ExtraLight" panose="00000300000000000000" pitchFamily="2" charset="0"/>
              </a:rPr>
              <a:t>gps</a:t>
            </a:r>
            <a:r>
              <a:rPr lang="it-IT" altLang="ko-KR" sz="1600" dirty="0">
                <a:latin typeface="+mj-lt"/>
                <a:cs typeface="Poppins ExtraLight" panose="00000300000000000000" pitchFamily="2" charset="0"/>
              </a:rPr>
              <a:t>, software 3D, realtà virtuale, </a:t>
            </a:r>
            <a:r>
              <a:rPr lang="it-IT" altLang="ko-KR" sz="1600" dirty="0" err="1">
                <a:latin typeface="+mj-lt"/>
                <a:cs typeface="Poppins ExtraLight" panose="00000300000000000000" pitchFamily="2" charset="0"/>
              </a:rPr>
              <a:t>screenrecording</a:t>
            </a:r>
            <a:r>
              <a:rPr lang="it-IT" altLang="ko-KR" sz="1600" dirty="0">
                <a:latin typeface="+mj-lt"/>
                <a:cs typeface="Poppins ExtraLight" panose="00000300000000000000" pitchFamily="2" charset="0"/>
              </a:rPr>
              <a:t>, mappe mentali, elementi visivi come giochi e simulazioni, ecc.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14292"/>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b="0" i="0" dirty="0">
                <a:solidFill>
                  <a:srgbClr val="202124"/>
                </a:solidFill>
                <a:effectLst/>
                <a:latin typeface="+mj-lt"/>
              </a:rPr>
              <a:t>Visivo</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1EA4EC60-E8DC-C8C2-9978-8282FB5F307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10846" y="2889850"/>
            <a:ext cx="3406625" cy="2140446"/>
          </a:xfrm>
          <a:prstGeom prst="rect">
            <a:avLst/>
          </a:prstGeom>
        </p:spPr>
      </p:pic>
      <p:sp>
        <p:nvSpPr>
          <p:cNvPr id="10" name="CuadroTexto 4">
            <a:extLst>
              <a:ext uri="{FF2B5EF4-FFF2-40B4-BE49-F238E27FC236}">
                <a16:creationId xmlns:a16="http://schemas.microsoft.com/office/drawing/2014/main" id="{2BE3086C-627D-43AD-B704-E972D00AD540}"/>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en-US" sz="2000" dirty="0">
                <a:ea typeface="Microsoft Sans Serif" panose="020B0604020202020204" pitchFamily="34" charset="0"/>
              </a:rPr>
              <a:t>I quattro </a:t>
            </a:r>
            <a:r>
              <a:rPr lang="en-US" sz="2000" dirty="0" err="1">
                <a:ea typeface="Microsoft Sans Serif" panose="020B0604020202020204" pitchFamily="34" charset="0"/>
              </a:rPr>
              <a:t>principali</a:t>
            </a:r>
            <a:r>
              <a:rPr lang="en-US" sz="2000" dirty="0">
                <a:ea typeface="Microsoft Sans Serif" panose="020B0604020202020204" pitchFamily="34" charset="0"/>
              </a:rPr>
              <a:t> </a:t>
            </a:r>
            <a:r>
              <a:rPr lang="en-US" sz="2000" dirty="0" err="1">
                <a:ea typeface="Microsoft Sans Serif" panose="020B0604020202020204" pitchFamily="34" charset="0"/>
              </a:rPr>
              <a:t>stili</a:t>
            </a:r>
            <a:r>
              <a:rPr lang="en-US" sz="2000" dirty="0">
                <a:ea typeface="Microsoft Sans Serif" panose="020B0604020202020204" pitchFamily="34" charset="0"/>
              </a:rPr>
              <a:t> di </a:t>
            </a:r>
            <a:r>
              <a:rPr lang="en-US" sz="2000" dirty="0" err="1">
                <a:ea typeface="Microsoft Sans Serif" panose="020B0604020202020204" pitchFamily="34" charset="0"/>
              </a:rPr>
              <a:t>apprendimento</a:t>
            </a:r>
            <a:endParaRPr lang="en-AU" sz="2000" dirty="0">
              <a:latin typeface="+mj-lt"/>
              <a:ea typeface="Microsoft Sans Serif" panose="020B0604020202020204" pitchFamily="34" charset="0"/>
            </a:endParaRPr>
          </a:p>
        </p:txBody>
      </p:sp>
      <p:sp>
        <p:nvSpPr>
          <p:cNvPr id="13" name="Rettangolo con angoli arrotondati 12">
            <a:extLst>
              <a:ext uri="{FF2B5EF4-FFF2-40B4-BE49-F238E27FC236}">
                <a16:creationId xmlns:a16="http://schemas.microsoft.com/office/drawing/2014/main" id="{4A15F14E-7ED4-42DA-93C5-03204B458CC8}"/>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74521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Alcune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persone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apprendono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meglio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ascoltando</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it-IT" sz="1600" dirty="0">
                <a:latin typeface="+mj-lt"/>
              </a:rPr>
              <a:t>Gli studenti uditivi imparano meglio ascoltando le informazioni e pronunciando le risposte. Spesso preferiscono ascoltare le lezioni e impegnarsi con i contenuti audio piuttosto che prendere appunti.</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it-IT" sz="2000" b="1" dirty="0">
                <a:solidFill>
                  <a:srgbClr val="000000"/>
                </a:solidFill>
                <a:latin typeface="Archivo"/>
              </a:rPr>
              <a:t>Strumenti e attività digitali che supportano l'apprendimento uditivo</a:t>
            </a:r>
          </a:p>
          <a:p>
            <a:pPr marL="284400" lvl="0" algn="just">
              <a:lnSpc>
                <a:spcPct val="120000"/>
              </a:lnSpc>
            </a:pPr>
            <a:r>
              <a:rPr lang="it-IT" altLang="ko-KR" sz="1600" dirty="0">
                <a:latin typeface="+mj-lt"/>
                <a:cs typeface="Poppins ExtraLight" panose="00000300000000000000" pitchFamily="2" charset="0"/>
              </a:rPr>
              <a:t>Registrazioni audio delle lezioni, creazione di podcast, audiolibri, registrazione dei compiti su dispositivi, strumenti di collaborazione online che consentono agli studenti di partecipare a discussioni in tempo reale.</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70177"/>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Uditivo</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72FFE63F-0DC0-440C-A439-93EF8D181151}"/>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en-US" sz="2000" dirty="0">
                <a:ea typeface="Microsoft Sans Serif" panose="020B0604020202020204" pitchFamily="34" charset="0"/>
              </a:rPr>
              <a:t>I quattro </a:t>
            </a:r>
            <a:r>
              <a:rPr lang="en-US" sz="2000" dirty="0" err="1">
                <a:ea typeface="Microsoft Sans Serif" panose="020B0604020202020204" pitchFamily="34" charset="0"/>
              </a:rPr>
              <a:t>principali</a:t>
            </a:r>
            <a:r>
              <a:rPr lang="en-US" sz="2000" dirty="0">
                <a:ea typeface="Microsoft Sans Serif" panose="020B0604020202020204" pitchFamily="34" charset="0"/>
              </a:rPr>
              <a:t> </a:t>
            </a:r>
            <a:r>
              <a:rPr lang="en-US" sz="2000" dirty="0" err="1">
                <a:ea typeface="Microsoft Sans Serif" panose="020B0604020202020204" pitchFamily="34" charset="0"/>
              </a:rPr>
              <a:t>stili</a:t>
            </a:r>
            <a:r>
              <a:rPr lang="en-US" sz="2000" dirty="0">
                <a:ea typeface="Microsoft Sans Serif" panose="020B0604020202020204" pitchFamily="34" charset="0"/>
              </a:rPr>
              <a:t> di </a:t>
            </a:r>
            <a:r>
              <a:rPr lang="en-US" sz="2000" dirty="0" err="1">
                <a:ea typeface="Microsoft Sans Serif" panose="020B0604020202020204" pitchFamily="34" charset="0"/>
              </a:rPr>
              <a:t>apprendimento</a:t>
            </a:r>
            <a:endParaRPr lang="en-AU" sz="2000" dirty="0">
              <a:latin typeface="+mj-lt"/>
              <a:ea typeface="Microsoft Sans Serif" panose="020B0604020202020204" pitchFamily="34" charset="0"/>
            </a:endParaRPr>
          </a:p>
        </p:txBody>
      </p:sp>
      <p:sp>
        <p:nvSpPr>
          <p:cNvPr id="10" name="Rettangolo con angoli arrotondati 9">
            <a:extLst>
              <a:ext uri="{FF2B5EF4-FFF2-40B4-BE49-F238E27FC236}">
                <a16:creationId xmlns:a16="http://schemas.microsoft.com/office/drawing/2014/main" id="{31F95F15-87A4-4B28-B11C-E36790BFB776}"/>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0761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Learning styles</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14401"/>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Apprendere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meglio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leggendo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e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prendendo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appunti</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marR="0" lvl="0" algn="l" defTabSz="914400" rtl="0" eaLnBrk="1" fontAlgn="auto" latinLnBrk="0" hangingPunct="1">
              <a:lnSpc>
                <a:spcPct val="100000"/>
              </a:lnSpc>
              <a:spcBef>
                <a:spcPts val="0"/>
              </a:spcBef>
              <a:spcAft>
                <a:spcPts val="0"/>
              </a:spcAft>
              <a:buClrTx/>
              <a:buSzTx/>
              <a:tabLst/>
              <a:defRPr/>
            </a:pPr>
            <a:r>
              <a:rPr lang="it-IT" sz="1600" dirty="0">
                <a:latin typeface="+mj-lt"/>
              </a:rPr>
              <a:t>Questi allievi imparano principalmente leggendo e scrivendo. Preferiscono apprendere le informazioni leggendo appunti, dispense e libri di testo. Questi studenti fanno uso di dizionari e altri materiali di riferimento. </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8585381" cy="1575127"/>
          </a:xfrm>
          <a:prstGeom prst="rect">
            <a:avLst/>
          </a:prstGeom>
          <a:noFill/>
        </p:spPr>
        <p:txBody>
          <a:bodyPr wrap="square" numCol="1" rtlCol="0">
            <a:noAutofit/>
          </a:bodyPr>
          <a:lstStyle/>
          <a:p>
            <a:pPr indent="-285750">
              <a:buFont typeface="Arial" panose="020B0604020202020204" pitchFamily="34" charset="0"/>
              <a:buChar char="•"/>
            </a:pPr>
            <a:r>
              <a:rPr lang="it-IT" sz="2000" b="1" dirty="0">
                <a:solidFill>
                  <a:srgbClr val="000000"/>
                </a:solidFill>
                <a:latin typeface="Archivo"/>
              </a:rPr>
              <a:t>Strumenti e attività digitali a supporto dell'apprendimento tramite lettura/scrittura</a:t>
            </a:r>
          </a:p>
          <a:p>
            <a:r>
              <a:rPr lang="it-IT" altLang="ko-KR" sz="1600" dirty="0">
                <a:latin typeface="+mj-lt"/>
                <a:cs typeface="Poppins ExtraLight" panose="00000300000000000000" pitchFamily="2" charset="0"/>
              </a:rPr>
              <a:t>Libri elettronici, dizionari digitali, </a:t>
            </a:r>
            <a:r>
              <a:rPr lang="it-IT" altLang="ko-KR" sz="1600" dirty="0" err="1">
                <a:latin typeface="+mj-lt"/>
                <a:cs typeface="Poppins ExtraLight" panose="00000300000000000000" pitchFamily="2" charset="0"/>
              </a:rPr>
              <a:t>thesauri</a:t>
            </a:r>
            <a:r>
              <a:rPr lang="it-IT" altLang="ko-KR" sz="1600" dirty="0">
                <a:latin typeface="+mj-lt"/>
                <a:cs typeface="Poppins ExtraLight" panose="00000300000000000000" pitchFamily="2" charset="0"/>
              </a:rPr>
              <a:t> e altri strumenti per l'apprendimento delle lingue, software didattico che include strumenti di scrittura e di editing, come il correttore ortografico e il controllore grammaticale, utilizzo di strumenti di collaborazione online per consentire agli studenti di condividere i propri scritti e ricevere feedback.</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74146"/>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solidFill>
                  <a:srgbClr val="202124"/>
                </a:solidFill>
                <a:latin typeface="+mj-lt"/>
              </a:rPr>
              <a:t>Lettura</a:t>
            </a:r>
            <a:r>
              <a:rPr lang="en-US" sz="2000" dirty="0">
                <a:solidFill>
                  <a:srgbClr val="202124"/>
                </a:solidFill>
                <a:latin typeface="+mj-lt"/>
              </a:rPr>
              <a:t>/</a:t>
            </a:r>
            <a:r>
              <a:rPr lang="en-US" sz="2000" dirty="0" err="1">
                <a:solidFill>
                  <a:srgbClr val="202124"/>
                </a:solidFill>
                <a:latin typeface="+mj-lt"/>
              </a:rPr>
              <a:t>Scrittura</a:t>
            </a:r>
            <a:endParaRPr lang="en-AU" sz="2000" dirty="0">
              <a:solidFill>
                <a:srgbClr val="202124"/>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30016D4D-B57E-4F28-8EF6-42FBA219D552}"/>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en-US" sz="2000" dirty="0">
                <a:ea typeface="Microsoft Sans Serif" panose="020B0604020202020204" pitchFamily="34" charset="0"/>
              </a:rPr>
              <a:t>I quattro </a:t>
            </a:r>
            <a:r>
              <a:rPr lang="en-US" sz="2000" dirty="0" err="1">
                <a:ea typeface="Microsoft Sans Serif" panose="020B0604020202020204" pitchFamily="34" charset="0"/>
              </a:rPr>
              <a:t>principali</a:t>
            </a:r>
            <a:r>
              <a:rPr lang="en-US" sz="2000" dirty="0">
                <a:ea typeface="Microsoft Sans Serif" panose="020B0604020202020204" pitchFamily="34" charset="0"/>
              </a:rPr>
              <a:t> </a:t>
            </a:r>
            <a:r>
              <a:rPr lang="en-US" sz="2000" dirty="0" err="1">
                <a:ea typeface="Microsoft Sans Serif" panose="020B0604020202020204" pitchFamily="34" charset="0"/>
              </a:rPr>
              <a:t>stili</a:t>
            </a:r>
            <a:r>
              <a:rPr lang="en-US" sz="2000" dirty="0">
                <a:ea typeface="Microsoft Sans Serif" panose="020B0604020202020204" pitchFamily="34" charset="0"/>
              </a:rPr>
              <a:t> di </a:t>
            </a:r>
            <a:r>
              <a:rPr lang="en-US" sz="2000" dirty="0" err="1">
                <a:ea typeface="Microsoft Sans Serif" panose="020B0604020202020204" pitchFamily="34" charset="0"/>
              </a:rPr>
              <a:t>apprendimento</a:t>
            </a:r>
            <a:endParaRPr lang="en-AU" sz="2000" dirty="0">
              <a:latin typeface="+mj-lt"/>
              <a:ea typeface="Microsoft Sans Serif" panose="020B0604020202020204" pitchFamily="34" charset="0"/>
            </a:endParaRPr>
          </a:p>
        </p:txBody>
      </p:sp>
      <p:sp>
        <p:nvSpPr>
          <p:cNvPr id="10" name="Rettangolo con angoli arrotondati 9">
            <a:extLst>
              <a:ext uri="{FF2B5EF4-FFF2-40B4-BE49-F238E27FC236}">
                <a16:creationId xmlns:a16="http://schemas.microsoft.com/office/drawing/2014/main" id="{C4807544-678D-4995-A3B0-1AC01E2ACF09}"/>
              </a:ext>
            </a:extLst>
          </p:cNvPr>
          <p:cNvSpPr/>
          <p:nvPr/>
        </p:nvSpPr>
        <p:spPr>
          <a:xfrm>
            <a:off x="451029" y="669816"/>
            <a:ext cx="29547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Stili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6709172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3.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2514</Words>
  <Application>Microsoft Office PowerPoint</Application>
  <PresentationFormat>Panorámica</PresentationFormat>
  <Paragraphs>271</Paragraphs>
  <Slides>26</Slides>
  <Notes>0</Notes>
  <HiddenSlides>0</HiddenSlides>
  <MMClips>0</MMClips>
  <ScaleCrop>false</ScaleCrop>
  <HeadingPairs>
    <vt:vector size="6" baseType="variant">
      <vt:variant>
        <vt:lpstr>Fuentes usadas</vt:lpstr>
      </vt:variant>
      <vt:variant>
        <vt:i4>8</vt:i4>
      </vt:variant>
      <vt:variant>
        <vt:lpstr>Tema</vt:lpstr>
      </vt:variant>
      <vt:variant>
        <vt:i4>11</vt:i4>
      </vt:variant>
      <vt:variant>
        <vt:lpstr>Títulos de diapositiva</vt:lpstr>
      </vt:variant>
      <vt:variant>
        <vt:i4>26</vt:i4>
      </vt:variant>
    </vt:vector>
  </HeadingPairs>
  <TitlesOfParts>
    <vt:vector size="45" baseType="lpstr">
      <vt:lpstr>Archivo</vt:lpstr>
      <vt:lpstr>EuclidCircularB</vt:lpstr>
      <vt:lpstr>Söhne</vt: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399</cp:revision>
  <dcterms:created xsi:type="dcterms:W3CDTF">2022-04-26T11:43:16Z</dcterms:created>
  <dcterms:modified xsi:type="dcterms:W3CDTF">2023-04-21T08:09:23Z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