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8" r:id="rId43"/>
    <p:sldId id="299" r:id="rId44"/>
  </p:sldIdLst>
  <p:sldSz cx="12192000" cy="6858000"/>
  <p:notesSz cx="6858000" cy="9144000"/>
  <p:embeddedFontLst>
    <p:embeddedFont>
      <p:font typeface="Calibri" panose="020F0502020204030204" pitchFamily="34" charset="0"/>
      <p:regular r:id="rId46"/>
      <p:bold r:id="rId47"/>
      <p:italic r:id="rId48"/>
      <p:boldItalic r:id="rId49"/>
    </p:embeddedFont>
    <p:embeddedFont>
      <p:font typeface="Helvetica Neue" panose="020B0604020202020204" charset="0"/>
      <p:regular r:id="rId50"/>
      <p:bold r:id="rId51"/>
      <p:italic r:id="rId52"/>
      <p:boldItalic r:id="rId53"/>
    </p:embeddedFont>
    <p:embeddedFont>
      <p:font typeface="Poppins Medium" panose="000006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68">
          <p15:clr>
            <a:srgbClr val="A4A3A4"/>
          </p15:clr>
        </p15:guide>
        <p15:guide id="2" pos="46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hXUnkTMB4axxzLC6wlZGuSFQCnf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B5B19E-D5C6-4301-AEE2-0FC6ABA16171}">
  <a:tblStyle styleId="{3DB5B19E-D5C6-4301-AEE2-0FC6ABA16171}"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a:tcStyle>
        <a:tcBdr/>
        <a:fill>
          <a:solidFill>
            <a:srgbClr val="F8D6CC"/>
          </a:solidFill>
        </a:fill>
      </a:tcStyle>
    </a:band1H>
    <a:band2H>
      <a:tcTxStyle/>
      <a:tcStyle>
        <a:tcBdr/>
      </a:tcStyle>
    </a:band2H>
    <a:band1V>
      <a:tcTxStyle/>
      <a:tcStyle>
        <a:tcBdr/>
        <a:fill>
          <a:solidFill>
            <a:srgbClr val="F8D6CC"/>
          </a:solidFill>
        </a:fill>
      </a:tcStyle>
    </a:band1V>
    <a:band2V>
      <a:tcTxStyle/>
      <a:tcStyle>
        <a:tcBdr/>
      </a:tcStyle>
    </a:band2V>
    <a:lastCol>
      <a:tcTxStyle b="on" i="off">
        <a:font>
          <a:latin typeface="Calibri"/>
          <a:ea typeface="Calibri"/>
          <a:cs typeface="Calibri"/>
        </a:font>
        <a:schemeClr val="lt1"/>
      </a:tcTxStyle>
      <a:tcStyle>
        <a:tcBdr/>
        <a:fill>
          <a:solidFill>
            <a:schemeClr val="accent2"/>
          </a:solidFill>
        </a:fill>
      </a:tcStyle>
    </a:lastCol>
    <a:firstCol>
      <a:tcTxStyle b="on" i="off">
        <a:font>
          <a:latin typeface="Calibri"/>
          <a:ea typeface="Calibri"/>
          <a:cs typeface="Calibri"/>
        </a:font>
        <a:schemeClr val="lt1"/>
      </a:tcTxStyle>
      <a:tcStyle>
        <a:tcBdr/>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293" y="62"/>
      </p:cViewPr>
      <p:guideLst>
        <p:guide orient="horz" pos="2568"/>
        <p:guide pos="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font" Target="fonts/font8.fntdata"/><Relationship Id="rId66"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56" Type="http://schemas.openxmlformats.org/officeDocument/2006/relationships/font" Target="fonts/font11.fntdata"/><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7.fntdata"/><Relationship Id="rId65"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fe0fa25fe1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1fe0fa25fe1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fe0fa25fe1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7" name="Google Shape;367;g1fe0fa25fe1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7" name="Google Shape;47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5" name="Google Shape;48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3" name="Google Shape;55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1fe0fa25fe1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4" name="Google Shape;574;g1fe0fa25fe1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5" name="Google Shape;5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5" name="Google Shape;6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5" name="Google Shape;63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1fe0fa25fe1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6" name="Google Shape;656;g1fe0fa25fe1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7" name="Google Shape;67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7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45267" y="1638936"/>
            <a:ext cx="3913115" cy="2608743"/>
          </a:xfrm>
          <a:prstGeom prst="rect">
            <a:avLst/>
          </a:prstGeom>
          <a:noFill/>
          <a:ln>
            <a:noFill/>
          </a:ln>
        </p:spPr>
      </p:pic>
      <p:grpSp>
        <p:nvGrpSpPr>
          <p:cNvPr id="11" name="Google Shape;11;p77"/>
          <p:cNvGrpSpPr/>
          <p:nvPr/>
        </p:nvGrpSpPr>
        <p:grpSpPr>
          <a:xfrm>
            <a:off x="607443" y="5784622"/>
            <a:ext cx="10977114" cy="874724"/>
            <a:chOff x="607443" y="5723662"/>
            <a:chExt cx="10977114" cy="874724"/>
          </a:xfrm>
        </p:grpSpPr>
        <p:pic>
          <p:nvPicPr>
            <p:cNvPr id="12" name="Google Shape;12;p7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13" name="Google Shape;13;p77"/>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it-IT" sz="10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4" name="Google Shape;14;p77"/>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7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16" name="Google Shape;16;p7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17" name="Google Shape;17;p7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18" name="Google Shape;18;p7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19" name="Google Shape;19;p7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20" name="Google Shape;20;p7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21" name="Google Shape;21;p7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22" name="Google Shape;22;p77"/>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sp>
        <p:nvSpPr>
          <p:cNvPr id="23" name="Google Shape;23;p77"/>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79"/>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 name="Google Shape;27;p79"/>
          <p:cNvGrpSpPr/>
          <p:nvPr/>
        </p:nvGrpSpPr>
        <p:grpSpPr>
          <a:xfrm>
            <a:off x="607443" y="5784622"/>
            <a:ext cx="10977114" cy="874724"/>
            <a:chOff x="607443" y="5723662"/>
            <a:chExt cx="10977114" cy="874724"/>
          </a:xfrm>
        </p:grpSpPr>
        <p:pic>
          <p:nvPicPr>
            <p:cNvPr id="28" name="Google Shape;28;p7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29" name="Google Shape;29;p79"/>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it-IT"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30" name="Google Shape;30;p79"/>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 name="Google Shape;31;p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32" name="Google Shape;32;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33" name="Google Shape;33;p7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34" name="Google Shape;34;p7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35" name="Google Shape;35;p7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36" name="Google Shape;36;p7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37" name="Google Shape;37;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38" name="Google Shape;38;p79"/>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pic>
        <p:nvPicPr>
          <p:cNvPr id="39" name="Google Shape;39;p79"/>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p:nvPr/>
        </p:nvSpPr>
        <p:spPr>
          <a:xfrm>
            <a:off x="617664" y="2277240"/>
            <a:ext cx="5867337" cy="3409137"/>
          </a:xfrm>
          <a:prstGeom prst="rect">
            <a:avLst/>
          </a:prstGeom>
          <a:noFill/>
          <a:ln>
            <a:noFill/>
          </a:ln>
        </p:spPr>
        <p:txBody>
          <a:bodyPr spcFirstLastPara="1" wrap="square" lIns="91425" tIns="45700" rIns="91425" bIns="45700" anchor="t" anchorCtr="0">
            <a:noAutofit/>
          </a:bodyPr>
          <a:lstStyle/>
          <a:p>
            <a:pPr marL="284400" marR="0" lvl="0" indent="0" algn="just" rtl="0">
              <a:lnSpc>
                <a:spcPct val="120000"/>
              </a:lnSpc>
              <a:spcBef>
                <a:spcPts val="0"/>
              </a:spcBef>
              <a:spcAft>
                <a:spcPts val="0"/>
              </a:spcAft>
              <a:buNone/>
            </a:pPr>
            <a:r>
              <a:rPr lang="it-IT" sz="1600" i="1">
                <a:solidFill>
                  <a:schemeClr val="dk1"/>
                </a:solidFill>
                <a:latin typeface="Calibri"/>
                <a:ea typeface="Calibri"/>
                <a:cs typeface="Calibri"/>
                <a:sym typeface="Calibri"/>
              </a:rPr>
              <a:t>Ora guarda la mappa mentale che hai appena creato.</a:t>
            </a:r>
            <a:endParaRPr/>
          </a:p>
          <a:p>
            <a:pPr marL="284400" marR="0" lvl="0" indent="0" algn="just" rtl="0">
              <a:lnSpc>
                <a:spcPct val="120000"/>
              </a:lnSpc>
              <a:spcBef>
                <a:spcPts val="1200"/>
              </a:spcBef>
              <a:spcAft>
                <a:spcPts val="0"/>
              </a:spcAft>
              <a:buNone/>
            </a:pPr>
            <a:r>
              <a:rPr lang="it-IT" sz="1600">
                <a:solidFill>
                  <a:srgbClr val="000000"/>
                </a:solidFill>
                <a:latin typeface="Calibri"/>
                <a:ea typeface="Calibri"/>
                <a:cs typeface="Calibri"/>
                <a:sym typeface="Calibri"/>
              </a:rPr>
              <a:t>Quanto ti potrebbe essere utile come base per svolgere il compito iniziale, cioè presentare te stesso con un testo di 300 battute? O anche fare un piccolo discorso di presentazione "a braccio"?</a:t>
            </a:r>
            <a:endParaRPr/>
          </a:p>
          <a:p>
            <a:pPr marL="284400" marR="0" lvl="0" indent="0" algn="just" rtl="0">
              <a:lnSpc>
                <a:spcPct val="120000"/>
              </a:lnSpc>
              <a:spcBef>
                <a:spcPts val="1200"/>
              </a:spcBef>
              <a:spcAft>
                <a:spcPts val="0"/>
              </a:spcAft>
              <a:buNone/>
            </a:pPr>
            <a:r>
              <a:rPr lang="it-IT" sz="1600">
                <a:solidFill>
                  <a:srgbClr val="000000"/>
                </a:solidFill>
                <a:latin typeface="Calibri"/>
                <a:ea typeface="Calibri"/>
                <a:cs typeface="Calibri"/>
                <a:sym typeface="Calibri"/>
              </a:rPr>
              <a:t>Come puoi immaginare, le mappe mentali sono una </a:t>
            </a:r>
            <a:r>
              <a:rPr lang="it-IT" sz="1600">
                <a:solidFill>
                  <a:schemeClr val="dk1"/>
                </a:solidFill>
                <a:latin typeface="Calibri"/>
                <a:ea typeface="Calibri"/>
                <a:cs typeface="Calibri"/>
                <a:sym typeface="Calibri"/>
              </a:rPr>
              <a:t>tecnica di generazione e organizzazione delle idee </a:t>
            </a:r>
            <a:r>
              <a:rPr lang="it-IT" sz="1600">
                <a:solidFill>
                  <a:srgbClr val="000000"/>
                </a:solidFill>
                <a:latin typeface="Calibri"/>
                <a:ea typeface="Calibri"/>
                <a:cs typeface="Calibri"/>
                <a:sym typeface="Calibri"/>
              </a:rPr>
              <a:t>utile in molte situazioni, non solo per presentare te stesso: sono infatti strumenti generali di </a:t>
            </a:r>
            <a:r>
              <a:rPr lang="it-IT" sz="1600">
                <a:solidFill>
                  <a:srgbClr val="F5911B"/>
                </a:solidFill>
                <a:latin typeface="Calibri"/>
                <a:ea typeface="Calibri"/>
                <a:cs typeface="Calibri"/>
                <a:sym typeface="Calibri"/>
              </a:rPr>
              <a:t>riflessione visuale</a:t>
            </a:r>
            <a:r>
              <a:rPr lang="it-IT" sz="1600">
                <a:solidFill>
                  <a:srgbClr val="000000"/>
                </a:solidFill>
                <a:latin typeface="Calibri"/>
                <a:ea typeface="Calibri"/>
                <a:cs typeface="Calibri"/>
                <a:sym typeface="Calibri"/>
              </a:rPr>
              <a:t>.</a:t>
            </a:r>
            <a:endParaRPr/>
          </a:p>
        </p:txBody>
      </p:sp>
      <p:sp>
        <p:nvSpPr>
          <p:cNvPr id="185" name="Google Shape;185;p10"/>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1.6 Le mappe mentali in breve </a:t>
            </a:r>
            <a:endParaRPr dirty="0"/>
          </a:p>
        </p:txBody>
      </p:sp>
      <p:sp>
        <p:nvSpPr>
          <p:cNvPr id="186" name="Google Shape;186;p10"/>
          <p:cNvSpPr/>
          <p:nvPr/>
        </p:nvSpPr>
        <p:spPr>
          <a:xfrm rot="-2700000">
            <a:off x="9900512" y="2465045"/>
            <a:ext cx="1015993" cy="2263418"/>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87" name="Google Shape;187;p10"/>
          <p:cNvCxnSpPr/>
          <p:nvPr/>
        </p:nvCxnSpPr>
        <p:spPr>
          <a:xfrm>
            <a:off x="6959492" y="3605270"/>
            <a:ext cx="2061797" cy="0"/>
          </a:xfrm>
          <a:prstGeom prst="straightConnector1">
            <a:avLst/>
          </a:prstGeom>
          <a:noFill/>
          <a:ln w="9525" cap="flat" cmpd="sng">
            <a:solidFill>
              <a:srgbClr val="F5911B"/>
            </a:solidFill>
            <a:prstDash val="dash"/>
            <a:round/>
            <a:headEnd type="none" w="sm" len="sm"/>
            <a:tailEnd type="none" w="sm" len="sm"/>
          </a:ln>
        </p:spPr>
      </p:cxnSp>
      <p:sp>
        <p:nvSpPr>
          <p:cNvPr id="188" name="Google Shape;188;p10"/>
          <p:cNvSpPr/>
          <p:nvPr/>
        </p:nvSpPr>
        <p:spPr>
          <a:xfrm>
            <a:off x="451029" y="669816"/>
            <a:ext cx="278387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1. Le mappe mentali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p:nvPr/>
        </p:nvSpPr>
        <p:spPr>
          <a:xfrm>
            <a:off x="626290" y="2104559"/>
            <a:ext cx="7308000" cy="3409137"/>
          </a:xfrm>
          <a:prstGeom prst="rect">
            <a:avLst/>
          </a:prstGeom>
          <a:noFill/>
          <a:ln>
            <a:noFill/>
          </a:ln>
        </p:spPr>
        <p:txBody>
          <a:bodyPr spcFirstLastPara="1" wrap="square" lIns="91425" tIns="45700" rIns="91425" bIns="45700" anchor="t" anchorCtr="0">
            <a:noAutofit/>
          </a:bodyPr>
          <a:lstStyle/>
          <a:p>
            <a:pPr marL="284400" marR="0" lvl="0" indent="0" algn="just" rtl="0">
              <a:lnSpc>
                <a:spcPct val="120000"/>
              </a:lnSpc>
              <a:spcBef>
                <a:spcPts val="0"/>
              </a:spcBef>
              <a:spcAft>
                <a:spcPts val="0"/>
              </a:spcAft>
              <a:buNone/>
            </a:pPr>
            <a:r>
              <a:rPr lang="it-IT" sz="1600" dirty="0">
                <a:solidFill>
                  <a:srgbClr val="000000"/>
                </a:solidFill>
                <a:latin typeface="Calibri"/>
                <a:ea typeface="Calibri"/>
                <a:cs typeface="Calibri"/>
                <a:sym typeface="Calibri"/>
              </a:rPr>
              <a:t>In generale, le mappe mentali rappresentano le </a:t>
            </a:r>
            <a:r>
              <a:rPr lang="it-IT" sz="1600" dirty="0">
                <a:solidFill>
                  <a:srgbClr val="F5911B"/>
                </a:solidFill>
                <a:latin typeface="Calibri"/>
                <a:ea typeface="Calibri"/>
                <a:cs typeface="Calibri"/>
                <a:sym typeface="Calibri"/>
              </a:rPr>
              <a:t>idee</a:t>
            </a:r>
            <a:r>
              <a:rPr lang="it-IT" sz="1600" dirty="0">
                <a:solidFill>
                  <a:srgbClr val="000000"/>
                </a:solidFill>
                <a:latin typeface="Calibri"/>
                <a:ea typeface="Calibri"/>
                <a:cs typeface="Calibri"/>
                <a:sym typeface="Calibri"/>
              </a:rPr>
              <a:t> e </a:t>
            </a:r>
            <a:r>
              <a:rPr lang="it-IT" sz="1600" dirty="0">
                <a:latin typeface="Calibri"/>
                <a:ea typeface="Calibri"/>
                <a:cs typeface="Calibri"/>
                <a:sym typeface="Calibri"/>
              </a:rPr>
              <a:t>le </a:t>
            </a:r>
            <a:r>
              <a:rPr lang="it-IT" sz="1600" dirty="0">
                <a:solidFill>
                  <a:srgbClr val="000000"/>
                </a:solidFill>
                <a:latin typeface="Calibri"/>
                <a:ea typeface="Calibri"/>
                <a:cs typeface="Calibri"/>
                <a:sym typeface="Calibri"/>
              </a:rPr>
              <a:t>loro </a:t>
            </a:r>
            <a:r>
              <a:rPr lang="it-IT" sz="1600" dirty="0">
                <a:solidFill>
                  <a:srgbClr val="F5911B"/>
                </a:solidFill>
                <a:latin typeface="Calibri"/>
                <a:ea typeface="Calibri"/>
                <a:cs typeface="Calibri"/>
                <a:sym typeface="Calibri"/>
              </a:rPr>
              <a:t>associazioni</a:t>
            </a:r>
            <a:r>
              <a:rPr lang="it-IT" sz="1600" dirty="0">
                <a:solidFill>
                  <a:srgbClr val="000000"/>
                </a:solidFill>
                <a:latin typeface="Calibri"/>
                <a:ea typeface="Calibri"/>
                <a:cs typeface="Calibri"/>
                <a:sym typeface="Calibri"/>
              </a:rPr>
              <a:t> in un diagramma che ha sempre un </a:t>
            </a:r>
            <a:r>
              <a:rPr lang="it-IT" sz="1600" dirty="0">
                <a:solidFill>
                  <a:srgbClr val="F5911B"/>
                </a:solidFill>
                <a:latin typeface="Calibri"/>
                <a:ea typeface="Calibri"/>
                <a:cs typeface="Calibri"/>
                <a:sym typeface="Calibri"/>
              </a:rPr>
              <a:t>centro</a:t>
            </a:r>
            <a:r>
              <a:rPr lang="it-IT" sz="1600" dirty="0">
                <a:solidFill>
                  <a:srgbClr val="000000"/>
                </a:solidFill>
                <a:latin typeface="Calibri"/>
                <a:ea typeface="Calibri"/>
                <a:cs typeface="Calibri"/>
                <a:sym typeface="Calibri"/>
              </a:rPr>
              <a:t> e delle </a:t>
            </a:r>
            <a:r>
              <a:rPr lang="it-IT" sz="1600" dirty="0">
                <a:solidFill>
                  <a:srgbClr val="F5911B"/>
                </a:solidFill>
                <a:latin typeface="Calibri"/>
                <a:ea typeface="Calibri"/>
                <a:cs typeface="Calibri"/>
                <a:sym typeface="Calibri"/>
              </a:rPr>
              <a:t>parole</a:t>
            </a:r>
            <a:r>
              <a:rPr lang="it-IT" sz="1600" dirty="0">
                <a:solidFill>
                  <a:srgbClr val="000000"/>
                </a:solidFill>
                <a:latin typeface="Calibri"/>
                <a:ea typeface="Calibri"/>
                <a:cs typeface="Calibri"/>
                <a:sym typeface="Calibri"/>
              </a:rPr>
              <a:t>, o brevi frasi, che descrivono concetti.</a:t>
            </a:r>
            <a:endParaRPr dirty="0"/>
          </a:p>
          <a:p>
            <a:pPr marL="284400" marR="0" lvl="0" indent="0" algn="just" rtl="0">
              <a:lnSpc>
                <a:spcPct val="120000"/>
              </a:lnSpc>
              <a:spcBef>
                <a:spcPts val="600"/>
              </a:spcBef>
              <a:spcAft>
                <a:spcPts val="0"/>
              </a:spcAft>
              <a:buNone/>
            </a:pPr>
            <a:r>
              <a:rPr lang="it-IT" sz="1600" dirty="0">
                <a:solidFill>
                  <a:srgbClr val="000000"/>
                </a:solidFill>
                <a:latin typeface="Calibri"/>
                <a:ea typeface="Calibri"/>
                <a:cs typeface="Calibri"/>
                <a:sym typeface="Calibri"/>
              </a:rPr>
              <a:t>Le parole sono collegate da </a:t>
            </a:r>
            <a:r>
              <a:rPr lang="it-IT" sz="1600" dirty="0">
                <a:solidFill>
                  <a:srgbClr val="F5911B"/>
                </a:solidFill>
                <a:latin typeface="Calibri"/>
                <a:ea typeface="Calibri"/>
                <a:cs typeface="Calibri"/>
                <a:sym typeface="Calibri"/>
              </a:rPr>
              <a:t>rami</a:t>
            </a:r>
            <a:r>
              <a:rPr lang="it-IT" sz="1600" dirty="0">
                <a:solidFill>
                  <a:srgbClr val="000000"/>
                </a:solidFill>
                <a:latin typeface="Calibri"/>
                <a:ea typeface="Calibri"/>
                <a:cs typeface="Calibri"/>
                <a:sym typeface="Calibri"/>
              </a:rPr>
              <a:t> che si dipartono dal centro in modo </a:t>
            </a:r>
            <a:r>
              <a:rPr lang="it-IT" sz="1600" dirty="0">
                <a:solidFill>
                  <a:srgbClr val="F5911B"/>
                </a:solidFill>
                <a:latin typeface="Calibri"/>
                <a:ea typeface="Calibri"/>
                <a:cs typeface="Calibri"/>
                <a:sym typeface="Calibri"/>
              </a:rPr>
              <a:t>radiale</a:t>
            </a:r>
            <a:r>
              <a:rPr lang="it-IT" sz="1600" dirty="0">
                <a:solidFill>
                  <a:srgbClr val="000000"/>
                </a:solidFill>
                <a:latin typeface="Calibri"/>
                <a:ea typeface="Calibri"/>
                <a:cs typeface="Calibri"/>
                <a:sym typeface="Calibri"/>
              </a:rPr>
              <a:t> e </a:t>
            </a:r>
            <a:r>
              <a:rPr lang="it-IT" sz="1600" dirty="0">
                <a:solidFill>
                  <a:srgbClr val="F5911B"/>
                </a:solidFill>
                <a:latin typeface="Calibri"/>
                <a:ea typeface="Calibri"/>
                <a:cs typeface="Calibri"/>
                <a:sym typeface="Calibri"/>
              </a:rPr>
              <a:t>gerarchico</a:t>
            </a:r>
            <a:r>
              <a:rPr lang="it-IT" sz="1600" dirty="0">
                <a:solidFill>
                  <a:srgbClr val="000000"/>
                </a:solidFill>
                <a:latin typeface="Calibri"/>
                <a:ea typeface="Calibri"/>
                <a:cs typeface="Calibri"/>
                <a:sym typeface="Calibri"/>
              </a:rPr>
              <a:t>.</a:t>
            </a:r>
            <a:endParaRPr dirty="0"/>
          </a:p>
          <a:p>
            <a:pPr marL="284400" marR="0" lvl="0" indent="0" algn="just" rtl="0">
              <a:lnSpc>
                <a:spcPct val="120000"/>
              </a:lnSpc>
              <a:spcBef>
                <a:spcPts val="600"/>
              </a:spcBef>
              <a:spcAft>
                <a:spcPts val="0"/>
              </a:spcAft>
              <a:buNone/>
            </a:pPr>
            <a:r>
              <a:rPr lang="it-IT" sz="1600" dirty="0">
                <a:solidFill>
                  <a:srgbClr val="000000"/>
                </a:solidFill>
                <a:latin typeface="Calibri"/>
                <a:ea typeface="Calibri"/>
                <a:cs typeface="Calibri"/>
                <a:sym typeface="Calibri"/>
              </a:rPr>
              <a:t>Spesso sono utilizzati </a:t>
            </a:r>
            <a:r>
              <a:rPr lang="it-IT" sz="1600" dirty="0">
                <a:solidFill>
                  <a:srgbClr val="F5911B"/>
                </a:solidFill>
                <a:latin typeface="Calibri"/>
                <a:ea typeface="Calibri"/>
                <a:cs typeface="Calibri"/>
                <a:sym typeface="Calibri"/>
              </a:rPr>
              <a:t>elementi grafici </a:t>
            </a:r>
            <a:r>
              <a:rPr lang="it-IT" sz="1600" dirty="0">
                <a:solidFill>
                  <a:srgbClr val="000000"/>
                </a:solidFill>
                <a:latin typeface="Calibri"/>
                <a:ea typeface="Calibri"/>
                <a:cs typeface="Calibri"/>
                <a:sym typeface="Calibri"/>
              </a:rPr>
              <a:t>come color</a:t>
            </a:r>
            <a:r>
              <a:rPr lang="it-IT" sz="1600" dirty="0">
                <a:latin typeface="Calibri"/>
                <a:ea typeface="Calibri"/>
                <a:cs typeface="Calibri"/>
                <a:sym typeface="Calibri"/>
              </a:rPr>
              <a:t>i</a:t>
            </a:r>
            <a:r>
              <a:rPr lang="it-IT" sz="1600" dirty="0">
                <a:solidFill>
                  <a:srgbClr val="000000"/>
                </a:solidFill>
                <a:latin typeface="Calibri"/>
                <a:ea typeface="Calibri"/>
                <a:cs typeface="Calibri"/>
                <a:sym typeface="Calibri"/>
              </a:rPr>
              <a:t>, immagini o icone: in questa maniera le mappe </a:t>
            </a:r>
            <a:r>
              <a:rPr lang="it-IT" sz="1600" dirty="0">
                <a:latin typeface="Calibri"/>
                <a:ea typeface="Calibri"/>
                <a:cs typeface="Calibri"/>
                <a:sym typeface="Calibri"/>
              </a:rPr>
              <a:t>mentali </a:t>
            </a:r>
            <a:r>
              <a:rPr lang="it-IT" sz="1600" dirty="0">
                <a:solidFill>
                  <a:srgbClr val="000000"/>
                </a:solidFill>
                <a:latin typeface="Calibri"/>
                <a:ea typeface="Calibri"/>
                <a:cs typeface="Calibri"/>
                <a:sym typeface="Calibri"/>
              </a:rPr>
              <a:t>danno spazio sia all'aspetto razionale della classificazione e gerarchizzazione, che a quello creativo ed espressivo dell</a:t>
            </a:r>
            <a:r>
              <a:rPr lang="it-IT" sz="1600" dirty="0">
                <a:latin typeface="Calibri"/>
                <a:ea typeface="Calibri"/>
                <a:cs typeface="Calibri"/>
                <a:sym typeface="Calibri"/>
              </a:rPr>
              <a:t>’autore</a:t>
            </a:r>
            <a:r>
              <a:rPr lang="it-IT" sz="1600" dirty="0">
                <a:solidFill>
                  <a:srgbClr val="000000"/>
                </a:solidFill>
                <a:latin typeface="Calibri"/>
                <a:ea typeface="Calibri"/>
                <a:cs typeface="Calibri"/>
                <a:sym typeface="Calibri"/>
              </a:rPr>
              <a:t>.</a:t>
            </a:r>
            <a:endParaRPr dirty="0"/>
          </a:p>
          <a:p>
            <a:pPr marL="284400" marR="0" lvl="0" indent="0" algn="just" rtl="0">
              <a:lnSpc>
                <a:spcPct val="120000"/>
              </a:lnSpc>
              <a:spcBef>
                <a:spcPts val="600"/>
              </a:spcBef>
              <a:spcAft>
                <a:spcPts val="0"/>
              </a:spcAft>
              <a:buNone/>
            </a:pPr>
            <a:r>
              <a:rPr lang="it-IT" sz="1600" dirty="0">
                <a:solidFill>
                  <a:srgbClr val="000000"/>
                </a:solidFill>
                <a:latin typeface="Calibri"/>
                <a:ea typeface="Calibri"/>
                <a:cs typeface="Calibri"/>
                <a:sym typeface="Calibri"/>
              </a:rPr>
              <a:t>Nelle versioni digitali possono essere integrate </a:t>
            </a:r>
            <a:r>
              <a:rPr lang="it-IT" sz="1600" dirty="0">
                <a:solidFill>
                  <a:srgbClr val="F5911B"/>
                </a:solidFill>
                <a:latin typeface="Calibri"/>
                <a:ea typeface="Calibri"/>
                <a:cs typeface="Calibri"/>
                <a:sym typeface="Calibri"/>
              </a:rPr>
              <a:t>risorse esterne</a:t>
            </a:r>
            <a:r>
              <a:rPr lang="it-IT" sz="1600" dirty="0">
                <a:solidFill>
                  <a:srgbClr val="000000"/>
                </a:solidFill>
                <a:latin typeface="Calibri"/>
                <a:ea typeface="Calibri"/>
                <a:cs typeface="Calibri"/>
                <a:sym typeface="Calibri"/>
              </a:rPr>
              <a:t>, come file o link.</a:t>
            </a:r>
            <a:endParaRPr dirty="0"/>
          </a:p>
        </p:txBody>
      </p:sp>
      <p:sp>
        <p:nvSpPr>
          <p:cNvPr id="194" name="Google Shape;194;p11"/>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1.6 Le mappe mentali in breve </a:t>
            </a:r>
            <a:endParaRPr dirty="0"/>
          </a:p>
        </p:txBody>
      </p:sp>
      <p:pic>
        <p:nvPicPr>
          <p:cNvPr id="195" name="Google Shape;195;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60930" y="2267599"/>
            <a:ext cx="3238327" cy="2778752"/>
          </a:xfrm>
          <a:prstGeom prst="rect">
            <a:avLst/>
          </a:prstGeom>
          <a:noFill/>
          <a:ln>
            <a:noFill/>
          </a:ln>
        </p:spPr>
      </p:pic>
      <p:sp>
        <p:nvSpPr>
          <p:cNvPr id="196" name="Google Shape;196;p11"/>
          <p:cNvSpPr/>
          <p:nvPr/>
        </p:nvSpPr>
        <p:spPr>
          <a:xfrm>
            <a:off x="451029" y="669816"/>
            <a:ext cx="278387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1. Le mappe mentali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p:nvPr/>
        </p:nvSpPr>
        <p:spPr>
          <a:xfrm>
            <a:off x="337351" y="1878712"/>
            <a:ext cx="7109889" cy="3770100"/>
          </a:xfrm>
          <a:prstGeom prst="rect">
            <a:avLst/>
          </a:prstGeom>
          <a:noFill/>
          <a:ln>
            <a:noFill/>
          </a:ln>
        </p:spPr>
        <p:txBody>
          <a:bodyPr spcFirstLastPara="1" wrap="square" lIns="91425" tIns="45700" rIns="91425" bIns="45700" anchor="t" anchorCtr="0">
            <a:noAutofit/>
          </a:bodyPr>
          <a:lstStyle/>
          <a:p>
            <a:pPr marL="284400" marR="0" lvl="0" indent="0" algn="just" rtl="0">
              <a:lnSpc>
                <a:spcPct val="120000"/>
              </a:lnSpc>
              <a:spcBef>
                <a:spcPts val="0"/>
              </a:spcBef>
              <a:spcAft>
                <a:spcPts val="0"/>
              </a:spcAft>
              <a:buNone/>
            </a:pPr>
            <a:r>
              <a:rPr lang="it-IT" sz="1600" dirty="0">
                <a:solidFill>
                  <a:srgbClr val="000000"/>
                </a:solidFill>
                <a:latin typeface="Calibri"/>
                <a:ea typeface="Calibri"/>
                <a:cs typeface="Calibri"/>
                <a:sym typeface="Calibri"/>
              </a:rPr>
              <a:t>Le mappe mentali </a:t>
            </a:r>
            <a:r>
              <a:rPr lang="it-IT" sz="1600" dirty="0">
                <a:latin typeface="Calibri"/>
                <a:ea typeface="Calibri"/>
                <a:cs typeface="Calibri"/>
                <a:sym typeface="Calibri"/>
              </a:rPr>
              <a:t>sono </a:t>
            </a:r>
            <a:r>
              <a:rPr lang="it-IT" sz="1600" dirty="0">
                <a:solidFill>
                  <a:srgbClr val="000000"/>
                </a:solidFill>
                <a:latin typeface="Calibri"/>
                <a:ea typeface="Calibri"/>
                <a:cs typeface="Calibri"/>
                <a:sym typeface="Calibri"/>
              </a:rPr>
              <a:t>disegnate per </a:t>
            </a:r>
            <a:r>
              <a:rPr lang="it-IT" sz="1600" dirty="0">
                <a:solidFill>
                  <a:srgbClr val="F5911B"/>
                </a:solidFill>
                <a:latin typeface="Calibri"/>
                <a:ea typeface="Calibri"/>
                <a:cs typeface="Calibri"/>
                <a:sym typeface="Calibri"/>
              </a:rPr>
              <a:t>step</a:t>
            </a:r>
            <a:r>
              <a:rPr lang="it-IT" sz="1600" dirty="0">
                <a:latin typeface="Calibri"/>
                <a:ea typeface="Calibri"/>
                <a:cs typeface="Calibri"/>
                <a:sym typeface="Calibri"/>
              </a:rPr>
              <a:t>: dalla parola-idea posta al centro si </a:t>
            </a:r>
            <a:r>
              <a:rPr lang="it-IT" sz="1600" dirty="0">
                <a:solidFill>
                  <a:srgbClr val="000000"/>
                </a:solidFill>
                <a:latin typeface="Calibri"/>
                <a:ea typeface="Calibri"/>
                <a:cs typeface="Calibri"/>
                <a:sym typeface="Calibri"/>
              </a:rPr>
              <a:t>procede verso l</a:t>
            </a:r>
            <a:r>
              <a:rPr lang="it-IT" sz="1600" dirty="0">
                <a:latin typeface="Calibri"/>
                <a:ea typeface="Calibri"/>
                <a:cs typeface="Calibri"/>
                <a:sym typeface="Calibri"/>
              </a:rPr>
              <a:t>’esterno</a:t>
            </a:r>
            <a:r>
              <a:rPr lang="it-IT" sz="1600" dirty="0">
                <a:solidFill>
                  <a:srgbClr val="000000"/>
                </a:solidFill>
                <a:latin typeface="Calibri"/>
                <a:ea typeface="Calibri"/>
                <a:cs typeface="Calibri"/>
                <a:sym typeface="Calibri"/>
              </a:rPr>
              <a:t> associando via via le sotto-idee.</a:t>
            </a:r>
            <a:endParaRPr dirty="0"/>
          </a:p>
          <a:p>
            <a:pPr marL="284400" marR="0" lvl="0" indent="0" algn="just" rtl="0">
              <a:lnSpc>
                <a:spcPct val="120000"/>
              </a:lnSpc>
              <a:spcBef>
                <a:spcPts val="600"/>
              </a:spcBef>
              <a:spcAft>
                <a:spcPts val="0"/>
              </a:spcAft>
              <a:buNone/>
            </a:pPr>
            <a:r>
              <a:rPr lang="it-IT" sz="1600" dirty="0">
                <a:solidFill>
                  <a:srgbClr val="000000"/>
                </a:solidFill>
                <a:latin typeface="Calibri"/>
                <a:ea typeface="Calibri"/>
                <a:cs typeface="Calibri"/>
                <a:sym typeface="Calibri"/>
              </a:rPr>
              <a:t>Possono essere </a:t>
            </a:r>
            <a:r>
              <a:rPr lang="it-IT" sz="1600" dirty="0">
                <a:latin typeface="Calibri"/>
                <a:ea typeface="Calibri"/>
                <a:cs typeface="Calibri"/>
                <a:sym typeface="Calibri"/>
              </a:rPr>
              <a:t>realizzate </a:t>
            </a:r>
            <a:r>
              <a:rPr lang="it-IT" sz="1600" dirty="0">
                <a:solidFill>
                  <a:srgbClr val="F5911B"/>
                </a:solidFill>
                <a:latin typeface="Calibri"/>
                <a:ea typeface="Calibri"/>
                <a:cs typeface="Calibri"/>
                <a:sym typeface="Calibri"/>
              </a:rPr>
              <a:t>a mano</a:t>
            </a:r>
            <a:r>
              <a:rPr lang="it-IT" sz="1600" dirty="0">
                <a:solidFill>
                  <a:srgbClr val="000000"/>
                </a:solidFill>
                <a:latin typeface="Calibri"/>
                <a:ea typeface="Calibri"/>
                <a:cs typeface="Calibri"/>
                <a:sym typeface="Calibri"/>
              </a:rPr>
              <a:t>, oppure </a:t>
            </a:r>
            <a:r>
              <a:rPr lang="it-IT" sz="1600" dirty="0">
                <a:latin typeface="Calibri"/>
                <a:ea typeface="Calibri"/>
                <a:cs typeface="Calibri"/>
                <a:sym typeface="Calibri"/>
              </a:rPr>
              <a:t>attraverso </a:t>
            </a:r>
            <a:r>
              <a:rPr lang="it-IT" sz="1600" dirty="0">
                <a:solidFill>
                  <a:srgbClr val="000000"/>
                </a:solidFill>
                <a:latin typeface="Calibri"/>
                <a:ea typeface="Calibri"/>
                <a:cs typeface="Calibri"/>
                <a:sym typeface="Calibri"/>
              </a:rPr>
              <a:t>software per produrre versioni </a:t>
            </a:r>
            <a:r>
              <a:rPr lang="it-IT" sz="1600" dirty="0">
                <a:solidFill>
                  <a:srgbClr val="F5911B"/>
                </a:solidFill>
                <a:latin typeface="Calibri"/>
                <a:ea typeface="Calibri"/>
                <a:cs typeface="Calibri"/>
                <a:sym typeface="Calibri"/>
              </a:rPr>
              <a:t>digitali</a:t>
            </a:r>
            <a:r>
              <a:rPr lang="it-IT" sz="1600" dirty="0">
                <a:solidFill>
                  <a:srgbClr val="000000"/>
                </a:solidFill>
                <a:latin typeface="Calibri"/>
                <a:ea typeface="Calibri"/>
                <a:cs typeface="Calibri"/>
                <a:sym typeface="Calibri"/>
              </a:rPr>
              <a:t>.</a:t>
            </a:r>
            <a:endParaRPr dirty="0"/>
          </a:p>
          <a:p>
            <a:pPr marL="284400" marR="0" lvl="0" indent="0" algn="just" rtl="0">
              <a:lnSpc>
                <a:spcPct val="120000"/>
              </a:lnSpc>
              <a:spcBef>
                <a:spcPts val="600"/>
              </a:spcBef>
              <a:spcAft>
                <a:spcPts val="0"/>
              </a:spcAft>
              <a:buNone/>
            </a:pPr>
            <a:r>
              <a:rPr lang="it-IT" sz="1600" dirty="0">
                <a:solidFill>
                  <a:srgbClr val="000000"/>
                </a:solidFill>
                <a:latin typeface="Calibri"/>
                <a:ea typeface="Calibri"/>
                <a:cs typeface="Calibri"/>
                <a:sym typeface="Calibri"/>
              </a:rPr>
              <a:t>Possono essere d'aiuto nel </a:t>
            </a:r>
            <a:r>
              <a:rPr lang="it-IT" sz="1600" dirty="0">
                <a:solidFill>
                  <a:srgbClr val="F5911B"/>
                </a:solidFill>
                <a:latin typeface="Calibri"/>
                <a:ea typeface="Calibri"/>
                <a:cs typeface="Calibri"/>
                <a:sym typeface="Calibri"/>
              </a:rPr>
              <a:t>lavoro</a:t>
            </a:r>
            <a:r>
              <a:rPr lang="it-IT" sz="1600" dirty="0">
                <a:solidFill>
                  <a:srgbClr val="000000"/>
                </a:solidFill>
                <a:latin typeface="Calibri"/>
                <a:ea typeface="Calibri"/>
                <a:cs typeface="Calibri"/>
                <a:sym typeface="Calibri"/>
              </a:rPr>
              <a:t> e nella </a:t>
            </a:r>
            <a:r>
              <a:rPr lang="it-IT" sz="1600" dirty="0">
                <a:solidFill>
                  <a:srgbClr val="F5911B"/>
                </a:solidFill>
                <a:latin typeface="Calibri"/>
                <a:ea typeface="Calibri"/>
                <a:cs typeface="Calibri"/>
                <a:sym typeface="Calibri"/>
              </a:rPr>
              <a:t>didattica</a:t>
            </a:r>
            <a:r>
              <a:rPr lang="it-IT" sz="1600" dirty="0">
                <a:solidFill>
                  <a:srgbClr val="000000"/>
                </a:solidFill>
                <a:latin typeface="Calibri"/>
                <a:ea typeface="Calibri"/>
                <a:cs typeface="Calibri"/>
                <a:sym typeface="Calibri"/>
              </a:rPr>
              <a:t>, ma anche nella </a:t>
            </a:r>
            <a:r>
              <a:rPr lang="it-IT" sz="1600" dirty="0">
                <a:solidFill>
                  <a:srgbClr val="F5911B"/>
                </a:solidFill>
                <a:latin typeface="Calibri"/>
                <a:ea typeface="Calibri"/>
                <a:cs typeface="Calibri"/>
                <a:sym typeface="Calibri"/>
              </a:rPr>
              <a:t>vita privata</a:t>
            </a:r>
            <a:r>
              <a:rPr lang="it-IT" sz="1600" dirty="0">
                <a:solidFill>
                  <a:srgbClr val="000000"/>
                </a:solidFill>
                <a:latin typeface="Calibri"/>
                <a:ea typeface="Calibri"/>
                <a:cs typeface="Calibri"/>
                <a:sym typeface="Calibri"/>
              </a:rPr>
              <a:t>.</a:t>
            </a:r>
            <a:endParaRPr sz="1600" dirty="0">
              <a:solidFill>
                <a:srgbClr val="000000"/>
              </a:solidFill>
              <a:latin typeface="Calibri"/>
              <a:ea typeface="Calibri"/>
              <a:cs typeface="Calibri"/>
              <a:sym typeface="Calibri"/>
            </a:endParaRPr>
          </a:p>
          <a:p>
            <a:pPr marL="284400" marR="0" lvl="0" indent="0" algn="just" rtl="0">
              <a:lnSpc>
                <a:spcPct val="120000"/>
              </a:lnSpc>
              <a:spcBef>
                <a:spcPts val="600"/>
              </a:spcBef>
              <a:spcAft>
                <a:spcPts val="0"/>
              </a:spcAft>
              <a:buNone/>
            </a:pPr>
            <a:r>
              <a:rPr lang="it-IT" sz="1600" dirty="0">
                <a:solidFill>
                  <a:srgbClr val="000000"/>
                </a:solidFill>
                <a:latin typeface="Calibri"/>
                <a:ea typeface="Calibri"/>
                <a:cs typeface="Calibri"/>
                <a:sym typeface="Calibri"/>
              </a:rPr>
              <a:t>Sono utili per preparare </a:t>
            </a:r>
            <a:r>
              <a:rPr lang="it-IT" sz="1600" dirty="0">
                <a:solidFill>
                  <a:schemeClr val="dk1"/>
                </a:solidFill>
                <a:latin typeface="Calibri"/>
                <a:ea typeface="Calibri"/>
                <a:cs typeface="Calibri"/>
                <a:sym typeface="Calibri"/>
              </a:rPr>
              <a:t>presentazioni</a:t>
            </a:r>
            <a:r>
              <a:rPr lang="it-IT" sz="1600" dirty="0">
                <a:solidFill>
                  <a:srgbClr val="000000"/>
                </a:solidFill>
                <a:latin typeface="Calibri"/>
                <a:ea typeface="Calibri"/>
                <a:cs typeface="Calibri"/>
                <a:sym typeface="Calibri"/>
              </a:rPr>
              <a:t>, e anche per </a:t>
            </a:r>
            <a:r>
              <a:rPr lang="it-IT" sz="1600" dirty="0">
                <a:solidFill>
                  <a:srgbClr val="F5911B"/>
                </a:solidFill>
                <a:latin typeface="Calibri"/>
                <a:ea typeface="Calibri"/>
                <a:cs typeface="Calibri"/>
                <a:sym typeface="Calibri"/>
              </a:rPr>
              <a:t>studiare</a:t>
            </a:r>
            <a:r>
              <a:rPr lang="it-IT" sz="1600" dirty="0">
                <a:solidFill>
                  <a:srgbClr val="000000"/>
                </a:solidFill>
                <a:latin typeface="Calibri"/>
                <a:ea typeface="Calibri"/>
                <a:cs typeface="Calibri"/>
                <a:sym typeface="Calibri"/>
              </a:rPr>
              <a:t> e </a:t>
            </a:r>
            <a:r>
              <a:rPr lang="it-IT" sz="1600" dirty="0">
                <a:solidFill>
                  <a:schemeClr val="dk1"/>
                </a:solidFill>
                <a:latin typeface="Calibri"/>
                <a:ea typeface="Calibri"/>
                <a:cs typeface="Calibri"/>
                <a:sym typeface="Calibri"/>
              </a:rPr>
              <a:t>prendere appunti</a:t>
            </a:r>
            <a:r>
              <a:rPr lang="it-IT" sz="1600" dirty="0">
                <a:solidFill>
                  <a:srgbClr val="000000"/>
                </a:solidFill>
                <a:latin typeface="Calibri"/>
                <a:ea typeface="Calibri"/>
                <a:cs typeface="Calibri"/>
                <a:sym typeface="Calibri"/>
              </a:rPr>
              <a:t>. Ma possono anche supportare il </a:t>
            </a:r>
            <a:r>
              <a:rPr lang="it-IT" sz="1600" dirty="0">
                <a:solidFill>
                  <a:srgbClr val="F5911B"/>
                </a:solidFill>
                <a:latin typeface="Calibri"/>
                <a:ea typeface="Calibri"/>
                <a:cs typeface="Calibri"/>
                <a:sym typeface="Calibri"/>
              </a:rPr>
              <a:t>brainstorming</a:t>
            </a:r>
            <a:r>
              <a:rPr lang="it-IT" sz="1600" dirty="0">
                <a:solidFill>
                  <a:srgbClr val="000000"/>
                </a:solidFill>
                <a:latin typeface="Calibri"/>
                <a:ea typeface="Calibri"/>
                <a:cs typeface="Calibri"/>
                <a:sym typeface="Calibri"/>
              </a:rPr>
              <a:t>, </a:t>
            </a:r>
            <a:r>
              <a:rPr lang="it-IT" sz="1600" dirty="0">
                <a:solidFill>
                  <a:schemeClr val="dk1"/>
                </a:solidFill>
                <a:latin typeface="Calibri"/>
                <a:ea typeface="Calibri"/>
                <a:cs typeface="Calibri"/>
                <a:sym typeface="Calibri"/>
              </a:rPr>
              <a:t>l'analisi dei problemi, le decisioni, la gestione dei processi o la progettazione.</a:t>
            </a:r>
            <a:endParaRPr dirty="0"/>
          </a:p>
          <a:p>
            <a:pPr marL="284400" marR="0" lvl="0" indent="0" algn="just" rtl="0">
              <a:lnSpc>
                <a:spcPct val="120000"/>
              </a:lnSpc>
              <a:spcBef>
                <a:spcPts val="600"/>
              </a:spcBef>
              <a:spcAft>
                <a:spcPts val="0"/>
              </a:spcAft>
              <a:buNone/>
            </a:pPr>
            <a:r>
              <a:rPr lang="it-IT" sz="1600" dirty="0">
                <a:solidFill>
                  <a:srgbClr val="000000"/>
                </a:solidFill>
                <a:latin typeface="Calibri"/>
                <a:ea typeface="Calibri"/>
                <a:cs typeface="Calibri"/>
                <a:sym typeface="Calibri"/>
              </a:rPr>
              <a:t>Tutto questo perché sono validi strumenti per la </a:t>
            </a:r>
            <a:r>
              <a:rPr lang="it-IT" sz="1600" dirty="0">
                <a:solidFill>
                  <a:srgbClr val="F5911B"/>
                </a:solidFill>
                <a:latin typeface="Calibri"/>
                <a:ea typeface="Calibri"/>
                <a:cs typeface="Calibri"/>
                <a:sym typeface="Calibri"/>
              </a:rPr>
              <a:t>sintesi</a:t>
            </a:r>
            <a:r>
              <a:rPr lang="it-IT" sz="1600" dirty="0">
                <a:solidFill>
                  <a:srgbClr val="000000"/>
                </a:solidFill>
                <a:latin typeface="Calibri"/>
                <a:ea typeface="Calibri"/>
                <a:cs typeface="Calibri"/>
                <a:sym typeface="Calibri"/>
              </a:rPr>
              <a:t> e la </a:t>
            </a:r>
            <a:r>
              <a:rPr lang="it-IT" sz="1600" dirty="0">
                <a:solidFill>
                  <a:srgbClr val="F5911B"/>
                </a:solidFill>
                <a:latin typeface="Calibri"/>
                <a:ea typeface="Calibri"/>
                <a:cs typeface="Calibri"/>
                <a:sym typeface="Calibri"/>
              </a:rPr>
              <a:t>comprensione</a:t>
            </a:r>
            <a:r>
              <a:rPr lang="it-IT" sz="1600" dirty="0">
                <a:solidFill>
                  <a:srgbClr val="000000"/>
                </a:solidFill>
                <a:latin typeface="Calibri"/>
                <a:ea typeface="Calibri"/>
                <a:cs typeface="Calibri"/>
                <a:sym typeface="Calibri"/>
              </a:rPr>
              <a:t>, oltre che stimoli per </a:t>
            </a:r>
            <a:r>
              <a:rPr lang="it-IT" sz="1600" dirty="0">
                <a:solidFill>
                  <a:schemeClr val="dk1"/>
                </a:solidFill>
                <a:latin typeface="Calibri"/>
                <a:ea typeface="Calibri"/>
                <a:cs typeface="Calibri"/>
                <a:sym typeface="Calibri"/>
              </a:rPr>
              <a:t>attenzione e memoria</a:t>
            </a:r>
            <a:r>
              <a:rPr lang="it-IT" sz="1600" dirty="0">
                <a:solidFill>
                  <a:srgbClr val="000000"/>
                </a:solidFill>
                <a:latin typeface="Calibri"/>
                <a:ea typeface="Calibri"/>
                <a:cs typeface="Calibri"/>
                <a:sym typeface="Calibri"/>
              </a:rPr>
              <a:t>, e anche per la </a:t>
            </a:r>
            <a:r>
              <a:rPr lang="it-IT" sz="1600" dirty="0">
                <a:solidFill>
                  <a:srgbClr val="F5911B"/>
                </a:solidFill>
                <a:latin typeface="Calibri"/>
                <a:ea typeface="Calibri"/>
                <a:cs typeface="Calibri"/>
                <a:sym typeface="Calibri"/>
              </a:rPr>
              <a:t>creazione</a:t>
            </a:r>
            <a:r>
              <a:rPr lang="it-IT" sz="1600" dirty="0">
                <a:solidFill>
                  <a:srgbClr val="000000"/>
                </a:solidFill>
                <a:latin typeface="Calibri"/>
                <a:ea typeface="Calibri"/>
                <a:cs typeface="Calibri"/>
                <a:sym typeface="Calibri"/>
              </a:rPr>
              <a:t> di nuove idee.</a:t>
            </a:r>
            <a:endParaRPr dirty="0"/>
          </a:p>
          <a:p>
            <a:pPr marL="284400" marR="0" lvl="0" indent="0" algn="l" rtl="0">
              <a:lnSpc>
                <a:spcPct val="120000"/>
              </a:lnSpc>
              <a:spcBef>
                <a:spcPts val="600"/>
              </a:spcBef>
              <a:spcAft>
                <a:spcPts val="0"/>
              </a:spcAft>
              <a:buNone/>
            </a:pPr>
            <a:endParaRPr sz="1600" dirty="0">
              <a:solidFill>
                <a:srgbClr val="000000"/>
              </a:solidFill>
              <a:latin typeface="Calibri"/>
              <a:ea typeface="Calibri"/>
              <a:cs typeface="Calibri"/>
              <a:sym typeface="Calibri"/>
            </a:endParaRPr>
          </a:p>
        </p:txBody>
      </p:sp>
      <p:sp>
        <p:nvSpPr>
          <p:cNvPr id="202" name="Google Shape;202;p12"/>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1.6 Le mappe mentali in breve </a:t>
            </a:r>
            <a:endParaRPr dirty="0"/>
          </a:p>
        </p:txBody>
      </p:sp>
      <p:pic>
        <p:nvPicPr>
          <p:cNvPr id="203" name="Google Shape;203;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73400" y="2548675"/>
            <a:ext cx="4478400" cy="2430174"/>
          </a:xfrm>
          <a:prstGeom prst="rect">
            <a:avLst/>
          </a:prstGeom>
          <a:noFill/>
          <a:ln>
            <a:noFill/>
          </a:ln>
        </p:spPr>
      </p:pic>
      <p:sp>
        <p:nvSpPr>
          <p:cNvPr id="204" name="Google Shape;204;p12"/>
          <p:cNvSpPr/>
          <p:nvPr/>
        </p:nvSpPr>
        <p:spPr>
          <a:xfrm>
            <a:off x="451029" y="669816"/>
            <a:ext cx="278387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1. Le mappe mentali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1.6 Le mappe mentali in breve </a:t>
            </a:r>
            <a:endParaRPr dirty="0"/>
          </a:p>
        </p:txBody>
      </p:sp>
      <p:pic>
        <p:nvPicPr>
          <p:cNvPr id="210" name="Google Shape;210;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218525" y="1650950"/>
            <a:ext cx="7754951" cy="4208200"/>
          </a:xfrm>
          <a:prstGeom prst="rect">
            <a:avLst/>
          </a:prstGeom>
          <a:noFill/>
          <a:ln>
            <a:noFill/>
          </a:ln>
        </p:spPr>
      </p:pic>
      <p:sp>
        <p:nvSpPr>
          <p:cNvPr id="211" name="Google Shape;211;p13"/>
          <p:cNvSpPr/>
          <p:nvPr/>
        </p:nvSpPr>
        <p:spPr>
          <a:xfrm>
            <a:off x="451029" y="669816"/>
            <a:ext cx="278387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1. Le mappe mentali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grpSp>
        <p:nvGrpSpPr>
          <p:cNvPr id="216" name="Google Shape;216;p14"/>
          <p:cNvGrpSpPr/>
          <p:nvPr/>
        </p:nvGrpSpPr>
        <p:grpSpPr>
          <a:xfrm>
            <a:off x="-2500815" y="1535903"/>
            <a:ext cx="12496902" cy="4149683"/>
            <a:chOff x="-2868940" y="1571528"/>
            <a:chExt cx="12496902" cy="4149683"/>
          </a:xfrm>
        </p:grpSpPr>
        <p:sp>
          <p:nvSpPr>
            <p:cNvPr id="217" name="Google Shape;217;p14"/>
            <p:cNvSpPr txBox="1"/>
            <p:nvPr/>
          </p:nvSpPr>
          <p:spPr>
            <a:xfrm>
              <a:off x="1942979" y="1740008"/>
              <a:ext cx="5222460" cy="675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Le mappe mentali…</a:t>
              </a:r>
              <a:r>
                <a:rPr lang="it-IT" sz="1600" b="1">
                  <a:solidFill>
                    <a:schemeClr val="dk1"/>
                  </a:solidFill>
                  <a:latin typeface="Calibri"/>
                  <a:ea typeface="Calibri"/>
                  <a:cs typeface="Calibri"/>
                  <a:sym typeface="Calibri"/>
                </a:rPr>
                <a:t> </a:t>
              </a:r>
              <a:endParaRPr/>
            </a:p>
            <a:p>
              <a:pPr marL="0" marR="0" lvl="0" indent="0" algn="l" rtl="0">
                <a:lnSpc>
                  <a:spcPct val="120000"/>
                </a:lnSpc>
                <a:spcBef>
                  <a:spcPts val="0"/>
                </a:spcBef>
                <a:spcAft>
                  <a:spcPts val="0"/>
                </a:spcAft>
                <a:buNone/>
              </a:pPr>
              <a:r>
                <a:rPr lang="it-IT" sz="1600">
                  <a:solidFill>
                    <a:srgbClr val="000000"/>
                  </a:solidFill>
                  <a:latin typeface="Calibri"/>
                  <a:ea typeface="Calibri"/>
                  <a:cs typeface="Calibri"/>
                  <a:sym typeface="Calibri"/>
                </a:rPr>
                <a:t>sono strumenti per la riflessione visuale.</a:t>
              </a:r>
              <a:endParaRPr sz="1600">
                <a:solidFill>
                  <a:srgbClr val="000000"/>
                </a:solidFill>
                <a:latin typeface="Calibri"/>
                <a:ea typeface="Calibri"/>
                <a:cs typeface="Calibri"/>
                <a:sym typeface="Calibri"/>
              </a:endParaRPr>
            </a:p>
          </p:txBody>
        </p:sp>
        <p:sp>
          <p:nvSpPr>
            <p:cNvPr id="218" name="Google Shape;218;p14"/>
            <p:cNvSpPr/>
            <p:nvPr/>
          </p:nvSpPr>
          <p:spPr>
            <a:xfrm>
              <a:off x="551342" y="217495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219" name="Google Shape;219;p14"/>
            <p:cNvSpPr/>
            <p:nvPr/>
          </p:nvSpPr>
          <p:spPr>
            <a:xfrm>
              <a:off x="1048887" y="3116508"/>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220" name="Google Shape;220;p14"/>
            <p:cNvSpPr/>
            <p:nvPr/>
          </p:nvSpPr>
          <p:spPr>
            <a:xfrm>
              <a:off x="1069329" y="4058061"/>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221" name="Google Shape;221;p14"/>
            <p:cNvSpPr/>
            <p:nvPr/>
          </p:nvSpPr>
          <p:spPr>
            <a:xfrm>
              <a:off x="551342" y="499961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cxnSp>
          <p:nvCxnSpPr>
            <p:cNvPr id="222" name="Google Shape;222;p14"/>
            <p:cNvCxnSpPr/>
            <p:nvPr/>
          </p:nvCxnSpPr>
          <p:spPr>
            <a:xfrm>
              <a:off x="757226" y="2227120"/>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223" name="Google Shape;223;p14"/>
            <p:cNvCxnSpPr/>
            <p:nvPr/>
          </p:nvCxnSpPr>
          <p:spPr>
            <a:xfrm>
              <a:off x="1275111" y="3180608"/>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224" name="Google Shape;224;p14"/>
            <p:cNvCxnSpPr/>
            <p:nvPr/>
          </p:nvCxnSpPr>
          <p:spPr>
            <a:xfrm>
              <a:off x="1271385" y="4134096"/>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225" name="Google Shape;225;p14"/>
            <p:cNvCxnSpPr/>
            <p:nvPr/>
          </p:nvCxnSpPr>
          <p:spPr>
            <a:xfrm>
              <a:off x="767697" y="5087583"/>
              <a:ext cx="1080470" cy="1"/>
            </a:xfrm>
            <a:prstGeom prst="straightConnector1">
              <a:avLst/>
            </a:prstGeom>
            <a:noFill/>
            <a:ln w="12700" cap="flat" cmpd="sng">
              <a:solidFill>
                <a:srgbClr val="BFBFBF"/>
              </a:solidFill>
              <a:prstDash val="solid"/>
              <a:miter lim="800000"/>
              <a:headEnd type="oval" w="med" len="med"/>
              <a:tailEnd type="oval" w="med" len="med"/>
            </a:ln>
          </p:spPr>
        </p:cxnSp>
        <p:sp>
          <p:nvSpPr>
            <p:cNvPr id="226" name="Google Shape;226;p14"/>
            <p:cNvSpPr/>
            <p:nvPr/>
          </p:nvSpPr>
          <p:spPr>
            <a:xfrm rot="2700000">
              <a:off x="-2923423" y="1626011"/>
              <a:ext cx="4149683" cy="4040717"/>
            </a:xfrm>
            <a:prstGeom prst="arc">
              <a:avLst>
                <a:gd name="adj1" fmla="val 16200000"/>
                <a:gd name="adj2" fmla="val 0"/>
              </a:avLst>
            </a:prstGeom>
            <a:noFill/>
            <a:ln w="12700" cap="flat" cmpd="sng">
              <a:solidFill>
                <a:srgbClr val="F5911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14"/>
            <p:cNvSpPr txBox="1"/>
            <p:nvPr/>
          </p:nvSpPr>
          <p:spPr>
            <a:xfrm>
              <a:off x="2477695" y="2690556"/>
              <a:ext cx="4510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Rappresentano…</a:t>
              </a:r>
              <a:endParaRPr/>
            </a:p>
            <a:p>
              <a:pPr marL="0" marR="0" lvl="0" indent="0" algn="l" rtl="0">
                <a:lnSpc>
                  <a:spcPct val="120000"/>
                </a:lnSpc>
                <a:spcBef>
                  <a:spcPts val="0"/>
                </a:spcBef>
                <a:spcAft>
                  <a:spcPts val="0"/>
                </a:spcAft>
                <a:buNone/>
              </a:pPr>
              <a:r>
                <a:rPr lang="it-IT" sz="1600">
                  <a:solidFill>
                    <a:srgbClr val="000000"/>
                  </a:solidFill>
                  <a:latin typeface="Calibri"/>
                  <a:ea typeface="Calibri"/>
                  <a:cs typeface="Calibri"/>
                  <a:sym typeface="Calibri"/>
                </a:rPr>
                <a:t>le associazioni gerarchiche tra idee.</a:t>
              </a:r>
              <a:endParaRPr sz="1600">
                <a:solidFill>
                  <a:srgbClr val="000000"/>
                </a:solidFill>
                <a:latin typeface="Calibri"/>
                <a:ea typeface="Calibri"/>
                <a:cs typeface="Calibri"/>
                <a:sym typeface="Calibri"/>
              </a:endParaRPr>
            </a:p>
          </p:txBody>
        </p:sp>
        <p:sp>
          <p:nvSpPr>
            <p:cNvPr id="228" name="Google Shape;228;p14"/>
            <p:cNvSpPr txBox="1"/>
            <p:nvPr/>
          </p:nvSpPr>
          <p:spPr>
            <a:xfrm>
              <a:off x="2477695" y="3641104"/>
              <a:ext cx="6867406" cy="99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dirty="0">
                  <a:solidFill>
                    <a:schemeClr val="dk1"/>
                  </a:solidFill>
                  <a:latin typeface="Calibri"/>
                  <a:ea typeface="Calibri"/>
                  <a:cs typeface="Calibri"/>
                  <a:sym typeface="Calibri"/>
                </a:rPr>
                <a:t>Sono costituite da…</a:t>
              </a:r>
              <a:r>
                <a:rPr lang="it-IT" sz="1600" b="1" dirty="0">
                  <a:solidFill>
                    <a:schemeClr val="dk1"/>
                  </a:solidFill>
                  <a:latin typeface="Calibri"/>
                  <a:ea typeface="Calibri"/>
                  <a:cs typeface="Calibri"/>
                  <a:sym typeface="Calibri"/>
                </a:rPr>
                <a:t> </a:t>
              </a:r>
              <a:endParaRPr dirty="0"/>
            </a:p>
            <a:p>
              <a:pPr marL="0" marR="0" lvl="0" indent="0" algn="l" rtl="0">
                <a:lnSpc>
                  <a:spcPct val="120000"/>
                </a:lnSpc>
                <a:spcBef>
                  <a:spcPts val="0"/>
                </a:spcBef>
                <a:spcAft>
                  <a:spcPts val="0"/>
                </a:spcAft>
                <a:buNone/>
              </a:pPr>
              <a:r>
                <a:rPr lang="it-IT" sz="1600" dirty="0">
                  <a:solidFill>
                    <a:srgbClr val="000000"/>
                  </a:solidFill>
                  <a:latin typeface="Calibri"/>
                  <a:ea typeface="Calibri"/>
                  <a:cs typeface="Calibri"/>
                  <a:sym typeface="Calibri"/>
                </a:rPr>
                <a:t>un’idea centrale collegata da rami ai concetti associati su più livelli, formando una struttura radiale.</a:t>
              </a:r>
              <a:endParaRPr sz="1600" dirty="0">
                <a:solidFill>
                  <a:srgbClr val="000000"/>
                </a:solidFill>
                <a:latin typeface="Calibri"/>
                <a:ea typeface="Calibri"/>
                <a:cs typeface="Calibri"/>
                <a:sym typeface="Calibri"/>
              </a:endParaRPr>
            </a:p>
          </p:txBody>
        </p:sp>
        <p:sp>
          <p:nvSpPr>
            <p:cNvPr id="229" name="Google Shape;229;p14"/>
            <p:cNvSpPr txBox="1"/>
            <p:nvPr/>
          </p:nvSpPr>
          <p:spPr>
            <a:xfrm>
              <a:off x="1961361" y="4601937"/>
              <a:ext cx="7666601" cy="99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dirty="0">
                  <a:solidFill>
                    <a:schemeClr val="dk1"/>
                  </a:solidFill>
                  <a:latin typeface="Calibri"/>
                  <a:ea typeface="Calibri"/>
                  <a:cs typeface="Calibri"/>
                  <a:sym typeface="Calibri"/>
                </a:rPr>
                <a:t>Sono utili…</a:t>
              </a:r>
              <a:r>
                <a:rPr lang="it-IT" sz="1600" b="1" dirty="0">
                  <a:solidFill>
                    <a:schemeClr val="dk1"/>
                  </a:solidFill>
                  <a:latin typeface="Calibri"/>
                  <a:ea typeface="Calibri"/>
                  <a:cs typeface="Calibri"/>
                  <a:sym typeface="Calibri"/>
                </a:rPr>
                <a:t> </a:t>
              </a:r>
              <a:endParaRPr dirty="0"/>
            </a:p>
            <a:p>
              <a:pPr marL="0" marR="0" lvl="0" indent="0" algn="l" rtl="0">
                <a:lnSpc>
                  <a:spcPct val="120000"/>
                </a:lnSpc>
                <a:spcBef>
                  <a:spcPts val="0"/>
                </a:spcBef>
                <a:spcAft>
                  <a:spcPts val="0"/>
                </a:spcAft>
                <a:buNone/>
              </a:pPr>
              <a:r>
                <a:rPr lang="it-IT" sz="1600" dirty="0">
                  <a:solidFill>
                    <a:srgbClr val="000000"/>
                  </a:solidFill>
                  <a:latin typeface="Calibri"/>
                  <a:ea typeface="Calibri"/>
                  <a:cs typeface="Calibri"/>
                  <a:sym typeface="Calibri"/>
                </a:rPr>
                <a:t>in tutte le attività che richiedono un brainstorming, perché stimolano l</a:t>
              </a:r>
              <a:r>
                <a:rPr lang="it-IT" sz="1600" dirty="0">
                  <a:solidFill>
                    <a:schemeClr val="dk1"/>
                  </a:solidFill>
                  <a:latin typeface="Calibri"/>
                  <a:ea typeface="Calibri"/>
                  <a:cs typeface="Calibri"/>
                  <a:sym typeface="Calibri"/>
                </a:rPr>
                <a:t>a sintesi, la comprensione e la creazione di</a:t>
              </a:r>
              <a:r>
                <a:rPr lang="it-IT" sz="1600" dirty="0">
                  <a:solidFill>
                    <a:srgbClr val="000000"/>
                  </a:solidFill>
                  <a:latin typeface="Calibri"/>
                  <a:ea typeface="Calibri"/>
                  <a:cs typeface="Calibri"/>
                  <a:sym typeface="Calibri"/>
                </a:rPr>
                <a:t> nuove idee. </a:t>
              </a:r>
              <a:endParaRPr sz="1600" dirty="0">
                <a:solidFill>
                  <a:srgbClr val="000000"/>
                </a:solidFill>
                <a:latin typeface="Calibri"/>
                <a:ea typeface="Calibri"/>
                <a:cs typeface="Calibri"/>
                <a:sym typeface="Calibri"/>
              </a:endParaRPr>
            </a:p>
          </p:txBody>
        </p:sp>
      </p:grpSp>
      <p:cxnSp>
        <p:nvCxnSpPr>
          <p:cNvPr id="230" name="Google Shape;230;p14"/>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231" name="Google Shape;231;p14"/>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Riassumendo:</a:t>
            </a:r>
            <a:endParaRPr/>
          </a:p>
        </p:txBody>
      </p:sp>
      <p:grpSp>
        <p:nvGrpSpPr>
          <p:cNvPr id="232" name="Google Shape;232;p14"/>
          <p:cNvGrpSpPr/>
          <p:nvPr/>
        </p:nvGrpSpPr>
        <p:grpSpPr>
          <a:xfrm>
            <a:off x="10207680" y="2917800"/>
            <a:ext cx="1440000" cy="1022400"/>
            <a:chOff x="6949036" y="2151000"/>
            <a:chExt cx="3600000" cy="2556000"/>
          </a:xfrm>
        </p:grpSpPr>
        <p:sp>
          <p:nvSpPr>
            <p:cNvPr id="233" name="Google Shape;233;p1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234" name="Google Shape;234;p1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1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1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1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1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1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1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1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1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1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44" name="Google Shape;244;p14"/>
          <p:cNvSpPr/>
          <p:nvPr/>
        </p:nvSpPr>
        <p:spPr>
          <a:xfrm>
            <a:off x="451029" y="669816"/>
            <a:ext cx="27840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1. Le mappe mentali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pPr>
            <a:r>
              <a:rPr lang="it-IT" sz="2000" b="1" dirty="0">
                <a:solidFill>
                  <a:schemeClr val="dk1"/>
                </a:solidFill>
                <a:latin typeface="Calibri"/>
                <a:ea typeface="Calibri"/>
                <a:cs typeface="Calibri"/>
                <a:sym typeface="Calibri"/>
              </a:rPr>
              <a:t>1. Perché le mappe mentali vengono definite degli strumenti </a:t>
            </a:r>
            <a:r>
              <a:rPr lang="it-IT" sz="2000" b="1" u="sng" dirty="0">
                <a:solidFill>
                  <a:schemeClr val="dk1"/>
                </a:solidFill>
                <a:latin typeface="Calibri"/>
                <a:ea typeface="Calibri"/>
                <a:cs typeface="Calibri"/>
                <a:sym typeface="Calibri"/>
              </a:rPr>
              <a:t>grafici</a:t>
            </a:r>
            <a:r>
              <a:rPr lang="it-IT" sz="2000" b="1" dirty="0">
                <a:solidFill>
                  <a:schemeClr val="dk1"/>
                </a:solidFill>
                <a:latin typeface="Calibri"/>
                <a:ea typeface="Calibri"/>
                <a:cs typeface="Calibri"/>
                <a:sym typeface="Calibri"/>
              </a:rPr>
              <a:t> per la rappresentazione delle idee?</a:t>
            </a:r>
            <a:br>
              <a:rPr lang="it-IT" sz="2000" b="1" dirty="0">
                <a:solidFill>
                  <a:schemeClr val="dk1"/>
                </a:solidFill>
                <a:latin typeface="Calibri"/>
                <a:ea typeface="Calibri"/>
                <a:cs typeface="Calibri"/>
                <a:sym typeface="Calibri"/>
              </a:rPr>
            </a:br>
            <a:r>
              <a:rPr lang="it-IT" sz="1600" dirty="0">
                <a:solidFill>
                  <a:schemeClr val="dk1"/>
                </a:solidFill>
                <a:latin typeface="Calibri"/>
                <a:ea typeface="Calibri"/>
                <a:cs typeface="Calibri"/>
                <a:sym typeface="Calibri"/>
              </a:rPr>
              <a:t>(2 risposte corrette)</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Perché alleggeriscono il lavoro armonizzando l'aspetto razionale della classificazione e gerarchizzazione, con quello creativo ed espressivo.</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Perché rappresentano visivamente come nella nostra mente raggruppiamo e colleghiamo gerarchicamente i concetti.</a:t>
            </a:r>
            <a:endParaRPr sz="1600" b="0" i="0" u="none" strike="noStrike" cap="none" dirty="0">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Perché sfruttano colori e immagini per facilitare le associazioni e stimolare il ragionamento.</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Perché consentono di assecondare la tendenza della nostra mente a "saltare" da un concetto ad un altro in un ordine che non è lineare.</a:t>
            </a:r>
            <a:endParaRPr sz="1600" b="0" i="0" u="none" strike="noStrike" cap="none" dirty="0">
              <a:solidFill>
                <a:schemeClr val="dk1"/>
              </a:solidFill>
              <a:latin typeface="Calibri"/>
              <a:ea typeface="Calibri"/>
              <a:cs typeface="Calibri"/>
              <a:sym typeface="Calibri"/>
            </a:endParaRPr>
          </a:p>
        </p:txBody>
      </p:sp>
      <p:cxnSp>
        <p:nvCxnSpPr>
          <p:cNvPr id="250" name="Google Shape;250;p15"/>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251" name="Google Shape;251;p15"/>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Rispondete alle seguenti domande:</a:t>
            </a:r>
            <a:endParaRPr dirty="0"/>
          </a:p>
        </p:txBody>
      </p:sp>
      <p:grpSp>
        <p:nvGrpSpPr>
          <p:cNvPr id="252" name="Google Shape;252;p15"/>
          <p:cNvGrpSpPr/>
          <p:nvPr/>
        </p:nvGrpSpPr>
        <p:grpSpPr>
          <a:xfrm>
            <a:off x="10207680" y="2917800"/>
            <a:ext cx="1440000" cy="1022400"/>
            <a:chOff x="6949036" y="2151000"/>
            <a:chExt cx="3600000" cy="2556000"/>
          </a:xfrm>
        </p:grpSpPr>
        <p:sp>
          <p:nvSpPr>
            <p:cNvPr id="253" name="Google Shape;253;p15"/>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254" name="Google Shape;254;p15"/>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15"/>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5"/>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15"/>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p15"/>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5"/>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5"/>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1" name="Google Shape;261;p15"/>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15"/>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15"/>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64" name="Google Shape;264;p15"/>
          <p:cNvSpPr/>
          <p:nvPr/>
        </p:nvSpPr>
        <p:spPr>
          <a:xfrm>
            <a:off x="451029" y="669816"/>
            <a:ext cx="278387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1. Le mappe mentali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7"/>
          <p:cNvSpPr txBox="1"/>
          <p:nvPr/>
        </p:nvSpPr>
        <p:spPr>
          <a:xfrm>
            <a:off x="626290" y="2104559"/>
            <a:ext cx="7823598" cy="36837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pPr>
            <a:r>
              <a:rPr lang="it-IT" sz="2000" b="1" dirty="0">
                <a:solidFill>
                  <a:schemeClr val="dk1"/>
                </a:solidFill>
                <a:latin typeface="Calibri"/>
                <a:ea typeface="Calibri"/>
                <a:cs typeface="Calibri"/>
                <a:sym typeface="Calibri"/>
              </a:rPr>
              <a:t>2. Per quale dei problemi seguenti </a:t>
            </a:r>
            <a:r>
              <a:rPr lang="it-IT" sz="2000" b="1" u="sng" dirty="0">
                <a:solidFill>
                  <a:schemeClr val="dk1"/>
                </a:solidFill>
                <a:latin typeface="Calibri"/>
                <a:ea typeface="Calibri"/>
                <a:cs typeface="Calibri"/>
                <a:sym typeface="Calibri"/>
              </a:rPr>
              <a:t>non</a:t>
            </a:r>
            <a:r>
              <a:rPr lang="it-IT" sz="2000" b="1" dirty="0">
                <a:solidFill>
                  <a:schemeClr val="dk1"/>
                </a:solidFill>
                <a:latin typeface="Calibri"/>
                <a:ea typeface="Calibri"/>
                <a:cs typeface="Calibri"/>
                <a:sym typeface="Calibri"/>
              </a:rPr>
              <a:t> è vantaggioso sfruttare una mappa mentale?</a:t>
            </a:r>
            <a:br>
              <a:rPr lang="it-IT" sz="2000" b="1" dirty="0">
                <a:solidFill>
                  <a:schemeClr val="dk1"/>
                </a:solidFill>
                <a:latin typeface="Calibri"/>
                <a:ea typeface="Calibri"/>
                <a:cs typeface="Calibri"/>
                <a:sym typeface="Calibri"/>
              </a:rPr>
            </a:br>
            <a:r>
              <a:rPr lang="it-IT" sz="1600" dirty="0">
                <a:solidFill>
                  <a:schemeClr val="dk1"/>
                </a:solidFill>
                <a:latin typeface="Calibri"/>
                <a:ea typeface="Calibri"/>
                <a:cs typeface="Calibri"/>
                <a:sym typeface="Calibri"/>
              </a:rPr>
              <a:t>(1 risposta corretta)</a:t>
            </a:r>
            <a:br>
              <a:rPr lang="it-IT" sz="1600" dirty="0">
                <a:solidFill>
                  <a:schemeClr val="dk1"/>
                </a:solidFill>
                <a:latin typeface="Calibri"/>
                <a:ea typeface="Calibri"/>
                <a:cs typeface="Calibri"/>
                <a:sym typeface="Calibri"/>
              </a:rPr>
            </a:br>
            <a:endParaRPr sz="1600" b="1" dirty="0">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Definire i contenuti della prossima lezione di fisica.</a:t>
            </a:r>
            <a:endParaRPr sz="1600" b="0" i="0" u="none" strike="noStrike" cap="none" dirty="0">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Progettare la ristrutturazione del bagno.</a:t>
            </a:r>
            <a:endParaRPr sz="1600" b="0" i="0" u="none" strike="noStrike" cap="none" dirty="0">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Descrivere come funzionano le procedure di prestito bibliotecario.</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Valutare i pro e i contro di un nuovo software.</a:t>
            </a:r>
            <a:endParaRPr dirty="0"/>
          </a:p>
          <a:p>
            <a:pPr marL="431999" marR="0" lvl="2" indent="-143998"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Prendere appunti durante la lezione di storia.</a:t>
            </a: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p:txBody>
      </p:sp>
      <p:cxnSp>
        <p:nvCxnSpPr>
          <p:cNvPr id="270" name="Google Shape;270;p17"/>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grpSp>
        <p:nvGrpSpPr>
          <p:cNvPr id="272" name="Google Shape;272;p17"/>
          <p:cNvGrpSpPr/>
          <p:nvPr/>
        </p:nvGrpSpPr>
        <p:grpSpPr>
          <a:xfrm>
            <a:off x="10207680" y="2917800"/>
            <a:ext cx="1440000" cy="1022400"/>
            <a:chOff x="6949036" y="2151000"/>
            <a:chExt cx="3600000" cy="2556000"/>
          </a:xfrm>
        </p:grpSpPr>
        <p:sp>
          <p:nvSpPr>
            <p:cNvPr id="273" name="Google Shape;273;p17"/>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274" name="Google Shape;274;p17"/>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17"/>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17"/>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17"/>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17"/>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7"/>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17"/>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7"/>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7"/>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17"/>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84" name="Google Shape;284;p17"/>
          <p:cNvSpPr/>
          <p:nvPr/>
        </p:nvSpPr>
        <p:spPr>
          <a:xfrm>
            <a:off x="451029" y="669816"/>
            <a:ext cx="278387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1. Le mappe mentali</a:t>
            </a:r>
            <a:endParaRPr/>
          </a:p>
        </p:txBody>
      </p:sp>
      <p:sp>
        <p:nvSpPr>
          <p:cNvPr id="18" name="Google Shape;251;p15">
            <a:extLst>
              <a:ext uri="{FF2B5EF4-FFF2-40B4-BE49-F238E27FC236}">
                <a16:creationId xmlns:a16="http://schemas.microsoft.com/office/drawing/2014/main" id="{77A21B3C-6066-48D8-92CB-B16462F118F4}"/>
              </a:ext>
            </a:extLst>
          </p:cNvPr>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Rispondete alle seguenti domande: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fe0fa25fe1_0_6"/>
          <p:cNvSpPr txBox="1"/>
          <p:nvPr/>
        </p:nvSpPr>
        <p:spPr>
          <a:xfrm>
            <a:off x="626290" y="2104559"/>
            <a:ext cx="7823700" cy="3683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pPr>
            <a:r>
              <a:rPr lang="it-IT" sz="2000" b="1" dirty="0">
                <a:solidFill>
                  <a:schemeClr val="dk1"/>
                </a:solidFill>
                <a:latin typeface="Calibri"/>
                <a:ea typeface="Calibri"/>
                <a:cs typeface="Calibri"/>
                <a:sym typeface="Calibri"/>
              </a:rPr>
              <a:t>3. Cosa rappresentano le linee all’interno di una mappa mentale?</a:t>
            </a:r>
            <a:br>
              <a:rPr lang="it-IT" sz="2000" b="1" dirty="0">
                <a:solidFill>
                  <a:schemeClr val="dk1"/>
                </a:solidFill>
                <a:latin typeface="Calibri"/>
                <a:ea typeface="Calibri"/>
                <a:cs typeface="Calibri"/>
                <a:sym typeface="Calibri"/>
              </a:rPr>
            </a:br>
            <a:r>
              <a:rPr lang="it-IT" sz="1600" dirty="0">
                <a:solidFill>
                  <a:schemeClr val="dk1"/>
                </a:solidFill>
                <a:latin typeface="Calibri"/>
                <a:ea typeface="Calibri"/>
                <a:cs typeface="Calibri"/>
                <a:sym typeface="Calibri"/>
              </a:rPr>
              <a:t>(1 risposta corretta)</a:t>
            </a:r>
            <a:br>
              <a:rPr lang="it-IT"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431999" marR="0" lvl="2" indent="-143998"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Le associazioni tra concetti.</a:t>
            </a:r>
            <a:endParaRPr dirty="0"/>
          </a:p>
          <a:p>
            <a:pPr marL="431999" marR="0" lvl="2" indent="-143998"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Le relazioni tra concetti.</a:t>
            </a:r>
            <a:endParaRPr dirty="0"/>
          </a:p>
          <a:p>
            <a:pPr marL="431999" marR="0" lvl="2" indent="-143998"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La gerarchia dei concetti.</a:t>
            </a:r>
            <a:endParaRPr dirty="0"/>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p:txBody>
      </p:sp>
      <p:cxnSp>
        <p:nvCxnSpPr>
          <p:cNvPr id="290" name="Google Shape;290;g1fe0fa25fe1_0_6"/>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grpSp>
        <p:nvGrpSpPr>
          <p:cNvPr id="292" name="Google Shape;292;g1fe0fa25fe1_0_6"/>
          <p:cNvGrpSpPr/>
          <p:nvPr/>
        </p:nvGrpSpPr>
        <p:grpSpPr>
          <a:xfrm>
            <a:off x="10207680" y="2917800"/>
            <a:ext cx="1439823" cy="1022354"/>
            <a:chOff x="6949036" y="2151000"/>
            <a:chExt cx="3599557" cy="2555886"/>
          </a:xfrm>
        </p:grpSpPr>
        <p:sp>
          <p:nvSpPr>
            <p:cNvPr id="293" name="Google Shape;293;g1fe0fa25fe1_0_6"/>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294" name="Google Shape;294;g1fe0fa25fe1_0_6"/>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5" name="Google Shape;295;g1fe0fa25fe1_0_6"/>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6" name="Google Shape;296;g1fe0fa25fe1_0_6"/>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7" name="Google Shape;297;g1fe0fa25fe1_0_6"/>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8" name="Google Shape;298;g1fe0fa25fe1_0_6"/>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9" name="Google Shape;299;g1fe0fa25fe1_0_6"/>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g1fe0fa25fe1_0_6"/>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1" name="Google Shape;301;g1fe0fa25fe1_0_6"/>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g1fe0fa25fe1_0_6"/>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g1fe0fa25fe1_0_6"/>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04" name="Google Shape;304;g1fe0fa25fe1_0_6"/>
          <p:cNvSpPr/>
          <p:nvPr/>
        </p:nvSpPr>
        <p:spPr>
          <a:xfrm>
            <a:off x="451029" y="669816"/>
            <a:ext cx="27840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1. Le mappe mentali</a:t>
            </a:r>
            <a:endParaRPr/>
          </a:p>
        </p:txBody>
      </p:sp>
      <p:sp>
        <p:nvSpPr>
          <p:cNvPr id="18" name="Google Shape;251;p15">
            <a:extLst>
              <a:ext uri="{FF2B5EF4-FFF2-40B4-BE49-F238E27FC236}">
                <a16:creationId xmlns:a16="http://schemas.microsoft.com/office/drawing/2014/main" id="{87B8D36D-2F35-40D2-9658-3BC2DA2DB696}"/>
              </a:ext>
            </a:extLst>
          </p:cNvPr>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Rispondete alle seguenti domande:</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9"/>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pPr>
            <a:r>
              <a:rPr lang="it-IT" sz="2000" b="1" dirty="0">
                <a:solidFill>
                  <a:schemeClr val="dk1"/>
                </a:solidFill>
                <a:latin typeface="Calibri"/>
                <a:ea typeface="Calibri"/>
                <a:cs typeface="Calibri"/>
                <a:sym typeface="Calibri"/>
              </a:rPr>
              <a:t>4. Il </a:t>
            </a:r>
            <a:r>
              <a:rPr lang="it-IT" sz="2000" b="1" dirty="0" err="1">
                <a:solidFill>
                  <a:schemeClr val="dk1"/>
                </a:solidFill>
                <a:latin typeface="Calibri"/>
                <a:ea typeface="Calibri"/>
                <a:cs typeface="Calibri"/>
                <a:sym typeface="Calibri"/>
              </a:rPr>
              <a:t>problem</a:t>
            </a:r>
            <a:r>
              <a:rPr lang="it-IT" sz="2000" b="1" dirty="0">
                <a:solidFill>
                  <a:schemeClr val="dk1"/>
                </a:solidFill>
                <a:latin typeface="Calibri"/>
                <a:ea typeface="Calibri"/>
                <a:cs typeface="Calibri"/>
                <a:sym typeface="Calibri"/>
              </a:rPr>
              <a:t> solving è una delle attività che trae maggior vantaggio dall’utilizzo di mappe mentali. Quali, tra i punti di forza delle mappe mentali, gli sono specificamente utili?</a:t>
            </a:r>
            <a:br>
              <a:rPr lang="it-IT" sz="2000" b="1" dirty="0">
                <a:solidFill>
                  <a:schemeClr val="dk1"/>
                </a:solidFill>
                <a:latin typeface="Calibri"/>
                <a:ea typeface="Calibri"/>
                <a:cs typeface="Calibri"/>
                <a:sym typeface="Calibri"/>
              </a:rPr>
            </a:br>
            <a:r>
              <a:rPr lang="it-IT" sz="1600" dirty="0">
                <a:solidFill>
                  <a:schemeClr val="dk1"/>
                </a:solidFill>
                <a:latin typeface="Calibri"/>
                <a:ea typeface="Calibri"/>
                <a:cs typeface="Calibri"/>
                <a:sym typeface="Calibri"/>
              </a:rPr>
              <a:t>(2 risposte corrette)</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Comprensione del problema</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Stimolo dell'attenzione</a:t>
            </a:r>
            <a:endParaRPr sz="1600" b="0" i="0" u="none" strike="noStrike" cap="none" dirty="0">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Memorizzazione del problema</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Generazione di nuove idee</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Sintesi del problema</a:t>
            </a:r>
            <a:endParaRPr sz="1600" b="0" i="0" u="none" strike="noStrike" cap="none" dirty="0">
              <a:solidFill>
                <a:schemeClr val="dk1"/>
              </a:solidFill>
              <a:latin typeface="Calibri"/>
              <a:ea typeface="Calibri"/>
              <a:cs typeface="Calibri"/>
              <a:sym typeface="Calibri"/>
            </a:endParaRPr>
          </a:p>
        </p:txBody>
      </p:sp>
      <p:cxnSp>
        <p:nvCxnSpPr>
          <p:cNvPr id="310" name="Google Shape;310;p19"/>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grpSp>
        <p:nvGrpSpPr>
          <p:cNvPr id="312" name="Google Shape;312;p19"/>
          <p:cNvGrpSpPr/>
          <p:nvPr/>
        </p:nvGrpSpPr>
        <p:grpSpPr>
          <a:xfrm>
            <a:off x="10207680" y="2917800"/>
            <a:ext cx="1440000" cy="1022400"/>
            <a:chOff x="6949036" y="2151000"/>
            <a:chExt cx="3600000" cy="2556000"/>
          </a:xfrm>
        </p:grpSpPr>
        <p:sp>
          <p:nvSpPr>
            <p:cNvPr id="313" name="Google Shape;313;p19"/>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14" name="Google Shape;314;p19"/>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9"/>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19"/>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19"/>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8" name="Google Shape;318;p19"/>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p19"/>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0" name="Google Shape;320;p19"/>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1" name="Google Shape;321;p19"/>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2" name="Google Shape;322;p19"/>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3" name="Google Shape;323;p19"/>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24" name="Google Shape;324;p19"/>
          <p:cNvSpPr/>
          <p:nvPr/>
        </p:nvSpPr>
        <p:spPr>
          <a:xfrm>
            <a:off x="451029" y="669816"/>
            <a:ext cx="278387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1. Le mappe mentali</a:t>
            </a:r>
            <a:endParaRPr/>
          </a:p>
        </p:txBody>
      </p:sp>
      <p:sp>
        <p:nvSpPr>
          <p:cNvPr id="18" name="Google Shape;251;p15">
            <a:extLst>
              <a:ext uri="{FF2B5EF4-FFF2-40B4-BE49-F238E27FC236}">
                <a16:creationId xmlns:a16="http://schemas.microsoft.com/office/drawing/2014/main" id="{5088B085-5E6C-4E65-A448-43E9ED16CCEC}"/>
              </a:ext>
            </a:extLst>
          </p:cNvPr>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lvl="0"/>
            <a:r>
              <a:rPr lang="it-IT" sz="2000" dirty="0">
                <a:solidFill>
                  <a:schemeClr val="dk1"/>
                </a:solidFill>
                <a:latin typeface="Calibri"/>
                <a:ea typeface="Calibri"/>
                <a:cs typeface="Calibri"/>
                <a:sym typeface="Calibri"/>
              </a:rPr>
              <a:t>Rispondete alle seguenti domande:</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6"/>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pPr>
            <a:r>
              <a:rPr lang="it-IT" sz="2000" b="1" dirty="0">
                <a:solidFill>
                  <a:schemeClr val="dk1"/>
                </a:solidFill>
                <a:latin typeface="Calibri"/>
                <a:ea typeface="Calibri"/>
                <a:cs typeface="Calibri"/>
                <a:sym typeface="Calibri"/>
              </a:rPr>
              <a:t>1. Perché le mappe mentali vengono definite degli strumenti </a:t>
            </a:r>
            <a:r>
              <a:rPr lang="it-IT" sz="2000" b="1" u="sng" dirty="0">
                <a:solidFill>
                  <a:schemeClr val="dk1"/>
                </a:solidFill>
                <a:latin typeface="Calibri"/>
                <a:ea typeface="Calibri"/>
                <a:cs typeface="Calibri"/>
                <a:sym typeface="Calibri"/>
              </a:rPr>
              <a:t>grafici</a:t>
            </a:r>
            <a:r>
              <a:rPr lang="it-IT" sz="2000" b="1" dirty="0">
                <a:solidFill>
                  <a:schemeClr val="dk1"/>
                </a:solidFill>
                <a:latin typeface="Calibri"/>
                <a:ea typeface="Calibri"/>
                <a:cs typeface="Calibri"/>
                <a:sym typeface="Calibri"/>
              </a:rPr>
              <a:t> per la rappresentazione delle idee?</a:t>
            </a:r>
            <a:br>
              <a:rPr lang="it-IT" sz="2000" b="1" dirty="0">
                <a:solidFill>
                  <a:schemeClr val="dk1"/>
                </a:solidFill>
                <a:latin typeface="Calibri"/>
                <a:ea typeface="Calibri"/>
                <a:cs typeface="Calibri"/>
                <a:sym typeface="Calibri"/>
              </a:rPr>
            </a:br>
            <a:r>
              <a:rPr lang="it-IT" sz="1600" dirty="0">
                <a:solidFill>
                  <a:schemeClr val="dk1"/>
                </a:solidFill>
                <a:latin typeface="Calibri"/>
                <a:ea typeface="Calibri"/>
                <a:cs typeface="Calibri"/>
                <a:sym typeface="Calibri"/>
              </a:rPr>
              <a:t>(2 risposte </a:t>
            </a:r>
            <a:r>
              <a:rPr lang="it-IT" sz="1600" dirty="0">
                <a:solidFill>
                  <a:schemeClr val="dk1"/>
                </a:solidFill>
                <a:latin typeface="Calibri"/>
                <a:cs typeface="Calibri"/>
                <a:sym typeface="Calibri"/>
              </a:rPr>
              <a:t>corrette</a:t>
            </a:r>
            <a:r>
              <a:rPr lang="it-IT" sz="1600" dirty="0">
                <a:solidFill>
                  <a:schemeClr val="dk1"/>
                </a:solidFill>
                <a:latin typeface="Calibri"/>
                <a:ea typeface="Calibri"/>
                <a:cs typeface="Calibri"/>
                <a:sym typeface="Calibri"/>
              </a:rPr>
              <a:t>)</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Perché alleggeriscono il lavoro armonizzando l'aspetto razionale della classificazione e gerarchizzazione, con quello creativo ed espressivo.</a:t>
            </a:r>
            <a:endParaRPr dirty="0"/>
          </a:p>
          <a:p>
            <a:pPr marL="432000" marR="0" lvl="2" indent="-143999" algn="l" rtl="0">
              <a:spcBef>
                <a:spcPts val="0"/>
              </a:spcBef>
              <a:spcAft>
                <a:spcPts val="0"/>
              </a:spcAft>
              <a:buClr>
                <a:srgbClr val="F5911B"/>
              </a:buClr>
              <a:buSzPts val="1600"/>
              <a:buFont typeface="Arial"/>
              <a:buChar char="•"/>
            </a:pPr>
            <a:r>
              <a:rPr lang="it-IT" sz="1600" b="0" i="0" u="none" strike="noStrike" cap="none" dirty="0">
                <a:solidFill>
                  <a:srgbClr val="F5911B"/>
                </a:solidFill>
                <a:latin typeface="Calibri"/>
                <a:ea typeface="Calibri"/>
                <a:cs typeface="Calibri"/>
                <a:sym typeface="Calibri"/>
              </a:rPr>
              <a:t>Perché rappresentano visivamente come nella nostra mente raggruppiamo e colleghiamo gerarchicamente i concetti.</a:t>
            </a:r>
            <a:endParaRPr sz="1600" b="0" i="0" u="none" strike="noStrike" cap="none" dirty="0">
              <a:solidFill>
                <a:srgbClr val="F5911B"/>
              </a:solidFill>
              <a:latin typeface="Calibri"/>
              <a:ea typeface="Calibri"/>
              <a:cs typeface="Calibri"/>
              <a:sym typeface="Calibri"/>
            </a:endParaRPr>
          </a:p>
          <a:p>
            <a:pPr marL="432000" marR="0" lvl="2" indent="-143999" algn="l" rtl="0">
              <a:spcBef>
                <a:spcPts val="0"/>
              </a:spcBef>
              <a:spcAft>
                <a:spcPts val="0"/>
              </a:spcAft>
              <a:buClr>
                <a:srgbClr val="F5911B"/>
              </a:buClr>
              <a:buSzPts val="1600"/>
              <a:buFont typeface="Arial"/>
              <a:buChar char="•"/>
            </a:pPr>
            <a:r>
              <a:rPr lang="it-IT" sz="1600" b="0" i="0" u="none" strike="noStrike" cap="none" dirty="0">
                <a:solidFill>
                  <a:srgbClr val="F5911B"/>
                </a:solidFill>
                <a:latin typeface="Calibri"/>
                <a:ea typeface="Calibri"/>
                <a:cs typeface="Calibri"/>
                <a:sym typeface="Calibri"/>
              </a:rPr>
              <a:t>Perché sfruttano colori e immagini per facilitare le associazioni e stimolare il ragionamento.</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Perché consentono di assecondare la tendenza della nostra mente a "saltare" da un concetto ad un altro in un ordine che non è lineare.</a:t>
            </a:r>
            <a:endParaRPr sz="1600" b="0" i="0" u="none" strike="noStrike" cap="none" dirty="0">
              <a:solidFill>
                <a:schemeClr val="dk1"/>
              </a:solidFill>
              <a:latin typeface="Calibri"/>
              <a:ea typeface="Calibri"/>
              <a:cs typeface="Calibri"/>
              <a:sym typeface="Calibri"/>
            </a:endParaRPr>
          </a:p>
        </p:txBody>
      </p:sp>
      <p:cxnSp>
        <p:nvCxnSpPr>
          <p:cNvPr id="330" name="Google Shape;330;p16"/>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331" name="Google Shape;331;p16"/>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Ecco le risposte:</a:t>
            </a:r>
            <a:endParaRPr dirty="0"/>
          </a:p>
        </p:txBody>
      </p:sp>
      <p:grpSp>
        <p:nvGrpSpPr>
          <p:cNvPr id="332" name="Google Shape;332;p16"/>
          <p:cNvGrpSpPr/>
          <p:nvPr/>
        </p:nvGrpSpPr>
        <p:grpSpPr>
          <a:xfrm>
            <a:off x="10207680" y="2917800"/>
            <a:ext cx="1440000" cy="1022400"/>
            <a:chOff x="6949036" y="2151000"/>
            <a:chExt cx="3600000" cy="2556000"/>
          </a:xfrm>
        </p:grpSpPr>
        <p:sp>
          <p:nvSpPr>
            <p:cNvPr id="333" name="Google Shape;333;p16"/>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34" name="Google Shape;334;p16"/>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6"/>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16"/>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16"/>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8" name="Google Shape;338;p16"/>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9" name="Google Shape;339;p16"/>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0" name="Google Shape;340;p16"/>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1" name="Google Shape;341;p16"/>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16"/>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16"/>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44" name="Google Shape;344;p16"/>
          <p:cNvSpPr/>
          <p:nvPr/>
        </p:nvSpPr>
        <p:spPr>
          <a:xfrm>
            <a:off x="451029" y="669816"/>
            <a:ext cx="245473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Unit test solutions</a:t>
            </a:r>
            <a:endParaRPr sz="2000" b="1">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cxnSp>
        <p:nvCxnSpPr>
          <p:cNvPr id="49" name="Google Shape;49;p2"/>
          <p:cNvCxnSpPr/>
          <p:nvPr/>
        </p:nvCxnSpPr>
        <p:spPr>
          <a:xfrm>
            <a:off x="528320" y="3631149"/>
            <a:ext cx="6047970" cy="0"/>
          </a:xfrm>
          <a:prstGeom prst="straightConnector1">
            <a:avLst/>
          </a:prstGeom>
          <a:noFill/>
          <a:ln w="9525" cap="flat" cmpd="sng">
            <a:solidFill>
              <a:srgbClr val="F5911B"/>
            </a:solidFill>
            <a:prstDash val="dash"/>
            <a:round/>
            <a:headEnd type="none" w="sm" len="sm"/>
            <a:tailEnd type="none" w="sm" len="sm"/>
          </a:ln>
        </p:spPr>
      </p:cxnSp>
      <p:sp>
        <p:nvSpPr>
          <p:cNvPr id="50" name="Google Shape;50;p2"/>
          <p:cNvSpPr txBox="1"/>
          <p:nvPr/>
        </p:nvSpPr>
        <p:spPr>
          <a:xfrm>
            <a:off x="675242" y="3067289"/>
            <a:ext cx="6301150" cy="338554"/>
          </a:xfrm>
          <a:prstGeom prst="rect">
            <a:avLst/>
          </a:prstGeom>
          <a:noFill/>
          <a:ln>
            <a:noFill/>
          </a:ln>
        </p:spPr>
        <p:txBody>
          <a:bodyPr spcFirstLastPara="1" wrap="square" lIns="91425" tIns="45700" rIns="91425" bIns="45700" anchor="t" anchorCtr="0">
            <a:spAutoFit/>
          </a:bodyPr>
          <a:lstStyle/>
          <a:p>
            <a:pPr marL="216000" marR="0" lvl="0" indent="0" algn="l" rtl="0">
              <a:spcBef>
                <a:spcPts val="0"/>
              </a:spcBef>
              <a:spcAft>
                <a:spcPts val="0"/>
              </a:spcAft>
              <a:buNone/>
            </a:pPr>
            <a:r>
              <a:rPr lang="it-IT" sz="1600">
                <a:solidFill>
                  <a:schemeClr val="dk1"/>
                </a:solidFill>
                <a:latin typeface="Calibri"/>
                <a:ea typeface="Calibri"/>
                <a:cs typeface="Calibri"/>
                <a:sym typeface="Calibri"/>
              </a:rPr>
              <a:t>ref. DigCompEdu Area 1: Professional Engagement</a:t>
            </a:r>
            <a:endParaRPr/>
          </a:p>
        </p:txBody>
      </p:sp>
      <p:sp>
        <p:nvSpPr>
          <p:cNvPr id="51" name="Google Shape;51;p2"/>
          <p:cNvSpPr txBox="1"/>
          <p:nvPr/>
        </p:nvSpPr>
        <p:spPr>
          <a:xfrm>
            <a:off x="675241" y="3740993"/>
            <a:ext cx="2669911" cy="461665"/>
          </a:xfrm>
          <a:prstGeom prst="rect">
            <a:avLst/>
          </a:prstGeom>
          <a:noFill/>
          <a:ln>
            <a:noFill/>
          </a:ln>
        </p:spPr>
        <p:txBody>
          <a:bodyPr spcFirstLastPara="1" wrap="square" lIns="91425" tIns="45700" rIns="91425" bIns="45700" anchor="t" anchorCtr="0">
            <a:spAutoFit/>
          </a:bodyPr>
          <a:lstStyle/>
          <a:p>
            <a:pPr marL="216000" marR="0" lvl="0" indent="0" algn="l" rtl="0">
              <a:spcBef>
                <a:spcPts val="0"/>
              </a:spcBef>
              <a:spcAft>
                <a:spcPts val="0"/>
              </a:spcAft>
              <a:buNone/>
            </a:pPr>
            <a:r>
              <a:rPr lang="it-IT" sz="2400">
                <a:solidFill>
                  <a:schemeClr val="dk1"/>
                </a:solidFill>
                <a:latin typeface="Calibri"/>
                <a:ea typeface="Calibri"/>
                <a:cs typeface="Calibri"/>
                <a:sym typeface="Calibri"/>
              </a:rPr>
              <a:t>Partner: </a:t>
            </a:r>
            <a:r>
              <a:rPr lang="it-IT" sz="2400">
                <a:solidFill>
                  <a:srgbClr val="F5911B"/>
                </a:solidFill>
                <a:latin typeface="Calibri"/>
                <a:ea typeface="Calibri"/>
                <a:cs typeface="Calibri"/>
                <a:sym typeface="Calibri"/>
              </a:rPr>
              <a:t>IAL FVG</a:t>
            </a:r>
            <a:endParaRPr/>
          </a:p>
        </p:txBody>
      </p:sp>
      <p:grpSp>
        <p:nvGrpSpPr>
          <p:cNvPr id="52" name="Google Shape;52;p2"/>
          <p:cNvGrpSpPr/>
          <p:nvPr/>
        </p:nvGrpSpPr>
        <p:grpSpPr>
          <a:xfrm>
            <a:off x="7604644" y="2127843"/>
            <a:ext cx="3600000" cy="2556000"/>
            <a:chOff x="6949036" y="2151000"/>
            <a:chExt cx="3600000" cy="2556000"/>
          </a:xfrm>
        </p:grpSpPr>
        <p:sp>
          <p:nvSpPr>
            <p:cNvPr id="53" name="Google Shape;53;p2"/>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4" name="Google Shape;54;p2"/>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2"/>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2"/>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2"/>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2"/>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2"/>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2"/>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2"/>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2"/>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2"/>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905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4" name="Google Shape;64;p2"/>
          <p:cNvSpPr/>
          <p:nvPr/>
        </p:nvSpPr>
        <p:spPr>
          <a:xfrm>
            <a:off x="655319" y="2127843"/>
            <a:ext cx="5920971" cy="924610"/>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marL="144000" lvl="0"/>
            <a:r>
              <a:rPr lang="it-IT" sz="2000" b="1" dirty="0">
                <a:solidFill>
                  <a:schemeClr val="lt1"/>
                </a:solidFill>
                <a:latin typeface="Calibri"/>
                <a:ea typeface="Calibri"/>
                <a:cs typeface="Calibri"/>
                <a:sym typeface="Calibri"/>
              </a:rPr>
              <a:t>Gestione dell'aula: mantenere il coinvolgimento del pubblico all'interno dell'aula virtuale </a:t>
            </a:r>
            <a:r>
              <a:rPr lang="en-US" sz="2000" b="1" dirty="0">
                <a:solidFill>
                  <a:schemeClr val="lt1"/>
                </a:solidFill>
                <a:latin typeface="Calibri"/>
                <a:ea typeface="Calibri"/>
                <a:cs typeface="Calibri"/>
                <a:sym typeface="Calibri"/>
              </a:rPr>
              <a:t>- </a:t>
            </a:r>
            <a:r>
              <a:rPr lang="it-IT" sz="2000" b="1" dirty="0">
                <a:solidFill>
                  <a:schemeClr val="lt1"/>
                </a:solidFill>
                <a:latin typeface="Calibri"/>
                <a:ea typeface="Calibri"/>
                <a:cs typeface="Calibri"/>
                <a:sym typeface="Calibri"/>
              </a:rPr>
              <a:t>Mappe mentali, le basi</a:t>
            </a:r>
            <a:endParaRPr sz="2000" b="1"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8"/>
          <p:cNvSpPr txBox="1"/>
          <p:nvPr/>
        </p:nvSpPr>
        <p:spPr>
          <a:xfrm>
            <a:off x="626290" y="2104559"/>
            <a:ext cx="7823598" cy="368376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pPr>
            <a:r>
              <a:rPr lang="it-IT" sz="2000" b="1" dirty="0">
                <a:solidFill>
                  <a:schemeClr val="dk1"/>
                </a:solidFill>
                <a:latin typeface="Calibri"/>
                <a:ea typeface="Calibri"/>
                <a:cs typeface="Calibri"/>
                <a:sym typeface="Calibri"/>
              </a:rPr>
              <a:t>2. Per quale dei problemi seguenti </a:t>
            </a:r>
            <a:r>
              <a:rPr lang="it-IT" sz="2000" b="1" u="sng" dirty="0">
                <a:solidFill>
                  <a:schemeClr val="dk1"/>
                </a:solidFill>
                <a:latin typeface="Calibri"/>
                <a:ea typeface="Calibri"/>
                <a:cs typeface="Calibri"/>
                <a:sym typeface="Calibri"/>
              </a:rPr>
              <a:t>non</a:t>
            </a:r>
            <a:r>
              <a:rPr lang="it-IT" sz="2000" b="1" dirty="0">
                <a:solidFill>
                  <a:schemeClr val="dk1"/>
                </a:solidFill>
                <a:latin typeface="Calibri"/>
                <a:ea typeface="Calibri"/>
                <a:cs typeface="Calibri"/>
                <a:sym typeface="Calibri"/>
              </a:rPr>
              <a:t> è vantaggioso sfruttare una mappa mentale?</a:t>
            </a:r>
            <a:br>
              <a:rPr lang="it-IT" sz="2000" b="1" dirty="0">
                <a:solidFill>
                  <a:schemeClr val="dk1"/>
                </a:solidFill>
                <a:latin typeface="Calibri"/>
                <a:ea typeface="Calibri"/>
                <a:cs typeface="Calibri"/>
                <a:sym typeface="Calibri"/>
              </a:rPr>
            </a:br>
            <a:r>
              <a:rPr lang="it-IT" sz="1600" dirty="0">
                <a:solidFill>
                  <a:schemeClr val="dk1"/>
                </a:solidFill>
                <a:latin typeface="Calibri"/>
                <a:ea typeface="Calibri"/>
                <a:cs typeface="Calibri"/>
                <a:sym typeface="Calibri"/>
              </a:rPr>
              <a:t>(1 risposta corretta)</a:t>
            </a:r>
            <a:br>
              <a:rPr lang="it-IT" sz="1600" dirty="0">
                <a:solidFill>
                  <a:schemeClr val="dk1"/>
                </a:solidFill>
                <a:latin typeface="Calibri"/>
                <a:ea typeface="Calibri"/>
                <a:cs typeface="Calibri"/>
                <a:sym typeface="Calibri"/>
              </a:rPr>
            </a:br>
            <a:endParaRPr sz="1600" b="1" dirty="0">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Definire i contenuti della prossima lezione di fisica.</a:t>
            </a:r>
            <a:endParaRPr sz="1600" b="0" i="0" u="none" strike="noStrike" cap="none" dirty="0">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Progettare la ristrutturazione del bagno.</a:t>
            </a:r>
            <a:endParaRPr sz="1600" b="0" i="0" u="none" strike="noStrike" cap="none" dirty="0">
              <a:solidFill>
                <a:schemeClr val="dk1"/>
              </a:solidFill>
              <a:latin typeface="Calibri"/>
              <a:ea typeface="Calibri"/>
              <a:cs typeface="Calibri"/>
              <a:sym typeface="Calibri"/>
            </a:endParaRPr>
          </a:p>
          <a:p>
            <a:pPr marL="432000" marR="0" lvl="2" indent="-143999" algn="l" rtl="0">
              <a:spcBef>
                <a:spcPts val="0"/>
              </a:spcBef>
              <a:spcAft>
                <a:spcPts val="0"/>
              </a:spcAft>
              <a:buClr>
                <a:srgbClr val="F5911B"/>
              </a:buClr>
              <a:buSzPts val="1600"/>
              <a:buFont typeface="Arial"/>
              <a:buChar char="•"/>
            </a:pPr>
            <a:r>
              <a:rPr lang="it-IT" sz="1600" b="0" i="0" u="none" strike="noStrike" cap="none" dirty="0">
                <a:solidFill>
                  <a:srgbClr val="F5911B"/>
                </a:solidFill>
                <a:latin typeface="Calibri"/>
                <a:ea typeface="Calibri"/>
                <a:cs typeface="Calibri"/>
                <a:sym typeface="Calibri"/>
              </a:rPr>
              <a:t>Descrivere come funzionano le procedure di prestito bibliotecario.</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Valutare i pro e i contro di un nuovo software.</a:t>
            </a:r>
            <a:endParaRPr dirty="0"/>
          </a:p>
          <a:p>
            <a:pPr marL="431999" marR="0" lvl="2" indent="-143998"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Prendere appunti durante la lezione di storia.</a:t>
            </a: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p:txBody>
      </p:sp>
      <p:cxnSp>
        <p:nvCxnSpPr>
          <p:cNvPr id="350" name="Google Shape;350;p18"/>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grpSp>
        <p:nvGrpSpPr>
          <p:cNvPr id="352" name="Google Shape;352;p18"/>
          <p:cNvGrpSpPr/>
          <p:nvPr/>
        </p:nvGrpSpPr>
        <p:grpSpPr>
          <a:xfrm>
            <a:off x="10207680" y="2917800"/>
            <a:ext cx="1440000" cy="1022400"/>
            <a:chOff x="6949036" y="2151000"/>
            <a:chExt cx="3600000" cy="2556000"/>
          </a:xfrm>
        </p:grpSpPr>
        <p:sp>
          <p:nvSpPr>
            <p:cNvPr id="353" name="Google Shape;353;p18"/>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54" name="Google Shape;354;p18"/>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18"/>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18"/>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18"/>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18"/>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9" name="Google Shape;359;p18"/>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18"/>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1" name="Google Shape;361;p18"/>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2" name="Google Shape;362;p18"/>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3" name="Google Shape;363;p18"/>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64" name="Google Shape;364;p18"/>
          <p:cNvSpPr/>
          <p:nvPr/>
        </p:nvSpPr>
        <p:spPr>
          <a:xfrm>
            <a:off x="451029" y="669816"/>
            <a:ext cx="245473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Unit test solutions</a:t>
            </a:r>
            <a:endParaRPr sz="2000" b="1">
              <a:solidFill>
                <a:srgbClr val="FFFFFF"/>
              </a:solidFill>
              <a:latin typeface="Calibri"/>
              <a:ea typeface="Calibri"/>
              <a:cs typeface="Calibri"/>
              <a:sym typeface="Calibri"/>
            </a:endParaRPr>
          </a:p>
        </p:txBody>
      </p:sp>
      <p:sp>
        <p:nvSpPr>
          <p:cNvPr id="18" name="Google Shape;331;p16">
            <a:extLst>
              <a:ext uri="{FF2B5EF4-FFF2-40B4-BE49-F238E27FC236}">
                <a16:creationId xmlns:a16="http://schemas.microsoft.com/office/drawing/2014/main" id="{DB3BBF0D-9A6B-4883-9FC8-A8645C705549}"/>
              </a:ext>
            </a:extLst>
          </p:cNvPr>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Ecco le risposte:</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1fe0fa25fe1_0_25"/>
          <p:cNvSpPr txBox="1"/>
          <p:nvPr/>
        </p:nvSpPr>
        <p:spPr>
          <a:xfrm>
            <a:off x="626290" y="2104559"/>
            <a:ext cx="7823700" cy="3683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pPr>
            <a:r>
              <a:rPr lang="it-IT" sz="2000" b="1" dirty="0">
                <a:solidFill>
                  <a:schemeClr val="dk1"/>
                </a:solidFill>
                <a:latin typeface="Calibri"/>
                <a:ea typeface="Calibri"/>
                <a:cs typeface="Calibri"/>
                <a:sym typeface="Calibri"/>
              </a:rPr>
              <a:t>3. Cosa rappresentano le linee all’interno di una mappa mentale?</a:t>
            </a:r>
            <a:br>
              <a:rPr lang="it-IT" sz="2000" b="1" dirty="0">
                <a:solidFill>
                  <a:schemeClr val="dk1"/>
                </a:solidFill>
                <a:latin typeface="Calibri"/>
                <a:ea typeface="Calibri"/>
                <a:cs typeface="Calibri"/>
                <a:sym typeface="Calibri"/>
              </a:rPr>
            </a:br>
            <a:r>
              <a:rPr lang="it-IT" sz="1600" dirty="0">
                <a:solidFill>
                  <a:schemeClr val="dk1"/>
                </a:solidFill>
                <a:latin typeface="Calibri"/>
                <a:ea typeface="Calibri"/>
                <a:cs typeface="Calibri"/>
                <a:sym typeface="Calibri"/>
              </a:rPr>
              <a:t>(1 risposta corretta)</a:t>
            </a:r>
            <a:br>
              <a:rPr lang="it-IT"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431999" marR="0" lvl="2" indent="-143998" algn="l" rtl="0">
              <a:spcBef>
                <a:spcPts val="0"/>
              </a:spcBef>
              <a:spcAft>
                <a:spcPts val="0"/>
              </a:spcAft>
              <a:buClr>
                <a:srgbClr val="F5911B"/>
              </a:buClr>
              <a:buSzPts val="1600"/>
              <a:buFont typeface="Arial"/>
              <a:buChar char="•"/>
            </a:pPr>
            <a:r>
              <a:rPr lang="it-IT" sz="1600" b="0" i="0" u="none" strike="noStrike" cap="none" dirty="0">
                <a:solidFill>
                  <a:srgbClr val="F5911B"/>
                </a:solidFill>
                <a:latin typeface="Calibri"/>
                <a:ea typeface="Calibri"/>
                <a:cs typeface="Calibri"/>
                <a:sym typeface="Calibri"/>
              </a:rPr>
              <a:t>Le associazioni tra concetti.</a:t>
            </a:r>
            <a:endParaRPr dirty="0"/>
          </a:p>
          <a:p>
            <a:pPr marL="431999" marR="0" lvl="2" indent="-143998"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Le relazioni tra concetti.</a:t>
            </a:r>
            <a:endParaRPr dirty="0"/>
          </a:p>
          <a:p>
            <a:pPr marL="431999" marR="0" lvl="2" indent="-143998"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La gerarchia dei concetti.</a:t>
            </a:r>
            <a:endParaRPr dirty="0"/>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a:p>
            <a:pPr marL="284400" marR="0" lvl="0" indent="0" algn="l" rtl="0">
              <a:lnSpc>
                <a:spcPct val="120000"/>
              </a:lnSpc>
              <a:spcBef>
                <a:spcPts val="0"/>
              </a:spcBef>
              <a:spcAft>
                <a:spcPts val="0"/>
              </a:spcAft>
              <a:buNone/>
            </a:pPr>
            <a:endParaRPr sz="1600" dirty="0">
              <a:solidFill>
                <a:schemeClr val="dk1"/>
              </a:solidFill>
              <a:latin typeface="Calibri"/>
              <a:ea typeface="Calibri"/>
              <a:cs typeface="Calibri"/>
              <a:sym typeface="Calibri"/>
            </a:endParaRPr>
          </a:p>
        </p:txBody>
      </p:sp>
      <p:cxnSp>
        <p:nvCxnSpPr>
          <p:cNvPr id="370" name="Google Shape;370;g1fe0fa25fe1_0_25"/>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grpSp>
        <p:nvGrpSpPr>
          <p:cNvPr id="372" name="Google Shape;372;g1fe0fa25fe1_0_25"/>
          <p:cNvGrpSpPr/>
          <p:nvPr/>
        </p:nvGrpSpPr>
        <p:grpSpPr>
          <a:xfrm>
            <a:off x="10207680" y="2917800"/>
            <a:ext cx="1439823" cy="1022354"/>
            <a:chOff x="6949036" y="2151000"/>
            <a:chExt cx="3599557" cy="2555886"/>
          </a:xfrm>
        </p:grpSpPr>
        <p:sp>
          <p:nvSpPr>
            <p:cNvPr id="373" name="Google Shape;373;g1fe0fa25fe1_0_25"/>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74" name="Google Shape;374;g1fe0fa25fe1_0_25"/>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g1fe0fa25fe1_0_25"/>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g1fe0fa25fe1_0_25"/>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g1fe0fa25fe1_0_25"/>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g1fe0fa25fe1_0_25"/>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g1fe0fa25fe1_0_25"/>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g1fe0fa25fe1_0_25"/>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g1fe0fa25fe1_0_25"/>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g1fe0fa25fe1_0_25"/>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g1fe0fa25fe1_0_25"/>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84" name="Google Shape;384;g1fe0fa25fe1_0_25"/>
          <p:cNvSpPr/>
          <p:nvPr/>
        </p:nvSpPr>
        <p:spPr>
          <a:xfrm>
            <a:off x="451029" y="669816"/>
            <a:ext cx="24546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Unit test solutions</a:t>
            </a:r>
            <a:endParaRPr sz="2000" b="1">
              <a:solidFill>
                <a:srgbClr val="FFFFFF"/>
              </a:solidFill>
              <a:latin typeface="Calibri"/>
              <a:ea typeface="Calibri"/>
              <a:cs typeface="Calibri"/>
              <a:sym typeface="Calibri"/>
            </a:endParaRPr>
          </a:p>
        </p:txBody>
      </p:sp>
      <p:sp>
        <p:nvSpPr>
          <p:cNvPr id="18" name="Google Shape;331;p16">
            <a:extLst>
              <a:ext uri="{FF2B5EF4-FFF2-40B4-BE49-F238E27FC236}">
                <a16:creationId xmlns:a16="http://schemas.microsoft.com/office/drawing/2014/main" id="{046E5824-BC93-4204-B895-F801DFABA4FE}"/>
              </a:ext>
            </a:extLst>
          </p:cNvPr>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Ecco le risposte:</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0"/>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pPr>
            <a:r>
              <a:rPr lang="it-IT" sz="2000" b="1" dirty="0">
                <a:solidFill>
                  <a:schemeClr val="dk1"/>
                </a:solidFill>
                <a:latin typeface="Calibri"/>
                <a:ea typeface="Calibri"/>
                <a:cs typeface="Calibri"/>
                <a:sym typeface="Calibri"/>
              </a:rPr>
              <a:t>4. Il </a:t>
            </a:r>
            <a:r>
              <a:rPr lang="it-IT" sz="2000" b="1" dirty="0" err="1">
                <a:solidFill>
                  <a:schemeClr val="dk1"/>
                </a:solidFill>
                <a:latin typeface="Calibri"/>
                <a:ea typeface="Calibri"/>
                <a:cs typeface="Calibri"/>
                <a:sym typeface="Calibri"/>
              </a:rPr>
              <a:t>problem</a:t>
            </a:r>
            <a:r>
              <a:rPr lang="it-IT" sz="2000" b="1" dirty="0">
                <a:solidFill>
                  <a:schemeClr val="dk1"/>
                </a:solidFill>
                <a:latin typeface="Calibri"/>
                <a:ea typeface="Calibri"/>
                <a:cs typeface="Calibri"/>
                <a:sym typeface="Calibri"/>
              </a:rPr>
              <a:t> solving è una delle attività che trae maggior vantaggio dall’utilizzo di mappe mentali. Quali, tra i punti di forza delle mappe mentali, gli sono specificamente utili?</a:t>
            </a:r>
            <a:br>
              <a:rPr lang="it-IT" sz="2000" b="1" dirty="0">
                <a:solidFill>
                  <a:schemeClr val="dk1"/>
                </a:solidFill>
                <a:latin typeface="Calibri"/>
                <a:ea typeface="Calibri"/>
                <a:cs typeface="Calibri"/>
                <a:sym typeface="Calibri"/>
              </a:rPr>
            </a:br>
            <a:r>
              <a:rPr lang="it-IT" sz="1600" dirty="0">
                <a:solidFill>
                  <a:schemeClr val="dk1"/>
                </a:solidFill>
                <a:latin typeface="Calibri"/>
                <a:ea typeface="Calibri"/>
                <a:cs typeface="Calibri"/>
                <a:sym typeface="Calibri"/>
              </a:rPr>
              <a:t>(2 risposte corrette)</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2000" marR="0" lvl="2" indent="-143999" algn="l" rtl="0">
              <a:spcBef>
                <a:spcPts val="0"/>
              </a:spcBef>
              <a:spcAft>
                <a:spcPts val="0"/>
              </a:spcAft>
              <a:buClr>
                <a:srgbClr val="F5911B"/>
              </a:buClr>
              <a:buSzPts val="1600"/>
              <a:buFont typeface="Arial"/>
              <a:buChar char="•"/>
            </a:pPr>
            <a:r>
              <a:rPr lang="it-IT" sz="1600" b="0" i="0" u="none" strike="noStrike" cap="none" dirty="0">
                <a:solidFill>
                  <a:srgbClr val="F5911B"/>
                </a:solidFill>
                <a:latin typeface="Calibri"/>
                <a:ea typeface="Calibri"/>
                <a:cs typeface="Calibri"/>
                <a:sym typeface="Calibri"/>
              </a:rPr>
              <a:t>Comprensione del problema</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Stimolo dell'attenzione</a:t>
            </a:r>
            <a:endParaRPr sz="1600" b="0" i="0" u="none" strike="noStrike" cap="none" dirty="0">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Memorizzazione del problema</a:t>
            </a:r>
            <a:endParaRPr dirty="0"/>
          </a:p>
          <a:p>
            <a:pPr marL="432000" marR="0" lvl="2" indent="-143999" algn="l" rtl="0">
              <a:spcBef>
                <a:spcPts val="0"/>
              </a:spcBef>
              <a:spcAft>
                <a:spcPts val="0"/>
              </a:spcAft>
              <a:buClr>
                <a:srgbClr val="F5911B"/>
              </a:buClr>
              <a:buSzPts val="1600"/>
              <a:buFont typeface="Arial"/>
              <a:buChar char="•"/>
            </a:pPr>
            <a:r>
              <a:rPr lang="it-IT" sz="1600" b="0" i="0" u="none" strike="noStrike" cap="none" dirty="0">
                <a:solidFill>
                  <a:srgbClr val="F5911B"/>
                </a:solidFill>
                <a:latin typeface="Calibri"/>
                <a:ea typeface="Calibri"/>
                <a:cs typeface="Calibri"/>
                <a:sym typeface="Calibri"/>
              </a:rPr>
              <a:t>Generazione di nuove idee</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Sintesi del problema</a:t>
            </a:r>
            <a:endParaRPr sz="1600" b="0" i="0" u="none" strike="noStrike" cap="none" dirty="0">
              <a:solidFill>
                <a:schemeClr val="dk1"/>
              </a:solidFill>
              <a:latin typeface="Calibri"/>
              <a:ea typeface="Calibri"/>
              <a:cs typeface="Calibri"/>
              <a:sym typeface="Calibri"/>
            </a:endParaRPr>
          </a:p>
        </p:txBody>
      </p:sp>
      <p:cxnSp>
        <p:nvCxnSpPr>
          <p:cNvPr id="390" name="Google Shape;390;p20"/>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grpSp>
        <p:nvGrpSpPr>
          <p:cNvPr id="392" name="Google Shape;392;p20"/>
          <p:cNvGrpSpPr/>
          <p:nvPr/>
        </p:nvGrpSpPr>
        <p:grpSpPr>
          <a:xfrm>
            <a:off x="10207680" y="2917800"/>
            <a:ext cx="1440000" cy="1022400"/>
            <a:chOff x="6949036" y="2151000"/>
            <a:chExt cx="3600000" cy="2556000"/>
          </a:xfrm>
        </p:grpSpPr>
        <p:sp>
          <p:nvSpPr>
            <p:cNvPr id="393" name="Google Shape;393;p20"/>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394" name="Google Shape;394;p20"/>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20"/>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20"/>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20"/>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20"/>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20"/>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400;p20"/>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401;p20"/>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20"/>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403;p20"/>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04" name="Google Shape;404;p20"/>
          <p:cNvSpPr/>
          <p:nvPr/>
        </p:nvSpPr>
        <p:spPr>
          <a:xfrm>
            <a:off x="451029" y="669816"/>
            <a:ext cx="245473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Unit test solutions</a:t>
            </a:r>
            <a:endParaRPr sz="2000" b="1">
              <a:solidFill>
                <a:srgbClr val="FFFFFF"/>
              </a:solidFill>
              <a:latin typeface="Calibri"/>
              <a:ea typeface="Calibri"/>
              <a:cs typeface="Calibri"/>
              <a:sym typeface="Calibri"/>
            </a:endParaRPr>
          </a:p>
        </p:txBody>
      </p:sp>
      <p:sp>
        <p:nvSpPr>
          <p:cNvPr id="18" name="Google Shape;331;p16">
            <a:extLst>
              <a:ext uri="{FF2B5EF4-FFF2-40B4-BE49-F238E27FC236}">
                <a16:creationId xmlns:a16="http://schemas.microsoft.com/office/drawing/2014/main" id="{D9CDA57A-B6C1-4D53-9E90-61E243EE071D}"/>
              </a:ext>
            </a:extLst>
          </p:cNvPr>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Ecco le risposte:</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21"/>
          <p:cNvSpPr/>
          <p:nvPr/>
        </p:nvSpPr>
        <p:spPr>
          <a:xfrm>
            <a:off x="451029" y="669816"/>
            <a:ext cx="486284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2. Mappe mentali Vs mappe concettuali</a:t>
            </a:r>
            <a:endParaRPr/>
          </a:p>
        </p:txBody>
      </p:sp>
      <p:sp>
        <p:nvSpPr>
          <p:cNvPr id="410" name="Google Shape;410;p21"/>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2.1 Ti sembra una mappa mentale?</a:t>
            </a:r>
            <a:endParaRPr dirty="0"/>
          </a:p>
        </p:txBody>
      </p:sp>
      <p:pic>
        <p:nvPicPr>
          <p:cNvPr id="411" name="Google Shape;411;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579075" y="1536175"/>
            <a:ext cx="7181625" cy="4297801"/>
          </a:xfrm>
          <a:prstGeom prst="rect">
            <a:avLst/>
          </a:prstGeom>
          <a:noFill/>
          <a:ln>
            <a:noFill/>
          </a:ln>
        </p:spPr>
      </p:pic>
      <p:sp>
        <p:nvSpPr>
          <p:cNvPr id="412" name="Google Shape;412;p21"/>
          <p:cNvSpPr txBox="1"/>
          <p:nvPr/>
        </p:nvSpPr>
        <p:spPr>
          <a:xfrm>
            <a:off x="573408" y="1691972"/>
            <a:ext cx="3955500" cy="3475800"/>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None/>
            </a:pPr>
            <a:r>
              <a:rPr lang="it-IT" sz="1600" i="1" dirty="0">
                <a:solidFill>
                  <a:srgbClr val="000000"/>
                </a:solidFill>
                <a:latin typeface="Calibri"/>
                <a:ea typeface="Calibri"/>
                <a:cs typeface="Calibri"/>
                <a:sym typeface="Calibri"/>
              </a:rPr>
              <a:t>Osserva la mappa qui a lato. </a:t>
            </a:r>
            <a:br>
              <a:rPr lang="it-IT" sz="1600" dirty="0">
                <a:solidFill>
                  <a:srgbClr val="000000"/>
                </a:solidFill>
                <a:latin typeface="Calibri"/>
                <a:ea typeface="Calibri"/>
                <a:cs typeface="Calibri"/>
                <a:sym typeface="Calibri"/>
              </a:rPr>
            </a:br>
            <a:r>
              <a:rPr lang="it-IT" sz="1600" dirty="0">
                <a:solidFill>
                  <a:srgbClr val="000000"/>
                </a:solidFill>
                <a:latin typeface="Calibri"/>
                <a:ea typeface="Calibri"/>
                <a:cs typeface="Calibri"/>
                <a:sym typeface="Calibri"/>
              </a:rPr>
              <a:t>Cosa ne pensi? </a:t>
            </a:r>
            <a:endParaRPr dirty="0"/>
          </a:p>
          <a:p>
            <a:pPr marL="284400" marR="0" lvl="0" indent="0" algn="l" rtl="0">
              <a:lnSpc>
                <a:spcPct val="120000"/>
              </a:lnSpc>
              <a:spcBef>
                <a:spcPts val="0"/>
              </a:spcBef>
              <a:spcAft>
                <a:spcPts val="0"/>
              </a:spcAft>
              <a:buNone/>
            </a:pPr>
            <a:r>
              <a:rPr lang="it-IT" sz="1600" dirty="0">
                <a:solidFill>
                  <a:srgbClr val="000000"/>
                </a:solidFill>
                <a:latin typeface="Calibri"/>
                <a:ea typeface="Calibri"/>
                <a:cs typeface="Calibri"/>
                <a:sym typeface="Calibri"/>
              </a:rPr>
              <a:t>Noti delle differenze grafiche rispetto alla mappa di </a:t>
            </a:r>
            <a:r>
              <a:rPr lang="it-IT" sz="1600" dirty="0" err="1">
                <a:solidFill>
                  <a:srgbClr val="000000"/>
                </a:solidFill>
                <a:latin typeface="Calibri"/>
                <a:ea typeface="Calibri"/>
                <a:cs typeface="Calibri"/>
                <a:sym typeface="Calibri"/>
              </a:rPr>
              <a:t>Buzan</a:t>
            </a:r>
            <a:r>
              <a:rPr lang="it-IT" sz="1600" dirty="0">
                <a:solidFill>
                  <a:srgbClr val="000000"/>
                </a:solidFill>
                <a:latin typeface="Calibri"/>
                <a:ea typeface="Calibri"/>
                <a:cs typeface="Calibri"/>
                <a:sym typeface="Calibri"/>
              </a:rPr>
              <a:t> vista prima? </a:t>
            </a:r>
            <a:endParaRPr dirty="0"/>
          </a:p>
          <a:p>
            <a:pPr marL="284400" marR="0" lvl="0" indent="0" algn="l" rtl="0">
              <a:lnSpc>
                <a:spcPct val="120000"/>
              </a:lnSpc>
              <a:spcBef>
                <a:spcPts val="1200"/>
              </a:spcBef>
              <a:spcAft>
                <a:spcPts val="0"/>
              </a:spcAft>
              <a:buNone/>
            </a:pPr>
            <a:r>
              <a:rPr lang="it-IT" sz="1600" dirty="0">
                <a:latin typeface="Calibri"/>
                <a:ea typeface="Calibri"/>
                <a:cs typeface="Calibri"/>
                <a:sym typeface="Calibri"/>
              </a:rPr>
              <a:t>Riflettiamo</a:t>
            </a:r>
            <a:r>
              <a:rPr lang="it-IT" sz="1600" dirty="0">
                <a:solidFill>
                  <a:srgbClr val="000000"/>
                </a:solidFill>
                <a:latin typeface="Calibri"/>
                <a:ea typeface="Calibri"/>
                <a:cs typeface="Calibri"/>
                <a:sym typeface="Calibri"/>
              </a:rPr>
              <a:t>:</a:t>
            </a:r>
            <a:endParaRPr dirty="0"/>
          </a:p>
          <a:p>
            <a:pPr marL="570150" marR="0" lvl="0" indent="-285749" algn="l" rtl="0">
              <a:lnSpc>
                <a:spcPct val="120000"/>
              </a:lnSpc>
              <a:spcBef>
                <a:spcPts val="0"/>
              </a:spcBef>
              <a:spcAft>
                <a:spcPts val="0"/>
              </a:spcAft>
              <a:buClr>
                <a:srgbClr val="000000"/>
              </a:buClr>
              <a:buSzPts val="1600"/>
              <a:buFont typeface="Arial"/>
              <a:buChar char="•"/>
            </a:pPr>
            <a:r>
              <a:rPr lang="it-IT" sz="1600" dirty="0">
                <a:solidFill>
                  <a:srgbClr val="000000"/>
                </a:solidFill>
                <a:latin typeface="Calibri"/>
                <a:ea typeface="Calibri"/>
                <a:cs typeface="Calibri"/>
                <a:sym typeface="Calibri"/>
              </a:rPr>
              <a:t>Ha parole collegate da linee o da frecce?</a:t>
            </a:r>
            <a:endParaRPr dirty="0"/>
          </a:p>
          <a:p>
            <a:pPr marL="570150" marR="0" lvl="0" indent="-285749" algn="l" rtl="0">
              <a:lnSpc>
                <a:spcPct val="120000"/>
              </a:lnSpc>
              <a:spcBef>
                <a:spcPts val="0"/>
              </a:spcBef>
              <a:spcAft>
                <a:spcPts val="0"/>
              </a:spcAft>
              <a:buClr>
                <a:srgbClr val="000000"/>
              </a:buClr>
              <a:buSzPts val="1600"/>
              <a:buFont typeface="Arial"/>
              <a:buChar char="•"/>
            </a:pPr>
            <a:r>
              <a:rPr lang="it-IT" sz="1600" dirty="0">
                <a:solidFill>
                  <a:srgbClr val="000000"/>
                </a:solidFill>
                <a:latin typeface="Calibri"/>
                <a:ea typeface="Calibri"/>
                <a:cs typeface="Calibri"/>
                <a:sym typeface="Calibri"/>
              </a:rPr>
              <a:t>Sui collegamenti c’è scritto qualcosa?</a:t>
            </a:r>
            <a:endParaRPr dirty="0"/>
          </a:p>
          <a:p>
            <a:pPr marL="570150" marR="0" lvl="0" indent="-285749" algn="l" rtl="0">
              <a:lnSpc>
                <a:spcPct val="120000"/>
              </a:lnSpc>
              <a:spcBef>
                <a:spcPts val="0"/>
              </a:spcBef>
              <a:spcAft>
                <a:spcPts val="0"/>
              </a:spcAft>
              <a:buClr>
                <a:srgbClr val="000000"/>
              </a:buClr>
              <a:buSzPts val="1600"/>
              <a:buFont typeface="Arial"/>
              <a:buChar char="•"/>
            </a:pPr>
            <a:r>
              <a:rPr lang="it-IT" sz="1600" dirty="0">
                <a:solidFill>
                  <a:srgbClr val="000000"/>
                </a:solidFill>
                <a:latin typeface="Calibri"/>
                <a:ea typeface="Calibri"/>
                <a:cs typeface="Calibri"/>
                <a:sym typeface="Calibri"/>
              </a:rPr>
              <a:t>Ha una struttura radiale intorno al centro o verticale verso il basso?</a:t>
            </a:r>
            <a:endParaRPr dirty="0"/>
          </a:p>
          <a:p>
            <a:pPr marL="570150" marR="0" lvl="0" indent="-285749" algn="l" rtl="0">
              <a:lnSpc>
                <a:spcPct val="120000"/>
              </a:lnSpc>
              <a:spcBef>
                <a:spcPts val="0"/>
              </a:spcBef>
              <a:spcAft>
                <a:spcPts val="0"/>
              </a:spcAft>
              <a:buClr>
                <a:srgbClr val="000000"/>
              </a:buClr>
              <a:buSzPts val="1600"/>
              <a:buFont typeface="Arial"/>
              <a:buChar char="•"/>
            </a:pPr>
            <a:r>
              <a:rPr lang="it-IT" sz="1600" dirty="0">
                <a:solidFill>
                  <a:srgbClr val="000000"/>
                </a:solidFill>
                <a:latin typeface="Calibri"/>
                <a:ea typeface="Calibri"/>
                <a:cs typeface="Calibri"/>
                <a:sym typeface="Calibri"/>
              </a:rPr>
              <a:t>Usa colori e immagini, oppure no?</a:t>
            </a:r>
            <a:endParaRPr dirty="0"/>
          </a:p>
          <a:p>
            <a:pPr marL="570150" marR="0" lvl="0" indent="-285749" algn="l" rtl="0">
              <a:lnSpc>
                <a:spcPct val="120000"/>
              </a:lnSpc>
              <a:spcBef>
                <a:spcPts val="0"/>
              </a:spcBef>
              <a:spcAft>
                <a:spcPts val="0"/>
              </a:spcAft>
              <a:buClr>
                <a:srgbClr val="000000"/>
              </a:buClr>
              <a:buSzPts val="1600"/>
              <a:buFont typeface="Arial"/>
              <a:buChar char="•"/>
            </a:pPr>
            <a:r>
              <a:rPr lang="it-IT" sz="1600" dirty="0">
                <a:solidFill>
                  <a:srgbClr val="000000"/>
                </a:solidFill>
                <a:latin typeface="Calibri"/>
                <a:ea typeface="Calibri"/>
                <a:cs typeface="Calibri"/>
                <a:sym typeface="Calibri"/>
              </a:rPr>
              <a:t>Ha solo legami gerarchici, oppure no?</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2"/>
          <p:cNvSpPr/>
          <p:nvPr/>
        </p:nvSpPr>
        <p:spPr>
          <a:xfrm>
            <a:off x="451029" y="669816"/>
            <a:ext cx="486284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2. Mappe mentali Vs mappe concettuali</a:t>
            </a:r>
            <a:endParaRPr/>
          </a:p>
        </p:txBody>
      </p:sp>
      <p:sp>
        <p:nvSpPr>
          <p:cNvPr id="418" name="Google Shape;418;p22"/>
          <p:cNvSpPr txBox="1"/>
          <p:nvPr/>
        </p:nvSpPr>
        <p:spPr>
          <a:xfrm>
            <a:off x="523240" y="1250839"/>
            <a:ext cx="5351816"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2.2 Mappe mentali e concettuali a confronto </a:t>
            </a:r>
            <a:endParaRPr dirty="0"/>
          </a:p>
        </p:txBody>
      </p:sp>
      <p:sp>
        <p:nvSpPr>
          <p:cNvPr id="419" name="Google Shape;419;p22"/>
          <p:cNvSpPr txBox="1"/>
          <p:nvPr/>
        </p:nvSpPr>
        <p:spPr>
          <a:xfrm>
            <a:off x="359556" y="1691972"/>
            <a:ext cx="5515500" cy="3475800"/>
          </a:xfrm>
          <a:prstGeom prst="rect">
            <a:avLst/>
          </a:prstGeom>
          <a:noFill/>
          <a:ln>
            <a:noFill/>
          </a:ln>
        </p:spPr>
        <p:txBody>
          <a:bodyPr spcFirstLastPara="1" wrap="square" lIns="91425" tIns="45700" rIns="91425" bIns="45700" anchor="t" anchorCtr="0">
            <a:noAutofit/>
          </a:bodyPr>
          <a:lstStyle/>
          <a:p>
            <a:pPr marL="284400" marR="0" lvl="0" indent="0" algn="just" rtl="0">
              <a:lnSpc>
                <a:spcPct val="120000"/>
              </a:lnSpc>
              <a:spcBef>
                <a:spcPts val="0"/>
              </a:spcBef>
              <a:spcAft>
                <a:spcPts val="0"/>
              </a:spcAft>
              <a:buNone/>
            </a:pPr>
            <a:r>
              <a:rPr lang="it-IT" sz="1600" dirty="0">
                <a:solidFill>
                  <a:srgbClr val="000000"/>
                </a:solidFill>
                <a:latin typeface="Calibri"/>
                <a:ea typeface="Calibri"/>
                <a:cs typeface="Calibri"/>
                <a:sym typeface="Calibri"/>
              </a:rPr>
              <a:t>Quella presentata è una </a:t>
            </a:r>
            <a:r>
              <a:rPr lang="it-IT" sz="1600" b="1" dirty="0">
                <a:solidFill>
                  <a:srgbClr val="F5911B"/>
                </a:solidFill>
                <a:latin typeface="Calibri"/>
                <a:ea typeface="Calibri"/>
                <a:cs typeface="Calibri"/>
                <a:sym typeface="Calibri"/>
              </a:rPr>
              <a:t>mappa concettuale</a:t>
            </a:r>
            <a:r>
              <a:rPr lang="it-IT" sz="1600" dirty="0">
                <a:solidFill>
                  <a:srgbClr val="000000"/>
                </a:solidFill>
                <a:latin typeface="Calibri"/>
                <a:ea typeface="Calibri"/>
                <a:cs typeface="Calibri"/>
                <a:sym typeface="Calibri"/>
              </a:rPr>
              <a:t>, e </a:t>
            </a:r>
            <a:r>
              <a:rPr lang="it-IT" sz="1600" dirty="0">
                <a:latin typeface="Calibri"/>
                <a:ea typeface="Calibri"/>
                <a:cs typeface="Calibri"/>
                <a:sym typeface="Calibri"/>
              </a:rPr>
              <a:t>presenta </a:t>
            </a:r>
            <a:r>
              <a:rPr lang="it-IT" sz="1600" dirty="0">
                <a:solidFill>
                  <a:srgbClr val="000000"/>
                </a:solidFill>
                <a:latin typeface="Calibri"/>
                <a:ea typeface="Calibri"/>
                <a:cs typeface="Calibri"/>
                <a:sym typeface="Calibri"/>
              </a:rPr>
              <a:t>varie differenze rispetto ad una mappa mentale.</a:t>
            </a:r>
            <a:endParaRPr dirty="0"/>
          </a:p>
          <a:p>
            <a:pPr marL="284400" marR="0" lvl="0" indent="0" algn="just" rtl="0">
              <a:lnSpc>
                <a:spcPct val="120000"/>
              </a:lnSpc>
              <a:spcBef>
                <a:spcPts val="600"/>
              </a:spcBef>
              <a:spcAft>
                <a:spcPts val="0"/>
              </a:spcAft>
              <a:buNone/>
            </a:pPr>
            <a:r>
              <a:rPr lang="it-IT" sz="1600" dirty="0">
                <a:solidFill>
                  <a:srgbClr val="000000"/>
                </a:solidFill>
                <a:latin typeface="Calibri"/>
                <a:ea typeface="Calibri"/>
                <a:cs typeface="Calibri"/>
                <a:sym typeface="Calibri"/>
              </a:rPr>
              <a:t>Le più evidenti sono quelle grafiche, ad esempio:</a:t>
            </a:r>
            <a:endParaRPr dirty="0"/>
          </a:p>
          <a:p>
            <a:pPr marL="570150" marR="0" lvl="0" indent="-285750" algn="just" rtl="0">
              <a:lnSpc>
                <a:spcPct val="120000"/>
              </a:lnSpc>
              <a:spcBef>
                <a:spcPts val="0"/>
              </a:spcBef>
              <a:spcAft>
                <a:spcPts val="0"/>
              </a:spcAft>
              <a:buClr>
                <a:srgbClr val="000000"/>
              </a:buClr>
              <a:buSzPts val="1600"/>
              <a:buFont typeface="Arial"/>
              <a:buChar char="•"/>
            </a:pPr>
            <a:r>
              <a:rPr lang="it-IT" sz="1600" dirty="0">
                <a:solidFill>
                  <a:schemeClr val="dk1"/>
                </a:solidFill>
                <a:latin typeface="Calibri"/>
                <a:ea typeface="Calibri"/>
                <a:cs typeface="Calibri"/>
                <a:sym typeface="Calibri"/>
              </a:rPr>
              <a:t>Ha una </a:t>
            </a:r>
            <a:r>
              <a:rPr lang="it-IT" sz="1600" dirty="0">
                <a:solidFill>
                  <a:srgbClr val="F5911B"/>
                </a:solidFill>
                <a:latin typeface="Calibri"/>
                <a:ea typeface="Calibri"/>
                <a:cs typeface="Calibri"/>
                <a:sym typeface="Calibri"/>
              </a:rPr>
              <a:t>struttura verticale verso il basso </a:t>
            </a:r>
            <a:r>
              <a:rPr lang="it-IT" sz="1600" dirty="0">
                <a:solidFill>
                  <a:schemeClr val="dk1"/>
                </a:solidFill>
                <a:latin typeface="Calibri"/>
                <a:ea typeface="Calibri"/>
                <a:cs typeface="Calibri"/>
                <a:sym typeface="Calibri"/>
              </a:rPr>
              <a:t>e non radiale intorno al centro</a:t>
            </a:r>
            <a:endParaRPr sz="1600" dirty="0">
              <a:solidFill>
                <a:schemeClr val="dk1"/>
              </a:solidFill>
              <a:latin typeface="Calibri"/>
              <a:ea typeface="Calibri"/>
              <a:cs typeface="Calibri"/>
              <a:sym typeface="Calibri"/>
            </a:endParaRPr>
          </a:p>
          <a:p>
            <a:pPr marL="570150" marR="0" lvl="0" indent="-285749" algn="just" rtl="0">
              <a:lnSpc>
                <a:spcPct val="120000"/>
              </a:lnSpc>
              <a:spcBef>
                <a:spcPts val="0"/>
              </a:spcBef>
              <a:spcAft>
                <a:spcPts val="0"/>
              </a:spcAft>
              <a:buClr>
                <a:srgbClr val="000000"/>
              </a:buClr>
              <a:buSzPts val="1600"/>
              <a:buFont typeface="Arial"/>
              <a:buChar char="•"/>
            </a:pPr>
            <a:r>
              <a:rPr lang="it-IT" sz="1600" dirty="0">
                <a:solidFill>
                  <a:srgbClr val="000000"/>
                </a:solidFill>
                <a:latin typeface="Calibri"/>
                <a:ea typeface="Calibri"/>
                <a:cs typeface="Calibri"/>
                <a:sym typeface="Calibri"/>
              </a:rPr>
              <a:t>Ha parole-concetto collegate da </a:t>
            </a:r>
            <a:r>
              <a:rPr lang="it-IT" sz="1600" dirty="0">
                <a:solidFill>
                  <a:srgbClr val="F5911B"/>
                </a:solidFill>
                <a:latin typeface="Calibri"/>
                <a:ea typeface="Calibri"/>
                <a:cs typeface="Calibri"/>
                <a:sym typeface="Calibri"/>
              </a:rPr>
              <a:t>frecce</a:t>
            </a:r>
            <a:r>
              <a:rPr lang="it-IT" sz="1600" dirty="0">
                <a:solidFill>
                  <a:srgbClr val="000000"/>
                </a:solidFill>
                <a:latin typeface="Calibri"/>
                <a:ea typeface="Calibri"/>
                <a:cs typeface="Calibri"/>
                <a:sym typeface="Calibri"/>
              </a:rPr>
              <a:t> e non da semplici linee (1)</a:t>
            </a:r>
            <a:endParaRPr dirty="0"/>
          </a:p>
          <a:p>
            <a:pPr marL="570150" marR="0" lvl="0" indent="-285749" algn="just" rtl="0">
              <a:lnSpc>
                <a:spcPct val="120000"/>
              </a:lnSpc>
              <a:spcBef>
                <a:spcPts val="0"/>
              </a:spcBef>
              <a:spcAft>
                <a:spcPts val="0"/>
              </a:spcAft>
              <a:buClr>
                <a:srgbClr val="000000"/>
              </a:buClr>
              <a:buSzPts val="1600"/>
              <a:buFont typeface="Arial"/>
              <a:buChar char="•"/>
            </a:pPr>
            <a:r>
              <a:rPr lang="it-IT" sz="1600" dirty="0">
                <a:solidFill>
                  <a:srgbClr val="000000"/>
                </a:solidFill>
                <a:latin typeface="Calibri"/>
                <a:ea typeface="Calibri"/>
                <a:cs typeface="Calibri"/>
                <a:sym typeface="Calibri"/>
              </a:rPr>
              <a:t>Ci sono delle </a:t>
            </a:r>
            <a:r>
              <a:rPr lang="it-IT" sz="1600" dirty="0">
                <a:solidFill>
                  <a:srgbClr val="F5911B"/>
                </a:solidFill>
                <a:latin typeface="Calibri"/>
                <a:ea typeface="Calibri"/>
                <a:cs typeface="Calibri"/>
                <a:sym typeface="Calibri"/>
              </a:rPr>
              <a:t>parole-legame sui collegamenti</a:t>
            </a:r>
            <a:r>
              <a:rPr lang="it-IT" sz="1600" dirty="0">
                <a:solidFill>
                  <a:schemeClr val="dk1"/>
                </a:solidFill>
                <a:latin typeface="Calibri"/>
                <a:ea typeface="Calibri"/>
                <a:cs typeface="Calibri"/>
                <a:sym typeface="Calibri"/>
              </a:rPr>
              <a:t> (2)</a:t>
            </a:r>
            <a:endParaRPr dirty="0"/>
          </a:p>
          <a:p>
            <a:pPr marL="570150" marR="0" lvl="0" indent="-285749" algn="just" rtl="0">
              <a:lnSpc>
                <a:spcPct val="120000"/>
              </a:lnSpc>
              <a:spcBef>
                <a:spcPts val="0"/>
              </a:spcBef>
              <a:spcAft>
                <a:spcPts val="0"/>
              </a:spcAft>
              <a:buClr>
                <a:srgbClr val="F5911B"/>
              </a:buClr>
              <a:buSzPts val="1600"/>
              <a:buFont typeface="Arial"/>
              <a:buChar char="•"/>
            </a:pPr>
            <a:r>
              <a:rPr lang="it-IT" sz="1600" dirty="0">
                <a:solidFill>
                  <a:srgbClr val="F5911B"/>
                </a:solidFill>
                <a:latin typeface="Calibri"/>
                <a:ea typeface="Calibri"/>
                <a:cs typeface="Calibri"/>
                <a:sym typeface="Calibri"/>
              </a:rPr>
              <a:t>Non usa </a:t>
            </a:r>
            <a:r>
              <a:rPr lang="it-IT" sz="1600" dirty="0">
                <a:solidFill>
                  <a:schemeClr val="dk1"/>
                </a:solidFill>
                <a:latin typeface="Calibri"/>
                <a:ea typeface="Calibri"/>
                <a:cs typeface="Calibri"/>
                <a:sym typeface="Calibri"/>
              </a:rPr>
              <a:t>colori</a:t>
            </a:r>
            <a:r>
              <a:rPr lang="it-IT" sz="1600" dirty="0">
                <a:solidFill>
                  <a:srgbClr val="F5911B"/>
                </a:solidFill>
                <a:latin typeface="Calibri"/>
                <a:ea typeface="Calibri"/>
                <a:cs typeface="Calibri"/>
                <a:sym typeface="Calibri"/>
              </a:rPr>
              <a:t> </a:t>
            </a:r>
            <a:r>
              <a:rPr lang="it-IT" sz="1600" dirty="0">
                <a:solidFill>
                  <a:srgbClr val="000000"/>
                </a:solidFill>
                <a:latin typeface="Calibri"/>
                <a:ea typeface="Calibri"/>
                <a:cs typeface="Calibri"/>
                <a:sym typeface="Calibri"/>
              </a:rPr>
              <a:t>e immagini</a:t>
            </a:r>
            <a:endParaRPr dirty="0"/>
          </a:p>
          <a:p>
            <a:pPr marL="570150" marR="0" lvl="0" indent="-285749" algn="just" rtl="0">
              <a:lnSpc>
                <a:spcPct val="120000"/>
              </a:lnSpc>
              <a:spcBef>
                <a:spcPts val="0"/>
              </a:spcBef>
              <a:spcAft>
                <a:spcPts val="0"/>
              </a:spcAft>
              <a:buClr>
                <a:srgbClr val="000000"/>
              </a:buClr>
              <a:buSzPts val="1600"/>
              <a:buFont typeface="Arial"/>
              <a:buChar char="•"/>
            </a:pPr>
            <a:r>
              <a:rPr lang="it-IT" sz="1600" dirty="0">
                <a:solidFill>
                  <a:srgbClr val="000000"/>
                </a:solidFill>
                <a:latin typeface="Calibri"/>
                <a:ea typeface="Calibri"/>
                <a:cs typeface="Calibri"/>
                <a:sym typeface="Calibri"/>
              </a:rPr>
              <a:t>Ha anche </a:t>
            </a:r>
            <a:r>
              <a:rPr lang="it-IT" sz="1600" dirty="0">
                <a:solidFill>
                  <a:srgbClr val="F5911B"/>
                </a:solidFill>
                <a:latin typeface="Calibri"/>
                <a:ea typeface="Calibri"/>
                <a:cs typeface="Calibri"/>
                <a:sym typeface="Calibri"/>
              </a:rPr>
              <a:t>legami trasversali </a:t>
            </a:r>
            <a:r>
              <a:rPr lang="it-IT" sz="1600" dirty="0">
                <a:solidFill>
                  <a:srgbClr val="000000"/>
                </a:solidFill>
                <a:latin typeface="Calibri"/>
                <a:ea typeface="Calibri"/>
                <a:cs typeface="Calibri"/>
                <a:sym typeface="Calibri"/>
              </a:rPr>
              <a:t>tra nodi di rami differenti (3).</a:t>
            </a:r>
            <a:endParaRPr dirty="0"/>
          </a:p>
          <a:p>
            <a:pPr marL="284400" marR="0" lvl="0" indent="0" algn="just" rtl="0">
              <a:lnSpc>
                <a:spcPct val="120000"/>
              </a:lnSpc>
              <a:spcBef>
                <a:spcPts val="1200"/>
              </a:spcBef>
              <a:spcAft>
                <a:spcPts val="0"/>
              </a:spcAft>
              <a:buNone/>
            </a:pPr>
            <a:r>
              <a:rPr lang="it-IT" sz="1600" dirty="0">
                <a:solidFill>
                  <a:srgbClr val="000000"/>
                </a:solidFill>
                <a:latin typeface="Calibri"/>
                <a:ea typeface="Calibri"/>
                <a:cs typeface="Calibri"/>
                <a:sym typeface="Calibri"/>
              </a:rPr>
              <a:t>Le differenze, però, non finiscono qui, e la più importante è che </a:t>
            </a:r>
            <a:r>
              <a:rPr lang="it-IT" sz="1600" dirty="0">
                <a:solidFill>
                  <a:srgbClr val="F5911B"/>
                </a:solidFill>
                <a:latin typeface="Calibri"/>
                <a:ea typeface="Calibri"/>
                <a:cs typeface="Calibri"/>
                <a:sym typeface="Calibri"/>
              </a:rPr>
              <a:t>non rappresentano la stessa cosa</a:t>
            </a:r>
            <a:r>
              <a:rPr lang="it-IT" sz="1600" dirty="0">
                <a:solidFill>
                  <a:srgbClr val="000000"/>
                </a:solidFill>
                <a:latin typeface="Calibri"/>
                <a:ea typeface="Calibri"/>
                <a:cs typeface="Calibri"/>
                <a:sym typeface="Calibri"/>
              </a:rPr>
              <a:t>…</a:t>
            </a:r>
            <a:endParaRPr dirty="0"/>
          </a:p>
        </p:txBody>
      </p:sp>
      <p:grpSp>
        <p:nvGrpSpPr>
          <p:cNvPr id="420" name="Google Shape;420;p22"/>
          <p:cNvGrpSpPr/>
          <p:nvPr/>
        </p:nvGrpSpPr>
        <p:grpSpPr>
          <a:xfrm>
            <a:off x="6074423" y="1614198"/>
            <a:ext cx="5466106" cy="4079336"/>
            <a:chOff x="2696546" y="765111"/>
            <a:chExt cx="6811347" cy="5393094"/>
          </a:xfrm>
        </p:grpSpPr>
        <p:pic>
          <p:nvPicPr>
            <p:cNvPr id="421" name="Google Shape;421;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90543" y="1149598"/>
              <a:ext cx="6610914" cy="4558803"/>
            </a:xfrm>
            <a:prstGeom prst="rect">
              <a:avLst/>
            </a:prstGeom>
            <a:noFill/>
            <a:ln>
              <a:noFill/>
            </a:ln>
          </p:spPr>
        </p:pic>
        <p:sp>
          <p:nvSpPr>
            <p:cNvPr id="422" name="Google Shape;422;p22"/>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23" name="Google Shape;423;p22"/>
          <p:cNvSpPr/>
          <p:nvPr/>
        </p:nvSpPr>
        <p:spPr>
          <a:xfrm>
            <a:off x="6625087" y="3648977"/>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1</a:t>
            </a:r>
            <a:endParaRPr sz="1600">
              <a:solidFill>
                <a:schemeClr val="lt1"/>
              </a:solidFill>
              <a:latin typeface="Calibri"/>
              <a:ea typeface="Calibri"/>
              <a:cs typeface="Calibri"/>
              <a:sym typeface="Calibri"/>
            </a:endParaRPr>
          </a:p>
        </p:txBody>
      </p:sp>
      <p:sp>
        <p:nvSpPr>
          <p:cNvPr id="424" name="Google Shape;424;p22"/>
          <p:cNvSpPr/>
          <p:nvPr/>
        </p:nvSpPr>
        <p:spPr>
          <a:xfrm>
            <a:off x="8105947" y="2498793"/>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2</a:t>
            </a:r>
            <a:endParaRPr sz="1600">
              <a:solidFill>
                <a:schemeClr val="lt1"/>
              </a:solidFill>
              <a:latin typeface="Calibri"/>
              <a:ea typeface="Calibri"/>
              <a:cs typeface="Calibri"/>
              <a:sym typeface="Calibri"/>
            </a:endParaRPr>
          </a:p>
        </p:txBody>
      </p:sp>
      <p:sp>
        <p:nvSpPr>
          <p:cNvPr id="425" name="Google Shape;425;p22"/>
          <p:cNvSpPr/>
          <p:nvPr/>
        </p:nvSpPr>
        <p:spPr>
          <a:xfrm>
            <a:off x="8491259" y="2823713"/>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3</a:t>
            </a:r>
            <a:endParaRPr sz="16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3"/>
          <p:cNvSpPr/>
          <p:nvPr/>
        </p:nvSpPr>
        <p:spPr>
          <a:xfrm>
            <a:off x="451029" y="669816"/>
            <a:ext cx="486284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2. Mappe mentali Vs mappe concettuali</a:t>
            </a:r>
            <a:endParaRPr/>
          </a:p>
        </p:txBody>
      </p:sp>
      <p:sp>
        <p:nvSpPr>
          <p:cNvPr id="431" name="Google Shape;431;p23"/>
          <p:cNvSpPr txBox="1"/>
          <p:nvPr/>
        </p:nvSpPr>
        <p:spPr>
          <a:xfrm>
            <a:off x="523239" y="1250839"/>
            <a:ext cx="548937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2.2 Mappe mentali e concettuali a confronto </a:t>
            </a:r>
            <a:endParaRPr dirty="0"/>
          </a:p>
        </p:txBody>
      </p:sp>
      <p:grpSp>
        <p:nvGrpSpPr>
          <p:cNvPr id="432" name="Google Shape;432;p23"/>
          <p:cNvGrpSpPr/>
          <p:nvPr/>
        </p:nvGrpSpPr>
        <p:grpSpPr>
          <a:xfrm>
            <a:off x="6678736" y="1720576"/>
            <a:ext cx="4862621" cy="3019054"/>
            <a:chOff x="2696546" y="765111"/>
            <a:chExt cx="6811347" cy="5393094"/>
          </a:xfrm>
        </p:grpSpPr>
        <p:pic>
          <p:nvPicPr>
            <p:cNvPr id="433" name="Google Shape;433;p2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90543" y="1149598"/>
              <a:ext cx="6610914" cy="4558803"/>
            </a:xfrm>
            <a:prstGeom prst="rect">
              <a:avLst/>
            </a:prstGeom>
            <a:noFill/>
            <a:ln>
              <a:noFill/>
            </a:ln>
          </p:spPr>
        </p:pic>
        <p:sp>
          <p:nvSpPr>
            <p:cNvPr id="434" name="Google Shape;434;p23"/>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35" name="Google Shape;435;p23"/>
          <p:cNvGrpSpPr/>
          <p:nvPr/>
        </p:nvGrpSpPr>
        <p:grpSpPr>
          <a:xfrm>
            <a:off x="1123712" y="1720576"/>
            <a:ext cx="4863089" cy="3019054"/>
            <a:chOff x="2563318" y="765111"/>
            <a:chExt cx="7065363" cy="5393094"/>
          </a:xfrm>
        </p:grpSpPr>
        <p:pic>
          <p:nvPicPr>
            <p:cNvPr id="436" name="Google Shape;436;p2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63318" y="1745269"/>
              <a:ext cx="7065363" cy="3367461"/>
            </a:xfrm>
            <a:prstGeom prst="rect">
              <a:avLst/>
            </a:prstGeom>
            <a:noFill/>
            <a:ln>
              <a:noFill/>
            </a:ln>
          </p:spPr>
        </p:pic>
        <p:sp>
          <p:nvSpPr>
            <p:cNvPr id="437" name="Google Shape;437;p23"/>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38" name="Google Shape;438;p23"/>
          <p:cNvSpPr txBox="1"/>
          <p:nvPr/>
        </p:nvSpPr>
        <p:spPr>
          <a:xfrm>
            <a:off x="1123637" y="4783275"/>
            <a:ext cx="4380016"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b="1">
                <a:solidFill>
                  <a:schemeClr val="dk1"/>
                </a:solidFill>
                <a:latin typeface="Calibri"/>
                <a:ea typeface="Calibri"/>
                <a:cs typeface="Calibri"/>
                <a:sym typeface="Calibri"/>
              </a:rPr>
              <a:t>Le mappe mentali</a:t>
            </a:r>
            <a:endParaRPr/>
          </a:p>
          <a:p>
            <a:pPr marL="0" marR="0" lvl="0" indent="0" algn="l" rtl="0">
              <a:spcBef>
                <a:spcPts val="0"/>
              </a:spcBef>
              <a:spcAft>
                <a:spcPts val="0"/>
              </a:spcAft>
              <a:buNone/>
            </a:pPr>
            <a:r>
              <a:rPr lang="it-IT" sz="1600">
                <a:solidFill>
                  <a:schemeClr val="dk1"/>
                </a:solidFill>
                <a:latin typeface="Calibri"/>
                <a:ea typeface="Calibri"/>
                <a:cs typeface="Calibri"/>
                <a:sym typeface="Calibri"/>
              </a:rPr>
              <a:t>sono </a:t>
            </a:r>
            <a:r>
              <a:rPr lang="it-IT" sz="1600">
                <a:solidFill>
                  <a:srgbClr val="F5911B"/>
                </a:solidFill>
                <a:latin typeface="Calibri"/>
                <a:ea typeface="Calibri"/>
                <a:cs typeface="Calibri"/>
                <a:sym typeface="Calibri"/>
              </a:rPr>
              <a:t>focalizzate sui concetti </a:t>
            </a:r>
            <a:r>
              <a:rPr lang="it-IT" sz="1600">
                <a:solidFill>
                  <a:schemeClr val="dk1"/>
                </a:solidFill>
                <a:latin typeface="Calibri"/>
                <a:ea typeface="Calibri"/>
                <a:cs typeface="Calibri"/>
                <a:sym typeface="Calibri"/>
              </a:rPr>
              <a:t>e </a:t>
            </a:r>
            <a:r>
              <a:rPr lang="it-IT" sz="1600">
                <a:solidFill>
                  <a:srgbClr val="F5911B"/>
                </a:solidFill>
                <a:latin typeface="Calibri"/>
                <a:ea typeface="Calibri"/>
                <a:cs typeface="Calibri"/>
                <a:sym typeface="Calibri"/>
              </a:rPr>
              <a:t>rappresentano un tema </a:t>
            </a:r>
            <a:r>
              <a:rPr lang="it-IT" sz="1600">
                <a:solidFill>
                  <a:schemeClr val="dk1"/>
                </a:solidFill>
                <a:latin typeface="Calibri"/>
                <a:ea typeface="Calibri"/>
                <a:cs typeface="Calibri"/>
                <a:sym typeface="Calibri"/>
              </a:rPr>
              <a:t>o un problema combinandoli progressivamente </a:t>
            </a:r>
            <a:r>
              <a:rPr lang="it-IT" sz="1600">
                <a:solidFill>
                  <a:srgbClr val="F5911B"/>
                </a:solidFill>
                <a:latin typeface="Calibri"/>
                <a:ea typeface="Calibri"/>
                <a:cs typeface="Calibri"/>
                <a:sym typeface="Calibri"/>
              </a:rPr>
              <a:t>per associazione</a:t>
            </a:r>
            <a:r>
              <a:rPr lang="it-IT" sz="1600">
                <a:solidFill>
                  <a:schemeClr val="dk1"/>
                </a:solidFill>
                <a:latin typeface="Calibri"/>
                <a:ea typeface="Calibri"/>
                <a:cs typeface="Calibri"/>
                <a:sym typeface="Calibri"/>
              </a:rPr>
              <a:t>.</a:t>
            </a:r>
            <a:endParaRPr sz="1600">
              <a:solidFill>
                <a:schemeClr val="dk1"/>
              </a:solidFill>
              <a:latin typeface="Calibri"/>
              <a:ea typeface="Calibri"/>
              <a:cs typeface="Calibri"/>
              <a:sym typeface="Calibri"/>
            </a:endParaRPr>
          </a:p>
        </p:txBody>
      </p:sp>
      <p:sp>
        <p:nvSpPr>
          <p:cNvPr id="439" name="Google Shape;439;p23"/>
          <p:cNvSpPr txBox="1"/>
          <p:nvPr/>
        </p:nvSpPr>
        <p:spPr>
          <a:xfrm>
            <a:off x="6601059" y="4792184"/>
            <a:ext cx="4630534"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b="1">
                <a:solidFill>
                  <a:schemeClr val="dk1"/>
                </a:solidFill>
                <a:latin typeface="Calibri"/>
                <a:ea typeface="Calibri"/>
                <a:cs typeface="Calibri"/>
                <a:sym typeface="Calibri"/>
              </a:rPr>
              <a:t>Le mappe concettuali</a:t>
            </a:r>
            <a:endParaRPr/>
          </a:p>
          <a:p>
            <a:pPr marL="0" marR="0" lvl="0" indent="0" algn="l" rtl="0">
              <a:spcBef>
                <a:spcPts val="0"/>
              </a:spcBef>
              <a:spcAft>
                <a:spcPts val="0"/>
              </a:spcAft>
              <a:buNone/>
            </a:pPr>
            <a:r>
              <a:rPr lang="it-IT" sz="1600">
                <a:solidFill>
                  <a:schemeClr val="dk1"/>
                </a:solidFill>
                <a:latin typeface="Calibri"/>
                <a:ea typeface="Calibri"/>
                <a:cs typeface="Calibri"/>
                <a:sym typeface="Calibri"/>
              </a:rPr>
              <a:t>sono </a:t>
            </a:r>
            <a:r>
              <a:rPr lang="it-IT" sz="1600">
                <a:solidFill>
                  <a:srgbClr val="F5911B"/>
                </a:solidFill>
                <a:latin typeface="Calibri"/>
                <a:ea typeface="Calibri"/>
                <a:cs typeface="Calibri"/>
                <a:sym typeface="Calibri"/>
              </a:rPr>
              <a:t>focalizzate sulle relazioni tra concetti</a:t>
            </a:r>
            <a:r>
              <a:rPr lang="it-IT" sz="1600">
                <a:solidFill>
                  <a:schemeClr val="dk1"/>
                </a:solidFill>
                <a:latin typeface="Calibri"/>
                <a:ea typeface="Calibri"/>
                <a:cs typeface="Calibri"/>
                <a:sym typeface="Calibri"/>
              </a:rPr>
              <a:t> e </a:t>
            </a:r>
            <a:r>
              <a:rPr lang="it-IT" sz="1600">
                <a:solidFill>
                  <a:srgbClr val="F5911B"/>
                </a:solidFill>
                <a:latin typeface="Calibri"/>
                <a:ea typeface="Calibri"/>
                <a:cs typeface="Calibri"/>
                <a:sym typeface="Calibri"/>
              </a:rPr>
              <a:t>rappresentano una conoscenza </a:t>
            </a:r>
            <a:r>
              <a:rPr lang="it-IT" sz="1600">
                <a:solidFill>
                  <a:schemeClr val="dk1"/>
                </a:solidFill>
                <a:latin typeface="Calibri"/>
                <a:ea typeface="Calibri"/>
                <a:cs typeface="Calibri"/>
                <a:sym typeface="Calibri"/>
              </a:rPr>
              <a:t>in modo analitico, </a:t>
            </a:r>
            <a:r>
              <a:rPr lang="it-IT" sz="1600">
                <a:solidFill>
                  <a:srgbClr val="F5911B"/>
                </a:solidFill>
                <a:latin typeface="Calibri"/>
                <a:ea typeface="Calibri"/>
                <a:cs typeface="Calibri"/>
                <a:sym typeface="Calibri"/>
              </a:rPr>
              <a:t>esplicitando i legami</a:t>
            </a:r>
            <a:r>
              <a:rPr lang="it-IT" sz="1600">
                <a:solidFill>
                  <a:schemeClr val="dk1"/>
                </a:solidFill>
                <a:latin typeface="Calibri"/>
                <a:ea typeface="Calibri"/>
                <a:cs typeface="Calibri"/>
                <a:sym typeface="Calibri"/>
              </a:rPr>
              <a:t> tra i concetti.</a:t>
            </a:r>
            <a:endParaRPr sz="16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4"/>
          <p:cNvSpPr txBox="1"/>
          <p:nvPr/>
        </p:nvSpPr>
        <p:spPr>
          <a:xfrm>
            <a:off x="523240" y="1250839"/>
            <a:ext cx="5782669"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2.3 Le differenze in dettaglio </a:t>
            </a:r>
            <a:endParaRPr dirty="0"/>
          </a:p>
        </p:txBody>
      </p:sp>
      <p:graphicFrame>
        <p:nvGraphicFramePr>
          <p:cNvPr id="445" name="Google Shape;445;p24"/>
          <p:cNvGraphicFramePr/>
          <p:nvPr/>
        </p:nvGraphicFramePr>
        <p:xfrm>
          <a:off x="731848" y="1711390"/>
          <a:ext cx="8158100" cy="3786745"/>
        </p:xfrm>
        <a:graphic>
          <a:graphicData uri="http://schemas.openxmlformats.org/drawingml/2006/table">
            <a:tbl>
              <a:tblPr firstRow="1" bandRow="1">
                <a:noFill/>
                <a:tableStyleId>{3DB5B19E-D5C6-4301-AEE2-0FC6ABA16171}</a:tableStyleId>
              </a:tblPr>
              <a:tblGrid>
                <a:gridCol w="1205325">
                  <a:extLst>
                    <a:ext uri="{9D8B030D-6E8A-4147-A177-3AD203B41FA5}">
                      <a16:colId xmlns:a16="http://schemas.microsoft.com/office/drawing/2014/main" val="20000"/>
                    </a:ext>
                  </a:extLst>
                </a:gridCol>
                <a:gridCol w="3376700">
                  <a:extLst>
                    <a:ext uri="{9D8B030D-6E8A-4147-A177-3AD203B41FA5}">
                      <a16:colId xmlns:a16="http://schemas.microsoft.com/office/drawing/2014/main" val="20001"/>
                    </a:ext>
                  </a:extLst>
                </a:gridCol>
                <a:gridCol w="3576075">
                  <a:extLst>
                    <a:ext uri="{9D8B030D-6E8A-4147-A177-3AD203B41FA5}">
                      <a16:colId xmlns:a16="http://schemas.microsoft.com/office/drawing/2014/main" val="20002"/>
                    </a:ext>
                  </a:extLst>
                </a:gridCol>
              </a:tblGrid>
              <a:tr h="323800">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solidFill>
                      <a:srgbClr val="F5911B"/>
                    </a:solidFill>
                  </a:tcPr>
                </a:tc>
                <a:tc>
                  <a:txBody>
                    <a:bodyPr/>
                    <a:lstStyle/>
                    <a:p>
                      <a:pPr marL="0" marR="0" lvl="0" indent="0" algn="l" rtl="0">
                        <a:spcBef>
                          <a:spcPts val="0"/>
                        </a:spcBef>
                        <a:spcAft>
                          <a:spcPts val="0"/>
                        </a:spcAft>
                        <a:buNone/>
                      </a:pPr>
                      <a:r>
                        <a:rPr lang="it-IT" sz="1600">
                          <a:latin typeface="Calibri"/>
                          <a:ea typeface="Calibri"/>
                          <a:cs typeface="Calibri"/>
                          <a:sym typeface="Calibri"/>
                        </a:rPr>
                        <a:t>Mappe mentali</a:t>
                      </a:r>
                      <a:endParaRPr sz="1600">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solidFill>
                      <a:srgbClr val="F5911B"/>
                    </a:solidFill>
                  </a:tcPr>
                </a:tc>
                <a:tc>
                  <a:txBody>
                    <a:bodyPr/>
                    <a:lstStyle/>
                    <a:p>
                      <a:pPr marL="0" marR="0" lvl="0" indent="0" algn="l" rtl="0">
                        <a:spcBef>
                          <a:spcPts val="0"/>
                        </a:spcBef>
                        <a:spcAft>
                          <a:spcPts val="0"/>
                        </a:spcAft>
                        <a:buNone/>
                      </a:pPr>
                      <a:r>
                        <a:rPr lang="it-IT" sz="1600">
                          <a:latin typeface="Calibri"/>
                          <a:ea typeface="Calibri"/>
                          <a:cs typeface="Calibri"/>
                          <a:sym typeface="Calibri"/>
                        </a:rPr>
                        <a:t>Mappe concettuali</a:t>
                      </a:r>
                      <a:endParaRPr sz="1600">
                        <a:latin typeface="Calibri"/>
                        <a:ea typeface="Calibri"/>
                        <a:cs typeface="Calibri"/>
                        <a:sym typeface="Calibri"/>
                      </a:endParaRPr>
                    </a:p>
                  </a:txBody>
                  <a:tcPr marL="91450" marR="91450" marT="45725" marB="45725">
                    <a:lnB w="12700" cap="flat" cmpd="sng">
                      <a:solidFill>
                        <a:schemeClr val="lt1"/>
                      </a:solidFill>
                      <a:prstDash val="solid"/>
                      <a:round/>
                      <a:headEnd type="none" w="sm" len="sm"/>
                      <a:tailEnd type="none" w="sm" len="sm"/>
                    </a:lnB>
                    <a:solidFill>
                      <a:srgbClr val="F5911B"/>
                    </a:solidFill>
                  </a:tcPr>
                </a:tc>
                <a:extLst>
                  <a:ext uri="{0D108BD9-81ED-4DB2-BD59-A6C34878D82A}">
                    <a16:rowId xmlns:a16="http://schemas.microsoft.com/office/drawing/2014/main" val="10000"/>
                  </a:ext>
                </a:extLst>
              </a:tr>
              <a:tr h="794775">
                <a:tc>
                  <a:txBody>
                    <a:bodyPr/>
                    <a:lstStyle/>
                    <a:p>
                      <a:pPr marL="0" marR="0" lvl="0" indent="0" algn="l" rtl="0">
                        <a:spcBef>
                          <a:spcPts val="0"/>
                        </a:spcBef>
                        <a:spcAft>
                          <a:spcPts val="0"/>
                        </a:spcAft>
                        <a:buNone/>
                      </a:pPr>
                      <a:r>
                        <a:rPr lang="it-IT" sz="1600">
                          <a:latin typeface="Calibri"/>
                          <a:ea typeface="Calibri"/>
                          <a:cs typeface="Calibri"/>
                          <a:sym typeface="Calibri"/>
                        </a:rPr>
                        <a:t>Struttura</a:t>
                      </a:r>
                      <a:endParaRPr sz="160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it-IT" sz="1600"/>
                        <a:t>R</a:t>
                      </a:r>
                      <a:r>
                        <a:rPr lang="it-IT" sz="1600" b="0">
                          <a:latin typeface="Calibri"/>
                          <a:ea typeface="Calibri"/>
                          <a:cs typeface="Calibri"/>
                          <a:sym typeface="Calibri"/>
                        </a:rPr>
                        <a:t>adiale a partire dall</a:t>
                      </a:r>
                      <a:r>
                        <a:rPr lang="it-IT" sz="1600"/>
                        <a:t>’idea</a:t>
                      </a:r>
                      <a:r>
                        <a:rPr lang="it-IT" sz="1600" b="0">
                          <a:latin typeface="Calibri"/>
                          <a:ea typeface="Calibri"/>
                          <a:cs typeface="Calibri"/>
                          <a:sym typeface="Calibri"/>
                        </a:rPr>
                        <a:t> centrale.</a:t>
                      </a:r>
                      <a:endParaRPr sz="1600" b="0" u="sng">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it-IT" sz="1600"/>
                        <a:t>Ad albero che si ramifica verso il basso</a:t>
                      </a:r>
                      <a:r>
                        <a:rPr lang="it-IT" sz="1600" b="0">
                          <a:latin typeface="Calibri"/>
                          <a:ea typeface="Calibri"/>
                          <a:cs typeface="Calibri"/>
                          <a:sym typeface="Calibri"/>
                        </a:rPr>
                        <a:t>, a partire dal concetto principale.</a:t>
                      </a:r>
                      <a:endParaRPr sz="1600" b="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794775">
                <a:tc>
                  <a:txBody>
                    <a:bodyPr/>
                    <a:lstStyle/>
                    <a:p>
                      <a:pPr marL="0" marR="0" lvl="0" indent="0" algn="l" rtl="0">
                        <a:spcBef>
                          <a:spcPts val="0"/>
                        </a:spcBef>
                        <a:spcAft>
                          <a:spcPts val="0"/>
                        </a:spcAft>
                        <a:buNone/>
                      </a:pPr>
                      <a:r>
                        <a:rPr lang="it-IT" sz="1600">
                          <a:latin typeface="Calibri"/>
                          <a:ea typeface="Calibri"/>
                          <a:cs typeface="Calibri"/>
                          <a:sym typeface="Calibri"/>
                        </a:rPr>
                        <a:t>Concetti</a:t>
                      </a:r>
                      <a:endParaRPr sz="1600">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tcPr>
                </a:tc>
                <a:tc>
                  <a:txBody>
                    <a:bodyPr/>
                    <a:lstStyle/>
                    <a:p>
                      <a:pPr marL="0" marR="0" lvl="0" indent="0" algn="l" rtl="0">
                        <a:spcBef>
                          <a:spcPts val="0"/>
                        </a:spcBef>
                        <a:spcAft>
                          <a:spcPts val="0"/>
                        </a:spcAft>
                        <a:buNone/>
                      </a:pPr>
                      <a:r>
                        <a:rPr lang="it-IT" sz="1600" b="0" u="sng">
                          <a:latin typeface="Calibri"/>
                          <a:ea typeface="Calibri"/>
                          <a:cs typeface="Calibri"/>
                          <a:sym typeface="Calibri"/>
                        </a:rPr>
                        <a:t>Possono</a:t>
                      </a:r>
                      <a:r>
                        <a:rPr lang="it-IT" sz="1600" b="0">
                          <a:latin typeface="Calibri"/>
                          <a:ea typeface="Calibri"/>
                          <a:cs typeface="Calibri"/>
                          <a:sym typeface="Calibri"/>
                        </a:rPr>
                        <a:t> essere rappresentati all'interno di riquadri, che in quel caso sono chiamati </a:t>
                      </a:r>
                      <a:r>
                        <a:rPr lang="it-IT" sz="1600" b="0" i="1">
                          <a:latin typeface="Calibri"/>
                          <a:ea typeface="Calibri"/>
                          <a:cs typeface="Calibri"/>
                          <a:sym typeface="Calibri"/>
                        </a:rPr>
                        <a:t>nodi</a:t>
                      </a:r>
                      <a:r>
                        <a:rPr lang="it-IT" sz="1600" b="0">
                          <a:latin typeface="Calibri"/>
                          <a:ea typeface="Calibri"/>
                          <a:cs typeface="Calibri"/>
                          <a:sym typeface="Calibri"/>
                        </a:rPr>
                        <a:t>.</a:t>
                      </a:r>
                      <a:endParaRPr sz="1600" b="0">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tcPr>
                </a:tc>
                <a:tc>
                  <a:txBody>
                    <a:bodyPr/>
                    <a:lstStyle/>
                    <a:p>
                      <a:pPr marL="0" marR="0" lvl="0" indent="0" algn="l" rtl="0">
                        <a:spcBef>
                          <a:spcPts val="0"/>
                        </a:spcBef>
                        <a:spcAft>
                          <a:spcPts val="0"/>
                        </a:spcAft>
                        <a:buNone/>
                      </a:pPr>
                      <a:r>
                        <a:rPr lang="it-IT" sz="1600" b="0">
                          <a:latin typeface="Calibri"/>
                          <a:ea typeface="Calibri"/>
                          <a:cs typeface="Calibri"/>
                          <a:sym typeface="Calibri"/>
                        </a:rPr>
                        <a:t>Sono </a:t>
                      </a:r>
                      <a:r>
                        <a:rPr lang="it-IT" sz="1600" b="0" u="sng">
                          <a:latin typeface="Calibri"/>
                          <a:ea typeface="Calibri"/>
                          <a:cs typeface="Calibri"/>
                          <a:sym typeface="Calibri"/>
                        </a:rPr>
                        <a:t>sempre</a:t>
                      </a:r>
                      <a:r>
                        <a:rPr lang="it-IT" sz="1600" b="0">
                          <a:latin typeface="Calibri"/>
                          <a:ea typeface="Calibri"/>
                          <a:cs typeface="Calibri"/>
                          <a:sym typeface="Calibri"/>
                        </a:rPr>
                        <a:t> rappresentati all'interno di riquadri, e sono chiamati </a:t>
                      </a:r>
                      <a:r>
                        <a:rPr lang="it-IT" sz="1600" b="0" i="1">
                          <a:latin typeface="Calibri"/>
                          <a:ea typeface="Calibri"/>
                          <a:cs typeface="Calibri"/>
                          <a:sym typeface="Calibri"/>
                        </a:rPr>
                        <a:t>nodi</a:t>
                      </a:r>
                      <a:r>
                        <a:rPr lang="it-IT" sz="1600" b="0">
                          <a:latin typeface="Calibri"/>
                          <a:ea typeface="Calibri"/>
                          <a:cs typeface="Calibri"/>
                          <a:sym typeface="Calibri"/>
                        </a:rPr>
                        <a:t>.</a:t>
                      </a:r>
                      <a:endParaRPr sz="1600" b="0">
                        <a:latin typeface="Calibri"/>
                        <a:ea typeface="Calibri"/>
                        <a:cs typeface="Calibri"/>
                        <a:sym typeface="Calibri"/>
                      </a:endParaRPr>
                    </a:p>
                  </a:txBody>
                  <a:tcPr marL="91450" marR="91450" marT="45725" marB="45725">
                    <a:lnT w="38100" cap="flat" cmpd="sng">
                      <a:solidFill>
                        <a:schemeClr val="lt1"/>
                      </a:solidFill>
                      <a:prstDash val="solid"/>
                      <a:round/>
                      <a:headEnd type="none" w="sm" len="sm"/>
                      <a:tailEnd type="none" w="sm" len="sm"/>
                    </a:lnT>
                  </a:tcPr>
                </a:tc>
                <a:extLst>
                  <a:ext uri="{0D108BD9-81ED-4DB2-BD59-A6C34878D82A}">
                    <a16:rowId xmlns:a16="http://schemas.microsoft.com/office/drawing/2014/main" val="10002"/>
                  </a:ext>
                </a:extLst>
              </a:tr>
              <a:tr h="412275">
                <a:tc rowSpan="3">
                  <a:txBody>
                    <a:bodyPr/>
                    <a:lstStyle/>
                    <a:p>
                      <a:pPr marL="0" lvl="0" indent="0" algn="l" rtl="0">
                        <a:spcBef>
                          <a:spcPts val="0"/>
                        </a:spcBef>
                        <a:spcAft>
                          <a:spcPts val="0"/>
                        </a:spcAft>
                        <a:buNone/>
                      </a:pPr>
                      <a:r>
                        <a:rPr lang="it-IT" sz="1600">
                          <a:solidFill>
                            <a:schemeClr val="dk1"/>
                          </a:solidFill>
                          <a:latin typeface="Calibri"/>
                          <a:ea typeface="Calibri"/>
                          <a:cs typeface="Calibri"/>
                          <a:sym typeface="Calibri"/>
                        </a:rPr>
                        <a:t>Legami tra concetti</a:t>
                      </a:r>
                      <a:endParaRPr sz="1600">
                        <a:solidFill>
                          <a:schemeClr val="dk1"/>
                        </a:solidFill>
                        <a:latin typeface="Calibri"/>
                        <a:ea typeface="Calibri"/>
                        <a:cs typeface="Calibri"/>
                        <a:sym typeface="Calibri"/>
                      </a:endParaRPr>
                    </a:p>
                  </a:txBody>
                  <a:tcPr marL="91450" marR="91450" marT="45725" marB="45725"/>
                </a:tc>
                <a:tc>
                  <a:txBody>
                    <a:bodyPr/>
                    <a:lstStyle/>
                    <a:p>
                      <a:pPr marL="0" marR="0" lvl="0" indent="0" algn="l" rtl="0">
                        <a:spcBef>
                          <a:spcPts val="0"/>
                        </a:spcBef>
                        <a:spcAft>
                          <a:spcPts val="0"/>
                        </a:spcAft>
                        <a:buNone/>
                      </a:pPr>
                      <a:r>
                        <a:rPr lang="it-IT" sz="1600" b="0">
                          <a:latin typeface="Calibri"/>
                          <a:ea typeface="Calibri"/>
                          <a:cs typeface="Calibri"/>
                          <a:sym typeface="Calibri"/>
                        </a:rPr>
                        <a:t>Sempre gerarchici</a:t>
                      </a:r>
                      <a:r>
                        <a:rPr lang="it-IT" sz="1600"/>
                        <a:t>.</a:t>
                      </a:r>
                      <a:endParaRPr sz="1600"/>
                    </a:p>
                  </a:txBody>
                  <a:tcPr marL="91450" marR="91450" marT="45725" marB="45725"/>
                </a:tc>
                <a:tc>
                  <a:txBody>
                    <a:bodyPr/>
                    <a:lstStyle/>
                    <a:p>
                      <a:pPr marL="0" marR="0" lvl="0" indent="0" algn="l" rtl="0">
                        <a:spcBef>
                          <a:spcPts val="0"/>
                        </a:spcBef>
                        <a:spcAft>
                          <a:spcPts val="0"/>
                        </a:spcAft>
                        <a:buNone/>
                      </a:pPr>
                      <a:r>
                        <a:rPr lang="it-IT" sz="1600" b="0">
                          <a:latin typeface="Calibri"/>
                          <a:ea typeface="Calibri"/>
                          <a:cs typeface="Calibri"/>
                          <a:sym typeface="Calibri"/>
                        </a:rPr>
                        <a:t>Non </a:t>
                      </a:r>
                      <a:r>
                        <a:rPr lang="it-IT" sz="1600"/>
                        <a:t>solo </a:t>
                      </a:r>
                      <a:r>
                        <a:rPr lang="it-IT" sz="1600" b="0">
                          <a:latin typeface="Calibri"/>
                          <a:ea typeface="Calibri"/>
                          <a:cs typeface="Calibri"/>
                          <a:sym typeface="Calibri"/>
                        </a:rPr>
                        <a:t>gerarchici. </a:t>
                      </a:r>
                      <a:endParaRPr/>
                    </a:p>
                  </a:txBody>
                  <a:tcPr marL="91450" marR="91450" marT="45725" marB="45725"/>
                </a:tc>
                <a:extLst>
                  <a:ext uri="{0D108BD9-81ED-4DB2-BD59-A6C34878D82A}">
                    <a16:rowId xmlns:a16="http://schemas.microsoft.com/office/drawing/2014/main" val="10003"/>
                  </a:ext>
                </a:extLst>
              </a:tr>
              <a:tr h="1030275">
                <a:tc vMerge="1">
                  <a:txBody>
                    <a:bodyPr/>
                    <a:lstStyle/>
                    <a:p>
                      <a:endParaRPr lang="it-IT"/>
                    </a:p>
                  </a:txBody>
                  <a:tcPr/>
                </a:tc>
                <a:tc>
                  <a:txBody>
                    <a:bodyPr/>
                    <a:lstStyle/>
                    <a:p>
                      <a:pPr marL="0" marR="0" lvl="0" indent="0" algn="l" rtl="0">
                        <a:lnSpc>
                          <a:spcPct val="100000"/>
                        </a:lnSpc>
                        <a:spcBef>
                          <a:spcPts val="0"/>
                        </a:spcBef>
                        <a:spcAft>
                          <a:spcPts val="0"/>
                        </a:spcAft>
                        <a:buClr>
                          <a:srgbClr val="000000"/>
                        </a:buClr>
                        <a:buFont typeface="Arial"/>
                        <a:buNone/>
                      </a:pPr>
                      <a:r>
                        <a:rPr lang="it-IT" sz="1600"/>
                        <a:t>Rappresentati da linee senza indicazioni.</a:t>
                      </a:r>
                      <a:endParaRPr sz="1600"/>
                    </a:p>
                  </a:txBody>
                  <a:tcPr marL="91450" marR="91450" marT="45725" marB="45725">
                    <a:solidFill>
                      <a:srgbClr val="FCECE7"/>
                    </a:solidFill>
                  </a:tcPr>
                </a:tc>
                <a:tc>
                  <a:txBody>
                    <a:bodyPr/>
                    <a:lstStyle/>
                    <a:p>
                      <a:pPr marL="0" marR="0" lvl="0" indent="0" algn="l" rtl="0">
                        <a:lnSpc>
                          <a:spcPct val="100000"/>
                        </a:lnSpc>
                        <a:spcBef>
                          <a:spcPts val="0"/>
                        </a:spcBef>
                        <a:spcAft>
                          <a:spcPts val="0"/>
                        </a:spcAft>
                        <a:buNone/>
                      </a:pPr>
                      <a:r>
                        <a:rPr lang="it-IT" sz="1600"/>
                        <a:t>Rappresentati da frecce etichettate con parole-legame, che esplicitano la relazione fra i concetti.</a:t>
                      </a:r>
                      <a:endParaRPr sz="1600"/>
                    </a:p>
                    <a:p>
                      <a:pPr marL="0" marR="0" lvl="0" indent="0" algn="l" rtl="0">
                        <a:lnSpc>
                          <a:spcPct val="100000"/>
                        </a:lnSpc>
                        <a:spcBef>
                          <a:spcPts val="0"/>
                        </a:spcBef>
                        <a:spcAft>
                          <a:spcPts val="0"/>
                        </a:spcAft>
                        <a:buNone/>
                      </a:pPr>
                      <a:r>
                        <a:rPr lang="it-IT" sz="1600"/>
                        <a:t>Le parole-legame sono spesso dei verbi.</a:t>
                      </a:r>
                      <a:endParaRPr sz="1600"/>
                    </a:p>
                  </a:txBody>
                  <a:tcPr marL="91450" marR="91450" marT="45725" marB="45725">
                    <a:solidFill>
                      <a:srgbClr val="FCECE7"/>
                    </a:solidFill>
                  </a:tcPr>
                </a:tc>
                <a:extLst>
                  <a:ext uri="{0D108BD9-81ED-4DB2-BD59-A6C34878D82A}">
                    <a16:rowId xmlns:a16="http://schemas.microsoft.com/office/drawing/2014/main" val="10004"/>
                  </a:ext>
                </a:extLst>
              </a:tr>
              <a:tr h="354625">
                <a:tc vMerge="1">
                  <a:txBody>
                    <a:bodyPr/>
                    <a:lstStyle/>
                    <a:p>
                      <a:endParaRPr lang="it-IT"/>
                    </a:p>
                  </a:txBody>
                  <a:tcPr/>
                </a:tc>
                <a:tc>
                  <a:txBody>
                    <a:bodyPr/>
                    <a:lstStyle/>
                    <a:p>
                      <a:pPr marL="0" marR="0" lvl="0" indent="0" algn="l" rtl="0">
                        <a:spcBef>
                          <a:spcPts val="0"/>
                        </a:spcBef>
                        <a:spcAft>
                          <a:spcPts val="0"/>
                        </a:spcAft>
                        <a:buNone/>
                      </a:pPr>
                      <a:r>
                        <a:rPr lang="it-IT" sz="1600" b="0">
                          <a:latin typeface="Calibri"/>
                          <a:ea typeface="Calibri"/>
                          <a:cs typeface="Calibri"/>
                          <a:sym typeface="Calibri"/>
                        </a:rPr>
                        <a:t>Occasionalmente trasversali.</a:t>
                      </a:r>
                      <a:endParaRPr/>
                    </a:p>
                  </a:txBody>
                  <a:tcPr marL="91450" marR="91450" marT="45725" marB="45725"/>
                </a:tc>
                <a:tc>
                  <a:txBody>
                    <a:bodyPr/>
                    <a:lstStyle/>
                    <a:p>
                      <a:pPr marL="0" marR="0" lvl="0" indent="0" algn="l" rtl="0">
                        <a:spcBef>
                          <a:spcPts val="0"/>
                        </a:spcBef>
                        <a:spcAft>
                          <a:spcPts val="0"/>
                        </a:spcAft>
                        <a:buNone/>
                      </a:pPr>
                      <a:r>
                        <a:rPr lang="it-IT" sz="1600" b="0">
                          <a:latin typeface="Calibri"/>
                          <a:ea typeface="Calibri"/>
                          <a:cs typeface="Calibri"/>
                          <a:sym typeface="Calibri"/>
                        </a:rPr>
                        <a:t>Spesso sono trasversali</a:t>
                      </a:r>
                      <a:r>
                        <a:rPr lang="it-IT" sz="1600"/>
                        <a:t>.</a:t>
                      </a:r>
                      <a:endParaRPr/>
                    </a:p>
                  </a:txBody>
                  <a:tcPr marL="91450" marR="91450" marT="45725" marB="45725"/>
                </a:tc>
                <a:extLst>
                  <a:ext uri="{0D108BD9-81ED-4DB2-BD59-A6C34878D82A}">
                    <a16:rowId xmlns:a16="http://schemas.microsoft.com/office/drawing/2014/main" val="10005"/>
                  </a:ext>
                </a:extLst>
              </a:tr>
            </a:tbl>
          </a:graphicData>
        </a:graphic>
      </p:graphicFrame>
      <p:sp>
        <p:nvSpPr>
          <p:cNvPr id="446" name="Google Shape;446;p24"/>
          <p:cNvSpPr/>
          <p:nvPr/>
        </p:nvSpPr>
        <p:spPr>
          <a:xfrm>
            <a:off x="451029" y="669816"/>
            <a:ext cx="486284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2. Mappe mentali Vs mappe concettuali</a:t>
            </a:r>
            <a:endParaRPr/>
          </a:p>
        </p:txBody>
      </p:sp>
      <p:grpSp>
        <p:nvGrpSpPr>
          <p:cNvPr id="447" name="Google Shape;447;p24"/>
          <p:cNvGrpSpPr/>
          <p:nvPr/>
        </p:nvGrpSpPr>
        <p:grpSpPr>
          <a:xfrm>
            <a:off x="9164734" y="1814894"/>
            <a:ext cx="2454795" cy="1873781"/>
            <a:chOff x="2563318" y="765111"/>
            <a:chExt cx="7065363" cy="5393094"/>
          </a:xfrm>
        </p:grpSpPr>
        <p:pic>
          <p:nvPicPr>
            <p:cNvPr id="448" name="Google Shape;448;p2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63318" y="1745269"/>
              <a:ext cx="7065363" cy="3367461"/>
            </a:xfrm>
            <a:prstGeom prst="rect">
              <a:avLst/>
            </a:prstGeom>
            <a:noFill/>
            <a:ln>
              <a:noFill/>
            </a:ln>
          </p:spPr>
        </p:pic>
        <p:sp>
          <p:nvSpPr>
            <p:cNvPr id="449" name="Google Shape;449;p24"/>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50" name="Google Shape;450;p24"/>
          <p:cNvGrpSpPr/>
          <p:nvPr/>
        </p:nvGrpSpPr>
        <p:grpSpPr>
          <a:xfrm>
            <a:off x="9217097" y="3819645"/>
            <a:ext cx="2366540" cy="1873781"/>
            <a:chOff x="2696546" y="765111"/>
            <a:chExt cx="6811347" cy="5393094"/>
          </a:xfrm>
        </p:grpSpPr>
        <p:pic>
          <p:nvPicPr>
            <p:cNvPr id="451" name="Google Shape;451;p2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90543" y="1149598"/>
              <a:ext cx="6610914" cy="4558803"/>
            </a:xfrm>
            <a:prstGeom prst="rect">
              <a:avLst/>
            </a:prstGeom>
            <a:noFill/>
            <a:ln>
              <a:noFill/>
            </a:ln>
          </p:spPr>
        </p:pic>
        <p:sp>
          <p:nvSpPr>
            <p:cNvPr id="452" name="Google Shape;452;p24"/>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5"/>
          <p:cNvSpPr txBox="1"/>
          <p:nvPr/>
        </p:nvSpPr>
        <p:spPr>
          <a:xfrm>
            <a:off x="523240" y="1250839"/>
            <a:ext cx="5782669"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2.3 Le differenze in dettaglio </a:t>
            </a:r>
            <a:endParaRPr dirty="0"/>
          </a:p>
        </p:txBody>
      </p:sp>
      <p:graphicFrame>
        <p:nvGraphicFramePr>
          <p:cNvPr id="458" name="Google Shape;458;p25"/>
          <p:cNvGraphicFramePr/>
          <p:nvPr/>
        </p:nvGraphicFramePr>
        <p:xfrm>
          <a:off x="761948" y="1787591"/>
          <a:ext cx="8128000" cy="2712750"/>
        </p:xfrm>
        <a:graphic>
          <a:graphicData uri="http://schemas.openxmlformats.org/drawingml/2006/table">
            <a:tbl>
              <a:tblPr firstRow="1" bandRow="1">
                <a:noFill/>
                <a:tableStyleId>{3DB5B19E-D5C6-4301-AEE2-0FC6ABA16171}</a:tableStyleId>
              </a:tblPr>
              <a:tblGrid>
                <a:gridCol w="1171300">
                  <a:extLst>
                    <a:ext uri="{9D8B030D-6E8A-4147-A177-3AD203B41FA5}">
                      <a16:colId xmlns:a16="http://schemas.microsoft.com/office/drawing/2014/main" val="20000"/>
                    </a:ext>
                  </a:extLst>
                </a:gridCol>
                <a:gridCol w="3568600">
                  <a:extLst>
                    <a:ext uri="{9D8B030D-6E8A-4147-A177-3AD203B41FA5}">
                      <a16:colId xmlns:a16="http://schemas.microsoft.com/office/drawing/2014/main" val="20001"/>
                    </a:ext>
                  </a:extLst>
                </a:gridCol>
                <a:gridCol w="3388100">
                  <a:extLst>
                    <a:ext uri="{9D8B030D-6E8A-4147-A177-3AD203B41FA5}">
                      <a16:colId xmlns:a16="http://schemas.microsoft.com/office/drawing/2014/main" val="20002"/>
                    </a:ext>
                  </a:extLst>
                </a:gridCol>
              </a:tblGrid>
              <a:tr h="211625">
                <a:tc>
                  <a:txBody>
                    <a:bodyPr/>
                    <a:lstStyle/>
                    <a:p>
                      <a:pPr marL="0" marR="0" lvl="0" indent="0" algn="l" rtl="0">
                        <a:spcBef>
                          <a:spcPts val="0"/>
                        </a:spcBef>
                        <a:spcAft>
                          <a:spcPts val="0"/>
                        </a:spcAft>
                        <a:buNone/>
                      </a:pPr>
                      <a:endParaRPr sz="1600">
                        <a:latin typeface="Calibri"/>
                        <a:ea typeface="Calibri"/>
                        <a:cs typeface="Calibri"/>
                        <a:sym typeface="Calibri"/>
                      </a:endParaRPr>
                    </a:p>
                  </a:txBody>
                  <a:tcPr marL="91450" marR="91450" marT="45725" marB="45725">
                    <a:solidFill>
                      <a:srgbClr val="F5911B"/>
                    </a:solidFill>
                  </a:tcPr>
                </a:tc>
                <a:tc>
                  <a:txBody>
                    <a:bodyPr/>
                    <a:lstStyle/>
                    <a:p>
                      <a:pPr marL="0" marR="0" lvl="0" indent="0" algn="l" rtl="0">
                        <a:spcBef>
                          <a:spcPts val="0"/>
                        </a:spcBef>
                        <a:spcAft>
                          <a:spcPts val="0"/>
                        </a:spcAft>
                        <a:buNone/>
                      </a:pPr>
                      <a:r>
                        <a:rPr lang="it-IT" sz="1600">
                          <a:latin typeface="Calibri"/>
                          <a:ea typeface="Calibri"/>
                          <a:cs typeface="Calibri"/>
                          <a:sym typeface="Calibri"/>
                        </a:rPr>
                        <a:t>Mappe mentali</a:t>
                      </a:r>
                      <a:endParaRPr sz="1600">
                        <a:latin typeface="Calibri"/>
                        <a:ea typeface="Calibri"/>
                        <a:cs typeface="Calibri"/>
                        <a:sym typeface="Calibri"/>
                      </a:endParaRPr>
                    </a:p>
                  </a:txBody>
                  <a:tcPr marL="91450" marR="91450" marT="45725" marB="45725">
                    <a:solidFill>
                      <a:srgbClr val="F5911B"/>
                    </a:solidFill>
                  </a:tcPr>
                </a:tc>
                <a:tc>
                  <a:txBody>
                    <a:bodyPr/>
                    <a:lstStyle/>
                    <a:p>
                      <a:pPr marL="0" marR="0" lvl="0" indent="0" algn="l" rtl="0">
                        <a:spcBef>
                          <a:spcPts val="0"/>
                        </a:spcBef>
                        <a:spcAft>
                          <a:spcPts val="0"/>
                        </a:spcAft>
                        <a:buNone/>
                      </a:pPr>
                      <a:r>
                        <a:rPr lang="it-IT" sz="1600">
                          <a:latin typeface="Calibri"/>
                          <a:ea typeface="Calibri"/>
                          <a:cs typeface="Calibri"/>
                          <a:sym typeface="Calibri"/>
                        </a:rPr>
                        <a:t>Mappe concettuali</a:t>
                      </a:r>
                      <a:endParaRPr sz="1600">
                        <a:latin typeface="Calibri"/>
                        <a:ea typeface="Calibri"/>
                        <a:cs typeface="Calibri"/>
                        <a:sym typeface="Calibri"/>
                      </a:endParaRPr>
                    </a:p>
                  </a:txBody>
                  <a:tcPr marL="91450" marR="91450" marT="45725" marB="45725">
                    <a:solidFill>
                      <a:srgbClr val="F5911B"/>
                    </a:solidFill>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it-IT" sz="1600">
                          <a:latin typeface="Calibri"/>
                          <a:ea typeface="Calibri"/>
                          <a:cs typeface="Calibri"/>
                          <a:sym typeface="Calibri"/>
                        </a:rPr>
                        <a:t>Grafica</a:t>
                      </a:r>
                      <a:endParaRPr sz="160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600"/>
                        <a:buFont typeface="Calibri"/>
                        <a:buNone/>
                      </a:pPr>
                      <a:r>
                        <a:rPr lang="it-IT" sz="1600" b="0">
                          <a:latin typeface="Calibri"/>
                          <a:ea typeface="Calibri"/>
                          <a:cs typeface="Calibri"/>
                          <a:sym typeface="Calibri"/>
                        </a:rPr>
                        <a:t>Frequente uso di colori e immagini: la creatività è usata per bilanciare l'aspetto razionale della classificazione dei concetti.</a:t>
                      </a:r>
                      <a:endParaRPr sz="1600" b="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it-IT" sz="1600" b="0">
                          <a:latin typeface="Calibri"/>
                          <a:ea typeface="Calibri"/>
                          <a:cs typeface="Calibri"/>
                          <a:sym typeface="Calibri"/>
                        </a:rPr>
                        <a:t>Raro uso di colori e immagini, che comunque hanno poca importanza rispetto a organizzazione e schematizzazione.</a:t>
                      </a:r>
                      <a:endParaRPr sz="1600" b="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it-IT" sz="1600">
                          <a:latin typeface="Calibri"/>
                          <a:ea typeface="Calibri"/>
                          <a:cs typeface="Calibri"/>
                          <a:sym typeface="Calibri"/>
                        </a:rPr>
                        <a:t>Indicate in particolare per ...</a:t>
                      </a:r>
                      <a:endParaRPr sz="160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it-IT" sz="1600" b="0">
                          <a:latin typeface="Calibri"/>
                          <a:ea typeface="Calibri"/>
                          <a:cs typeface="Calibri"/>
                          <a:sym typeface="Calibri"/>
                        </a:rPr>
                        <a:t>Attività che richiedono un brainstorming, e dunque beneficiano del processo di classificazione e gerarchizzazione dei concetti.</a:t>
                      </a:r>
                      <a:endParaRPr sz="1600" b="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spcBef>
                          <a:spcPts val="0"/>
                        </a:spcBef>
                        <a:spcAft>
                          <a:spcPts val="0"/>
                        </a:spcAft>
                        <a:buNone/>
                      </a:pPr>
                      <a:r>
                        <a:rPr lang="it-IT" sz="1600" b="0">
                          <a:latin typeface="Calibri"/>
                          <a:ea typeface="Calibri"/>
                          <a:cs typeface="Calibri"/>
                          <a:sym typeface="Calibri"/>
                        </a:rPr>
                        <a:t>Interpretare, comprendere o spiegare analiticamente campi di conoscenza o argomenti specifici, e per metterli in relazione con le conoscenze pregresse.</a:t>
                      </a:r>
                      <a:endParaRPr sz="1600" b="0">
                        <a:latin typeface="Calibri"/>
                        <a:ea typeface="Calibri"/>
                        <a:cs typeface="Calibri"/>
                        <a:sym typeface="Calibri"/>
                      </a:endParaRPr>
                    </a:p>
                  </a:txBody>
                  <a:tcPr marL="91450" marR="91450" marT="45725" marB="45725">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59" name="Google Shape;459;p25"/>
          <p:cNvSpPr/>
          <p:nvPr/>
        </p:nvSpPr>
        <p:spPr>
          <a:xfrm>
            <a:off x="451029" y="669816"/>
            <a:ext cx="486284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2. Mappe mentali Vs mappe concettuali</a:t>
            </a:r>
            <a:endParaRPr/>
          </a:p>
        </p:txBody>
      </p:sp>
      <p:grpSp>
        <p:nvGrpSpPr>
          <p:cNvPr id="460" name="Google Shape;460;p25"/>
          <p:cNvGrpSpPr/>
          <p:nvPr/>
        </p:nvGrpSpPr>
        <p:grpSpPr>
          <a:xfrm>
            <a:off x="9164734" y="1814894"/>
            <a:ext cx="2454795" cy="1873781"/>
            <a:chOff x="2563318" y="765111"/>
            <a:chExt cx="7065363" cy="5393094"/>
          </a:xfrm>
        </p:grpSpPr>
        <p:pic>
          <p:nvPicPr>
            <p:cNvPr id="461" name="Google Shape;461;p2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563318" y="1745269"/>
              <a:ext cx="7065363" cy="3367461"/>
            </a:xfrm>
            <a:prstGeom prst="rect">
              <a:avLst/>
            </a:prstGeom>
            <a:noFill/>
            <a:ln>
              <a:noFill/>
            </a:ln>
          </p:spPr>
        </p:pic>
        <p:sp>
          <p:nvSpPr>
            <p:cNvPr id="462" name="Google Shape;462;p25"/>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63" name="Google Shape;463;p25"/>
          <p:cNvGrpSpPr/>
          <p:nvPr/>
        </p:nvGrpSpPr>
        <p:grpSpPr>
          <a:xfrm>
            <a:off x="9217097" y="3819645"/>
            <a:ext cx="2366540" cy="1873781"/>
            <a:chOff x="2696546" y="765111"/>
            <a:chExt cx="6811347" cy="5393094"/>
          </a:xfrm>
        </p:grpSpPr>
        <p:pic>
          <p:nvPicPr>
            <p:cNvPr id="464" name="Google Shape;464;p2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90543" y="1149598"/>
              <a:ext cx="6610914" cy="4558803"/>
            </a:xfrm>
            <a:prstGeom prst="rect">
              <a:avLst/>
            </a:prstGeom>
            <a:noFill/>
            <a:ln>
              <a:noFill/>
            </a:ln>
          </p:spPr>
        </p:pic>
        <p:sp>
          <p:nvSpPr>
            <p:cNvPr id="465" name="Google Shape;465;p25"/>
            <p:cNvSpPr/>
            <p:nvPr/>
          </p:nvSpPr>
          <p:spPr>
            <a:xfrm>
              <a:off x="2696546" y="765111"/>
              <a:ext cx="6811347" cy="5393094"/>
            </a:xfrm>
            <a:prstGeom prst="rect">
              <a:avLst/>
            </a:prstGeom>
            <a:noFill/>
            <a:ln w="38100" cap="flat" cmpd="sng">
              <a:solidFill>
                <a:srgbClr val="F591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6"/>
          <p:cNvSpPr txBox="1"/>
          <p:nvPr/>
        </p:nvSpPr>
        <p:spPr>
          <a:xfrm>
            <a:off x="617664" y="2147846"/>
            <a:ext cx="5867337" cy="3409137"/>
          </a:xfrm>
          <a:prstGeom prst="rect">
            <a:avLst/>
          </a:prstGeom>
          <a:noFill/>
          <a:ln>
            <a:noFill/>
          </a:ln>
        </p:spPr>
        <p:txBody>
          <a:bodyPr spcFirstLastPara="1" wrap="square" lIns="91425" tIns="45700" rIns="91425" bIns="45700" anchor="t" anchorCtr="0">
            <a:noAutofit/>
          </a:bodyPr>
          <a:lstStyle/>
          <a:p>
            <a:pPr marL="284400" marR="0" lvl="0" indent="0" algn="just" rtl="0">
              <a:lnSpc>
                <a:spcPct val="120000"/>
              </a:lnSpc>
              <a:spcBef>
                <a:spcPts val="0"/>
              </a:spcBef>
              <a:spcAft>
                <a:spcPts val="0"/>
              </a:spcAft>
              <a:buNone/>
            </a:pPr>
            <a:r>
              <a:rPr lang="it-IT" sz="1600">
                <a:solidFill>
                  <a:srgbClr val="000000"/>
                </a:solidFill>
                <a:latin typeface="Calibri"/>
                <a:ea typeface="Calibri"/>
                <a:cs typeface="Calibri"/>
                <a:sym typeface="Calibri"/>
              </a:rPr>
              <a:t>Come hai visto, mappe mentali e concettuali hanno caratteristiche differenti.</a:t>
            </a:r>
            <a:endParaRPr/>
          </a:p>
          <a:p>
            <a:pPr marL="284400" marR="0" lvl="0" indent="0" algn="just" rtl="0">
              <a:lnSpc>
                <a:spcPct val="120000"/>
              </a:lnSpc>
              <a:spcBef>
                <a:spcPts val="1200"/>
              </a:spcBef>
              <a:spcAft>
                <a:spcPts val="0"/>
              </a:spcAft>
              <a:buNone/>
            </a:pPr>
            <a:r>
              <a:rPr lang="it-IT" sz="1600">
                <a:latin typeface="Calibri"/>
                <a:ea typeface="Calibri"/>
                <a:cs typeface="Calibri"/>
                <a:sym typeface="Calibri"/>
              </a:rPr>
              <a:t>L’utilizzo di una o dell’altra dipende da cosa si vuole rappresentare. </a:t>
            </a:r>
            <a:endParaRPr sz="1600">
              <a:latin typeface="Calibri"/>
              <a:ea typeface="Calibri"/>
              <a:cs typeface="Calibri"/>
              <a:sym typeface="Calibri"/>
            </a:endParaRPr>
          </a:p>
          <a:p>
            <a:pPr marL="284400" marR="0" lvl="0" indent="0" algn="just" rtl="0">
              <a:lnSpc>
                <a:spcPct val="120000"/>
              </a:lnSpc>
              <a:spcBef>
                <a:spcPts val="1200"/>
              </a:spcBef>
              <a:spcAft>
                <a:spcPts val="0"/>
              </a:spcAft>
              <a:buNone/>
            </a:pPr>
            <a:r>
              <a:rPr lang="it-IT" sz="1600">
                <a:solidFill>
                  <a:srgbClr val="000000"/>
                </a:solidFill>
                <a:latin typeface="Calibri"/>
                <a:ea typeface="Calibri"/>
                <a:cs typeface="Calibri"/>
                <a:sym typeface="Calibri"/>
              </a:rPr>
              <a:t>Le mappe mentali stimolano la riflessione creativa e fanno emergere la classificazione e la gerarchizzazione dei concetti, quelle concettuali, proposte per la prima volta da Joseph Novak, mettono in risalto le connessioni tra le entità di un argomento conosciuto…</a:t>
            </a:r>
            <a:endParaRPr/>
          </a:p>
        </p:txBody>
      </p:sp>
      <p:sp>
        <p:nvSpPr>
          <p:cNvPr id="471" name="Google Shape;471;p26"/>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2.4 Le mappe concettuali in breve </a:t>
            </a:r>
            <a:endParaRPr dirty="0"/>
          </a:p>
        </p:txBody>
      </p:sp>
      <p:sp>
        <p:nvSpPr>
          <p:cNvPr id="472" name="Google Shape;472;p26"/>
          <p:cNvSpPr/>
          <p:nvPr/>
        </p:nvSpPr>
        <p:spPr>
          <a:xfrm rot="-2700000">
            <a:off x="9900512" y="2465045"/>
            <a:ext cx="1015993" cy="2263418"/>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473" name="Google Shape;473;p26"/>
          <p:cNvCxnSpPr/>
          <p:nvPr/>
        </p:nvCxnSpPr>
        <p:spPr>
          <a:xfrm>
            <a:off x="6959492" y="3605270"/>
            <a:ext cx="2061797" cy="0"/>
          </a:xfrm>
          <a:prstGeom prst="straightConnector1">
            <a:avLst/>
          </a:prstGeom>
          <a:noFill/>
          <a:ln w="9525" cap="flat" cmpd="sng">
            <a:solidFill>
              <a:srgbClr val="F5911B"/>
            </a:solidFill>
            <a:prstDash val="dash"/>
            <a:round/>
            <a:headEnd type="none" w="sm" len="sm"/>
            <a:tailEnd type="none" w="sm" len="sm"/>
          </a:ln>
        </p:spPr>
      </p:cxnSp>
      <p:sp>
        <p:nvSpPr>
          <p:cNvPr id="474" name="Google Shape;474;p26"/>
          <p:cNvSpPr/>
          <p:nvPr/>
        </p:nvSpPr>
        <p:spPr>
          <a:xfrm>
            <a:off x="451029" y="669816"/>
            <a:ext cx="486284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2. Mappe mentali Vs mappe concettuali</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27"/>
          <p:cNvSpPr txBox="1"/>
          <p:nvPr/>
        </p:nvSpPr>
        <p:spPr>
          <a:xfrm>
            <a:off x="626300" y="2104550"/>
            <a:ext cx="7054500" cy="3701100"/>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None/>
            </a:pPr>
            <a:r>
              <a:rPr lang="it-IT" sz="1600">
                <a:solidFill>
                  <a:srgbClr val="000000"/>
                </a:solidFill>
                <a:latin typeface="Calibri"/>
                <a:ea typeface="Calibri"/>
                <a:cs typeface="Calibri"/>
                <a:sym typeface="Calibri"/>
              </a:rPr>
              <a:t>… per questo il focus delle mappe </a:t>
            </a:r>
            <a:r>
              <a:rPr lang="it-IT" sz="1600">
                <a:solidFill>
                  <a:schemeClr val="dk1"/>
                </a:solidFill>
                <a:latin typeface="Calibri"/>
                <a:ea typeface="Calibri"/>
                <a:cs typeface="Calibri"/>
                <a:sym typeface="Calibri"/>
              </a:rPr>
              <a:t>concettuali</a:t>
            </a:r>
            <a:r>
              <a:rPr lang="it-IT" sz="1600">
                <a:solidFill>
                  <a:srgbClr val="000000"/>
                </a:solidFill>
                <a:latin typeface="Calibri"/>
                <a:ea typeface="Calibri"/>
                <a:cs typeface="Calibri"/>
                <a:sym typeface="Calibri"/>
              </a:rPr>
              <a:t> è sui </a:t>
            </a:r>
            <a:r>
              <a:rPr lang="it-IT" sz="1600">
                <a:solidFill>
                  <a:srgbClr val="F5911B"/>
                </a:solidFill>
                <a:latin typeface="Calibri"/>
                <a:ea typeface="Calibri"/>
                <a:cs typeface="Calibri"/>
                <a:sym typeface="Calibri"/>
              </a:rPr>
              <a:t>concetti</a:t>
            </a:r>
            <a:r>
              <a:rPr lang="it-IT" sz="1600">
                <a:solidFill>
                  <a:srgbClr val="000000"/>
                </a:solidFill>
                <a:latin typeface="Calibri"/>
                <a:ea typeface="Calibri"/>
                <a:cs typeface="Calibri"/>
                <a:sym typeface="Calibri"/>
              </a:rPr>
              <a:t> e le loro </a:t>
            </a:r>
            <a:r>
              <a:rPr lang="it-IT" sz="1600">
                <a:solidFill>
                  <a:srgbClr val="F5911B"/>
                </a:solidFill>
                <a:latin typeface="Calibri"/>
                <a:ea typeface="Calibri"/>
                <a:cs typeface="Calibri"/>
                <a:sym typeface="Calibri"/>
              </a:rPr>
              <a:t>relazioni</a:t>
            </a:r>
            <a:r>
              <a:rPr lang="it-IT" sz="1600">
                <a:latin typeface="Calibri"/>
                <a:ea typeface="Calibri"/>
                <a:cs typeface="Calibri"/>
                <a:sym typeface="Calibri"/>
              </a:rPr>
              <a:t>.</a:t>
            </a:r>
            <a:r>
              <a:rPr lang="it-IT" sz="1600">
                <a:solidFill>
                  <a:srgbClr val="000000"/>
                </a:solidFill>
                <a:latin typeface="Calibri"/>
                <a:ea typeface="Calibri"/>
                <a:cs typeface="Calibri"/>
                <a:sym typeface="Calibri"/>
              </a:rPr>
              <a:t> </a:t>
            </a:r>
            <a:br>
              <a:rPr lang="it-IT" sz="1600">
                <a:solidFill>
                  <a:srgbClr val="000000"/>
                </a:solidFill>
                <a:latin typeface="Calibri"/>
                <a:ea typeface="Calibri"/>
                <a:cs typeface="Calibri"/>
                <a:sym typeface="Calibri"/>
              </a:rPr>
            </a:br>
            <a:r>
              <a:rPr lang="it-IT" sz="1600">
                <a:latin typeface="Calibri"/>
                <a:ea typeface="Calibri"/>
                <a:cs typeface="Calibri"/>
                <a:sym typeface="Calibri"/>
              </a:rPr>
              <a:t>I </a:t>
            </a:r>
            <a:r>
              <a:rPr lang="it-IT" sz="1600">
                <a:solidFill>
                  <a:srgbClr val="000000"/>
                </a:solidFill>
                <a:latin typeface="Calibri"/>
                <a:ea typeface="Calibri"/>
                <a:cs typeface="Calibri"/>
                <a:sym typeface="Calibri"/>
              </a:rPr>
              <a:t>concetti sono rappresentati da </a:t>
            </a:r>
            <a:r>
              <a:rPr lang="it-IT" sz="1600">
                <a:solidFill>
                  <a:srgbClr val="F5911B"/>
                </a:solidFill>
                <a:latin typeface="Calibri"/>
                <a:ea typeface="Calibri"/>
                <a:cs typeface="Calibri"/>
                <a:sym typeface="Calibri"/>
              </a:rPr>
              <a:t>nodi</a:t>
            </a:r>
            <a:r>
              <a:rPr lang="it-IT" sz="1600">
                <a:solidFill>
                  <a:srgbClr val="000000"/>
                </a:solidFill>
                <a:latin typeface="Calibri"/>
                <a:ea typeface="Calibri"/>
                <a:cs typeface="Calibri"/>
                <a:sym typeface="Calibri"/>
              </a:rPr>
              <a:t>, costituiti da una parol</a:t>
            </a:r>
            <a:r>
              <a:rPr lang="it-IT" sz="1600">
                <a:latin typeface="Calibri"/>
                <a:ea typeface="Calibri"/>
                <a:cs typeface="Calibri"/>
                <a:sym typeface="Calibri"/>
              </a:rPr>
              <a:t>e</a:t>
            </a:r>
            <a:r>
              <a:rPr lang="it-IT" sz="1600">
                <a:solidFill>
                  <a:srgbClr val="000000"/>
                </a:solidFill>
                <a:latin typeface="Calibri"/>
                <a:ea typeface="Calibri"/>
                <a:cs typeface="Calibri"/>
                <a:sym typeface="Calibri"/>
              </a:rPr>
              <a:t>-concetto o da una breve frase racchiusa in un riquadro, le relazioni sono invece delle </a:t>
            </a:r>
            <a:r>
              <a:rPr lang="it-IT" sz="1600">
                <a:solidFill>
                  <a:srgbClr val="F5911B"/>
                </a:solidFill>
                <a:latin typeface="Calibri"/>
                <a:ea typeface="Calibri"/>
                <a:cs typeface="Calibri"/>
                <a:sym typeface="Calibri"/>
              </a:rPr>
              <a:t>connessioni</a:t>
            </a:r>
            <a:r>
              <a:rPr lang="it-IT" sz="1600">
                <a:solidFill>
                  <a:srgbClr val="000000"/>
                </a:solidFill>
                <a:latin typeface="Calibri"/>
                <a:ea typeface="Calibri"/>
                <a:cs typeface="Calibri"/>
                <a:sym typeface="Calibri"/>
              </a:rPr>
              <a:t> indicate da frecce </a:t>
            </a:r>
            <a:r>
              <a:rPr lang="it-IT" sz="1600">
                <a:latin typeface="Calibri"/>
                <a:ea typeface="Calibri"/>
                <a:cs typeface="Calibri"/>
                <a:sym typeface="Calibri"/>
              </a:rPr>
              <a:t>con</a:t>
            </a:r>
            <a:r>
              <a:rPr lang="it-IT" sz="1600">
                <a:solidFill>
                  <a:srgbClr val="000000"/>
                </a:solidFill>
                <a:latin typeface="Calibri"/>
                <a:ea typeface="Calibri"/>
                <a:cs typeface="Calibri"/>
                <a:sym typeface="Calibri"/>
              </a:rPr>
              <a:t> etichette (</a:t>
            </a:r>
            <a:r>
              <a:rPr lang="it-IT" sz="1600">
                <a:latin typeface="Calibri"/>
                <a:ea typeface="Calibri"/>
                <a:cs typeface="Calibri"/>
                <a:sym typeface="Calibri"/>
              </a:rPr>
              <a:t>parole-legame) </a:t>
            </a:r>
            <a:r>
              <a:rPr lang="it-IT" sz="1600">
                <a:solidFill>
                  <a:srgbClr val="000000"/>
                </a:solidFill>
                <a:latin typeface="Calibri"/>
                <a:ea typeface="Calibri"/>
                <a:cs typeface="Calibri"/>
                <a:sym typeface="Calibri"/>
              </a:rPr>
              <a:t>che indicano il verso della re</a:t>
            </a:r>
            <a:r>
              <a:rPr lang="it-IT" sz="1600">
                <a:latin typeface="Calibri"/>
                <a:ea typeface="Calibri"/>
                <a:cs typeface="Calibri"/>
                <a:sym typeface="Calibri"/>
              </a:rPr>
              <a:t>lazione ed </a:t>
            </a:r>
            <a:r>
              <a:rPr lang="it-IT" sz="1600">
                <a:solidFill>
                  <a:srgbClr val="000000"/>
                </a:solidFill>
                <a:latin typeface="Calibri"/>
                <a:ea typeface="Calibri"/>
                <a:cs typeface="Calibri"/>
                <a:sym typeface="Calibri"/>
              </a:rPr>
              <a:t>esplicitano </a:t>
            </a:r>
            <a:r>
              <a:rPr lang="it-IT" sz="1600">
                <a:latin typeface="Calibri"/>
                <a:ea typeface="Calibri"/>
                <a:cs typeface="Calibri"/>
                <a:sym typeface="Calibri"/>
              </a:rPr>
              <a:t>il tipo di relazione</a:t>
            </a:r>
            <a:r>
              <a:rPr lang="it-IT" sz="1600">
                <a:solidFill>
                  <a:srgbClr val="000000"/>
                </a:solidFill>
                <a:latin typeface="Calibri"/>
                <a:ea typeface="Calibri"/>
                <a:cs typeface="Calibri"/>
                <a:sym typeface="Calibri"/>
              </a:rPr>
              <a:t>.</a:t>
            </a:r>
            <a:br>
              <a:rPr lang="it-IT" sz="1600">
                <a:solidFill>
                  <a:srgbClr val="000000"/>
                </a:solidFill>
                <a:latin typeface="Calibri"/>
                <a:ea typeface="Calibri"/>
                <a:cs typeface="Calibri"/>
                <a:sym typeface="Calibri"/>
              </a:rPr>
            </a:br>
            <a:r>
              <a:rPr lang="it-IT" sz="1600">
                <a:solidFill>
                  <a:srgbClr val="000000"/>
                </a:solidFill>
                <a:latin typeface="Calibri"/>
                <a:ea typeface="Calibri"/>
                <a:cs typeface="Calibri"/>
                <a:sym typeface="Calibri"/>
              </a:rPr>
              <a:t>Ogni sequenza </a:t>
            </a:r>
            <a:r>
              <a:rPr lang="it-IT" sz="1600">
                <a:latin typeface="Calibri"/>
                <a:ea typeface="Calibri"/>
                <a:cs typeface="Calibri"/>
                <a:sym typeface="Calibri"/>
              </a:rPr>
              <a:t>“</a:t>
            </a:r>
            <a:r>
              <a:rPr lang="it-IT" sz="1600">
                <a:solidFill>
                  <a:srgbClr val="000000"/>
                </a:solidFill>
                <a:latin typeface="Calibri"/>
                <a:ea typeface="Calibri"/>
                <a:cs typeface="Calibri"/>
                <a:sym typeface="Calibri"/>
              </a:rPr>
              <a:t>parol</a:t>
            </a:r>
            <a:r>
              <a:rPr lang="it-IT" sz="1600">
                <a:latin typeface="Calibri"/>
                <a:ea typeface="Calibri"/>
                <a:cs typeface="Calibri"/>
                <a:sym typeface="Calibri"/>
              </a:rPr>
              <a:t>e</a:t>
            </a:r>
            <a:r>
              <a:rPr lang="it-IT" sz="1600">
                <a:solidFill>
                  <a:srgbClr val="000000"/>
                </a:solidFill>
                <a:latin typeface="Calibri"/>
                <a:ea typeface="Calibri"/>
                <a:cs typeface="Calibri"/>
                <a:sym typeface="Calibri"/>
              </a:rPr>
              <a:t>-</a:t>
            </a:r>
            <a:r>
              <a:rPr lang="it-IT" sz="1600">
                <a:latin typeface="Calibri"/>
                <a:ea typeface="Calibri"/>
                <a:cs typeface="Calibri"/>
                <a:sym typeface="Calibri"/>
              </a:rPr>
              <a:t>concetto”+”parole-legame”+”parole-concetto” forma una proposizione in grado di restituire un significato unitario e autonomo</a:t>
            </a:r>
            <a:r>
              <a:rPr lang="it-IT" sz="1600">
                <a:solidFill>
                  <a:schemeClr val="dk1"/>
                </a:solidFill>
                <a:latin typeface="Calibri"/>
                <a:ea typeface="Calibri"/>
                <a:cs typeface="Calibri"/>
                <a:sym typeface="Calibri"/>
              </a:rPr>
              <a:t>.</a:t>
            </a:r>
            <a:endParaRPr/>
          </a:p>
          <a:p>
            <a:pPr marL="284400" marR="0" lvl="0" indent="0" algn="l" rtl="0">
              <a:lnSpc>
                <a:spcPct val="120000"/>
              </a:lnSpc>
              <a:spcBef>
                <a:spcPts val="600"/>
              </a:spcBef>
              <a:spcAft>
                <a:spcPts val="0"/>
              </a:spcAft>
              <a:buNone/>
            </a:pPr>
            <a:r>
              <a:rPr lang="it-IT" sz="1600">
                <a:solidFill>
                  <a:srgbClr val="000000"/>
                </a:solidFill>
                <a:latin typeface="Calibri"/>
                <a:ea typeface="Calibri"/>
                <a:cs typeface="Calibri"/>
                <a:sym typeface="Calibri"/>
              </a:rPr>
              <a:t>Le connessioni sono spesso anche trasversali, cioè tra nodi di rami differenti. </a:t>
            </a:r>
            <a:br>
              <a:rPr lang="it-IT" sz="1600">
                <a:solidFill>
                  <a:srgbClr val="000000"/>
                </a:solidFill>
                <a:latin typeface="Calibri"/>
                <a:ea typeface="Calibri"/>
                <a:cs typeface="Calibri"/>
                <a:sym typeface="Calibri"/>
              </a:rPr>
            </a:br>
            <a:r>
              <a:rPr lang="it-IT" sz="1600">
                <a:solidFill>
                  <a:srgbClr val="000000"/>
                </a:solidFill>
                <a:latin typeface="Calibri"/>
                <a:ea typeface="Calibri"/>
                <a:cs typeface="Calibri"/>
                <a:sym typeface="Calibri"/>
              </a:rPr>
              <a:t>In genere è presente un </a:t>
            </a:r>
            <a:r>
              <a:rPr lang="it-IT" sz="1600">
                <a:solidFill>
                  <a:srgbClr val="F5911B"/>
                </a:solidFill>
                <a:latin typeface="Calibri"/>
                <a:ea typeface="Calibri"/>
                <a:cs typeface="Calibri"/>
                <a:sym typeface="Calibri"/>
              </a:rPr>
              <a:t>unico concetto chiave</a:t>
            </a:r>
            <a:r>
              <a:rPr lang="it-IT" sz="1600">
                <a:solidFill>
                  <a:srgbClr val="000000"/>
                </a:solidFill>
                <a:latin typeface="Calibri"/>
                <a:ea typeface="Calibri"/>
                <a:cs typeface="Calibri"/>
                <a:sym typeface="Calibri"/>
              </a:rPr>
              <a:t>, e allora la mappa ha una struttura gerarchica ad </a:t>
            </a:r>
            <a:r>
              <a:rPr lang="it-IT" sz="1600">
                <a:solidFill>
                  <a:srgbClr val="F5911B"/>
                </a:solidFill>
                <a:latin typeface="Calibri"/>
                <a:ea typeface="Calibri"/>
                <a:cs typeface="Calibri"/>
                <a:sym typeface="Calibri"/>
              </a:rPr>
              <a:t>albero rovesciato</a:t>
            </a:r>
            <a:r>
              <a:rPr lang="it-IT" sz="1600">
                <a:solidFill>
                  <a:srgbClr val="000000"/>
                </a:solidFill>
                <a:latin typeface="Calibri"/>
                <a:ea typeface="Calibri"/>
                <a:cs typeface="Calibri"/>
                <a:sym typeface="Calibri"/>
              </a:rPr>
              <a:t>, che si sviluppa in verticale verso il basso.</a:t>
            </a:r>
            <a:endParaRPr/>
          </a:p>
        </p:txBody>
      </p:sp>
      <p:sp>
        <p:nvSpPr>
          <p:cNvPr id="480" name="Google Shape;480;p27"/>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2.4 Le mappe concettuali in breve </a:t>
            </a:r>
            <a:endParaRPr dirty="0"/>
          </a:p>
        </p:txBody>
      </p:sp>
      <p:sp>
        <p:nvSpPr>
          <p:cNvPr id="481" name="Google Shape;481;p27"/>
          <p:cNvSpPr/>
          <p:nvPr/>
        </p:nvSpPr>
        <p:spPr>
          <a:xfrm>
            <a:off x="451029" y="669816"/>
            <a:ext cx="486284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2. Mappe mentali Vs mappe concettuali</a:t>
            </a:r>
            <a:endParaRPr/>
          </a:p>
        </p:txBody>
      </p:sp>
      <p:pic>
        <p:nvPicPr>
          <p:cNvPr id="482" name="Google Shape;482;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80800" y="2295225"/>
            <a:ext cx="4361675" cy="307165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p:nvPr/>
        </p:nvSpPr>
        <p:spPr>
          <a:xfrm>
            <a:off x="528320" y="717439"/>
            <a:ext cx="894805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911B"/>
              </a:buClr>
              <a:buSzPts val="2400"/>
              <a:buFont typeface="Calibri"/>
              <a:buNone/>
            </a:pPr>
            <a:r>
              <a:rPr lang="it-IT" sz="2400" b="1" dirty="0">
                <a:solidFill>
                  <a:srgbClr val="F5911B"/>
                </a:solidFill>
                <a:latin typeface="Calibri"/>
                <a:ea typeface="Calibri"/>
                <a:cs typeface="Calibri"/>
                <a:sym typeface="Calibri"/>
              </a:rPr>
              <a:t>Obiettivi</a:t>
            </a:r>
            <a:endParaRPr dirty="0"/>
          </a:p>
          <a:p>
            <a:pPr>
              <a:tabLst>
                <a:tab pos="1205230" algn="l"/>
                <a:tab pos="1926589" algn="l"/>
                <a:tab pos="2915920" algn="l"/>
                <a:tab pos="3444875" algn="l"/>
                <a:tab pos="4383405" algn="l"/>
                <a:tab pos="6796405" algn="l"/>
              </a:tabLst>
              <a:defRPr/>
            </a:pPr>
            <a:r>
              <a:rPr lang="en-GB" sz="2000" dirty="0" err="1">
                <a:ea typeface="Microsoft Sans Serif" panose="020B0604020202020204" pitchFamily="34" charset="0"/>
                <a:cs typeface="Poppins ExtraLight" panose="00000300000000000000" pitchFamily="2" charset="0"/>
              </a:rPr>
              <a:t>Alla</a:t>
            </a:r>
            <a:r>
              <a:rPr lang="en-GB" sz="2000" dirty="0">
                <a:ea typeface="Microsoft Sans Serif" panose="020B0604020202020204" pitchFamily="34" charset="0"/>
                <a:cs typeface="Poppins ExtraLight" panose="00000300000000000000" pitchFamily="2" charset="0"/>
              </a:rPr>
              <a:t> fine di </a:t>
            </a:r>
            <a:r>
              <a:rPr lang="en-GB" sz="2000" dirty="0" err="1">
                <a:ea typeface="Microsoft Sans Serif" panose="020B0604020202020204" pitchFamily="34" charset="0"/>
                <a:cs typeface="Poppins ExtraLight" panose="00000300000000000000" pitchFamily="2" charset="0"/>
              </a:rPr>
              <a:t>questo</a:t>
            </a:r>
            <a:r>
              <a:rPr lang="en-GB" sz="2000" dirty="0">
                <a:ea typeface="Microsoft Sans Serif" panose="020B0604020202020204" pitchFamily="34" charset="0"/>
                <a:cs typeface="Poppins ExtraLight" panose="00000300000000000000" pitchFamily="2" charset="0"/>
              </a:rPr>
              <a:t> modulo </a:t>
            </a:r>
            <a:r>
              <a:rPr lang="en-GB" sz="2000" dirty="0" err="1">
                <a:ea typeface="Microsoft Sans Serif" panose="020B0604020202020204" pitchFamily="34" charset="0"/>
                <a:cs typeface="Poppins ExtraLight" panose="00000300000000000000" pitchFamily="2" charset="0"/>
              </a:rPr>
              <a:t>sarete</a:t>
            </a:r>
            <a:r>
              <a:rPr lang="en-GB" sz="2000" dirty="0">
                <a:ea typeface="Microsoft Sans Serif" panose="020B0604020202020204" pitchFamily="34" charset="0"/>
                <a:cs typeface="Poppins ExtraLight" panose="00000300000000000000" pitchFamily="2" charset="0"/>
              </a:rPr>
              <a:t> in </a:t>
            </a:r>
            <a:r>
              <a:rPr lang="en-GB" sz="2000" dirty="0" err="1">
                <a:ea typeface="Microsoft Sans Serif" panose="020B0604020202020204" pitchFamily="34" charset="0"/>
                <a:cs typeface="Poppins ExtraLight" panose="00000300000000000000" pitchFamily="2" charset="0"/>
              </a:rPr>
              <a:t>grado</a:t>
            </a:r>
            <a:r>
              <a:rPr lang="en-GB" sz="2000" dirty="0">
                <a:ea typeface="Microsoft Sans Serif" panose="020B0604020202020204" pitchFamily="34" charset="0"/>
                <a:cs typeface="Poppins ExtraLight" panose="00000300000000000000" pitchFamily="2" charset="0"/>
              </a:rPr>
              <a:t> di:</a:t>
            </a:r>
          </a:p>
        </p:txBody>
      </p:sp>
      <p:sp>
        <p:nvSpPr>
          <p:cNvPr id="70" name="Google Shape;70;p3"/>
          <p:cNvSpPr txBox="1"/>
          <p:nvPr/>
        </p:nvSpPr>
        <p:spPr>
          <a:xfrm>
            <a:off x="626325" y="2036650"/>
            <a:ext cx="8379300" cy="1161300"/>
          </a:xfrm>
          <a:prstGeom prst="rect">
            <a:avLst/>
          </a:prstGeom>
          <a:noFill/>
          <a:ln>
            <a:noFill/>
          </a:ln>
        </p:spPr>
        <p:txBody>
          <a:bodyPr spcFirstLastPara="1" wrap="square" lIns="91425" tIns="91425" rIns="91425" bIns="91425" anchor="t" anchorCtr="0">
            <a:noAutofit/>
          </a:bodyPr>
          <a:lstStyle/>
          <a:p>
            <a:pPr marL="228600" lvl="0" indent="-228600" algn="just">
              <a:buClr>
                <a:schemeClr val="dk1"/>
              </a:buClr>
              <a:buSzPts val="2000"/>
              <a:buFont typeface="Arial"/>
              <a:buChar char="•"/>
            </a:pPr>
            <a:r>
              <a:rPr lang="it-IT" sz="2000" b="1" dirty="0">
                <a:solidFill>
                  <a:schemeClr val="dk1"/>
                </a:solidFill>
                <a:latin typeface="Calibri"/>
                <a:cs typeface="Calibri"/>
                <a:sym typeface="Varela Round"/>
              </a:rPr>
              <a:t>Risultato di apprendimento </a:t>
            </a:r>
            <a:r>
              <a:rPr lang="it-IT" sz="2000" b="1" dirty="0">
                <a:solidFill>
                  <a:schemeClr val="dk1"/>
                </a:solidFill>
                <a:latin typeface="Calibri"/>
                <a:cs typeface="Calibri"/>
                <a:sym typeface="Calibri"/>
              </a:rPr>
              <a:t>1</a:t>
            </a:r>
            <a:endParaRPr sz="2000" b="1" dirty="0">
              <a:solidFill>
                <a:schemeClr val="dk1"/>
              </a:solidFill>
              <a:latin typeface="Calibri"/>
              <a:cs typeface="Calibri"/>
            </a:endParaRPr>
          </a:p>
          <a:p>
            <a:pPr marL="230400" marR="0" lvl="0" indent="0" algn="l" rtl="0">
              <a:lnSpc>
                <a:spcPct val="100000"/>
              </a:lnSpc>
              <a:spcBef>
                <a:spcPts val="0"/>
              </a:spcBef>
              <a:spcAft>
                <a:spcPts val="0"/>
              </a:spcAft>
              <a:buClr>
                <a:schemeClr val="dk1"/>
              </a:buClr>
              <a:buSzPts val="2000"/>
              <a:buFont typeface="Arial"/>
              <a:buNone/>
            </a:pPr>
            <a:r>
              <a:rPr lang="it-IT" sz="2000" dirty="0">
                <a:solidFill>
                  <a:schemeClr val="dk1"/>
                </a:solidFill>
                <a:latin typeface="Calibri"/>
                <a:ea typeface="Calibri"/>
                <a:cs typeface="Calibri"/>
                <a:sym typeface="Calibri"/>
              </a:rPr>
              <a:t>Identificare le principali caratteristiche e applicazioni delle mappe mentali.</a:t>
            </a:r>
            <a:endParaRPr sz="2000" dirty="0">
              <a:solidFill>
                <a:schemeClr val="dk1"/>
              </a:solidFill>
              <a:latin typeface="Calibri"/>
              <a:ea typeface="Calibri"/>
              <a:cs typeface="Calibri"/>
              <a:sym typeface="Calibri"/>
            </a:endParaRPr>
          </a:p>
        </p:txBody>
      </p:sp>
      <p:sp>
        <p:nvSpPr>
          <p:cNvPr id="71" name="Google Shape;71;p3"/>
          <p:cNvSpPr txBox="1"/>
          <p:nvPr/>
        </p:nvSpPr>
        <p:spPr>
          <a:xfrm>
            <a:off x="626325" y="3799175"/>
            <a:ext cx="8628000" cy="1263900"/>
          </a:xfrm>
          <a:prstGeom prst="rect">
            <a:avLst/>
          </a:prstGeom>
          <a:noFill/>
          <a:ln>
            <a:noFill/>
          </a:ln>
        </p:spPr>
        <p:txBody>
          <a:bodyPr spcFirstLastPara="1" wrap="square" lIns="91425" tIns="91425" rIns="91425" bIns="91425" anchor="t" anchorCtr="0">
            <a:noAutofit/>
          </a:bodyPr>
          <a:lstStyle/>
          <a:p>
            <a:pPr marL="228600" lvl="0" indent="-228600">
              <a:buClr>
                <a:schemeClr val="dk1"/>
              </a:buClr>
              <a:buSzPts val="1200"/>
              <a:buFont typeface="Poppins Medium"/>
              <a:buChar char="॰"/>
            </a:pPr>
            <a:r>
              <a:rPr lang="it-IT" sz="2000" b="1" dirty="0">
                <a:solidFill>
                  <a:schemeClr val="dk1"/>
                </a:solidFill>
                <a:latin typeface="Calibri"/>
                <a:cs typeface="Calibri"/>
                <a:sym typeface="Varela Round"/>
              </a:rPr>
              <a:t>Risultato di apprendimento </a:t>
            </a:r>
            <a:r>
              <a:rPr lang="it-IT" sz="2000" b="1" dirty="0">
                <a:solidFill>
                  <a:schemeClr val="dk1"/>
                </a:solidFill>
                <a:latin typeface="Calibri"/>
                <a:ea typeface="Calibri"/>
                <a:cs typeface="Calibri"/>
                <a:sym typeface="Calibri"/>
              </a:rPr>
              <a:t>2</a:t>
            </a:r>
            <a:endParaRPr dirty="0"/>
          </a:p>
          <a:p>
            <a:pPr marL="230400" marR="0" lvl="0" indent="0" algn="l" rtl="0">
              <a:lnSpc>
                <a:spcPct val="100000"/>
              </a:lnSpc>
              <a:spcBef>
                <a:spcPts val="0"/>
              </a:spcBef>
              <a:spcAft>
                <a:spcPts val="0"/>
              </a:spcAft>
              <a:buClr>
                <a:schemeClr val="dk1"/>
              </a:buClr>
              <a:buSzPts val="2000"/>
              <a:buFont typeface="Arial"/>
              <a:buNone/>
            </a:pPr>
            <a:r>
              <a:rPr lang="it-IT" sz="2000" dirty="0">
                <a:solidFill>
                  <a:schemeClr val="dk1"/>
                </a:solidFill>
                <a:latin typeface="Calibri"/>
                <a:ea typeface="Calibri"/>
                <a:cs typeface="Calibri"/>
                <a:sym typeface="Calibri"/>
              </a:rPr>
              <a:t>Riconoscere le differenze in struttura e utilizzo di mappe mentali e concettuali.</a:t>
            </a:r>
            <a:endParaRPr dirty="0"/>
          </a:p>
        </p:txBody>
      </p:sp>
      <p:cxnSp>
        <p:nvCxnSpPr>
          <p:cNvPr id="72" name="Google Shape;72;p3"/>
          <p:cNvCxnSpPr/>
          <p:nvPr/>
        </p:nvCxnSpPr>
        <p:spPr>
          <a:xfrm>
            <a:off x="528320" y="3277464"/>
            <a:ext cx="9469120" cy="0"/>
          </a:xfrm>
          <a:prstGeom prst="straightConnector1">
            <a:avLst/>
          </a:prstGeom>
          <a:noFill/>
          <a:ln w="9525" cap="flat" cmpd="sng">
            <a:solidFill>
              <a:srgbClr val="F5911B"/>
            </a:solidFill>
            <a:prstDash val="dash"/>
            <a:round/>
            <a:headEnd type="none" w="sm" len="sm"/>
            <a:tailEnd type="none" w="sm" len="sm"/>
          </a:ln>
        </p:spPr>
      </p:cxnSp>
      <p:grpSp>
        <p:nvGrpSpPr>
          <p:cNvPr id="73" name="Google Shape;73;p3"/>
          <p:cNvGrpSpPr/>
          <p:nvPr/>
        </p:nvGrpSpPr>
        <p:grpSpPr>
          <a:xfrm>
            <a:off x="10207680" y="2564115"/>
            <a:ext cx="1440000" cy="1022400"/>
            <a:chOff x="6949036" y="2151000"/>
            <a:chExt cx="3600000" cy="2556000"/>
          </a:xfrm>
        </p:grpSpPr>
        <p:sp>
          <p:nvSpPr>
            <p:cNvPr id="74" name="Google Shape;74;p3"/>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baseline="-25000">
                <a:solidFill>
                  <a:schemeClr val="dk1"/>
                </a:solidFill>
                <a:latin typeface="Calibri"/>
                <a:ea typeface="Calibri"/>
                <a:cs typeface="Calibri"/>
                <a:sym typeface="Calibri"/>
              </a:endParaRPr>
            </a:p>
          </p:txBody>
        </p:sp>
        <p:sp>
          <p:nvSpPr>
            <p:cNvPr id="75" name="Google Shape;75;p3"/>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76" name="Google Shape;76;p3"/>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77" name="Google Shape;77;p3"/>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78" name="Google Shape;78;p3"/>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79" name="Google Shape;79;p3"/>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0" name="Google Shape;80;p3"/>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1" name="Google Shape;81;p3"/>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2" name="Google Shape;82;p3"/>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3" name="Google Shape;83;p3"/>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sp>
          <p:nvSpPr>
            <p:cNvPr id="84" name="Google Shape;84;p3"/>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u="sng">
                <a:solidFill>
                  <a:schemeClr val="dk1"/>
                </a:solidFill>
                <a:latin typeface="Calibri"/>
                <a:ea typeface="Calibri"/>
                <a:cs typeface="Calibri"/>
                <a:sym typeface="Calibri"/>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28"/>
          <p:cNvSpPr txBox="1"/>
          <p:nvPr/>
        </p:nvSpPr>
        <p:spPr>
          <a:xfrm>
            <a:off x="333336" y="1691972"/>
            <a:ext cx="6529103" cy="3701100"/>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None/>
            </a:pPr>
            <a:r>
              <a:rPr lang="it-IT" sz="1700" dirty="0">
                <a:solidFill>
                  <a:srgbClr val="000000"/>
                </a:solidFill>
                <a:latin typeface="Calibri"/>
                <a:ea typeface="Calibri"/>
                <a:cs typeface="Calibri"/>
                <a:sym typeface="Calibri"/>
              </a:rPr>
              <a:t>Le mappe concettuali possono essere disegnate </a:t>
            </a:r>
            <a:r>
              <a:rPr lang="it-IT" sz="1700" dirty="0">
                <a:solidFill>
                  <a:srgbClr val="F5911B"/>
                </a:solidFill>
                <a:latin typeface="Calibri"/>
                <a:ea typeface="Calibri"/>
                <a:cs typeface="Calibri"/>
                <a:sym typeface="Calibri"/>
              </a:rPr>
              <a:t>a mano </a:t>
            </a:r>
            <a:r>
              <a:rPr lang="it-IT" sz="1700" dirty="0">
                <a:solidFill>
                  <a:srgbClr val="000000"/>
                </a:solidFill>
                <a:latin typeface="Calibri"/>
                <a:ea typeface="Calibri"/>
                <a:cs typeface="Calibri"/>
                <a:sym typeface="Calibri"/>
              </a:rPr>
              <a:t>ma, vista la complessità nel loro disegno, sono più spesso create con strumenti </a:t>
            </a:r>
            <a:r>
              <a:rPr lang="it-IT" sz="1700" dirty="0">
                <a:solidFill>
                  <a:srgbClr val="F5911B"/>
                </a:solidFill>
                <a:latin typeface="Calibri"/>
                <a:ea typeface="Calibri"/>
                <a:cs typeface="Calibri"/>
                <a:sym typeface="Calibri"/>
              </a:rPr>
              <a:t>digitali</a:t>
            </a:r>
            <a:r>
              <a:rPr lang="it-IT" sz="1700" dirty="0">
                <a:solidFill>
                  <a:srgbClr val="000000"/>
                </a:solidFill>
                <a:latin typeface="Calibri"/>
                <a:ea typeface="Calibri"/>
                <a:cs typeface="Calibri"/>
                <a:sym typeface="Calibri"/>
              </a:rPr>
              <a:t>.</a:t>
            </a:r>
            <a:endParaRPr sz="1500" dirty="0"/>
          </a:p>
          <a:p>
            <a:pPr marL="284400" marR="0" lvl="0" indent="0" algn="l" rtl="0">
              <a:lnSpc>
                <a:spcPct val="120000"/>
              </a:lnSpc>
              <a:spcBef>
                <a:spcPts val="600"/>
              </a:spcBef>
              <a:spcAft>
                <a:spcPts val="0"/>
              </a:spcAft>
              <a:buNone/>
            </a:pPr>
            <a:r>
              <a:rPr lang="it-IT" sz="1700" dirty="0">
                <a:solidFill>
                  <a:srgbClr val="000000"/>
                </a:solidFill>
                <a:latin typeface="Calibri"/>
                <a:ea typeface="Calibri"/>
                <a:cs typeface="Calibri"/>
                <a:sym typeface="Calibri"/>
              </a:rPr>
              <a:t>Possono essere d'aiuto nel </a:t>
            </a:r>
            <a:r>
              <a:rPr lang="it-IT" sz="1700" dirty="0">
                <a:solidFill>
                  <a:srgbClr val="F5911B"/>
                </a:solidFill>
                <a:latin typeface="Calibri"/>
                <a:ea typeface="Calibri"/>
                <a:cs typeface="Calibri"/>
                <a:sym typeface="Calibri"/>
              </a:rPr>
              <a:t>lavoro</a:t>
            </a:r>
            <a:r>
              <a:rPr lang="it-IT" sz="1700" dirty="0">
                <a:solidFill>
                  <a:srgbClr val="000000"/>
                </a:solidFill>
                <a:latin typeface="Calibri"/>
                <a:ea typeface="Calibri"/>
                <a:cs typeface="Calibri"/>
                <a:sym typeface="Calibri"/>
              </a:rPr>
              <a:t> e nella </a:t>
            </a:r>
            <a:r>
              <a:rPr lang="it-IT" sz="1700" dirty="0">
                <a:solidFill>
                  <a:srgbClr val="F5911B"/>
                </a:solidFill>
                <a:latin typeface="Calibri"/>
                <a:ea typeface="Calibri"/>
                <a:cs typeface="Calibri"/>
                <a:sym typeface="Calibri"/>
              </a:rPr>
              <a:t>didattica</a:t>
            </a:r>
            <a:r>
              <a:rPr lang="it-IT" sz="1700" dirty="0">
                <a:solidFill>
                  <a:srgbClr val="000000"/>
                </a:solidFill>
                <a:latin typeface="Calibri"/>
                <a:ea typeface="Calibri"/>
                <a:cs typeface="Calibri"/>
                <a:sym typeface="Calibri"/>
              </a:rPr>
              <a:t> quando si </a:t>
            </a:r>
            <a:r>
              <a:rPr lang="it-IT" sz="1700" dirty="0">
                <a:solidFill>
                  <a:srgbClr val="F5911B"/>
                </a:solidFill>
                <a:latin typeface="Calibri"/>
                <a:ea typeface="Calibri"/>
                <a:cs typeface="Calibri"/>
                <a:sym typeface="Calibri"/>
              </a:rPr>
              <a:t>studia</a:t>
            </a:r>
            <a:r>
              <a:rPr lang="it-IT" sz="1700" dirty="0">
                <a:solidFill>
                  <a:srgbClr val="000000"/>
                </a:solidFill>
                <a:latin typeface="Calibri"/>
                <a:ea typeface="Calibri"/>
                <a:cs typeface="Calibri"/>
                <a:sym typeface="Calibri"/>
              </a:rPr>
              <a:t> o si deve comunicare, spiegare o in generale </a:t>
            </a:r>
            <a:r>
              <a:rPr lang="it-IT" sz="1700" dirty="0">
                <a:solidFill>
                  <a:srgbClr val="F5911B"/>
                </a:solidFill>
                <a:latin typeface="Calibri"/>
                <a:ea typeface="Calibri"/>
                <a:cs typeface="Calibri"/>
                <a:sym typeface="Calibri"/>
              </a:rPr>
              <a:t>condividere</a:t>
            </a:r>
            <a:r>
              <a:rPr lang="it-IT" sz="1700" dirty="0">
                <a:solidFill>
                  <a:srgbClr val="000000"/>
                </a:solidFill>
                <a:latin typeface="Calibri"/>
                <a:ea typeface="Calibri"/>
                <a:cs typeface="Calibri"/>
                <a:sym typeface="Calibri"/>
              </a:rPr>
              <a:t> delle conoscenze che siano comprensibili anche a chi non ha prodotto la mappa.</a:t>
            </a:r>
            <a:endParaRPr sz="1500" dirty="0"/>
          </a:p>
          <a:p>
            <a:pPr marL="284400" marR="0" lvl="0" indent="0" algn="l" rtl="0">
              <a:lnSpc>
                <a:spcPct val="120000"/>
              </a:lnSpc>
              <a:spcBef>
                <a:spcPts val="0"/>
              </a:spcBef>
              <a:spcAft>
                <a:spcPts val="0"/>
              </a:spcAft>
              <a:buNone/>
            </a:pPr>
            <a:r>
              <a:rPr lang="it-IT" sz="1700" dirty="0">
                <a:solidFill>
                  <a:srgbClr val="000000"/>
                </a:solidFill>
                <a:latin typeface="Calibri"/>
                <a:ea typeface="Calibri"/>
                <a:cs typeface="Calibri"/>
                <a:sym typeface="Calibri"/>
              </a:rPr>
              <a:t>Ma sono utili anche nella </a:t>
            </a:r>
            <a:r>
              <a:rPr lang="it-IT" sz="1700" dirty="0">
                <a:solidFill>
                  <a:srgbClr val="F5911B"/>
                </a:solidFill>
                <a:latin typeface="Calibri"/>
                <a:ea typeface="Calibri"/>
                <a:cs typeface="Calibri"/>
                <a:sym typeface="Calibri"/>
              </a:rPr>
              <a:t>valutazione</a:t>
            </a:r>
            <a:r>
              <a:rPr lang="it-IT" sz="1700" dirty="0">
                <a:solidFill>
                  <a:srgbClr val="000000"/>
                </a:solidFill>
                <a:latin typeface="Calibri"/>
                <a:ea typeface="Calibri"/>
                <a:cs typeface="Calibri"/>
                <a:sym typeface="Calibri"/>
              </a:rPr>
              <a:t> </a:t>
            </a:r>
            <a:r>
              <a:rPr lang="it-IT" sz="1700" dirty="0">
                <a:solidFill>
                  <a:srgbClr val="F5911B"/>
                </a:solidFill>
                <a:latin typeface="Calibri"/>
                <a:ea typeface="Calibri"/>
                <a:cs typeface="Calibri"/>
                <a:sym typeface="Calibri"/>
              </a:rPr>
              <a:t>della comprensione</a:t>
            </a:r>
            <a:r>
              <a:rPr lang="it-IT" sz="1700" dirty="0">
                <a:latin typeface="Calibri"/>
                <a:ea typeface="Calibri"/>
                <a:cs typeface="Calibri"/>
                <a:sym typeface="Calibri"/>
              </a:rPr>
              <a:t> di un argomento.</a:t>
            </a:r>
            <a:endParaRPr sz="1700" dirty="0">
              <a:solidFill>
                <a:srgbClr val="000000"/>
              </a:solidFill>
              <a:latin typeface="Calibri"/>
              <a:ea typeface="Calibri"/>
              <a:cs typeface="Calibri"/>
              <a:sym typeface="Calibri"/>
            </a:endParaRPr>
          </a:p>
          <a:p>
            <a:pPr marL="284400" marR="0" lvl="0" indent="0" algn="l" rtl="0">
              <a:lnSpc>
                <a:spcPct val="120000"/>
              </a:lnSpc>
              <a:spcBef>
                <a:spcPts val="0"/>
              </a:spcBef>
              <a:spcAft>
                <a:spcPts val="0"/>
              </a:spcAft>
              <a:buNone/>
            </a:pPr>
            <a:r>
              <a:rPr lang="it-IT" sz="1700" dirty="0">
                <a:solidFill>
                  <a:srgbClr val="000000"/>
                </a:solidFill>
                <a:latin typeface="Calibri"/>
                <a:ea typeface="Calibri"/>
                <a:cs typeface="Calibri"/>
                <a:sym typeface="Calibri"/>
              </a:rPr>
              <a:t>Tutto questo perché sono validi strumenti per la </a:t>
            </a:r>
            <a:r>
              <a:rPr lang="it-IT" sz="1700" dirty="0">
                <a:solidFill>
                  <a:srgbClr val="F5911B"/>
                </a:solidFill>
                <a:latin typeface="Calibri"/>
                <a:ea typeface="Calibri"/>
                <a:cs typeface="Calibri"/>
                <a:sym typeface="Calibri"/>
              </a:rPr>
              <a:t>sintesi</a:t>
            </a:r>
            <a:r>
              <a:rPr lang="it-IT" sz="1700" dirty="0">
                <a:solidFill>
                  <a:srgbClr val="000000"/>
                </a:solidFill>
                <a:latin typeface="Calibri"/>
                <a:ea typeface="Calibri"/>
                <a:cs typeface="Calibri"/>
                <a:sym typeface="Calibri"/>
              </a:rPr>
              <a:t>, la </a:t>
            </a:r>
            <a:r>
              <a:rPr lang="it-IT" sz="1700" dirty="0">
                <a:solidFill>
                  <a:srgbClr val="F5911B"/>
                </a:solidFill>
                <a:latin typeface="Calibri"/>
                <a:ea typeface="Calibri"/>
                <a:cs typeface="Calibri"/>
                <a:sym typeface="Calibri"/>
              </a:rPr>
              <a:t>connessione</a:t>
            </a:r>
            <a:r>
              <a:rPr lang="it-IT" sz="1700" dirty="0">
                <a:solidFill>
                  <a:srgbClr val="000000"/>
                </a:solidFill>
                <a:latin typeface="Calibri"/>
                <a:ea typeface="Calibri"/>
                <a:cs typeface="Calibri"/>
                <a:sym typeface="Calibri"/>
              </a:rPr>
              <a:t> con conoscenze pregresse e la </a:t>
            </a:r>
            <a:r>
              <a:rPr lang="it-IT" sz="1700" dirty="0">
                <a:solidFill>
                  <a:srgbClr val="F5911B"/>
                </a:solidFill>
                <a:latin typeface="Calibri"/>
                <a:ea typeface="Calibri"/>
                <a:cs typeface="Calibri"/>
                <a:sym typeface="Calibri"/>
              </a:rPr>
              <a:t>comprensione</a:t>
            </a:r>
            <a:r>
              <a:rPr lang="it-IT" sz="1700" dirty="0">
                <a:solidFill>
                  <a:srgbClr val="000000"/>
                </a:solidFill>
                <a:latin typeface="Calibri"/>
                <a:ea typeface="Calibri"/>
                <a:cs typeface="Calibri"/>
                <a:sym typeface="Calibri"/>
              </a:rPr>
              <a:t> di campi di conoscenza, problemi o processi.</a:t>
            </a:r>
            <a:endParaRPr sz="1500" dirty="0"/>
          </a:p>
        </p:txBody>
      </p:sp>
      <p:sp>
        <p:nvSpPr>
          <p:cNvPr id="488" name="Google Shape;488;p28"/>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2.4 Le mappe concettuali in breve </a:t>
            </a:r>
            <a:endParaRPr dirty="0"/>
          </a:p>
        </p:txBody>
      </p:sp>
      <p:sp>
        <p:nvSpPr>
          <p:cNvPr id="489" name="Google Shape;489;p28"/>
          <p:cNvSpPr/>
          <p:nvPr/>
        </p:nvSpPr>
        <p:spPr>
          <a:xfrm>
            <a:off x="451029" y="669816"/>
            <a:ext cx="486284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2. Mappe mentali Vs mappe concettuali</a:t>
            </a:r>
            <a:endParaRPr/>
          </a:p>
        </p:txBody>
      </p:sp>
      <p:pic>
        <p:nvPicPr>
          <p:cNvPr id="490" name="Google Shape;490;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95812" y="2252467"/>
            <a:ext cx="4862852" cy="235306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9"/>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2.4 Le mappe concettuali in breve </a:t>
            </a:r>
            <a:endParaRPr dirty="0"/>
          </a:p>
        </p:txBody>
      </p:sp>
      <p:sp>
        <p:nvSpPr>
          <p:cNvPr id="496" name="Google Shape;496;p29"/>
          <p:cNvSpPr/>
          <p:nvPr/>
        </p:nvSpPr>
        <p:spPr>
          <a:xfrm>
            <a:off x="451029" y="669816"/>
            <a:ext cx="486284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2. Mappe mentali Vs mappe concettuali</a:t>
            </a:r>
            <a:endParaRPr/>
          </a:p>
        </p:txBody>
      </p:sp>
      <p:pic>
        <p:nvPicPr>
          <p:cNvPr id="497" name="Google Shape;497;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887021" y="1691972"/>
            <a:ext cx="8417958" cy="407334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grpSp>
        <p:nvGrpSpPr>
          <p:cNvPr id="502" name="Google Shape;502;p30"/>
          <p:cNvGrpSpPr/>
          <p:nvPr/>
        </p:nvGrpSpPr>
        <p:grpSpPr>
          <a:xfrm>
            <a:off x="-3376229" y="714998"/>
            <a:ext cx="11444429" cy="5791487"/>
            <a:chOff x="-3744325" y="750626"/>
            <a:chExt cx="11444429" cy="5791487"/>
          </a:xfrm>
        </p:grpSpPr>
        <p:sp>
          <p:nvSpPr>
            <p:cNvPr id="503" name="Google Shape;503;p30"/>
            <p:cNvSpPr txBox="1"/>
            <p:nvPr/>
          </p:nvSpPr>
          <p:spPr>
            <a:xfrm>
              <a:off x="1942979" y="1740008"/>
              <a:ext cx="5222400" cy="94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Le mappe concettuali…</a:t>
              </a:r>
              <a:r>
                <a:rPr lang="it-IT" sz="1600" b="1">
                  <a:solidFill>
                    <a:schemeClr val="dk1"/>
                  </a:solidFill>
                  <a:latin typeface="Calibri"/>
                  <a:ea typeface="Calibri"/>
                  <a:cs typeface="Calibri"/>
                  <a:sym typeface="Calibri"/>
                </a:rPr>
                <a:t> </a:t>
              </a:r>
              <a:endParaRPr/>
            </a:p>
            <a:p>
              <a:pPr marL="0" marR="0" lvl="0" indent="0" algn="l" rtl="0">
                <a:lnSpc>
                  <a:spcPct val="120000"/>
                </a:lnSpc>
                <a:spcBef>
                  <a:spcPts val="0"/>
                </a:spcBef>
                <a:spcAft>
                  <a:spcPts val="0"/>
                </a:spcAft>
                <a:buNone/>
              </a:pPr>
              <a:r>
                <a:rPr lang="it-IT" sz="1600">
                  <a:solidFill>
                    <a:srgbClr val="000000"/>
                  </a:solidFill>
                  <a:latin typeface="Calibri"/>
                  <a:ea typeface="Calibri"/>
                  <a:cs typeface="Calibri"/>
                  <a:sym typeface="Calibri"/>
                </a:rPr>
                <a:t>sono strumenti per la rappresentazione grafica di una conoscenza in modo analitico.</a:t>
              </a:r>
              <a:endParaRPr sz="1600">
                <a:solidFill>
                  <a:srgbClr val="000000"/>
                </a:solidFill>
                <a:latin typeface="Calibri"/>
                <a:ea typeface="Calibri"/>
                <a:cs typeface="Calibri"/>
                <a:sym typeface="Calibri"/>
              </a:endParaRPr>
            </a:p>
          </p:txBody>
        </p:sp>
        <p:sp>
          <p:nvSpPr>
            <p:cNvPr id="504" name="Google Shape;504;p30"/>
            <p:cNvSpPr/>
            <p:nvPr/>
          </p:nvSpPr>
          <p:spPr>
            <a:xfrm>
              <a:off x="551342" y="217495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505" name="Google Shape;505;p30"/>
            <p:cNvSpPr/>
            <p:nvPr/>
          </p:nvSpPr>
          <p:spPr>
            <a:xfrm>
              <a:off x="1048887" y="3116508"/>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506" name="Google Shape;506;p30"/>
            <p:cNvSpPr/>
            <p:nvPr/>
          </p:nvSpPr>
          <p:spPr>
            <a:xfrm>
              <a:off x="1069329" y="4058061"/>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507" name="Google Shape;507;p30"/>
            <p:cNvSpPr/>
            <p:nvPr/>
          </p:nvSpPr>
          <p:spPr>
            <a:xfrm>
              <a:off x="551342" y="4999615"/>
              <a:ext cx="149456" cy="149456"/>
            </a:xfrm>
            <a:prstGeom prst="ellipse">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cxnSp>
          <p:nvCxnSpPr>
            <p:cNvPr id="508" name="Google Shape;508;p30"/>
            <p:cNvCxnSpPr/>
            <p:nvPr/>
          </p:nvCxnSpPr>
          <p:spPr>
            <a:xfrm>
              <a:off x="757226" y="2227120"/>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509" name="Google Shape;509;p30"/>
            <p:cNvCxnSpPr/>
            <p:nvPr/>
          </p:nvCxnSpPr>
          <p:spPr>
            <a:xfrm>
              <a:off x="1275111" y="3180608"/>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510" name="Google Shape;510;p30"/>
            <p:cNvCxnSpPr/>
            <p:nvPr/>
          </p:nvCxnSpPr>
          <p:spPr>
            <a:xfrm>
              <a:off x="1271385" y="4134096"/>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511" name="Google Shape;511;p30"/>
            <p:cNvCxnSpPr/>
            <p:nvPr/>
          </p:nvCxnSpPr>
          <p:spPr>
            <a:xfrm>
              <a:off x="767697" y="5087583"/>
              <a:ext cx="1080470" cy="1"/>
            </a:xfrm>
            <a:prstGeom prst="straightConnector1">
              <a:avLst/>
            </a:prstGeom>
            <a:noFill/>
            <a:ln w="12700" cap="flat" cmpd="sng">
              <a:solidFill>
                <a:srgbClr val="BFBFBF"/>
              </a:solidFill>
              <a:prstDash val="solid"/>
              <a:miter lim="800000"/>
              <a:headEnd type="oval" w="med" len="med"/>
              <a:tailEnd type="oval" w="med" len="med"/>
            </a:ln>
          </p:spPr>
        </p:cxnSp>
        <p:sp>
          <p:nvSpPr>
            <p:cNvPr id="512" name="Google Shape;512;p30"/>
            <p:cNvSpPr/>
            <p:nvPr/>
          </p:nvSpPr>
          <p:spPr>
            <a:xfrm rot="2700000">
              <a:off x="-2923423" y="1626011"/>
              <a:ext cx="4149683" cy="4040717"/>
            </a:xfrm>
            <a:prstGeom prst="arc">
              <a:avLst>
                <a:gd name="adj1" fmla="val 16200000"/>
                <a:gd name="adj2" fmla="val 0"/>
              </a:avLst>
            </a:prstGeom>
            <a:noFill/>
            <a:ln w="12700" cap="flat" cmpd="sng">
              <a:solidFill>
                <a:srgbClr val="F5911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30"/>
            <p:cNvSpPr txBox="1"/>
            <p:nvPr/>
          </p:nvSpPr>
          <p:spPr>
            <a:xfrm>
              <a:off x="2477695" y="2690556"/>
              <a:ext cx="45102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Rappresentano…</a:t>
              </a:r>
              <a:endParaRPr/>
            </a:p>
            <a:p>
              <a:pPr marL="0" marR="0" lvl="0" indent="0" algn="l" rtl="0">
                <a:lnSpc>
                  <a:spcPct val="120000"/>
                </a:lnSpc>
                <a:spcBef>
                  <a:spcPts val="0"/>
                </a:spcBef>
                <a:spcAft>
                  <a:spcPts val="0"/>
                </a:spcAft>
                <a:buNone/>
              </a:pPr>
              <a:r>
                <a:rPr lang="it-IT" sz="1600">
                  <a:solidFill>
                    <a:srgbClr val="000000"/>
                  </a:solidFill>
                  <a:latin typeface="Calibri"/>
                  <a:ea typeface="Calibri"/>
                  <a:cs typeface="Calibri"/>
                  <a:sym typeface="Calibri"/>
                </a:rPr>
                <a:t>i concetti e la varietà dei loro legami.</a:t>
              </a:r>
              <a:endParaRPr sz="1600">
                <a:solidFill>
                  <a:srgbClr val="000000"/>
                </a:solidFill>
                <a:latin typeface="Calibri"/>
                <a:ea typeface="Calibri"/>
                <a:cs typeface="Calibri"/>
                <a:sym typeface="Calibri"/>
              </a:endParaRPr>
            </a:p>
          </p:txBody>
        </p:sp>
        <p:sp>
          <p:nvSpPr>
            <p:cNvPr id="514" name="Google Shape;514;p30"/>
            <p:cNvSpPr txBox="1"/>
            <p:nvPr/>
          </p:nvSpPr>
          <p:spPr>
            <a:xfrm>
              <a:off x="2477704" y="3641102"/>
              <a:ext cx="5222400" cy="94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Sono costituite da…</a:t>
              </a:r>
              <a:r>
                <a:rPr lang="it-IT" sz="1600" b="1">
                  <a:solidFill>
                    <a:schemeClr val="dk1"/>
                  </a:solidFill>
                  <a:latin typeface="Calibri"/>
                  <a:ea typeface="Calibri"/>
                  <a:cs typeface="Calibri"/>
                  <a:sym typeface="Calibri"/>
                </a:rPr>
                <a:t> </a:t>
              </a:r>
              <a:endParaRPr/>
            </a:p>
            <a:p>
              <a:pPr marL="0" marR="0" lvl="0" indent="0" algn="l" rtl="0">
                <a:lnSpc>
                  <a:spcPct val="120000"/>
                </a:lnSpc>
                <a:spcBef>
                  <a:spcPts val="0"/>
                </a:spcBef>
                <a:spcAft>
                  <a:spcPts val="0"/>
                </a:spcAft>
                <a:buNone/>
              </a:pPr>
              <a:r>
                <a:rPr lang="it-IT" sz="1600">
                  <a:solidFill>
                    <a:srgbClr val="000000"/>
                  </a:solidFill>
                  <a:latin typeface="Calibri"/>
                  <a:ea typeface="Calibri"/>
                  <a:cs typeface="Calibri"/>
                  <a:sym typeface="Calibri"/>
                </a:rPr>
                <a:t>una struttura gerarchica piramidale, a partire da un concetto principale in alto, ma con varie connessioni trasversali.</a:t>
              </a:r>
              <a:endParaRPr sz="1600">
                <a:solidFill>
                  <a:srgbClr val="000000"/>
                </a:solidFill>
                <a:latin typeface="Calibri"/>
                <a:ea typeface="Calibri"/>
                <a:cs typeface="Calibri"/>
                <a:sym typeface="Calibri"/>
              </a:endParaRPr>
            </a:p>
          </p:txBody>
        </p:sp>
        <p:sp>
          <p:nvSpPr>
            <p:cNvPr id="515" name="Google Shape;515;p30"/>
            <p:cNvSpPr txBox="1"/>
            <p:nvPr/>
          </p:nvSpPr>
          <p:spPr>
            <a:xfrm>
              <a:off x="1961362" y="4601937"/>
              <a:ext cx="5604900" cy="942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Sono utili…</a:t>
              </a:r>
              <a:r>
                <a:rPr lang="it-IT" sz="1600" b="1">
                  <a:solidFill>
                    <a:schemeClr val="dk1"/>
                  </a:solidFill>
                  <a:latin typeface="Calibri"/>
                  <a:ea typeface="Calibri"/>
                  <a:cs typeface="Calibri"/>
                  <a:sym typeface="Calibri"/>
                </a:rPr>
                <a:t> </a:t>
              </a:r>
              <a:endParaRPr/>
            </a:p>
            <a:p>
              <a:pPr marL="0" marR="0" lvl="0" indent="0" algn="l" rtl="0">
                <a:lnSpc>
                  <a:spcPct val="120000"/>
                </a:lnSpc>
                <a:spcBef>
                  <a:spcPts val="0"/>
                </a:spcBef>
                <a:spcAft>
                  <a:spcPts val="0"/>
                </a:spcAft>
                <a:buNone/>
              </a:pPr>
              <a:r>
                <a:rPr lang="it-IT" sz="1600">
                  <a:solidFill>
                    <a:srgbClr val="000000"/>
                  </a:solidFill>
                  <a:latin typeface="Calibri"/>
                  <a:ea typeface="Calibri"/>
                  <a:cs typeface="Calibri"/>
                  <a:sym typeface="Calibri"/>
                </a:rPr>
                <a:t>in tutte le attività che richiedono di interpretare, comprendere, spiegare analiticamente, o stabilire relazioni tra conoscenze. </a:t>
              </a:r>
              <a:endParaRPr sz="1600">
                <a:solidFill>
                  <a:srgbClr val="000000"/>
                </a:solidFill>
                <a:latin typeface="Calibri"/>
                <a:ea typeface="Calibri"/>
                <a:cs typeface="Calibri"/>
                <a:sym typeface="Calibri"/>
              </a:endParaRPr>
            </a:p>
          </p:txBody>
        </p:sp>
      </p:grpSp>
      <p:cxnSp>
        <p:nvCxnSpPr>
          <p:cNvPr id="516" name="Google Shape;516;p30"/>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517" name="Google Shape;517;p30"/>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Riassumendo:</a:t>
            </a:r>
            <a:endParaRPr/>
          </a:p>
        </p:txBody>
      </p:sp>
      <p:grpSp>
        <p:nvGrpSpPr>
          <p:cNvPr id="518" name="Google Shape;518;p30"/>
          <p:cNvGrpSpPr/>
          <p:nvPr/>
        </p:nvGrpSpPr>
        <p:grpSpPr>
          <a:xfrm>
            <a:off x="10207680" y="2917800"/>
            <a:ext cx="1440000" cy="1022400"/>
            <a:chOff x="6949036" y="2151000"/>
            <a:chExt cx="3600000" cy="2556000"/>
          </a:xfrm>
        </p:grpSpPr>
        <p:sp>
          <p:nvSpPr>
            <p:cNvPr id="519" name="Google Shape;519;p30"/>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20" name="Google Shape;520;p30"/>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30"/>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30"/>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30"/>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30"/>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30"/>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30"/>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30"/>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30"/>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30"/>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30" name="Google Shape;530;p30"/>
          <p:cNvSpPr/>
          <p:nvPr/>
        </p:nvSpPr>
        <p:spPr>
          <a:xfrm>
            <a:off x="451029" y="669816"/>
            <a:ext cx="486284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2. Mappe mentali Vs mappe concettuali</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1"/>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pPr>
            <a:r>
              <a:rPr lang="it-IT" sz="2000" b="1" dirty="0">
                <a:solidFill>
                  <a:schemeClr val="dk1"/>
                </a:solidFill>
                <a:latin typeface="Calibri"/>
                <a:ea typeface="Calibri"/>
                <a:cs typeface="Calibri"/>
                <a:sym typeface="Calibri"/>
              </a:rPr>
              <a:t>1. Quali, tra le caratteristiche seguenti, si riferiscono alle mappe concettuali?</a:t>
            </a:r>
            <a:endParaRPr dirty="0"/>
          </a:p>
          <a:p>
            <a:pPr marL="0" marR="0" lvl="0" indent="0" algn="l" rtl="0">
              <a:spcBef>
                <a:spcPts val="0"/>
              </a:spcBef>
              <a:spcAft>
                <a:spcPts val="0"/>
              </a:spcAft>
              <a:buNone/>
            </a:pPr>
            <a:r>
              <a:rPr lang="it-IT" sz="1600" dirty="0">
                <a:solidFill>
                  <a:schemeClr val="dk1"/>
                </a:solidFill>
                <a:latin typeface="Calibri"/>
                <a:ea typeface="Calibri"/>
                <a:cs typeface="Calibri"/>
                <a:sym typeface="Calibri"/>
              </a:rPr>
              <a:t>(2 risposte corrette)</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Occasionalmente possono avere legami trasversali sempre gerarchici tra concetti.</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Sono focalizzate sulle relazioni tra i concetti.</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I legami tra concetti sono relazioni non necessariamente gerarchiche.</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Sono particolarmente utili per le attività che richiedono classificazione e gerarchizzazione dei concetti.</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Generalmente hanno una struttura radiale intorno al centro. </a:t>
            </a:r>
            <a:endParaRPr dirty="0"/>
          </a:p>
        </p:txBody>
      </p:sp>
      <p:cxnSp>
        <p:nvCxnSpPr>
          <p:cNvPr id="536" name="Google Shape;536;p31"/>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537" name="Google Shape;537;p31"/>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Please answer the following question:</a:t>
            </a:r>
            <a:endParaRPr/>
          </a:p>
        </p:txBody>
      </p:sp>
      <p:grpSp>
        <p:nvGrpSpPr>
          <p:cNvPr id="538" name="Google Shape;538;p31"/>
          <p:cNvGrpSpPr/>
          <p:nvPr/>
        </p:nvGrpSpPr>
        <p:grpSpPr>
          <a:xfrm>
            <a:off x="10207680" y="2917800"/>
            <a:ext cx="1440000" cy="1022400"/>
            <a:chOff x="6949036" y="2151000"/>
            <a:chExt cx="3600000" cy="2556000"/>
          </a:xfrm>
        </p:grpSpPr>
        <p:sp>
          <p:nvSpPr>
            <p:cNvPr id="539" name="Google Shape;539;p31"/>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40" name="Google Shape;540;p31"/>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31"/>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31"/>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31"/>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31"/>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31"/>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31"/>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31"/>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8" name="Google Shape;548;p31"/>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9" name="Google Shape;549;p31"/>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50" name="Google Shape;550;p31"/>
          <p:cNvSpPr/>
          <p:nvPr/>
        </p:nvSpPr>
        <p:spPr>
          <a:xfrm>
            <a:off x="451029" y="669816"/>
            <a:ext cx="486284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2. Mappe mentali Vs mappe concettuali</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3"/>
          <p:cNvSpPr txBox="1"/>
          <p:nvPr/>
        </p:nvSpPr>
        <p:spPr>
          <a:xfrm>
            <a:off x="626290" y="2734280"/>
            <a:ext cx="7823598" cy="31424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pPr>
            <a:r>
              <a:rPr lang="it-IT" sz="2000" b="1" dirty="0">
                <a:solidFill>
                  <a:schemeClr val="dk1"/>
                </a:solidFill>
                <a:latin typeface="Calibri"/>
                <a:ea typeface="Calibri"/>
                <a:cs typeface="Calibri"/>
                <a:sym typeface="Calibri"/>
              </a:rPr>
              <a:t>2. Vuoi farti un'idea di massima di entità e attività gestite. </a:t>
            </a:r>
            <a:br>
              <a:rPr lang="it-IT" sz="2000" b="1" dirty="0">
                <a:solidFill>
                  <a:schemeClr val="dk1"/>
                </a:solidFill>
                <a:latin typeface="Calibri"/>
                <a:ea typeface="Calibri"/>
                <a:cs typeface="Calibri"/>
                <a:sym typeface="Calibri"/>
              </a:rPr>
            </a:br>
            <a:r>
              <a:rPr lang="it-IT" sz="2000" b="1" dirty="0">
                <a:solidFill>
                  <a:schemeClr val="dk1"/>
                </a:solidFill>
                <a:latin typeface="Calibri"/>
                <a:ea typeface="Calibri"/>
                <a:cs typeface="Calibri"/>
                <a:sym typeface="Calibri"/>
              </a:rPr>
              <a:t>Che strumento ti conviene utilizzare?</a:t>
            </a:r>
            <a:br>
              <a:rPr lang="it-IT" sz="2000" b="1" dirty="0">
                <a:solidFill>
                  <a:schemeClr val="dk1"/>
                </a:solidFill>
                <a:latin typeface="Calibri"/>
                <a:ea typeface="Calibri"/>
                <a:cs typeface="Calibri"/>
                <a:sym typeface="Calibri"/>
              </a:rPr>
            </a:br>
            <a:r>
              <a:rPr lang="it-IT" sz="1600" dirty="0">
                <a:solidFill>
                  <a:schemeClr val="dk1"/>
                </a:solidFill>
                <a:latin typeface="Calibri"/>
                <a:ea typeface="Calibri"/>
                <a:cs typeface="Calibri"/>
                <a:sym typeface="Calibri"/>
              </a:rPr>
              <a:t>(1 risposta corretta)</a:t>
            </a:r>
            <a:br>
              <a:rPr lang="it-IT" sz="1600" dirty="0">
                <a:solidFill>
                  <a:schemeClr val="dk1"/>
                </a:solidFill>
                <a:latin typeface="Calibri"/>
                <a:ea typeface="Calibri"/>
                <a:cs typeface="Calibri"/>
                <a:sym typeface="Calibri"/>
              </a:rPr>
            </a:br>
            <a:endParaRPr sz="1600" b="1" dirty="0">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Una mappa mentale.</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Una mappa concettuale.</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Indifferentemente una delle due mappe.</a:t>
            </a:r>
            <a:endParaRPr dirty="0"/>
          </a:p>
          <a:p>
            <a:pPr marL="431999" marR="0" lvl="2" indent="-143998"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Una mappa mentale o concettuale in base a ciò su cui ti vuoi concentrare.</a:t>
            </a:r>
            <a:endParaRPr dirty="0"/>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2000" marR="0" lvl="2" indent="-42399"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288000" marR="0" lvl="2"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cxnSp>
        <p:nvCxnSpPr>
          <p:cNvPr id="556" name="Google Shape;556;p33"/>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557" name="Google Shape;557;p33"/>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Please answer the following question:</a:t>
            </a:r>
            <a:endParaRPr/>
          </a:p>
        </p:txBody>
      </p:sp>
      <p:grpSp>
        <p:nvGrpSpPr>
          <p:cNvPr id="558" name="Google Shape;558;p33"/>
          <p:cNvGrpSpPr/>
          <p:nvPr/>
        </p:nvGrpSpPr>
        <p:grpSpPr>
          <a:xfrm>
            <a:off x="10207680" y="2917800"/>
            <a:ext cx="1440000" cy="1022400"/>
            <a:chOff x="6949036" y="2151000"/>
            <a:chExt cx="3600000" cy="2556000"/>
          </a:xfrm>
        </p:grpSpPr>
        <p:sp>
          <p:nvSpPr>
            <p:cNvPr id="559" name="Google Shape;559;p33"/>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60" name="Google Shape;560;p33"/>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1" name="Google Shape;561;p33"/>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33"/>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33"/>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4" name="Google Shape;564;p33"/>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5" name="Google Shape;565;p33"/>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6" name="Google Shape;566;p33"/>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7" name="Google Shape;567;p33"/>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8" name="Google Shape;568;p33"/>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33"/>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70" name="Google Shape;570;p33"/>
          <p:cNvSpPr txBox="1"/>
          <p:nvPr/>
        </p:nvSpPr>
        <p:spPr>
          <a:xfrm>
            <a:off x="626290" y="1898503"/>
            <a:ext cx="782359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Devi supportare gli analisti che dovranno progettare il nuovo applicativo informatico per l’attività didattica…</a:t>
            </a:r>
            <a:endParaRPr sz="2000" b="1">
              <a:solidFill>
                <a:schemeClr val="dk1"/>
              </a:solidFill>
              <a:latin typeface="Calibri"/>
              <a:ea typeface="Calibri"/>
              <a:cs typeface="Calibri"/>
              <a:sym typeface="Calibri"/>
            </a:endParaRPr>
          </a:p>
        </p:txBody>
      </p:sp>
      <p:sp>
        <p:nvSpPr>
          <p:cNvPr id="571" name="Google Shape;571;p33"/>
          <p:cNvSpPr/>
          <p:nvPr/>
        </p:nvSpPr>
        <p:spPr>
          <a:xfrm>
            <a:off x="451029" y="669816"/>
            <a:ext cx="48627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2. Mappe mentali Vs mappe concettuali</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g1fe0fa25fe1_0_44"/>
          <p:cNvSpPr txBox="1"/>
          <p:nvPr/>
        </p:nvSpPr>
        <p:spPr>
          <a:xfrm>
            <a:off x="626290" y="2734280"/>
            <a:ext cx="7823700" cy="314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pPr>
            <a:r>
              <a:rPr lang="it-IT" sz="2000" b="1" dirty="0">
                <a:solidFill>
                  <a:schemeClr val="dk1"/>
                </a:solidFill>
                <a:latin typeface="Calibri"/>
                <a:ea typeface="Calibri"/>
                <a:cs typeface="Calibri"/>
                <a:sym typeface="Calibri"/>
              </a:rPr>
              <a:t>3. Vuoi illustrare processi e dettagli operativi. </a:t>
            </a:r>
            <a:br>
              <a:rPr lang="it-IT" sz="2000" b="1" dirty="0">
                <a:solidFill>
                  <a:schemeClr val="dk1"/>
                </a:solidFill>
                <a:latin typeface="Calibri"/>
                <a:ea typeface="Calibri"/>
                <a:cs typeface="Calibri"/>
                <a:sym typeface="Calibri"/>
              </a:rPr>
            </a:br>
            <a:r>
              <a:rPr lang="it-IT" sz="2000" b="1" dirty="0">
                <a:solidFill>
                  <a:schemeClr val="dk1"/>
                </a:solidFill>
                <a:latin typeface="Calibri"/>
                <a:ea typeface="Calibri"/>
                <a:cs typeface="Calibri"/>
                <a:sym typeface="Calibri"/>
              </a:rPr>
              <a:t>Che strumento ti conviene utilizzare?</a:t>
            </a:r>
            <a:br>
              <a:rPr lang="it-IT" sz="2000" b="1" dirty="0">
                <a:solidFill>
                  <a:schemeClr val="dk1"/>
                </a:solidFill>
                <a:highlight>
                  <a:srgbClr val="FFFF00"/>
                </a:highlight>
                <a:latin typeface="Calibri"/>
                <a:ea typeface="Calibri"/>
                <a:cs typeface="Calibri"/>
                <a:sym typeface="Calibri"/>
              </a:rPr>
            </a:br>
            <a:r>
              <a:rPr lang="it-IT" sz="1600" dirty="0">
                <a:solidFill>
                  <a:schemeClr val="dk1"/>
                </a:solidFill>
                <a:latin typeface="Calibri"/>
                <a:ea typeface="Calibri"/>
                <a:cs typeface="Calibri"/>
                <a:sym typeface="Calibri"/>
              </a:rPr>
              <a:t>(1 risposta corretta)</a:t>
            </a:r>
            <a:br>
              <a:rPr lang="it-IT"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431999" marR="0" lvl="2" indent="-143998"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Una mappa mentale.</a:t>
            </a:r>
            <a:endParaRPr dirty="0"/>
          </a:p>
          <a:p>
            <a:pPr marL="431999" marR="0" lvl="2" indent="-143998"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Una mappa concettuale.</a:t>
            </a:r>
            <a:endParaRPr dirty="0"/>
          </a:p>
          <a:p>
            <a:pPr marL="431999" marR="0" lvl="2" indent="-143998"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Indifferentemente una delle due mappe.</a:t>
            </a:r>
            <a:endParaRPr dirty="0"/>
          </a:p>
          <a:p>
            <a:pPr marL="431999" marR="0" lvl="2" indent="-143998"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Una mappa mentale o concettuale in base a ciò su cui ti vuoi concentrare.</a:t>
            </a:r>
            <a:endParaRPr dirty="0"/>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288000" marR="0" lvl="2"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cxnSp>
        <p:nvCxnSpPr>
          <p:cNvPr id="577" name="Google Shape;577;g1fe0fa25fe1_0_44"/>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sp>
        <p:nvSpPr>
          <p:cNvPr id="578" name="Google Shape;578;g1fe0fa25fe1_0_44"/>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spcBef>
                <a:spcPts val="0"/>
              </a:spcBef>
              <a:spcAft>
                <a:spcPts val="0"/>
              </a:spcAft>
              <a:buNone/>
            </a:pPr>
            <a:r>
              <a:rPr lang="it-IT" sz="2000">
                <a:solidFill>
                  <a:schemeClr val="dk1"/>
                </a:solidFill>
                <a:latin typeface="Calibri"/>
                <a:ea typeface="Calibri"/>
                <a:cs typeface="Calibri"/>
                <a:sym typeface="Calibri"/>
              </a:rPr>
              <a:t>Please answer the following question:</a:t>
            </a:r>
            <a:endParaRPr/>
          </a:p>
        </p:txBody>
      </p:sp>
      <p:grpSp>
        <p:nvGrpSpPr>
          <p:cNvPr id="579" name="Google Shape;579;g1fe0fa25fe1_0_44"/>
          <p:cNvGrpSpPr/>
          <p:nvPr/>
        </p:nvGrpSpPr>
        <p:grpSpPr>
          <a:xfrm>
            <a:off x="10207680" y="2917800"/>
            <a:ext cx="1439823" cy="1022354"/>
            <a:chOff x="6949036" y="2151000"/>
            <a:chExt cx="3599557" cy="2555886"/>
          </a:xfrm>
        </p:grpSpPr>
        <p:sp>
          <p:nvSpPr>
            <p:cNvPr id="580" name="Google Shape;580;g1fe0fa25fe1_0_44"/>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581" name="Google Shape;581;g1fe0fa25fe1_0_44"/>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g1fe0fa25fe1_0_44"/>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g1fe0fa25fe1_0_44"/>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g1fe0fa25fe1_0_44"/>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g1fe0fa25fe1_0_44"/>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g1fe0fa25fe1_0_44"/>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g1fe0fa25fe1_0_44"/>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g1fe0fa25fe1_0_44"/>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g1fe0fa25fe1_0_44"/>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g1fe0fa25fe1_0_44"/>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91" name="Google Shape;591;g1fe0fa25fe1_0_44"/>
          <p:cNvSpPr txBox="1"/>
          <p:nvPr/>
        </p:nvSpPr>
        <p:spPr>
          <a:xfrm>
            <a:off x="626290" y="1898503"/>
            <a:ext cx="78237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Devi supportare gli analisti che dovranno progettare il nuovo applicativo informatico per l’attività didattica…</a:t>
            </a:r>
            <a:endParaRPr sz="2000" b="1">
              <a:solidFill>
                <a:schemeClr val="dk1"/>
              </a:solidFill>
              <a:latin typeface="Calibri"/>
              <a:ea typeface="Calibri"/>
              <a:cs typeface="Calibri"/>
              <a:sym typeface="Calibri"/>
            </a:endParaRPr>
          </a:p>
        </p:txBody>
      </p:sp>
      <p:sp>
        <p:nvSpPr>
          <p:cNvPr id="592" name="Google Shape;592;g1fe0fa25fe1_0_44"/>
          <p:cNvSpPr/>
          <p:nvPr/>
        </p:nvSpPr>
        <p:spPr>
          <a:xfrm>
            <a:off x="451029" y="669816"/>
            <a:ext cx="48627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2. Mappe mentali Vs mappe concettuali</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35"/>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pPr>
            <a:r>
              <a:rPr lang="it-IT" sz="2000" b="1" dirty="0">
                <a:solidFill>
                  <a:schemeClr val="dk1"/>
                </a:solidFill>
                <a:latin typeface="Calibri"/>
                <a:ea typeface="Calibri"/>
                <a:cs typeface="Calibri"/>
                <a:sym typeface="Calibri"/>
              </a:rPr>
              <a:t>4. Hai appena letto un articolo molto interessante sui progressi nella fusione nucleare. Vorresti fissare le idee aiutandoti con una mappa. Che strumento ti conviene utilizzare?</a:t>
            </a:r>
            <a:endParaRPr dirty="0"/>
          </a:p>
          <a:p>
            <a:pPr marL="0" marR="0" lvl="0" indent="0" algn="l" rtl="0">
              <a:spcBef>
                <a:spcPts val="0"/>
              </a:spcBef>
              <a:spcAft>
                <a:spcPts val="0"/>
              </a:spcAft>
              <a:buNone/>
            </a:pPr>
            <a:r>
              <a:rPr lang="it-IT" sz="1600" dirty="0">
                <a:solidFill>
                  <a:schemeClr val="dk1"/>
                </a:solidFill>
                <a:latin typeface="Calibri"/>
                <a:ea typeface="Calibri"/>
                <a:cs typeface="Calibri"/>
                <a:sym typeface="Calibri"/>
              </a:rPr>
              <a:t>(1 risposta corretta)</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Una mappa mentale.</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Una mappa concettuale.</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Indifferentemente una delle due mappe.</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Una mappa mentale o concettuale in base a ciò su cui ti vuoi concentrare.</a:t>
            </a:r>
            <a:endParaRPr dirty="0"/>
          </a:p>
        </p:txBody>
      </p:sp>
      <p:cxnSp>
        <p:nvCxnSpPr>
          <p:cNvPr id="598" name="Google Shape;598;p35"/>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599" name="Google Shape;599;p35"/>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Please answer the following question:</a:t>
            </a:r>
            <a:endParaRPr/>
          </a:p>
        </p:txBody>
      </p:sp>
      <p:grpSp>
        <p:nvGrpSpPr>
          <p:cNvPr id="600" name="Google Shape;600;p35"/>
          <p:cNvGrpSpPr/>
          <p:nvPr/>
        </p:nvGrpSpPr>
        <p:grpSpPr>
          <a:xfrm>
            <a:off x="10207680" y="2917800"/>
            <a:ext cx="1440000" cy="1022400"/>
            <a:chOff x="6949036" y="2151000"/>
            <a:chExt cx="3600000" cy="2556000"/>
          </a:xfrm>
        </p:grpSpPr>
        <p:sp>
          <p:nvSpPr>
            <p:cNvPr id="601" name="Google Shape;601;p35"/>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02" name="Google Shape;602;p35"/>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35"/>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35"/>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35"/>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35"/>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35"/>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35"/>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35"/>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35"/>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35"/>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12" name="Google Shape;612;p35"/>
          <p:cNvSpPr/>
          <p:nvPr/>
        </p:nvSpPr>
        <p:spPr>
          <a:xfrm>
            <a:off x="451029" y="669816"/>
            <a:ext cx="4862843"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2. Mappe mentali Vs mappe concettuali</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cxnSp>
        <p:nvCxnSpPr>
          <p:cNvPr id="617" name="Google Shape;617;p32"/>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618" name="Google Shape;618;p32"/>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Here are the answers:</a:t>
            </a:r>
            <a:endParaRPr/>
          </a:p>
        </p:txBody>
      </p:sp>
      <p:grpSp>
        <p:nvGrpSpPr>
          <p:cNvPr id="619" name="Google Shape;619;p32"/>
          <p:cNvGrpSpPr/>
          <p:nvPr/>
        </p:nvGrpSpPr>
        <p:grpSpPr>
          <a:xfrm>
            <a:off x="10207680" y="2917800"/>
            <a:ext cx="1440000" cy="1022400"/>
            <a:chOff x="6949036" y="2151000"/>
            <a:chExt cx="3600000" cy="2556000"/>
          </a:xfrm>
        </p:grpSpPr>
        <p:sp>
          <p:nvSpPr>
            <p:cNvPr id="620" name="Google Shape;620;p32"/>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21" name="Google Shape;621;p32"/>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32"/>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32"/>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32"/>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32"/>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32"/>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32"/>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32"/>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32"/>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32"/>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31" name="Google Shape;631;p32"/>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pPr>
            <a:r>
              <a:rPr lang="it-IT" sz="2000" b="1" dirty="0">
                <a:solidFill>
                  <a:schemeClr val="dk1"/>
                </a:solidFill>
                <a:latin typeface="Calibri"/>
                <a:ea typeface="Calibri"/>
                <a:cs typeface="Calibri"/>
                <a:sym typeface="Calibri"/>
              </a:rPr>
              <a:t>1. Quali, tra le caratteristiche seguenti, si riferiscono alle mappe concettuali?</a:t>
            </a:r>
            <a:endParaRPr dirty="0"/>
          </a:p>
          <a:p>
            <a:pPr marL="0" marR="0" lvl="0" indent="0" algn="l" rtl="0">
              <a:spcBef>
                <a:spcPts val="0"/>
              </a:spcBef>
              <a:spcAft>
                <a:spcPts val="0"/>
              </a:spcAft>
              <a:buNone/>
            </a:pPr>
            <a:r>
              <a:rPr lang="it-IT" sz="1600" dirty="0">
                <a:solidFill>
                  <a:schemeClr val="dk1"/>
                </a:solidFill>
                <a:latin typeface="Calibri"/>
                <a:ea typeface="Calibri"/>
                <a:cs typeface="Calibri"/>
                <a:sym typeface="Calibri"/>
              </a:rPr>
              <a:t>(2 risposte corrette)</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Occasionalmente possono avere legami trasversali sempre gerarchici tra concetti.</a:t>
            </a:r>
            <a:endParaRPr dirty="0"/>
          </a:p>
          <a:p>
            <a:pPr marL="432000" marR="0" lvl="2" indent="-143999" algn="l" rtl="0">
              <a:spcBef>
                <a:spcPts val="0"/>
              </a:spcBef>
              <a:spcAft>
                <a:spcPts val="0"/>
              </a:spcAft>
              <a:buClr>
                <a:srgbClr val="F5911B"/>
              </a:buClr>
              <a:buSzPts val="1600"/>
              <a:buFont typeface="Arial"/>
              <a:buChar char="•"/>
            </a:pPr>
            <a:r>
              <a:rPr lang="it-IT" sz="1600" b="0" i="0" u="none" strike="noStrike" cap="none" dirty="0">
                <a:solidFill>
                  <a:srgbClr val="F5911B"/>
                </a:solidFill>
                <a:latin typeface="Calibri"/>
                <a:ea typeface="Calibri"/>
                <a:cs typeface="Calibri"/>
                <a:sym typeface="Calibri"/>
              </a:rPr>
              <a:t>Sono focalizzate sulle relazioni tra i concetti.</a:t>
            </a:r>
            <a:endParaRPr dirty="0"/>
          </a:p>
          <a:p>
            <a:pPr marL="432000" marR="0" lvl="2" indent="-143999" algn="l" rtl="0">
              <a:spcBef>
                <a:spcPts val="0"/>
              </a:spcBef>
              <a:spcAft>
                <a:spcPts val="0"/>
              </a:spcAft>
              <a:buClr>
                <a:srgbClr val="F5911B"/>
              </a:buClr>
              <a:buSzPts val="1600"/>
              <a:buFont typeface="Arial"/>
              <a:buChar char="•"/>
            </a:pPr>
            <a:r>
              <a:rPr lang="it-IT" sz="1600" b="0" i="0" u="none" strike="noStrike" cap="none" dirty="0">
                <a:solidFill>
                  <a:srgbClr val="F5911B"/>
                </a:solidFill>
                <a:latin typeface="Calibri"/>
                <a:ea typeface="Calibri"/>
                <a:cs typeface="Calibri"/>
                <a:sym typeface="Calibri"/>
              </a:rPr>
              <a:t>I legami tra concetti sono relazioni non necessariamente gerarchiche.</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Sono particolarmente utili per le attività che richiedono classificazione e gerarchizzazione dei concetti.</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Generalmente hanno una struttura radiale intorno al centro. </a:t>
            </a:r>
            <a:endParaRPr dirty="0"/>
          </a:p>
        </p:txBody>
      </p:sp>
      <p:sp>
        <p:nvSpPr>
          <p:cNvPr id="632" name="Google Shape;632;p32"/>
          <p:cNvSpPr/>
          <p:nvPr/>
        </p:nvSpPr>
        <p:spPr>
          <a:xfrm>
            <a:off x="451029" y="669816"/>
            <a:ext cx="24546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Unit test solutions</a:t>
            </a:r>
            <a:endParaRPr sz="2000" b="1">
              <a:solidFill>
                <a:srgbClr val="FFFFFF"/>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34"/>
          <p:cNvSpPr txBox="1"/>
          <p:nvPr/>
        </p:nvSpPr>
        <p:spPr>
          <a:xfrm>
            <a:off x="626290" y="2734280"/>
            <a:ext cx="7823598" cy="31424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pPr>
            <a:r>
              <a:rPr lang="it-IT" sz="2000" b="1" dirty="0">
                <a:solidFill>
                  <a:schemeClr val="dk1"/>
                </a:solidFill>
                <a:latin typeface="Calibri"/>
                <a:ea typeface="Calibri"/>
                <a:cs typeface="Calibri"/>
                <a:sym typeface="Calibri"/>
              </a:rPr>
              <a:t>2. Vuoi farti un'idea di massima di entità e attività gestite. Che strumento ti conviene utilizzare?</a:t>
            </a:r>
            <a:br>
              <a:rPr lang="it-IT" sz="2000" b="1" dirty="0">
                <a:solidFill>
                  <a:schemeClr val="dk1"/>
                </a:solidFill>
                <a:latin typeface="Calibri"/>
                <a:ea typeface="Calibri"/>
                <a:cs typeface="Calibri"/>
                <a:sym typeface="Calibri"/>
              </a:rPr>
            </a:br>
            <a:r>
              <a:rPr lang="it-IT" sz="1600" dirty="0">
                <a:solidFill>
                  <a:schemeClr val="dk1"/>
                </a:solidFill>
                <a:latin typeface="Calibri"/>
                <a:ea typeface="Calibri"/>
                <a:cs typeface="Calibri"/>
                <a:sym typeface="Calibri"/>
              </a:rPr>
              <a:t>(1 risposta corretta)</a:t>
            </a:r>
            <a:br>
              <a:rPr lang="it-IT" sz="1600" dirty="0">
                <a:solidFill>
                  <a:schemeClr val="dk1"/>
                </a:solidFill>
                <a:latin typeface="Calibri"/>
                <a:ea typeface="Calibri"/>
                <a:cs typeface="Calibri"/>
                <a:sym typeface="Calibri"/>
              </a:rPr>
            </a:br>
            <a:endParaRPr sz="1600" b="1" dirty="0">
              <a:solidFill>
                <a:schemeClr val="dk1"/>
              </a:solidFill>
              <a:latin typeface="Calibri"/>
              <a:ea typeface="Calibri"/>
              <a:cs typeface="Calibri"/>
              <a:sym typeface="Calibri"/>
            </a:endParaRPr>
          </a:p>
          <a:p>
            <a:pPr marL="432000" marR="0" lvl="2" indent="-143999" algn="l" rtl="0">
              <a:spcBef>
                <a:spcPts val="0"/>
              </a:spcBef>
              <a:spcAft>
                <a:spcPts val="0"/>
              </a:spcAft>
              <a:buClr>
                <a:srgbClr val="F5911B"/>
              </a:buClr>
              <a:buSzPts val="1600"/>
              <a:buFont typeface="Arial"/>
              <a:buChar char="•"/>
            </a:pPr>
            <a:r>
              <a:rPr lang="it-IT" sz="1600" b="0" i="0" u="none" strike="noStrike" cap="none" dirty="0">
                <a:solidFill>
                  <a:srgbClr val="F5911B"/>
                </a:solidFill>
                <a:latin typeface="Calibri"/>
                <a:ea typeface="Calibri"/>
                <a:cs typeface="Calibri"/>
                <a:sym typeface="Calibri"/>
              </a:rPr>
              <a:t>Una mappa mentale.</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Una mappa concettuale.</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Indifferentemente una delle due mappe.</a:t>
            </a:r>
            <a:endParaRPr dirty="0"/>
          </a:p>
          <a:p>
            <a:pPr marL="431999" marR="0" lvl="2" indent="-143998"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Una mappa mentale o concettuale in base a ciò su cui ti vuoi concentrare.</a:t>
            </a:r>
            <a:endParaRPr sz="1600" b="0" i="0" u="none" strike="noStrike" cap="none" dirty="0">
              <a:solidFill>
                <a:schemeClr val="dk1"/>
              </a:solidFill>
              <a:latin typeface="Calibri"/>
              <a:ea typeface="Calibri"/>
              <a:cs typeface="Calibri"/>
              <a:sym typeface="Calibri"/>
            </a:endParaRPr>
          </a:p>
        </p:txBody>
      </p:sp>
      <p:cxnSp>
        <p:nvCxnSpPr>
          <p:cNvPr id="638" name="Google Shape;638;p34"/>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639" name="Google Shape;639;p34"/>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Here are the answers:</a:t>
            </a:r>
            <a:endParaRPr/>
          </a:p>
        </p:txBody>
      </p:sp>
      <p:grpSp>
        <p:nvGrpSpPr>
          <p:cNvPr id="640" name="Google Shape;640;p34"/>
          <p:cNvGrpSpPr/>
          <p:nvPr/>
        </p:nvGrpSpPr>
        <p:grpSpPr>
          <a:xfrm>
            <a:off x="10207680" y="2917800"/>
            <a:ext cx="1440000" cy="1022400"/>
            <a:chOff x="6949036" y="2151000"/>
            <a:chExt cx="3600000" cy="2556000"/>
          </a:xfrm>
        </p:grpSpPr>
        <p:sp>
          <p:nvSpPr>
            <p:cNvPr id="641" name="Google Shape;641;p3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42" name="Google Shape;642;p3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Google Shape;643;p3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3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3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3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7" name="Google Shape;647;p3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8" name="Google Shape;648;p3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3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3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3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52" name="Google Shape;652;p34"/>
          <p:cNvSpPr txBox="1"/>
          <p:nvPr/>
        </p:nvSpPr>
        <p:spPr>
          <a:xfrm>
            <a:off x="626290" y="1898503"/>
            <a:ext cx="782359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Devi supportare gli analisti che dovranno progettare il nuovo applicativo informatico per l’attività didattica…</a:t>
            </a:r>
            <a:endParaRPr sz="2000" b="1">
              <a:solidFill>
                <a:schemeClr val="dk1"/>
              </a:solidFill>
              <a:latin typeface="Calibri"/>
              <a:ea typeface="Calibri"/>
              <a:cs typeface="Calibri"/>
              <a:sym typeface="Calibri"/>
            </a:endParaRPr>
          </a:p>
        </p:txBody>
      </p:sp>
      <p:sp>
        <p:nvSpPr>
          <p:cNvPr id="653" name="Google Shape;653;p34"/>
          <p:cNvSpPr/>
          <p:nvPr/>
        </p:nvSpPr>
        <p:spPr>
          <a:xfrm>
            <a:off x="451029" y="669816"/>
            <a:ext cx="245473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Unit test solutions</a:t>
            </a:r>
            <a:endParaRPr sz="2000" b="1">
              <a:solidFill>
                <a:srgbClr val="FFFFFF"/>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g1fe0fa25fe1_0_64"/>
          <p:cNvSpPr txBox="1"/>
          <p:nvPr/>
        </p:nvSpPr>
        <p:spPr>
          <a:xfrm>
            <a:off x="626290" y="2734280"/>
            <a:ext cx="7823700" cy="314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pPr>
            <a:r>
              <a:rPr lang="it-IT" sz="2000" b="1" dirty="0">
                <a:solidFill>
                  <a:schemeClr val="dk1"/>
                </a:solidFill>
                <a:latin typeface="Calibri"/>
                <a:ea typeface="Calibri"/>
                <a:cs typeface="Calibri"/>
                <a:sym typeface="Calibri"/>
              </a:rPr>
              <a:t>3. Vuoi illustrare processi e dettagli operativi. Che strumento ti conviene utilizzare?</a:t>
            </a:r>
            <a:br>
              <a:rPr lang="it-IT" sz="2000" b="1" dirty="0">
                <a:solidFill>
                  <a:schemeClr val="dk1"/>
                </a:solidFill>
                <a:highlight>
                  <a:srgbClr val="FFFF00"/>
                </a:highlight>
                <a:latin typeface="Calibri"/>
                <a:ea typeface="Calibri"/>
                <a:cs typeface="Calibri"/>
                <a:sym typeface="Calibri"/>
              </a:rPr>
            </a:br>
            <a:r>
              <a:rPr lang="it-IT" sz="1600" dirty="0">
                <a:solidFill>
                  <a:schemeClr val="dk1"/>
                </a:solidFill>
                <a:latin typeface="Calibri"/>
                <a:ea typeface="Calibri"/>
                <a:cs typeface="Calibri"/>
                <a:sym typeface="Calibri"/>
              </a:rPr>
              <a:t>(1 risposta corretta)</a:t>
            </a:r>
            <a:br>
              <a:rPr lang="it-IT" sz="1600" dirty="0">
                <a:solidFill>
                  <a:schemeClr val="dk1"/>
                </a:solidFill>
                <a:latin typeface="Calibri"/>
                <a:ea typeface="Calibri"/>
                <a:cs typeface="Calibri"/>
                <a:sym typeface="Calibri"/>
              </a:rPr>
            </a:br>
            <a:endParaRPr sz="1600" dirty="0">
              <a:solidFill>
                <a:schemeClr val="dk1"/>
              </a:solidFill>
              <a:latin typeface="Calibri"/>
              <a:ea typeface="Calibri"/>
              <a:cs typeface="Calibri"/>
              <a:sym typeface="Calibri"/>
            </a:endParaRPr>
          </a:p>
          <a:p>
            <a:pPr marL="431999" marR="0" lvl="2" indent="-143998"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Una mappa mentale.</a:t>
            </a:r>
            <a:endParaRPr dirty="0"/>
          </a:p>
          <a:p>
            <a:pPr marL="431999" marR="0" lvl="2" indent="-143998" algn="l" rtl="0">
              <a:spcBef>
                <a:spcPts val="0"/>
              </a:spcBef>
              <a:spcAft>
                <a:spcPts val="0"/>
              </a:spcAft>
              <a:buClr>
                <a:srgbClr val="F5911B"/>
              </a:buClr>
              <a:buSzPts val="1600"/>
              <a:buFont typeface="Arial"/>
              <a:buChar char="•"/>
            </a:pPr>
            <a:r>
              <a:rPr lang="it-IT" sz="1600" b="0" i="0" u="none" strike="noStrike" cap="none" dirty="0">
                <a:solidFill>
                  <a:srgbClr val="F5911B"/>
                </a:solidFill>
                <a:latin typeface="Calibri"/>
                <a:ea typeface="Calibri"/>
                <a:cs typeface="Calibri"/>
                <a:sym typeface="Calibri"/>
              </a:rPr>
              <a:t>Una mappa concettuale.</a:t>
            </a:r>
            <a:endParaRPr dirty="0"/>
          </a:p>
          <a:p>
            <a:pPr marL="431999" marR="0" lvl="2" indent="-143998"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Indifferentemente una delle due mappe.</a:t>
            </a:r>
            <a:endParaRPr dirty="0"/>
          </a:p>
          <a:p>
            <a:pPr marL="431999" marR="0" lvl="2" indent="-143998"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Una mappa mentale o concettuale in base a ciò su cui ti vuoi concentrare.</a:t>
            </a:r>
            <a:endParaRPr dirty="0"/>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431999" marR="0" lvl="2" indent="-42398" algn="l" rtl="0">
              <a:spcBef>
                <a:spcPts val="0"/>
              </a:spcBef>
              <a:spcAft>
                <a:spcPts val="0"/>
              </a:spcAft>
              <a:buClr>
                <a:schemeClr val="dk1"/>
              </a:buClr>
              <a:buSzPts val="1600"/>
              <a:buFont typeface="Arial"/>
              <a:buNone/>
            </a:pPr>
            <a:endParaRPr sz="1600" b="0" i="0" u="none" strike="noStrike" cap="none" dirty="0">
              <a:solidFill>
                <a:schemeClr val="dk1"/>
              </a:solidFill>
              <a:latin typeface="Calibri"/>
              <a:ea typeface="Calibri"/>
              <a:cs typeface="Calibri"/>
              <a:sym typeface="Calibri"/>
            </a:endParaRPr>
          </a:p>
          <a:p>
            <a:pPr marL="288000" marR="0" lvl="2" indent="0" algn="l" rtl="0">
              <a:spcBef>
                <a:spcPts val="0"/>
              </a:spcBef>
              <a:spcAft>
                <a:spcPts val="0"/>
              </a:spcAft>
              <a:buNone/>
            </a:pPr>
            <a:endParaRPr sz="1600" b="0" i="0" u="none" strike="noStrike" cap="none" dirty="0">
              <a:solidFill>
                <a:schemeClr val="dk1"/>
              </a:solidFill>
              <a:latin typeface="Calibri"/>
              <a:ea typeface="Calibri"/>
              <a:cs typeface="Calibri"/>
              <a:sym typeface="Calibri"/>
            </a:endParaRPr>
          </a:p>
        </p:txBody>
      </p:sp>
      <p:cxnSp>
        <p:nvCxnSpPr>
          <p:cNvPr id="659" name="Google Shape;659;g1fe0fa25fe1_0_64"/>
          <p:cNvCxnSpPr/>
          <p:nvPr/>
        </p:nvCxnSpPr>
        <p:spPr>
          <a:xfrm>
            <a:off x="7934290" y="3631149"/>
            <a:ext cx="2061900" cy="0"/>
          </a:xfrm>
          <a:prstGeom prst="straightConnector1">
            <a:avLst/>
          </a:prstGeom>
          <a:noFill/>
          <a:ln w="9525" cap="flat" cmpd="sng">
            <a:solidFill>
              <a:srgbClr val="F5911B"/>
            </a:solidFill>
            <a:prstDash val="dash"/>
            <a:round/>
            <a:headEnd type="none" w="sm" len="sm"/>
            <a:tailEnd type="none" w="sm" len="sm"/>
          </a:ln>
        </p:spPr>
      </p:cxnSp>
      <p:sp>
        <p:nvSpPr>
          <p:cNvPr id="660" name="Google Shape;660;g1fe0fa25fe1_0_64"/>
          <p:cNvSpPr txBox="1"/>
          <p:nvPr/>
        </p:nvSpPr>
        <p:spPr>
          <a:xfrm>
            <a:off x="523240" y="1250839"/>
            <a:ext cx="4458300" cy="400200"/>
          </a:xfrm>
          <a:prstGeom prst="rect">
            <a:avLst/>
          </a:prstGeom>
          <a:noFill/>
          <a:ln>
            <a:noFill/>
          </a:ln>
        </p:spPr>
        <p:txBody>
          <a:bodyPr spcFirstLastPara="1" wrap="square" lIns="91425" tIns="45700" rIns="91425" bIns="45700" anchor="t" anchorCtr="0">
            <a:spAutoFit/>
          </a:bodyPr>
          <a:lstStyle/>
          <a:p>
            <a:pPr marL="107999" marR="0" lvl="0" indent="0" algn="l" rtl="0">
              <a:spcBef>
                <a:spcPts val="0"/>
              </a:spcBef>
              <a:spcAft>
                <a:spcPts val="0"/>
              </a:spcAft>
              <a:buNone/>
            </a:pPr>
            <a:r>
              <a:rPr lang="it-IT" sz="2000">
                <a:solidFill>
                  <a:schemeClr val="dk1"/>
                </a:solidFill>
                <a:latin typeface="Calibri"/>
                <a:ea typeface="Calibri"/>
                <a:cs typeface="Calibri"/>
                <a:sym typeface="Calibri"/>
              </a:rPr>
              <a:t>Here are the answers:</a:t>
            </a:r>
            <a:endParaRPr/>
          </a:p>
        </p:txBody>
      </p:sp>
      <p:grpSp>
        <p:nvGrpSpPr>
          <p:cNvPr id="661" name="Google Shape;661;g1fe0fa25fe1_0_64"/>
          <p:cNvGrpSpPr/>
          <p:nvPr/>
        </p:nvGrpSpPr>
        <p:grpSpPr>
          <a:xfrm>
            <a:off x="10207680" y="2917800"/>
            <a:ext cx="1439823" cy="1022354"/>
            <a:chOff x="6949036" y="2151000"/>
            <a:chExt cx="3599557" cy="2555886"/>
          </a:xfrm>
        </p:grpSpPr>
        <p:sp>
          <p:nvSpPr>
            <p:cNvPr id="662" name="Google Shape;662;g1fe0fa25fe1_0_64"/>
            <p:cNvSpPr/>
            <p:nvPr/>
          </p:nvSpPr>
          <p:spPr>
            <a:xfrm>
              <a:off x="9807925"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63" name="Google Shape;663;g1fe0fa25fe1_0_64"/>
            <p:cNvSpPr/>
            <p:nvPr/>
          </p:nvSpPr>
          <p:spPr>
            <a:xfrm>
              <a:off x="10093237" y="4059707"/>
              <a:ext cx="10516" cy="13670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g1fe0fa25fe1_0_64"/>
            <p:cNvSpPr/>
            <p:nvPr/>
          </p:nvSpPr>
          <p:spPr>
            <a:xfrm>
              <a:off x="9437351" y="4163399"/>
              <a:ext cx="1111242" cy="543487"/>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g1fe0fa25fe1_0_64"/>
            <p:cNvSpPr/>
            <p:nvPr/>
          </p:nvSpPr>
          <p:spPr>
            <a:xfrm>
              <a:off x="8561119" y="3522037"/>
              <a:ext cx="578406" cy="540152"/>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g1fe0fa25fe1_0_64"/>
            <p:cNvSpPr/>
            <p:nvPr/>
          </p:nvSpPr>
          <p:spPr>
            <a:xfrm>
              <a:off x="8846581" y="4059848"/>
              <a:ext cx="10516" cy="130036"/>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g1fe0fa25fe1_0_64"/>
            <p:cNvSpPr/>
            <p:nvPr/>
          </p:nvSpPr>
          <p:spPr>
            <a:xfrm>
              <a:off x="8260193" y="4187377"/>
              <a:ext cx="1041131" cy="436790"/>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g1fe0fa25fe1_0_64"/>
            <p:cNvSpPr/>
            <p:nvPr/>
          </p:nvSpPr>
          <p:spPr>
            <a:xfrm>
              <a:off x="7319574" y="3522037"/>
              <a:ext cx="578406" cy="540152"/>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9" name="Google Shape;669;g1fe0fa25fe1_0_64"/>
            <p:cNvSpPr/>
            <p:nvPr/>
          </p:nvSpPr>
          <p:spPr>
            <a:xfrm>
              <a:off x="7604598" y="4059433"/>
              <a:ext cx="10516" cy="150042"/>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g1fe0fa25fe1_0_64"/>
            <p:cNvSpPr/>
            <p:nvPr/>
          </p:nvSpPr>
          <p:spPr>
            <a:xfrm>
              <a:off x="6949036" y="4163399"/>
              <a:ext cx="1111242" cy="460129"/>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g1fe0fa25fe1_0_64"/>
            <p:cNvSpPr/>
            <p:nvPr/>
          </p:nvSpPr>
          <p:spPr>
            <a:xfrm>
              <a:off x="7700311" y="2151000"/>
              <a:ext cx="1805330" cy="1096976"/>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g1fe0fa25fe1_0_64"/>
            <p:cNvSpPr/>
            <p:nvPr/>
          </p:nvSpPr>
          <p:spPr>
            <a:xfrm>
              <a:off x="8501951" y="2410229"/>
              <a:ext cx="1454780" cy="1000282"/>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73" name="Google Shape;673;g1fe0fa25fe1_0_64"/>
          <p:cNvSpPr txBox="1"/>
          <p:nvPr/>
        </p:nvSpPr>
        <p:spPr>
          <a:xfrm>
            <a:off x="626290" y="1898503"/>
            <a:ext cx="78237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000" b="1">
                <a:solidFill>
                  <a:schemeClr val="dk1"/>
                </a:solidFill>
                <a:latin typeface="Calibri"/>
                <a:ea typeface="Calibri"/>
                <a:cs typeface="Calibri"/>
                <a:sym typeface="Calibri"/>
              </a:rPr>
              <a:t>Devi supportare gli analisti che dovranno progettare il nuovo applicativo informatico per l’attività didattica…</a:t>
            </a:r>
            <a:endParaRPr sz="2000" b="1">
              <a:solidFill>
                <a:schemeClr val="dk1"/>
              </a:solidFill>
              <a:latin typeface="Calibri"/>
              <a:ea typeface="Calibri"/>
              <a:cs typeface="Calibri"/>
              <a:sym typeface="Calibri"/>
            </a:endParaRPr>
          </a:p>
        </p:txBody>
      </p:sp>
      <p:sp>
        <p:nvSpPr>
          <p:cNvPr id="674" name="Google Shape;674;g1fe0fa25fe1_0_64"/>
          <p:cNvSpPr/>
          <p:nvPr/>
        </p:nvSpPr>
        <p:spPr>
          <a:xfrm>
            <a:off x="451029" y="669816"/>
            <a:ext cx="2454600"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7999"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Unit test solutions</a:t>
            </a:r>
            <a:endParaRPr sz="2000" b="1">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p:nvPr/>
        </p:nvSpPr>
        <p:spPr>
          <a:xfrm>
            <a:off x="528320" y="717439"/>
            <a:ext cx="894805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5911B"/>
              </a:buClr>
              <a:buSzPts val="2400"/>
              <a:buFont typeface="Calibri"/>
              <a:buNone/>
            </a:pPr>
            <a:r>
              <a:rPr lang="it-IT" sz="2400" b="1" dirty="0">
                <a:solidFill>
                  <a:srgbClr val="F5911B"/>
                </a:solidFill>
                <a:latin typeface="Calibri"/>
                <a:ea typeface="Calibri"/>
                <a:cs typeface="Calibri"/>
                <a:sym typeface="Calibri"/>
              </a:rPr>
              <a:t>Indice dei contenuti</a:t>
            </a:r>
            <a:endParaRPr dirty="0"/>
          </a:p>
        </p:txBody>
      </p:sp>
      <p:sp>
        <p:nvSpPr>
          <p:cNvPr id="90" name="Google Shape;90;p4"/>
          <p:cNvSpPr txBox="1"/>
          <p:nvPr/>
        </p:nvSpPr>
        <p:spPr>
          <a:xfrm>
            <a:off x="626290" y="3742695"/>
            <a:ext cx="1620000" cy="1189502"/>
          </a:xfrm>
          <a:prstGeom prst="rect">
            <a:avLst/>
          </a:prstGeom>
          <a:noFill/>
          <a:ln>
            <a:noFill/>
          </a:ln>
        </p:spPr>
        <p:txBody>
          <a:bodyPr spcFirstLastPara="1" wrap="square" lIns="91425" tIns="91425" rIns="91425" bIns="91425" anchor="t" anchorCtr="0">
            <a:noAutofit/>
          </a:bodyPr>
          <a:lstStyle/>
          <a:p>
            <a:pPr lvl="0">
              <a:buClr>
                <a:schemeClr val="dk1"/>
              </a:buClr>
              <a:buSzPts val="2000"/>
            </a:pPr>
            <a:r>
              <a:rPr lang="en-US" sz="1100" dirty="0">
                <a:solidFill>
                  <a:schemeClr val="dk1"/>
                </a:solidFill>
                <a:latin typeface="Calibri"/>
                <a:ea typeface="Calibri"/>
                <a:cs typeface="Calibri"/>
                <a:sym typeface="Calibri"/>
              </a:rPr>
              <a:t>1.1. </a:t>
            </a:r>
            <a:r>
              <a:rPr lang="it-IT" sz="1100" dirty="0">
                <a:solidFill>
                  <a:schemeClr val="dk1"/>
                </a:solidFill>
                <a:latin typeface="Calibri"/>
                <a:ea typeface="Calibri"/>
                <a:cs typeface="Calibri"/>
                <a:sym typeface="Calibri"/>
              </a:rPr>
              <a:t>Quanto è difficile raccogliere le idee?</a:t>
            </a:r>
          </a:p>
          <a:p>
            <a:pPr lvl="0">
              <a:buClr>
                <a:schemeClr val="dk1"/>
              </a:buClr>
              <a:buSzPts val="2000"/>
            </a:pPr>
            <a:r>
              <a:rPr lang="en-US" sz="1100" dirty="0">
                <a:solidFill>
                  <a:schemeClr val="dk1"/>
                </a:solidFill>
                <a:latin typeface="Calibri"/>
                <a:ea typeface="Calibri"/>
                <a:cs typeface="Calibri"/>
                <a:sym typeface="Calibri"/>
              </a:rPr>
              <a:t>1.2. </a:t>
            </a:r>
            <a:r>
              <a:rPr lang="it-IT" sz="1100" dirty="0">
                <a:solidFill>
                  <a:schemeClr val="dk1"/>
                </a:solidFill>
                <a:latin typeface="Calibri"/>
                <a:ea typeface="Calibri"/>
                <a:cs typeface="Calibri"/>
                <a:sym typeface="Calibri"/>
              </a:rPr>
              <a:t>Ora valuta il tuo sforzo</a:t>
            </a:r>
            <a:r>
              <a:rPr lang="en-US" sz="1100" dirty="0">
                <a:solidFill>
                  <a:schemeClr val="dk1"/>
                </a:solidFill>
                <a:latin typeface="Calibri"/>
                <a:ea typeface="Calibri"/>
                <a:cs typeface="Calibri"/>
                <a:sym typeface="Calibri"/>
              </a:rPr>
              <a:t>...</a:t>
            </a:r>
          </a:p>
          <a:p>
            <a:pPr lvl="0">
              <a:buClr>
                <a:schemeClr val="dk1"/>
              </a:buClr>
              <a:buSzPts val="2000"/>
            </a:pPr>
            <a:r>
              <a:rPr lang="en-US" sz="1100" dirty="0">
                <a:solidFill>
                  <a:schemeClr val="dk1"/>
                </a:solidFill>
                <a:latin typeface="Calibri"/>
                <a:ea typeface="Calibri"/>
                <a:cs typeface="Calibri"/>
                <a:sym typeface="Calibri"/>
              </a:rPr>
              <a:t>1.3. </a:t>
            </a:r>
            <a:r>
              <a:rPr lang="en-US" sz="1100" dirty="0" err="1">
                <a:solidFill>
                  <a:schemeClr val="dk1"/>
                </a:solidFill>
                <a:latin typeface="Calibri"/>
                <a:ea typeface="Calibri"/>
                <a:cs typeface="Calibri"/>
                <a:sym typeface="Calibri"/>
              </a:rPr>
              <a:t>Presentarsi</a:t>
            </a:r>
            <a:r>
              <a:rPr lang="en-US" sz="1100" dirty="0">
                <a:solidFill>
                  <a:schemeClr val="dk1"/>
                </a:solidFill>
                <a:latin typeface="Calibri"/>
                <a:ea typeface="Calibri"/>
                <a:cs typeface="Calibri"/>
                <a:sym typeface="Calibri"/>
              </a:rPr>
              <a:t> con una "</a:t>
            </a:r>
            <a:r>
              <a:rPr lang="en-US" sz="1100" dirty="0" err="1">
                <a:solidFill>
                  <a:schemeClr val="dk1"/>
                </a:solidFill>
                <a:latin typeface="Calibri"/>
                <a:ea typeface="Calibri"/>
                <a:cs typeface="Calibri"/>
                <a:sym typeface="Calibri"/>
              </a:rPr>
              <a:t>mappa</a:t>
            </a:r>
            <a:r>
              <a:rPr lang="en-US" sz="1100" dirty="0">
                <a:solidFill>
                  <a:schemeClr val="dk1"/>
                </a:solidFill>
                <a:latin typeface="Calibri"/>
                <a:ea typeface="Calibri"/>
                <a:cs typeface="Calibri"/>
                <a:sym typeface="Calibri"/>
              </a:rPr>
              <a:t>“</a:t>
            </a:r>
          </a:p>
          <a:p>
            <a:pPr lvl="0">
              <a:buClr>
                <a:schemeClr val="dk1"/>
              </a:buClr>
              <a:buSzPts val="2000"/>
            </a:pPr>
            <a:r>
              <a:rPr lang="en-US" sz="1100" dirty="0">
                <a:solidFill>
                  <a:schemeClr val="dk1"/>
                </a:solidFill>
                <a:latin typeface="Calibri"/>
                <a:ea typeface="Calibri"/>
                <a:cs typeface="Calibri"/>
                <a:sym typeface="Calibri"/>
              </a:rPr>
              <a:t>1.4. </a:t>
            </a:r>
            <a:r>
              <a:rPr lang="it-IT" sz="1100" dirty="0">
                <a:solidFill>
                  <a:schemeClr val="dk1"/>
                </a:solidFill>
                <a:latin typeface="Calibri"/>
                <a:ea typeface="Calibri"/>
                <a:cs typeface="Calibri"/>
                <a:sym typeface="Calibri"/>
              </a:rPr>
              <a:t>Gli elementi della mappa di </a:t>
            </a:r>
            <a:r>
              <a:rPr lang="it-IT" sz="1100" dirty="0" err="1">
                <a:solidFill>
                  <a:schemeClr val="dk1"/>
                </a:solidFill>
                <a:latin typeface="Calibri"/>
                <a:ea typeface="Calibri"/>
                <a:cs typeface="Calibri"/>
                <a:sym typeface="Calibri"/>
              </a:rPr>
              <a:t>Buzan</a:t>
            </a:r>
            <a:endParaRPr lang="it-IT"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1.5. </a:t>
            </a:r>
            <a:r>
              <a:rPr lang="en-US" sz="1100" dirty="0" err="1">
                <a:solidFill>
                  <a:schemeClr val="dk1"/>
                </a:solidFill>
                <a:latin typeface="Calibri"/>
                <a:ea typeface="Calibri"/>
                <a:cs typeface="Calibri"/>
                <a:sym typeface="Calibri"/>
              </a:rPr>
              <a:t>Prova</a:t>
            </a:r>
            <a:r>
              <a:rPr lang="en-US" sz="1100" dirty="0">
                <a:solidFill>
                  <a:schemeClr val="dk1"/>
                </a:solidFill>
                <a:latin typeface="Calibri"/>
                <a:ea typeface="Calibri"/>
                <a:cs typeface="Calibri"/>
                <a:sym typeface="Calibri"/>
              </a:rPr>
              <a:t> </a:t>
            </a:r>
            <a:r>
              <a:rPr lang="en-US" sz="1100" dirty="0" err="1">
                <a:solidFill>
                  <a:schemeClr val="dk1"/>
                </a:solidFill>
                <a:latin typeface="Calibri"/>
                <a:ea typeface="Calibri"/>
                <a:cs typeface="Calibri"/>
                <a:sym typeface="Calibri"/>
              </a:rPr>
              <a:t>tu</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1.6. </a:t>
            </a:r>
            <a:r>
              <a:rPr lang="it-IT" sz="1100" dirty="0">
                <a:solidFill>
                  <a:schemeClr val="dk1"/>
                </a:solidFill>
                <a:latin typeface="Calibri"/>
                <a:ea typeface="Calibri"/>
                <a:cs typeface="Calibri"/>
                <a:sym typeface="Calibri"/>
              </a:rPr>
              <a:t>Le mappe mentali in breve </a:t>
            </a:r>
            <a:endParaRPr lang="en-US" sz="1100" dirty="0">
              <a:solidFill>
                <a:schemeClr val="dk1"/>
              </a:solidFill>
              <a:latin typeface="Calibri"/>
              <a:ea typeface="Calibri"/>
              <a:cs typeface="Calibri"/>
              <a:sym typeface="Calibri"/>
            </a:endParaRPr>
          </a:p>
        </p:txBody>
      </p:sp>
      <p:sp>
        <p:nvSpPr>
          <p:cNvPr id="91" name="Google Shape;91;p4"/>
          <p:cNvSpPr/>
          <p:nvPr/>
        </p:nvSpPr>
        <p:spPr>
          <a:xfrm>
            <a:off x="626290" y="2771389"/>
            <a:ext cx="2010378" cy="540000"/>
          </a:xfrm>
          <a:prstGeom prst="roundRect">
            <a:avLst>
              <a:gd name="adj" fmla="val 50000"/>
            </a:avLst>
          </a:prstGeom>
          <a:solidFill>
            <a:srgbClr val="F5911B"/>
          </a:solidFill>
          <a:ln>
            <a:noFill/>
          </a:ln>
        </p:spPr>
        <p:txBody>
          <a:bodyPr spcFirstLastPara="1" wrap="square" lIns="91425" tIns="90000" rIns="91425" bIns="36000" anchor="ctr" anchorCtr="1">
            <a:noAutofit/>
          </a:bodyPr>
          <a:lstStyle/>
          <a:p>
            <a:pPr marL="0" marR="0" lvl="0" indent="0" algn="just" rtl="0">
              <a:lnSpc>
                <a:spcPct val="90000"/>
              </a:lnSpc>
              <a:spcBef>
                <a:spcPts val="0"/>
              </a:spcBef>
              <a:spcAft>
                <a:spcPts val="0"/>
              </a:spcAft>
              <a:buNone/>
            </a:pPr>
            <a:r>
              <a:rPr lang="it-IT" sz="2000" b="1" dirty="0">
                <a:solidFill>
                  <a:schemeClr val="lt1"/>
                </a:solidFill>
                <a:latin typeface="Calibri"/>
                <a:ea typeface="Calibri"/>
                <a:cs typeface="Calibri"/>
                <a:sym typeface="Calibri"/>
              </a:rPr>
              <a:t>Unità 1. Mappe mentali</a:t>
            </a:r>
            <a:endParaRPr dirty="0"/>
          </a:p>
        </p:txBody>
      </p:sp>
      <p:sp>
        <p:nvSpPr>
          <p:cNvPr id="92" name="Google Shape;92;p4"/>
          <p:cNvSpPr/>
          <p:nvPr/>
        </p:nvSpPr>
        <p:spPr>
          <a:xfrm>
            <a:off x="3536904" y="2771389"/>
            <a:ext cx="3068082" cy="540000"/>
          </a:xfrm>
          <a:prstGeom prst="roundRect">
            <a:avLst>
              <a:gd name="adj" fmla="val 50000"/>
            </a:avLst>
          </a:pr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2000" b="1" dirty="0">
                <a:solidFill>
                  <a:schemeClr val="lt1"/>
                </a:solidFill>
                <a:latin typeface="Calibri"/>
                <a:ea typeface="Calibri"/>
                <a:cs typeface="Calibri"/>
                <a:sym typeface="Calibri"/>
              </a:rPr>
              <a:t>Unità 2. Mappe mentali vs Mappe concettuali</a:t>
            </a:r>
            <a:endParaRPr dirty="0"/>
          </a:p>
        </p:txBody>
      </p:sp>
      <p:sp>
        <p:nvSpPr>
          <p:cNvPr id="93" name="Google Shape;93;p4"/>
          <p:cNvSpPr txBox="1"/>
          <p:nvPr/>
        </p:nvSpPr>
        <p:spPr>
          <a:xfrm>
            <a:off x="3504785" y="3741203"/>
            <a:ext cx="1764000" cy="1381500"/>
          </a:xfrm>
          <a:prstGeom prst="rect">
            <a:avLst/>
          </a:prstGeom>
          <a:noFill/>
          <a:ln>
            <a:noFill/>
          </a:ln>
        </p:spPr>
        <p:txBody>
          <a:bodyPr spcFirstLastPara="1" wrap="square" lIns="91425" tIns="91425" rIns="91425" bIns="91425" anchor="t" anchorCtr="0">
            <a:noAutofit/>
          </a:bodyPr>
          <a:lstStyle/>
          <a:p>
            <a:pPr lvl="0">
              <a:buClr>
                <a:schemeClr val="dk1"/>
              </a:buClr>
              <a:buSzPts val="2000"/>
            </a:pPr>
            <a:r>
              <a:rPr lang="en-US" sz="1100" dirty="0">
                <a:solidFill>
                  <a:schemeClr val="dk1"/>
                </a:solidFill>
                <a:latin typeface="Calibri"/>
                <a:ea typeface="Calibri"/>
                <a:cs typeface="Calibri"/>
                <a:sym typeface="Calibri"/>
              </a:rPr>
              <a:t>2.1. </a:t>
            </a:r>
            <a:r>
              <a:rPr lang="it-IT" sz="1100" dirty="0">
                <a:solidFill>
                  <a:schemeClr val="dk1"/>
                </a:solidFill>
                <a:latin typeface="Calibri"/>
                <a:ea typeface="Calibri"/>
                <a:cs typeface="Calibri"/>
                <a:sym typeface="Calibri"/>
              </a:rPr>
              <a:t>Ti sembra una mappa mentale?</a:t>
            </a:r>
          </a:p>
          <a:p>
            <a:pPr lvl="0">
              <a:buClr>
                <a:schemeClr val="dk1"/>
              </a:buClr>
              <a:buSzPts val="2000"/>
            </a:pPr>
            <a:r>
              <a:rPr lang="en-US" sz="1100" dirty="0">
                <a:solidFill>
                  <a:schemeClr val="dk1"/>
                </a:solidFill>
                <a:latin typeface="Calibri"/>
                <a:ea typeface="Calibri"/>
                <a:cs typeface="Calibri"/>
                <a:sym typeface="Calibri"/>
              </a:rPr>
              <a:t>2.2. </a:t>
            </a:r>
            <a:r>
              <a:rPr lang="it-IT" sz="1100" dirty="0">
                <a:solidFill>
                  <a:schemeClr val="dk1"/>
                </a:solidFill>
                <a:latin typeface="Calibri"/>
                <a:ea typeface="Calibri"/>
                <a:cs typeface="Calibri"/>
                <a:sym typeface="Calibri"/>
              </a:rPr>
              <a:t>Mappe mentali e concettuali a confronto </a:t>
            </a:r>
            <a:endParaRPr lang="en-US" sz="1100" dirty="0">
              <a:solidFill>
                <a:schemeClr val="dk1"/>
              </a:solidFill>
              <a:latin typeface="Calibri"/>
              <a:ea typeface="Calibri"/>
              <a:cs typeface="Calibri"/>
              <a:sym typeface="Calibri"/>
            </a:endParaRPr>
          </a:p>
          <a:p>
            <a:pPr lvl="0">
              <a:buClr>
                <a:schemeClr val="dk1"/>
              </a:buClr>
              <a:buSzPts val="2000"/>
            </a:pPr>
            <a:r>
              <a:rPr lang="en-US" sz="1100" dirty="0">
                <a:solidFill>
                  <a:schemeClr val="dk1"/>
                </a:solidFill>
                <a:latin typeface="Calibri"/>
                <a:ea typeface="Calibri"/>
                <a:cs typeface="Calibri"/>
                <a:sym typeface="Calibri"/>
              </a:rPr>
              <a:t>2.3. Le </a:t>
            </a:r>
            <a:r>
              <a:rPr lang="en-US" sz="1100" dirty="0" err="1">
                <a:solidFill>
                  <a:schemeClr val="dk1"/>
                </a:solidFill>
                <a:latin typeface="Calibri"/>
                <a:ea typeface="Calibri"/>
                <a:cs typeface="Calibri"/>
                <a:sym typeface="Calibri"/>
              </a:rPr>
              <a:t>differenze</a:t>
            </a:r>
            <a:r>
              <a:rPr lang="en-US" sz="1100" dirty="0">
                <a:solidFill>
                  <a:schemeClr val="dk1"/>
                </a:solidFill>
                <a:latin typeface="Calibri"/>
                <a:ea typeface="Calibri"/>
                <a:cs typeface="Calibri"/>
                <a:sym typeface="Calibri"/>
              </a:rPr>
              <a:t> in </a:t>
            </a:r>
            <a:r>
              <a:rPr lang="en-US" sz="1100" dirty="0" err="1">
                <a:solidFill>
                  <a:schemeClr val="dk1"/>
                </a:solidFill>
                <a:latin typeface="Calibri"/>
                <a:ea typeface="Calibri"/>
                <a:cs typeface="Calibri"/>
                <a:sym typeface="Calibri"/>
              </a:rPr>
              <a:t>dettaglio</a:t>
            </a:r>
            <a:r>
              <a:rPr lang="en-US" sz="1100" dirty="0">
                <a:solidFill>
                  <a:schemeClr val="dk1"/>
                </a:solidFill>
                <a:latin typeface="Calibri"/>
                <a:ea typeface="Calibri"/>
                <a:cs typeface="Calibri"/>
                <a:sym typeface="Calibri"/>
              </a:rPr>
              <a:t> </a:t>
            </a:r>
          </a:p>
          <a:p>
            <a:pPr lvl="0">
              <a:buClr>
                <a:schemeClr val="dk1"/>
              </a:buClr>
              <a:buSzPts val="2000"/>
            </a:pPr>
            <a:r>
              <a:rPr lang="en-US" sz="1100" dirty="0">
                <a:solidFill>
                  <a:schemeClr val="dk1"/>
                </a:solidFill>
                <a:latin typeface="Calibri"/>
                <a:ea typeface="Calibri"/>
                <a:cs typeface="Calibri"/>
                <a:sym typeface="Calibri"/>
              </a:rPr>
              <a:t>2.4. Concept maps in brief</a:t>
            </a:r>
          </a:p>
        </p:txBody>
      </p:sp>
      <p:cxnSp>
        <p:nvCxnSpPr>
          <p:cNvPr id="94" name="Google Shape;94;p4"/>
          <p:cNvCxnSpPr/>
          <p:nvPr/>
        </p:nvCxnSpPr>
        <p:spPr>
          <a:xfrm>
            <a:off x="528320" y="3631149"/>
            <a:ext cx="9469120" cy="0"/>
          </a:xfrm>
          <a:prstGeom prst="straightConnector1">
            <a:avLst/>
          </a:prstGeom>
          <a:noFill/>
          <a:ln w="9525" cap="flat" cmpd="sng">
            <a:solidFill>
              <a:srgbClr val="F5911B"/>
            </a:solidFill>
            <a:prstDash val="dash"/>
            <a:round/>
            <a:headEnd type="none" w="sm" len="sm"/>
            <a:tailEnd type="none" w="sm" len="sm"/>
          </a:ln>
        </p:spPr>
      </p:cxnSp>
      <p:grpSp>
        <p:nvGrpSpPr>
          <p:cNvPr id="95" name="Google Shape;95;p4"/>
          <p:cNvGrpSpPr/>
          <p:nvPr/>
        </p:nvGrpSpPr>
        <p:grpSpPr>
          <a:xfrm>
            <a:off x="10207680" y="2917800"/>
            <a:ext cx="1440000" cy="1022400"/>
            <a:chOff x="6949036" y="2151000"/>
            <a:chExt cx="3600000" cy="2556000"/>
          </a:xfrm>
        </p:grpSpPr>
        <p:sp>
          <p:nvSpPr>
            <p:cNvPr id="96" name="Google Shape;96;p4"/>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97" name="Google Shape;97;p4"/>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4"/>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4"/>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4"/>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4"/>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4"/>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4"/>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4"/>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4"/>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4"/>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36"/>
          <p:cNvSpPr txBox="1"/>
          <p:nvPr/>
        </p:nvSpPr>
        <p:spPr>
          <a:xfrm>
            <a:off x="626290" y="2104559"/>
            <a:ext cx="7308000" cy="3209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pPr>
            <a:r>
              <a:rPr lang="it-IT" sz="2000" b="1" dirty="0">
                <a:solidFill>
                  <a:schemeClr val="dk1"/>
                </a:solidFill>
                <a:latin typeface="Calibri"/>
                <a:ea typeface="Calibri"/>
                <a:cs typeface="Calibri"/>
                <a:sym typeface="Calibri"/>
              </a:rPr>
              <a:t>4. Hai appena letto un articolo molto interessante sui progressi nella fusione nucleare. Vorresti fissare le idee aiutandoti con una mappa. Che strumento ti conviene utilizzare?</a:t>
            </a:r>
            <a:endParaRPr dirty="0"/>
          </a:p>
          <a:p>
            <a:pPr marL="0" marR="0" lvl="0" indent="0" algn="l" rtl="0">
              <a:spcBef>
                <a:spcPts val="0"/>
              </a:spcBef>
              <a:spcAft>
                <a:spcPts val="0"/>
              </a:spcAft>
              <a:buNone/>
            </a:pPr>
            <a:r>
              <a:rPr lang="it-IT" sz="1600" dirty="0">
                <a:solidFill>
                  <a:schemeClr val="dk1"/>
                </a:solidFill>
                <a:latin typeface="Calibri"/>
                <a:ea typeface="Calibri"/>
                <a:cs typeface="Calibri"/>
                <a:sym typeface="Calibri"/>
              </a:rPr>
              <a:t>(1 risposta corretta)</a:t>
            </a:r>
            <a:endParaRPr dirty="0"/>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Una mappa mentale.</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Una mappa concettuale.</a:t>
            </a:r>
            <a:endParaRPr dirty="0"/>
          </a:p>
          <a:p>
            <a:pPr marL="432000" marR="0" lvl="2" indent="-143999" algn="l" rtl="0">
              <a:spcBef>
                <a:spcPts val="0"/>
              </a:spcBef>
              <a:spcAft>
                <a:spcPts val="0"/>
              </a:spcAft>
              <a:buClr>
                <a:schemeClr val="dk1"/>
              </a:buClr>
              <a:buSzPts val="1600"/>
              <a:buFont typeface="Arial"/>
              <a:buChar char="•"/>
            </a:pPr>
            <a:r>
              <a:rPr lang="it-IT" sz="1600" b="0" i="0" u="none" strike="noStrike" cap="none" dirty="0">
                <a:solidFill>
                  <a:schemeClr val="dk1"/>
                </a:solidFill>
                <a:latin typeface="Calibri"/>
                <a:ea typeface="Calibri"/>
                <a:cs typeface="Calibri"/>
                <a:sym typeface="Calibri"/>
              </a:rPr>
              <a:t>Indifferentemente una delle due mappe.</a:t>
            </a:r>
            <a:endParaRPr dirty="0"/>
          </a:p>
          <a:p>
            <a:pPr marL="432000" marR="0" lvl="2" indent="-143999" algn="l" rtl="0">
              <a:spcBef>
                <a:spcPts val="0"/>
              </a:spcBef>
              <a:spcAft>
                <a:spcPts val="0"/>
              </a:spcAft>
              <a:buClr>
                <a:srgbClr val="F5911B"/>
              </a:buClr>
              <a:buSzPts val="1600"/>
              <a:buFont typeface="Arial"/>
              <a:buChar char="•"/>
            </a:pPr>
            <a:r>
              <a:rPr lang="it-IT" sz="1600" b="0" i="0" u="none" strike="noStrike" cap="none" dirty="0">
                <a:solidFill>
                  <a:srgbClr val="F5911B"/>
                </a:solidFill>
                <a:latin typeface="Calibri"/>
                <a:ea typeface="Calibri"/>
                <a:cs typeface="Calibri"/>
                <a:sym typeface="Calibri"/>
              </a:rPr>
              <a:t>Una mappa mentale o concettuale in base a ciò su cui ti vuoi concentrare.</a:t>
            </a:r>
            <a:endParaRPr dirty="0"/>
          </a:p>
        </p:txBody>
      </p:sp>
      <p:cxnSp>
        <p:nvCxnSpPr>
          <p:cNvPr id="680" name="Google Shape;680;p36"/>
          <p:cNvCxnSpPr/>
          <p:nvPr/>
        </p:nvCxnSpPr>
        <p:spPr>
          <a:xfrm>
            <a:off x="7934290" y="3631149"/>
            <a:ext cx="2061797" cy="0"/>
          </a:xfrm>
          <a:prstGeom prst="straightConnector1">
            <a:avLst/>
          </a:prstGeom>
          <a:noFill/>
          <a:ln w="9525" cap="flat" cmpd="sng">
            <a:solidFill>
              <a:srgbClr val="F5911B"/>
            </a:solidFill>
            <a:prstDash val="dash"/>
            <a:round/>
            <a:headEnd type="none" w="sm" len="sm"/>
            <a:tailEnd type="none" w="sm" len="sm"/>
          </a:ln>
        </p:spPr>
      </p:cxnSp>
      <p:sp>
        <p:nvSpPr>
          <p:cNvPr id="681" name="Google Shape;681;p36"/>
          <p:cNvSpPr txBox="1"/>
          <p:nvPr/>
        </p:nvSpPr>
        <p:spPr>
          <a:xfrm>
            <a:off x="523240" y="1250839"/>
            <a:ext cx="4458193"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Here are the answers:</a:t>
            </a:r>
            <a:endParaRPr/>
          </a:p>
        </p:txBody>
      </p:sp>
      <p:grpSp>
        <p:nvGrpSpPr>
          <p:cNvPr id="682" name="Google Shape;682;p36"/>
          <p:cNvGrpSpPr/>
          <p:nvPr/>
        </p:nvGrpSpPr>
        <p:grpSpPr>
          <a:xfrm>
            <a:off x="10207680" y="2917800"/>
            <a:ext cx="1440000" cy="1022400"/>
            <a:chOff x="6949036" y="2151000"/>
            <a:chExt cx="3600000" cy="2556000"/>
          </a:xfrm>
        </p:grpSpPr>
        <p:sp>
          <p:nvSpPr>
            <p:cNvPr id="683" name="Google Shape;683;p36"/>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684" name="Google Shape;684;p36"/>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5" name="Google Shape;685;p36"/>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36"/>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36"/>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8" name="Google Shape;688;p36"/>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9" name="Google Shape;689;p36"/>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36"/>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Google Shape;691;p36"/>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2" name="Google Shape;692;p36"/>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3" name="Google Shape;693;p36"/>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94" name="Google Shape;694;p36"/>
          <p:cNvSpPr/>
          <p:nvPr/>
        </p:nvSpPr>
        <p:spPr>
          <a:xfrm>
            <a:off x="451029" y="669816"/>
            <a:ext cx="2454732"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Unit test solutions</a:t>
            </a:r>
            <a:endParaRPr sz="2000" b="1">
              <a:solidFill>
                <a:srgbClr val="FFFFFF"/>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GB" sz="2400" b="1" dirty="0">
                <a:solidFill>
                  <a:srgbClr val="F5911B"/>
                </a:solidFill>
                <a:ea typeface="Microsoft Sans Serif" panose="020B0604020202020204" pitchFamily="34" charset="0"/>
                <a:cs typeface="Poppins Medium" panose="00000600000000000000" pitchFamily="2" charset="0"/>
              </a:rPr>
              <a:t>Awesome!</a:t>
            </a:r>
          </a:p>
          <a:p>
            <a:r>
              <a:rPr lang="en-GB" sz="2000" dirty="0">
                <a:latin typeface="+mj-lt"/>
                <a:ea typeface="Calibri" panose="020F0502020204030204" pitchFamily="34" charset="0"/>
                <a:cs typeface="Helvetica" panose="020B0604020202020204" pitchFamily="34" charset="0"/>
              </a:rPr>
              <a:t>Remember (now you know):</a:t>
            </a:r>
          </a:p>
        </p:txBody>
      </p:sp>
      <p:cxnSp>
        <p:nvCxnSpPr>
          <p:cNvPr id="12" name="Google Shape;334;p29">
            <a:extLst>
              <a:ext uri="{FF2B5EF4-FFF2-40B4-BE49-F238E27FC236}">
                <a16:creationId xmlns:a16="http://schemas.microsoft.com/office/drawing/2014/main" id="{382200C6-79D1-44FE-A049-7231C96F4613}"/>
              </a:ext>
            </a:extLst>
          </p:cNvPr>
          <p:cNvCxnSpPr>
            <a:cxnSpLocks noChangeAspect="1"/>
          </p:cNvCxnSpPr>
          <p:nvPr/>
        </p:nvCxnSpPr>
        <p:spPr>
          <a:xfrm>
            <a:off x="528320" y="3631149"/>
            <a:ext cx="9469120" cy="0"/>
          </a:xfrm>
          <a:prstGeom prst="straightConnector1">
            <a:avLst/>
          </a:prstGeom>
          <a:noFill/>
          <a:ln w="9525" cap="flat" cmpd="sng">
            <a:solidFill>
              <a:srgbClr val="F5911B"/>
            </a:solidFill>
            <a:prstDash val="dash"/>
            <a:round/>
            <a:headEnd type="none" w="med" len="med"/>
            <a:tailEnd type="none" w="med" len="med"/>
          </a:ln>
        </p:spPr>
      </p:cxnSp>
      <p:grpSp>
        <p:nvGrpSpPr>
          <p:cNvPr id="9" name="Gruppo 8">
            <a:extLst>
              <a:ext uri="{FF2B5EF4-FFF2-40B4-BE49-F238E27FC236}">
                <a16:creationId xmlns:a16="http://schemas.microsoft.com/office/drawing/2014/main" id="{D73E523F-2DC3-485F-B494-EF0CCACC3B7D}"/>
              </a:ext>
            </a:extLst>
          </p:cNvPr>
          <p:cNvGrpSpPr>
            <a:grpSpLocks noChangeAspect="1"/>
          </p:cNvGrpSpPr>
          <p:nvPr/>
        </p:nvGrpSpPr>
        <p:grpSpPr>
          <a:xfrm>
            <a:off x="10207680" y="2917800"/>
            <a:ext cx="1440000" cy="1022400"/>
            <a:chOff x="6949036" y="2151000"/>
            <a:chExt cx="3600000" cy="2556000"/>
          </a:xfrm>
        </p:grpSpPr>
        <p:sp>
          <p:nvSpPr>
            <p:cNvPr id="11" name="Figura a mano libera: forma 10">
              <a:extLst>
                <a:ext uri="{FF2B5EF4-FFF2-40B4-BE49-F238E27FC236}">
                  <a16:creationId xmlns:a16="http://schemas.microsoft.com/office/drawing/2014/main" id="{4ADB0CDE-63BA-4468-9575-50E5E53CE73B}"/>
                </a:ext>
              </a:extLst>
            </p:cNvPr>
            <p:cNvSpPr/>
            <p:nvPr/>
          </p:nvSpPr>
          <p:spPr>
            <a:xfrm>
              <a:off x="9807925"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97" y="677027"/>
                    <a:pt x="33877" y="676919"/>
                    <a:pt x="5761" y="293423"/>
                  </a:cubicBezTo>
                  <a:cubicBezTo>
                    <a:pt x="33985" y="-90181"/>
                    <a:pt x="564369" y="-90073"/>
                    <a:pt x="592521" y="293423"/>
                  </a:cubicBezTo>
                  <a:close/>
                </a:path>
              </a:pathLst>
            </a:custGeom>
            <a:noFill/>
            <a:ln w="12700" cap="flat">
              <a:solidFill>
                <a:srgbClr val="F5911B"/>
              </a:solidFill>
              <a:prstDash val="solid"/>
              <a:round/>
            </a:ln>
          </p:spPr>
          <p:txBody>
            <a:bodyPr rtlCol="0" anchor="ctr"/>
            <a:lstStyle/>
            <a:p>
              <a:endParaRPr lang="it-IT" baseline="-25000" dirty="0"/>
            </a:p>
          </p:txBody>
        </p:sp>
        <p:sp>
          <p:nvSpPr>
            <p:cNvPr id="13" name="Figura a mano libera: forma 12">
              <a:extLst>
                <a:ext uri="{FF2B5EF4-FFF2-40B4-BE49-F238E27FC236}">
                  <a16:creationId xmlns:a16="http://schemas.microsoft.com/office/drawing/2014/main" id="{B5689215-EF9D-4F84-B33E-36715F4E09DB}"/>
                </a:ext>
              </a:extLst>
            </p:cNvPr>
            <p:cNvSpPr/>
            <p:nvPr/>
          </p:nvSpPr>
          <p:spPr>
            <a:xfrm>
              <a:off x="10093237" y="4059707"/>
              <a:ext cx="10521" cy="136735"/>
            </a:xfrm>
            <a:custGeom>
              <a:avLst/>
              <a:gdLst>
                <a:gd name="connsiteX0" fmla="*/ 5914 w 10813"/>
                <a:gd name="connsiteY0" fmla="*/ 5914 h 147789"/>
                <a:gd name="connsiteX1" fmla="*/ 5914 w 10813"/>
                <a:gd name="connsiteY1" fmla="*/ 143250 h 147789"/>
              </a:gdLst>
              <a:ahLst/>
              <a:cxnLst>
                <a:cxn ang="0">
                  <a:pos x="connsiteX0" y="connsiteY0"/>
                </a:cxn>
                <a:cxn ang="0">
                  <a:pos x="connsiteX1" y="connsiteY1"/>
                </a:cxn>
              </a:cxnLst>
              <a:rect l="l" t="t" r="r" b="b"/>
              <a:pathLst>
                <a:path w="10813" h="147789">
                  <a:moveTo>
                    <a:pt x="5914" y="5914"/>
                  </a:moveTo>
                  <a:lnTo>
                    <a:pt x="5914" y="143250"/>
                  </a:lnTo>
                </a:path>
              </a:pathLst>
            </a:custGeom>
            <a:ln w="12700" cap="flat">
              <a:solidFill>
                <a:srgbClr val="F5911B"/>
              </a:solidFill>
              <a:prstDash val="solid"/>
              <a:round/>
            </a:ln>
          </p:spPr>
          <p:txBody>
            <a:bodyPr rtlCol="0" anchor="ctr"/>
            <a:lstStyle/>
            <a:p>
              <a:endParaRPr lang="it-IT"/>
            </a:p>
          </p:txBody>
        </p:sp>
        <p:sp>
          <p:nvSpPr>
            <p:cNvPr id="14" name="Figura a mano libera: forma 13">
              <a:extLst>
                <a:ext uri="{FF2B5EF4-FFF2-40B4-BE49-F238E27FC236}">
                  <a16:creationId xmlns:a16="http://schemas.microsoft.com/office/drawing/2014/main" id="{FEE47F9E-2686-4632-A602-57145BDFEA5F}"/>
                </a:ext>
              </a:extLst>
            </p:cNvPr>
            <p:cNvSpPr/>
            <p:nvPr/>
          </p:nvSpPr>
          <p:spPr>
            <a:xfrm>
              <a:off x="9437351" y="4163399"/>
              <a:ext cx="1111685" cy="543601"/>
            </a:xfrm>
            <a:custGeom>
              <a:avLst/>
              <a:gdLst>
                <a:gd name="connsiteX0" fmla="*/ 5761 w 1142665"/>
                <a:gd name="connsiteY0" fmla="*/ 5761 h 587553"/>
                <a:gd name="connsiteX1" fmla="*/ 91839 w 1142665"/>
                <a:gd name="connsiteY1" fmla="*/ 5761 h 587553"/>
                <a:gd name="connsiteX2" fmla="*/ 91839 w 1142665"/>
                <a:gd name="connsiteY2" fmla="*/ 494007 h 587553"/>
                <a:gd name="connsiteX3" fmla="*/ 199509 w 1142665"/>
                <a:gd name="connsiteY3" fmla="*/ 494007 h 587553"/>
                <a:gd name="connsiteX4" fmla="*/ 1138261 w 1142665"/>
                <a:gd name="connsiteY4" fmla="*/ 494043 h 587553"/>
                <a:gd name="connsiteX5" fmla="*/ 576408 w 1142665"/>
                <a:gd name="connsiteY5" fmla="*/ 494007 h 587553"/>
                <a:gd name="connsiteX6" fmla="*/ 576408 w 1142665"/>
                <a:gd name="connsiteY6" fmla="*/ 585240 h 58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665" h="587553">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a:solidFill>
                <a:srgbClr val="F5911B"/>
              </a:solidFill>
              <a:prstDash val="solid"/>
              <a:round/>
            </a:ln>
          </p:spPr>
          <p:txBody>
            <a:bodyPr rtlCol="0" anchor="ctr"/>
            <a:lstStyle/>
            <a:p>
              <a:endParaRPr lang="it-IT"/>
            </a:p>
          </p:txBody>
        </p:sp>
        <p:sp>
          <p:nvSpPr>
            <p:cNvPr id="15" name="Figura a mano libera: forma 14">
              <a:extLst>
                <a:ext uri="{FF2B5EF4-FFF2-40B4-BE49-F238E27FC236}">
                  <a16:creationId xmlns:a16="http://schemas.microsoft.com/office/drawing/2014/main" id="{F8CB4EFC-AA09-49D8-B1DB-ED64877EF3A3}"/>
                </a:ext>
              </a:extLst>
            </p:cNvPr>
            <p:cNvSpPr/>
            <p:nvPr/>
          </p:nvSpPr>
          <p:spPr>
            <a:xfrm>
              <a:off x="8561119"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61" y="677027"/>
                    <a:pt x="33913" y="676919"/>
                    <a:pt x="5761" y="293423"/>
                  </a:cubicBezTo>
                  <a:cubicBezTo>
                    <a:pt x="33985" y="-90181"/>
                    <a:pt x="564333" y="-90073"/>
                    <a:pt x="592521" y="293423"/>
                  </a:cubicBezTo>
                  <a:close/>
                </a:path>
              </a:pathLst>
            </a:custGeom>
            <a:noFill/>
            <a:ln w="12700" cap="flat">
              <a:solidFill>
                <a:srgbClr val="F5911B"/>
              </a:solidFill>
              <a:prstDash val="solid"/>
              <a:round/>
            </a:ln>
          </p:spPr>
          <p:txBody>
            <a:bodyPr rtlCol="0" anchor="ctr"/>
            <a:lstStyle/>
            <a:p>
              <a:endParaRPr lang="it-IT"/>
            </a:p>
          </p:txBody>
        </p:sp>
        <p:sp>
          <p:nvSpPr>
            <p:cNvPr id="17" name="Figura a mano libera: forma 16">
              <a:extLst>
                <a:ext uri="{FF2B5EF4-FFF2-40B4-BE49-F238E27FC236}">
                  <a16:creationId xmlns:a16="http://schemas.microsoft.com/office/drawing/2014/main" id="{F85B7DCE-8AB5-4100-9A13-09A85B4D6EDE}"/>
                </a:ext>
              </a:extLst>
            </p:cNvPr>
            <p:cNvSpPr/>
            <p:nvPr/>
          </p:nvSpPr>
          <p:spPr>
            <a:xfrm>
              <a:off x="8846581" y="4059848"/>
              <a:ext cx="10521" cy="130064"/>
            </a:xfrm>
            <a:custGeom>
              <a:avLst/>
              <a:gdLst>
                <a:gd name="connsiteX0" fmla="*/ 5761 w 10813"/>
                <a:gd name="connsiteY0" fmla="*/ 5761 h 140580"/>
                <a:gd name="connsiteX1" fmla="*/ 5761 w 10813"/>
                <a:gd name="connsiteY1" fmla="*/ 136176 h 140580"/>
              </a:gdLst>
              <a:ahLst/>
              <a:cxnLst>
                <a:cxn ang="0">
                  <a:pos x="connsiteX0" y="connsiteY0"/>
                </a:cxn>
                <a:cxn ang="0">
                  <a:pos x="connsiteX1" y="connsiteY1"/>
                </a:cxn>
              </a:cxnLst>
              <a:rect l="l" t="t" r="r" b="b"/>
              <a:pathLst>
                <a:path w="10813" h="140580">
                  <a:moveTo>
                    <a:pt x="5761" y="5761"/>
                  </a:moveTo>
                  <a:lnTo>
                    <a:pt x="5761" y="136176"/>
                  </a:lnTo>
                </a:path>
              </a:pathLst>
            </a:custGeom>
            <a:ln w="12700" cap="flat">
              <a:solidFill>
                <a:srgbClr val="F5911B"/>
              </a:solidFill>
              <a:prstDash val="solid"/>
              <a:round/>
            </a:ln>
          </p:spPr>
          <p:txBody>
            <a:bodyPr rtlCol="0" anchor="ctr"/>
            <a:lstStyle/>
            <a:p>
              <a:endParaRPr lang="it-IT"/>
            </a:p>
          </p:txBody>
        </p:sp>
        <p:sp>
          <p:nvSpPr>
            <p:cNvPr id="18" name="Figura a mano libera: forma 17">
              <a:extLst>
                <a:ext uri="{FF2B5EF4-FFF2-40B4-BE49-F238E27FC236}">
                  <a16:creationId xmlns:a16="http://schemas.microsoft.com/office/drawing/2014/main" id="{0BD383D7-90A1-4161-A816-C8C895066409}"/>
                </a:ext>
              </a:extLst>
            </p:cNvPr>
            <p:cNvSpPr/>
            <p:nvPr/>
          </p:nvSpPr>
          <p:spPr>
            <a:xfrm>
              <a:off x="8260193" y="4187377"/>
              <a:ext cx="1041547" cy="436883"/>
            </a:xfrm>
            <a:custGeom>
              <a:avLst/>
              <a:gdLst>
                <a:gd name="connsiteX0" fmla="*/ 5761 w 1070572"/>
                <a:gd name="connsiteY0" fmla="*/ 468090 h 472205"/>
                <a:gd name="connsiteX1" fmla="*/ 126551 w 1070572"/>
                <a:gd name="connsiteY1" fmla="*/ 466684 h 472205"/>
                <a:gd name="connsiteX2" fmla="*/ 265365 w 1070572"/>
                <a:gd name="connsiteY2" fmla="*/ 135960 h 472205"/>
                <a:gd name="connsiteX3" fmla="*/ 1066673 w 1070572"/>
                <a:gd name="connsiteY3" fmla="*/ 468090 h 472205"/>
              </a:gdLst>
              <a:ahLst/>
              <a:cxnLst>
                <a:cxn ang="0">
                  <a:pos x="connsiteX0" y="connsiteY0"/>
                </a:cxn>
                <a:cxn ang="0">
                  <a:pos x="connsiteX1" y="connsiteY1"/>
                </a:cxn>
                <a:cxn ang="0">
                  <a:pos x="connsiteX2" y="connsiteY2"/>
                </a:cxn>
                <a:cxn ang="0">
                  <a:pos x="connsiteX3" y="connsiteY3"/>
                </a:cxn>
              </a:cxnLst>
              <a:rect l="l" t="t" r="r" b="b"/>
              <a:pathLst>
                <a:path w="1070572" h="472205">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a:solidFill>
                <a:srgbClr val="F5911B"/>
              </a:solidFill>
              <a:prstDash val="solid"/>
              <a:round/>
            </a:ln>
          </p:spPr>
          <p:txBody>
            <a:bodyPr rtlCol="0" anchor="ctr"/>
            <a:lstStyle/>
            <a:p>
              <a:endParaRPr lang="it-IT"/>
            </a:p>
          </p:txBody>
        </p:sp>
        <p:sp>
          <p:nvSpPr>
            <p:cNvPr id="19" name="Figura a mano libera: forma 18">
              <a:extLst>
                <a:ext uri="{FF2B5EF4-FFF2-40B4-BE49-F238E27FC236}">
                  <a16:creationId xmlns:a16="http://schemas.microsoft.com/office/drawing/2014/main" id="{645A6D51-BF0B-4D98-B5BD-8416D7448A4B}"/>
                </a:ext>
              </a:extLst>
            </p:cNvPr>
            <p:cNvSpPr/>
            <p:nvPr/>
          </p:nvSpPr>
          <p:spPr>
            <a:xfrm>
              <a:off x="7319574" y="3522037"/>
              <a:ext cx="578638" cy="540267"/>
            </a:xfrm>
            <a:custGeom>
              <a:avLst/>
              <a:gdLst>
                <a:gd name="connsiteX0" fmla="*/ 592521 w 594762"/>
                <a:gd name="connsiteY0" fmla="*/ 293423 h 583948"/>
                <a:gd name="connsiteX1" fmla="*/ 5761 w 594762"/>
                <a:gd name="connsiteY1" fmla="*/ 293423 h 583948"/>
                <a:gd name="connsiteX2" fmla="*/ 592521 w 594762"/>
                <a:gd name="connsiteY2" fmla="*/ 293423 h 583948"/>
              </a:gdLst>
              <a:ahLst/>
              <a:cxnLst>
                <a:cxn ang="0">
                  <a:pos x="connsiteX0" y="connsiteY0"/>
                </a:cxn>
                <a:cxn ang="0">
                  <a:pos x="connsiteX1" y="connsiteY1"/>
                </a:cxn>
                <a:cxn ang="0">
                  <a:pos x="connsiteX2" y="connsiteY2"/>
                </a:cxn>
              </a:cxnLst>
              <a:rect l="l" t="t" r="r" b="b"/>
              <a:pathLst>
                <a:path w="594762" h="583948">
                  <a:moveTo>
                    <a:pt x="592521" y="293423"/>
                  </a:moveTo>
                  <a:cubicBezTo>
                    <a:pt x="564297" y="677027"/>
                    <a:pt x="33877" y="676919"/>
                    <a:pt x="5761" y="293423"/>
                  </a:cubicBezTo>
                  <a:cubicBezTo>
                    <a:pt x="33985" y="-90181"/>
                    <a:pt x="564369" y="-90073"/>
                    <a:pt x="592521" y="293423"/>
                  </a:cubicBezTo>
                  <a:close/>
                </a:path>
              </a:pathLst>
            </a:custGeom>
            <a:noFill/>
            <a:ln w="12700" cap="flat">
              <a:solidFill>
                <a:srgbClr val="F5911B"/>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90907B3E-96C4-4FDE-8017-9A204D3692D9}"/>
                </a:ext>
              </a:extLst>
            </p:cNvPr>
            <p:cNvSpPr/>
            <p:nvPr/>
          </p:nvSpPr>
          <p:spPr>
            <a:xfrm>
              <a:off x="7604598" y="4059433"/>
              <a:ext cx="10521" cy="150074"/>
            </a:xfrm>
            <a:custGeom>
              <a:avLst/>
              <a:gdLst>
                <a:gd name="connsiteX0" fmla="*/ 6210 w 10813"/>
                <a:gd name="connsiteY0" fmla="*/ 6210 h 162208"/>
                <a:gd name="connsiteX1" fmla="*/ 6210 w 10813"/>
                <a:gd name="connsiteY1" fmla="*/ 157964 h 162208"/>
              </a:gdLst>
              <a:ahLst/>
              <a:cxnLst>
                <a:cxn ang="0">
                  <a:pos x="connsiteX0" y="connsiteY0"/>
                </a:cxn>
                <a:cxn ang="0">
                  <a:pos x="connsiteX1" y="connsiteY1"/>
                </a:cxn>
              </a:cxnLst>
              <a:rect l="l" t="t" r="r" b="b"/>
              <a:pathLst>
                <a:path w="10813" h="162208">
                  <a:moveTo>
                    <a:pt x="6210" y="6210"/>
                  </a:moveTo>
                  <a:lnTo>
                    <a:pt x="6210" y="157964"/>
                  </a:lnTo>
                </a:path>
              </a:pathLst>
            </a:custGeom>
            <a:ln w="12700" cap="flat">
              <a:solidFill>
                <a:srgbClr val="F5911B"/>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0960D864-662A-41EC-9385-10A0A3C4B904}"/>
                </a:ext>
              </a:extLst>
            </p:cNvPr>
            <p:cNvSpPr/>
            <p:nvPr/>
          </p:nvSpPr>
          <p:spPr>
            <a:xfrm>
              <a:off x="6949036" y="4163399"/>
              <a:ext cx="1111685" cy="460227"/>
            </a:xfrm>
            <a:custGeom>
              <a:avLst/>
              <a:gdLst>
                <a:gd name="connsiteX0" fmla="*/ 5761 w 1142665"/>
                <a:gd name="connsiteY0" fmla="*/ 5761 h 497437"/>
                <a:gd name="connsiteX1" fmla="*/ 91839 w 1142665"/>
                <a:gd name="connsiteY1" fmla="*/ 5761 h 497437"/>
                <a:gd name="connsiteX2" fmla="*/ 91839 w 1142665"/>
                <a:gd name="connsiteY2" fmla="*/ 494007 h 497437"/>
                <a:gd name="connsiteX3" fmla="*/ 199509 w 1142665"/>
                <a:gd name="connsiteY3" fmla="*/ 494007 h 497437"/>
                <a:gd name="connsiteX4" fmla="*/ 1138261 w 1142665"/>
                <a:gd name="connsiteY4" fmla="*/ 494007 h 497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2665" h="497437">
                  <a:moveTo>
                    <a:pt x="5761" y="5761"/>
                  </a:moveTo>
                  <a:lnTo>
                    <a:pt x="91839" y="5761"/>
                  </a:lnTo>
                  <a:lnTo>
                    <a:pt x="91839" y="494007"/>
                  </a:lnTo>
                  <a:lnTo>
                    <a:pt x="199509" y="494007"/>
                  </a:lnTo>
                  <a:cubicBezTo>
                    <a:pt x="222434" y="-105694"/>
                    <a:pt x="1114254" y="-116256"/>
                    <a:pt x="1138261" y="494007"/>
                  </a:cubicBezTo>
                </a:path>
              </a:pathLst>
            </a:custGeom>
            <a:noFill/>
            <a:ln w="12700" cap="flat">
              <a:solidFill>
                <a:srgbClr val="F5911B"/>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539EFD0B-F42C-40D5-8718-7A68B6DAD04A}"/>
                </a:ext>
              </a:extLst>
            </p:cNvPr>
            <p:cNvSpPr/>
            <p:nvPr/>
          </p:nvSpPr>
          <p:spPr>
            <a:xfrm>
              <a:off x="7700311" y="2151000"/>
              <a:ext cx="1806049" cy="1097208"/>
            </a:xfrm>
            <a:custGeom>
              <a:avLst/>
              <a:gdLst>
                <a:gd name="connsiteX0" fmla="*/ 1843584 w 1856380"/>
                <a:gd name="connsiteY0" fmla="*/ 296372 h 1185920"/>
                <a:gd name="connsiteX1" fmla="*/ 1843584 w 1856380"/>
                <a:gd name="connsiteY1" fmla="*/ 15248 h 1185920"/>
                <a:gd name="connsiteX2" fmla="*/ 15248 w 1856380"/>
                <a:gd name="connsiteY2" fmla="*/ 15248 h 1185920"/>
                <a:gd name="connsiteX3" fmla="*/ 15248 w 1856380"/>
                <a:gd name="connsiteY3" fmla="*/ 889729 h 1185920"/>
                <a:gd name="connsiteX4" fmla="*/ 310358 w 1856380"/>
                <a:gd name="connsiteY4" fmla="*/ 889729 h 1185920"/>
                <a:gd name="connsiteX5" fmla="*/ 310358 w 1856380"/>
                <a:gd name="connsiteY5" fmla="*/ 1172692 h 1185920"/>
                <a:gd name="connsiteX6" fmla="*/ 593213 w 1856380"/>
                <a:gd name="connsiteY6" fmla="*/ 889729 h 1185920"/>
                <a:gd name="connsiteX7" fmla="*/ 843698 w 1856380"/>
                <a:gd name="connsiteY7" fmla="*/ 889729 h 1185920"/>
                <a:gd name="connsiteX8" fmla="*/ 843698 w 1856380"/>
                <a:gd name="connsiteY8" fmla="*/ 296372 h 1185920"/>
                <a:gd name="connsiteX9" fmla="*/ 1843584 w 1856380"/>
                <a:gd name="connsiteY9" fmla="*/ 296372 h 1185920"/>
                <a:gd name="connsiteX10" fmla="*/ 1843584 w 1856380"/>
                <a:gd name="connsiteY10" fmla="*/ 296372 h 1185920"/>
                <a:gd name="connsiteX11" fmla="*/ 1843584 w 1856380"/>
                <a:gd name="connsiteY11" fmla="*/ 296372 h 11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6380" h="118592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a:solidFill>
                <a:srgbClr val="F5911B"/>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61DC123C-757B-484B-944E-F93175855CDF}"/>
                </a:ext>
              </a:extLst>
            </p:cNvPr>
            <p:cNvSpPr/>
            <p:nvPr/>
          </p:nvSpPr>
          <p:spPr>
            <a:xfrm>
              <a:off x="8501951" y="2410229"/>
              <a:ext cx="1455360" cy="1000494"/>
            </a:xfrm>
            <a:custGeom>
              <a:avLst/>
              <a:gdLst>
                <a:gd name="connsiteX0" fmla="*/ 23214 w 1495918"/>
                <a:gd name="connsiteY0" fmla="*/ 790097 h 1081386"/>
                <a:gd name="connsiteX1" fmla="*/ 15248 w 1495918"/>
                <a:gd name="connsiteY1" fmla="*/ 15248 h 1081386"/>
                <a:gd name="connsiteX2" fmla="*/ 1482617 w 1495918"/>
                <a:gd name="connsiteY2" fmla="*/ 18131 h 1081386"/>
                <a:gd name="connsiteX3" fmla="*/ 1475408 w 1495918"/>
                <a:gd name="connsiteY3" fmla="*/ 790061 h 1081386"/>
                <a:gd name="connsiteX4" fmla="*/ 1113035 w 1495918"/>
                <a:gd name="connsiteY4" fmla="*/ 793269 h 1081386"/>
                <a:gd name="connsiteX5" fmla="*/ 1111413 w 1495918"/>
                <a:gd name="connsiteY5" fmla="*/ 1067040 h 1081386"/>
                <a:gd name="connsiteX6" fmla="*/ 807868 w 1495918"/>
                <a:gd name="connsiteY6" fmla="*/ 790025 h 1081386"/>
                <a:gd name="connsiteX7" fmla="*/ 23178 w 1495918"/>
                <a:gd name="connsiteY7" fmla="*/ 790025 h 108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5918" h="1081386">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a:solidFill>
                <a:srgbClr val="F5911B"/>
              </a:solidFill>
              <a:prstDash val="solid"/>
              <a:round/>
            </a:ln>
          </p:spPr>
          <p:txBody>
            <a:bodyPr rtlCol="0" anchor="ctr"/>
            <a:lstStyle/>
            <a:p>
              <a:endParaRPr lang="it-IT"/>
            </a:p>
          </p:txBody>
        </p:sp>
      </p:grpSp>
      <p:sp>
        <p:nvSpPr>
          <p:cNvPr id="27" name="Google Shape;70;p3">
            <a:extLst>
              <a:ext uri="{FF2B5EF4-FFF2-40B4-BE49-F238E27FC236}">
                <a16:creationId xmlns:a16="http://schemas.microsoft.com/office/drawing/2014/main" id="{F29C0F8E-BD9C-4BBC-8856-D27A9163608C}"/>
              </a:ext>
            </a:extLst>
          </p:cNvPr>
          <p:cNvSpPr txBox="1"/>
          <p:nvPr/>
        </p:nvSpPr>
        <p:spPr>
          <a:xfrm>
            <a:off x="626325" y="2036650"/>
            <a:ext cx="8379300" cy="1161300"/>
          </a:xfrm>
          <a:prstGeom prst="rect">
            <a:avLst/>
          </a:prstGeom>
          <a:noFill/>
          <a:ln>
            <a:noFill/>
          </a:ln>
        </p:spPr>
        <p:txBody>
          <a:bodyPr spcFirstLastPara="1" wrap="square" lIns="91425" tIns="91425" rIns="91425" bIns="91425" anchor="t" anchorCtr="0">
            <a:noAutofit/>
          </a:bodyPr>
          <a:lstStyle/>
          <a:p>
            <a:pPr marL="228600" marR="0" lvl="0" indent="-228600" algn="just" rtl="0">
              <a:lnSpc>
                <a:spcPct val="100000"/>
              </a:lnSpc>
              <a:spcBef>
                <a:spcPts val="0"/>
              </a:spcBef>
              <a:spcAft>
                <a:spcPts val="0"/>
              </a:spcAft>
              <a:buClr>
                <a:schemeClr val="dk1"/>
              </a:buClr>
              <a:buSzPts val="2000"/>
              <a:buFont typeface="Arial"/>
              <a:buChar char="•"/>
            </a:pPr>
            <a:r>
              <a:rPr lang="it-IT" sz="2000" b="1" dirty="0">
                <a:solidFill>
                  <a:schemeClr val="dk1"/>
                </a:solidFill>
                <a:latin typeface="Calibri"/>
                <a:ea typeface="Calibri"/>
                <a:cs typeface="Calibri"/>
                <a:sym typeface="Calibri"/>
              </a:rPr>
              <a:t>Learning </a:t>
            </a:r>
            <a:r>
              <a:rPr lang="it-IT" sz="2000" b="1" dirty="0" err="1">
                <a:solidFill>
                  <a:schemeClr val="dk1"/>
                </a:solidFill>
                <a:latin typeface="Calibri"/>
                <a:ea typeface="Calibri"/>
                <a:cs typeface="Calibri"/>
                <a:sym typeface="Calibri"/>
              </a:rPr>
              <a:t>outcome</a:t>
            </a:r>
            <a:r>
              <a:rPr lang="it-IT" sz="2000" b="1" dirty="0">
                <a:solidFill>
                  <a:schemeClr val="dk1"/>
                </a:solidFill>
                <a:latin typeface="Calibri"/>
                <a:ea typeface="Calibri"/>
                <a:cs typeface="Calibri"/>
                <a:sym typeface="Calibri"/>
              </a:rPr>
              <a:t> 1</a:t>
            </a:r>
            <a:endParaRPr dirty="0"/>
          </a:p>
          <a:p>
            <a:pPr marL="230400" marR="0" lvl="0" indent="0" algn="l" rtl="0">
              <a:lnSpc>
                <a:spcPct val="100000"/>
              </a:lnSpc>
              <a:spcBef>
                <a:spcPts val="0"/>
              </a:spcBef>
              <a:spcAft>
                <a:spcPts val="0"/>
              </a:spcAft>
              <a:buClr>
                <a:schemeClr val="dk1"/>
              </a:buClr>
              <a:buSzPts val="2000"/>
              <a:buFont typeface="Arial"/>
              <a:buNone/>
            </a:pPr>
            <a:r>
              <a:rPr lang="it-IT" sz="2000" dirty="0">
                <a:solidFill>
                  <a:schemeClr val="dk1"/>
                </a:solidFill>
                <a:latin typeface="Calibri"/>
                <a:ea typeface="Calibri"/>
                <a:cs typeface="Calibri"/>
                <a:sym typeface="Calibri"/>
              </a:rPr>
              <a:t>Identificare le principali caratteristiche e applicazioni delle mappe mentali.</a:t>
            </a:r>
            <a:endParaRPr sz="2000" dirty="0">
              <a:solidFill>
                <a:schemeClr val="dk1"/>
              </a:solidFill>
              <a:latin typeface="Calibri"/>
              <a:ea typeface="Calibri"/>
              <a:cs typeface="Calibri"/>
              <a:sym typeface="Calibri"/>
            </a:endParaRPr>
          </a:p>
        </p:txBody>
      </p:sp>
      <p:sp>
        <p:nvSpPr>
          <p:cNvPr id="28" name="Google Shape;71;p3">
            <a:extLst>
              <a:ext uri="{FF2B5EF4-FFF2-40B4-BE49-F238E27FC236}">
                <a16:creationId xmlns:a16="http://schemas.microsoft.com/office/drawing/2014/main" id="{9127E4C2-B95D-4927-AED3-447C7464D497}"/>
              </a:ext>
            </a:extLst>
          </p:cNvPr>
          <p:cNvSpPr txBox="1"/>
          <p:nvPr/>
        </p:nvSpPr>
        <p:spPr>
          <a:xfrm>
            <a:off x="626325" y="3799175"/>
            <a:ext cx="8628000" cy="12639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1200"/>
              <a:buFont typeface="Poppins Medium"/>
              <a:buChar char="॰"/>
            </a:pPr>
            <a:r>
              <a:rPr lang="it-IT" sz="2000" b="1">
                <a:solidFill>
                  <a:schemeClr val="dk1"/>
                </a:solidFill>
                <a:latin typeface="Calibri"/>
                <a:ea typeface="Calibri"/>
                <a:cs typeface="Calibri"/>
                <a:sym typeface="Calibri"/>
              </a:rPr>
              <a:t>Learning outcome 2</a:t>
            </a:r>
            <a:endParaRPr/>
          </a:p>
          <a:p>
            <a:pPr marL="230400" marR="0" lvl="0" indent="0" algn="l" rtl="0">
              <a:lnSpc>
                <a:spcPct val="100000"/>
              </a:lnSpc>
              <a:spcBef>
                <a:spcPts val="0"/>
              </a:spcBef>
              <a:spcAft>
                <a:spcPts val="0"/>
              </a:spcAft>
              <a:buClr>
                <a:schemeClr val="dk1"/>
              </a:buClr>
              <a:buSzPts val="2000"/>
              <a:buFont typeface="Arial"/>
              <a:buNone/>
            </a:pPr>
            <a:r>
              <a:rPr lang="it-IT" sz="2000">
                <a:solidFill>
                  <a:schemeClr val="dk1"/>
                </a:solidFill>
                <a:latin typeface="Calibri"/>
                <a:ea typeface="Calibri"/>
                <a:cs typeface="Calibri"/>
                <a:sym typeface="Calibri"/>
              </a:rPr>
              <a:t>Riconoscere le differenze in struttura e utilizzo di mappe mentali e concettuali.</a:t>
            </a:r>
            <a:endParaRPr/>
          </a:p>
        </p:txBody>
      </p:sp>
    </p:spTree>
    <p:extLst>
      <p:ext uri="{BB962C8B-B14F-4D97-AF65-F5344CB8AC3E}">
        <p14:creationId xmlns:p14="http://schemas.microsoft.com/office/powerpoint/2010/main" val="31344517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0999D-9921-E8AD-131A-26EE1CAEB36C}"/>
              </a:ext>
            </a:extLst>
          </p:cNvPr>
          <p:cNvSpPr txBox="1"/>
          <p:nvPr/>
        </p:nvSpPr>
        <p:spPr>
          <a:xfrm>
            <a:off x="3455837" y="3812538"/>
            <a:ext cx="2179757" cy="369332"/>
          </a:xfrm>
          <a:prstGeom prst="rect">
            <a:avLst/>
          </a:prstGeom>
          <a:noFill/>
        </p:spPr>
        <p:txBody>
          <a:bodyPr wrap="square">
            <a:spAutoFit/>
          </a:bodyPr>
          <a:lstStyle/>
          <a:p>
            <a:pPr algn="ctr"/>
            <a:r>
              <a:rPr lang="es-ES" dirty="0">
                <a:cs typeface="Poppins ExtraLight" panose="00000300000000000000" pitchFamily="2" charset="0"/>
              </a:rPr>
              <a:t>project-reset.eu</a:t>
            </a:r>
          </a:p>
        </p:txBody>
      </p:sp>
      <p:sp>
        <p:nvSpPr>
          <p:cNvPr id="6" name="CuadroTexto 79">
            <a:extLst>
              <a:ext uri="{FF2B5EF4-FFF2-40B4-BE49-F238E27FC236}">
                <a16:creationId xmlns:a16="http://schemas.microsoft.com/office/drawing/2014/main" id="{850774CE-D267-4DB4-B2D5-E2F3C9539815}"/>
              </a:ext>
            </a:extLst>
          </p:cNvPr>
          <p:cNvSpPr txBox="1"/>
          <p:nvPr/>
        </p:nvSpPr>
        <p:spPr>
          <a:xfrm>
            <a:off x="1163786" y="2856652"/>
            <a:ext cx="69969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AU" sz="3600" b="1" dirty="0">
                <a:ea typeface="Microsoft Sans Serif" panose="020B0604020202020204" pitchFamily="34" charset="0"/>
                <a:cs typeface="Poppins SemiBold" panose="00000700000000000000" pitchFamily="2" charset="0"/>
              </a:rPr>
              <a:t>Keep going!</a:t>
            </a:r>
          </a:p>
        </p:txBody>
      </p:sp>
      <p:sp>
        <p:nvSpPr>
          <p:cNvPr id="4" name="Freeform 55">
            <a:extLst>
              <a:ext uri="{FF2B5EF4-FFF2-40B4-BE49-F238E27FC236}">
                <a16:creationId xmlns:a16="http://schemas.microsoft.com/office/drawing/2014/main" id="{2918ABC7-7CF3-4643-82D3-7D9FD11CB385}"/>
              </a:ext>
            </a:extLst>
          </p:cNvPr>
          <p:cNvSpPr/>
          <p:nvPr/>
        </p:nvSpPr>
        <p:spPr>
          <a:xfrm rot="2216014">
            <a:off x="9034113" y="1868630"/>
            <a:ext cx="1194769" cy="2934667"/>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p>
        </p:txBody>
      </p:sp>
      <p:cxnSp>
        <p:nvCxnSpPr>
          <p:cNvPr id="33" name="Google Shape;334;p29">
            <a:extLst>
              <a:ext uri="{FF2B5EF4-FFF2-40B4-BE49-F238E27FC236}">
                <a16:creationId xmlns:a16="http://schemas.microsoft.com/office/drawing/2014/main" id="{7161FECA-633C-4291-B162-4C9C53A9D964}"/>
              </a:ext>
            </a:extLst>
          </p:cNvPr>
          <p:cNvCxnSpPr>
            <a:cxnSpLocks noChangeAspect="1"/>
          </p:cNvCxnSpPr>
          <p:nvPr/>
        </p:nvCxnSpPr>
        <p:spPr>
          <a:xfrm>
            <a:off x="528320" y="3631149"/>
            <a:ext cx="7743964" cy="0"/>
          </a:xfrm>
          <a:prstGeom prst="straightConnector1">
            <a:avLst/>
          </a:prstGeom>
          <a:noFill/>
          <a:ln w="9525" cap="flat" cmpd="sng">
            <a:solidFill>
              <a:schemeClr val="tx1"/>
            </a:solidFill>
            <a:prstDash val="dash"/>
            <a:round/>
            <a:headEnd type="none" w="med" len="med"/>
            <a:tailEnd type="none" w="med" len="med"/>
          </a:ln>
        </p:spPr>
      </p:cxnSp>
    </p:spTree>
    <p:extLst>
      <p:ext uri="{BB962C8B-B14F-4D97-AF65-F5344CB8AC3E}">
        <p14:creationId xmlns:p14="http://schemas.microsoft.com/office/powerpoint/2010/main" val="148575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p:nvPr/>
        </p:nvSpPr>
        <p:spPr>
          <a:xfrm>
            <a:off x="9411420" y="2372257"/>
            <a:ext cx="1506265" cy="2128065"/>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12" name="Google Shape;112;p5"/>
          <p:cNvSpPr/>
          <p:nvPr/>
        </p:nvSpPr>
        <p:spPr>
          <a:xfrm>
            <a:off x="451029" y="669816"/>
            <a:ext cx="278387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1. Le mappe mentali</a:t>
            </a:r>
            <a:endParaRPr/>
          </a:p>
        </p:txBody>
      </p:sp>
      <p:sp>
        <p:nvSpPr>
          <p:cNvPr id="113" name="Google Shape;113;p5"/>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1.1 Quanto è difficile raccogliere le idee?</a:t>
            </a:r>
            <a:endParaRPr sz="2000" dirty="0">
              <a:solidFill>
                <a:schemeClr val="dk1"/>
              </a:solidFill>
              <a:latin typeface="Calibri"/>
              <a:ea typeface="Calibri"/>
              <a:cs typeface="Calibri"/>
              <a:sym typeface="Calibri"/>
            </a:endParaRPr>
          </a:p>
        </p:txBody>
      </p:sp>
      <p:sp>
        <p:nvSpPr>
          <p:cNvPr id="114" name="Google Shape;114;p5"/>
          <p:cNvSpPr txBox="1"/>
          <p:nvPr/>
        </p:nvSpPr>
        <p:spPr>
          <a:xfrm>
            <a:off x="731838" y="2155889"/>
            <a:ext cx="5205167" cy="2898761"/>
          </a:xfrm>
          <a:prstGeom prst="rect">
            <a:avLst/>
          </a:prstGeom>
          <a:noFill/>
          <a:ln>
            <a:noFill/>
          </a:ln>
        </p:spPr>
        <p:txBody>
          <a:bodyPr spcFirstLastPara="1" wrap="square" lIns="91425" tIns="45700" rIns="91425" bIns="45700" anchor="t" anchorCtr="0">
            <a:noAutofit/>
          </a:bodyPr>
          <a:lstStyle/>
          <a:p>
            <a:pPr marL="284400" marR="0" lvl="0" indent="0" algn="just" rtl="0">
              <a:lnSpc>
                <a:spcPct val="120000"/>
              </a:lnSpc>
              <a:spcBef>
                <a:spcPts val="0"/>
              </a:spcBef>
              <a:spcAft>
                <a:spcPts val="0"/>
              </a:spcAft>
              <a:buNone/>
            </a:pPr>
            <a:r>
              <a:rPr lang="it-IT" sz="1600">
                <a:solidFill>
                  <a:srgbClr val="000000"/>
                </a:solidFill>
                <a:latin typeface="Calibri"/>
                <a:ea typeface="Calibri"/>
                <a:cs typeface="Calibri"/>
                <a:sym typeface="Calibri"/>
              </a:rPr>
              <a:t>Se non sei organizzato, può essere complicata anche una attività apparentemente semplice come esporre un argomento che conosci bene.</a:t>
            </a:r>
            <a:endParaRPr/>
          </a:p>
          <a:p>
            <a:pPr marL="284400" marR="0" lvl="0" indent="0" algn="just" rtl="0">
              <a:lnSpc>
                <a:spcPct val="120000"/>
              </a:lnSpc>
              <a:spcBef>
                <a:spcPts val="1200"/>
              </a:spcBef>
              <a:spcAft>
                <a:spcPts val="0"/>
              </a:spcAft>
              <a:buNone/>
            </a:pPr>
            <a:r>
              <a:rPr lang="it-IT" sz="1600">
                <a:solidFill>
                  <a:srgbClr val="000000"/>
                </a:solidFill>
                <a:latin typeface="Calibri"/>
                <a:ea typeface="Calibri"/>
                <a:cs typeface="Calibri"/>
                <a:sym typeface="Calibri"/>
              </a:rPr>
              <a:t>Non ci credi?</a:t>
            </a:r>
            <a:endParaRPr/>
          </a:p>
          <a:p>
            <a:pPr marL="284400" marR="0" lvl="0" indent="0" algn="just" rtl="0">
              <a:lnSpc>
                <a:spcPct val="120000"/>
              </a:lnSpc>
              <a:spcBef>
                <a:spcPts val="0"/>
              </a:spcBef>
              <a:spcAft>
                <a:spcPts val="0"/>
              </a:spcAft>
              <a:buNone/>
            </a:pPr>
            <a:r>
              <a:rPr lang="it-IT" sz="1600" i="1">
                <a:solidFill>
                  <a:srgbClr val="000000"/>
                </a:solidFill>
                <a:latin typeface="Calibri"/>
                <a:ea typeface="Calibri"/>
                <a:cs typeface="Calibri"/>
                <a:sym typeface="Calibri"/>
              </a:rPr>
              <a:t>Prendi carta e penna, e prova a presentarti con un breve testo di circa 300 battute.</a:t>
            </a:r>
            <a:endParaRPr/>
          </a:p>
          <a:p>
            <a:pPr marL="284400" marR="0" lvl="0" indent="0" algn="just" rtl="0">
              <a:lnSpc>
                <a:spcPct val="120000"/>
              </a:lnSpc>
              <a:spcBef>
                <a:spcPts val="1200"/>
              </a:spcBef>
              <a:spcAft>
                <a:spcPts val="0"/>
              </a:spcAft>
              <a:buNone/>
            </a:pPr>
            <a:r>
              <a:rPr lang="it-IT" sz="1600" i="1">
                <a:solidFill>
                  <a:srgbClr val="F5911B"/>
                </a:solidFill>
                <a:latin typeface="Calibri"/>
                <a:ea typeface="Calibri"/>
                <a:cs typeface="Calibri"/>
                <a:sym typeface="Calibri"/>
              </a:rPr>
              <a:t>Prosegui solo quando avrai terminato!</a:t>
            </a:r>
            <a:endParaRPr sz="1600" i="1">
              <a:solidFill>
                <a:srgbClr val="F5911B"/>
              </a:solidFill>
              <a:latin typeface="Calibri"/>
              <a:ea typeface="Calibri"/>
              <a:cs typeface="Calibri"/>
              <a:sym typeface="Calibri"/>
            </a:endParaRPr>
          </a:p>
        </p:txBody>
      </p:sp>
      <p:sp>
        <p:nvSpPr>
          <p:cNvPr id="115" name="Google Shape;115;p5"/>
          <p:cNvSpPr/>
          <p:nvPr/>
        </p:nvSpPr>
        <p:spPr>
          <a:xfrm rot="10800000">
            <a:off x="8805084" y="3350590"/>
            <a:ext cx="276985" cy="1525669"/>
          </a:xfrm>
          <a:custGeom>
            <a:avLst/>
            <a:gdLst/>
            <a:ahLst/>
            <a:cxnLst/>
            <a:rect l="l" t="t" r="r" b="b"/>
            <a:pathLst>
              <a:path w="1035916" h="4153123" extrusionOk="0">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16" name="Google Shape;116;p5"/>
          <p:cNvCxnSpPr/>
          <p:nvPr/>
        </p:nvCxnSpPr>
        <p:spPr>
          <a:xfrm>
            <a:off x="6545438" y="3605270"/>
            <a:ext cx="2061797" cy="0"/>
          </a:xfrm>
          <a:prstGeom prst="straightConnector1">
            <a:avLst/>
          </a:prstGeom>
          <a:noFill/>
          <a:ln w="9525" cap="flat" cmpd="sng">
            <a:solidFill>
              <a:srgbClr val="F5911B"/>
            </a:solidFill>
            <a:prstDash val="dash"/>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p:nvPr/>
        </p:nvSpPr>
        <p:spPr>
          <a:xfrm>
            <a:off x="451029" y="669816"/>
            <a:ext cx="278387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1. Le mappe mentali</a:t>
            </a:r>
            <a:endParaRPr/>
          </a:p>
        </p:txBody>
      </p:sp>
      <p:sp>
        <p:nvSpPr>
          <p:cNvPr id="122" name="Google Shape;122;p6"/>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1.2 Ora valuta il tuo sforzo</a:t>
            </a:r>
            <a:endParaRPr sz="2000" dirty="0">
              <a:solidFill>
                <a:schemeClr val="dk1"/>
              </a:solidFill>
              <a:latin typeface="Calibri"/>
              <a:ea typeface="Calibri"/>
              <a:cs typeface="Calibri"/>
              <a:sym typeface="Calibri"/>
            </a:endParaRPr>
          </a:p>
        </p:txBody>
      </p:sp>
      <p:sp>
        <p:nvSpPr>
          <p:cNvPr id="123" name="Google Shape;123;p6"/>
          <p:cNvSpPr txBox="1"/>
          <p:nvPr/>
        </p:nvSpPr>
        <p:spPr>
          <a:xfrm>
            <a:off x="658246" y="1825851"/>
            <a:ext cx="4365344" cy="19412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000" b="1" dirty="0">
                <a:solidFill>
                  <a:schemeClr val="dk1"/>
                </a:solidFill>
                <a:latin typeface="Calibri"/>
                <a:ea typeface="Calibri"/>
                <a:cs typeface="Calibri"/>
                <a:sym typeface="Calibri"/>
              </a:rPr>
              <a:t>Eri perfettamente a tuo agio?</a:t>
            </a:r>
            <a:endParaRPr sz="2000" b="1" dirty="0">
              <a:solidFill>
                <a:schemeClr val="dk1"/>
              </a:solidFill>
              <a:latin typeface="Calibri"/>
              <a:ea typeface="Calibri"/>
              <a:cs typeface="Calibri"/>
              <a:sym typeface="Calibri"/>
            </a:endParaRPr>
          </a:p>
          <a:p>
            <a:pPr marL="284400" marR="0" lvl="0" indent="0" algn="just" rtl="0">
              <a:lnSpc>
                <a:spcPct val="120000"/>
              </a:lnSpc>
              <a:spcBef>
                <a:spcPts val="0"/>
              </a:spcBef>
              <a:spcAft>
                <a:spcPts val="0"/>
              </a:spcAft>
              <a:buNone/>
            </a:pPr>
            <a:r>
              <a:rPr lang="it-IT" sz="1600" dirty="0">
                <a:solidFill>
                  <a:schemeClr val="tx1"/>
                </a:solidFill>
                <a:latin typeface="Calibri"/>
                <a:ea typeface="Calibri"/>
                <a:cs typeface="Calibri"/>
                <a:sym typeface="Calibri"/>
              </a:rPr>
              <a:t>Allora il foglio bianco non ti intimorisce, e hai le idee chiare: sia sulle cose più importanti da dire, che sull'ordine con il quale esporle. </a:t>
            </a:r>
            <a:endParaRPr dirty="0">
              <a:solidFill>
                <a:schemeClr val="tx1"/>
              </a:solidFill>
            </a:endParaRPr>
          </a:p>
          <a:p>
            <a:pPr marL="284400" marR="0" lvl="0" indent="0" algn="just" rtl="0">
              <a:lnSpc>
                <a:spcPct val="120000"/>
              </a:lnSpc>
              <a:spcBef>
                <a:spcPts val="0"/>
              </a:spcBef>
              <a:spcAft>
                <a:spcPts val="0"/>
              </a:spcAft>
              <a:buNone/>
            </a:pPr>
            <a:r>
              <a:rPr lang="it-IT" sz="1600" dirty="0">
                <a:solidFill>
                  <a:schemeClr val="tx1"/>
                </a:solidFill>
                <a:latin typeface="Calibri"/>
                <a:ea typeface="Calibri"/>
                <a:cs typeface="Calibri"/>
                <a:sym typeface="Calibri"/>
              </a:rPr>
              <a:t>Ma riesci sempre ad essere così efficiente, o ci sono argomenti che ti danno più filo da torcere?</a:t>
            </a:r>
            <a:endParaRPr sz="1600" dirty="0">
              <a:solidFill>
                <a:schemeClr val="tx1"/>
              </a:solidFill>
              <a:latin typeface="Calibri"/>
              <a:ea typeface="Calibri"/>
              <a:cs typeface="Calibri"/>
              <a:sym typeface="Calibri"/>
            </a:endParaRPr>
          </a:p>
        </p:txBody>
      </p:sp>
      <p:sp>
        <p:nvSpPr>
          <p:cNvPr id="124" name="Google Shape;124;p6"/>
          <p:cNvSpPr txBox="1"/>
          <p:nvPr/>
        </p:nvSpPr>
        <p:spPr>
          <a:xfrm>
            <a:off x="658246" y="3941978"/>
            <a:ext cx="4365344" cy="157892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000" b="1" dirty="0">
                <a:solidFill>
                  <a:schemeClr val="dk1"/>
                </a:solidFill>
                <a:latin typeface="Calibri"/>
                <a:ea typeface="Calibri"/>
                <a:cs typeface="Calibri"/>
                <a:sym typeface="Calibri"/>
              </a:rPr>
              <a:t>Faticavi a decidere da cosa iniziare?</a:t>
            </a:r>
            <a:endParaRPr sz="2000" b="1" dirty="0">
              <a:solidFill>
                <a:schemeClr val="dk1"/>
              </a:solidFill>
              <a:latin typeface="Calibri"/>
              <a:ea typeface="Calibri"/>
              <a:cs typeface="Calibri"/>
              <a:sym typeface="Calibri"/>
            </a:endParaRPr>
          </a:p>
          <a:p>
            <a:pPr marL="284400" marR="0" lvl="0" indent="0" algn="just" rtl="0">
              <a:lnSpc>
                <a:spcPct val="120000"/>
              </a:lnSpc>
              <a:spcBef>
                <a:spcPts val="0"/>
              </a:spcBef>
              <a:spcAft>
                <a:spcPts val="0"/>
              </a:spcAft>
              <a:buNone/>
            </a:pPr>
            <a:r>
              <a:rPr lang="it-IT" sz="1600" dirty="0">
                <a:latin typeface="Calibri"/>
                <a:ea typeface="Calibri"/>
                <a:cs typeface="Calibri"/>
                <a:sym typeface="Calibri"/>
              </a:rPr>
              <a:t>È</a:t>
            </a:r>
            <a:r>
              <a:rPr lang="it-IT" sz="1600" dirty="0">
                <a:solidFill>
                  <a:srgbClr val="000000"/>
                </a:solidFill>
                <a:latin typeface="Calibri"/>
                <a:ea typeface="Calibri"/>
                <a:cs typeface="Calibri"/>
                <a:sym typeface="Calibri"/>
              </a:rPr>
              <a:t> normale: decidere a cosa dare priorità è uno dei principali problemi nell'esporre un argomento, anche se familiare (e a volte proprio per questo!)</a:t>
            </a:r>
            <a:endParaRPr sz="1600" dirty="0">
              <a:solidFill>
                <a:srgbClr val="000000"/>
              </a:solidFill>
              <a:latin typeface="Calibri"/>
              <a:ea typeface="Calibri"/>
              <a:cs typeface="Calibri"/>
              <a:sym typeface="Calibri"/>
            </a:endParaRPr>
          </a:p>
        </p:txBody>
      </p:sp>
      <p:sp>
        <p:nvSpPr>
          <p:cNvPr id="125" name="Google Shape;125;p6"/>
          <p:cNvSpPr txBox="1"/>
          <p:nvPr/>
        </p:nvSpPr>
        <p:spPr>
          <a:xfrm>
            <a:off x="5201160" y="1336654"/>
            <a:ext cx="4589826" cy="153147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000" b="1" dirty="0">
                <a:solidFill>
                  <a:schemeClr val="dk1"/>
                </a:solidFill>
                <a:latin typeface="Calibri"/>
                <a:ea typeface="Calibri"/>
                <a:cs typeface="Calibri"/>
                <a:sym typeface="Calibri"/>
              </a:rPr>
              <a:t>Faticavi a organizzare il ragionamento?</a:t>
            </a:r>
            <a:endParaRPr sz="2000" b="1" dirty="0">
              <a:solidFill>
                <a:schemeClr val="dk1"/>
              </a:solidFill>
              <a:latin typeface="Calibri"/>
              <a:ea typeface="Calibri"/>
              <a:cs typeface="Calibri"/>
              <a:sym typeface="Calibri"/>
            </a:endParaRPr>
          </a:p>
          <a:p>
            <a:pPr marL="284400" marR="0" lvl="0" indent="0" algn="just" rtl="0">
              <a:lnSpc>
                <a:spcPct val="120000"/>
              </a:lnSpc>
              <a:spcBef>
                <a:spcPts val="0"/>
              </a:spcBef>
              <a:spcAft>
                <a:spcPts val="0"/>
              </a:spcAft>
              <a:buNone/>
            </a:pPr>
            <a:r>
              <a:rPr lang="it-IT" sz="1600" dirty="0">
                <a:latin typeface="Calibri"/>
                <a:ea typeface="Calibri"/>
                <a:cs typeface="Calibri"/>
                <a:sym typeface="Calibri"/>
              </a:rPr>
              <a:t>È</a:t>
            </a:r>
            <a:r>
              <a:rPr lang="it-IT" sz="1600" dirty="0">
                <a:solidFill>
                  <a:srgbClr val="000000"/>
                </a:solidFill>
                <a:latin typeface="Calibri"/>
                <a:ea typeface="Calibri"/>
                <a:cs typeface="Calibri"/>
                <a:sym typeface="Calibri"/>
              </a:rPr>
              <a:t> normale: quando pensiamo, la nostra mente tende a "saltare" da un concetto ad un altro in un ordine che non è lineare come il testo che dovevi scrivere su carta.</a:t>
            </a:r>
            <a:endParaRPr sz="1600" dirty="0">
              <a:solidFill>
                <a:srgbClr val="000000"/>
              </a:solidFill>
              <a:latin typeface="Calibri"/>
              <a:ea typeface="Calibri"/>
              <a:cs typeface="Calibri"/>
              <a:sym typeface="Calibri"/>
            </a:endParaRPr>
          </a:p>
        </p:txBody>
      </p:sp>
      <p:sp>
        <p:nvSpPr>
          <p:cNvPr id="126" name="Google Shape;126;p6"/>
          <p:cNvSpPr txBox="1"/>
          <p:nvPr/>
        </p:nvSpPr>
        <p:spPr>
          <a:xfrm>
            <a:off x="5201160" y="3144750"/>
            <a:ext cx="4589826" cy="10728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000" b="1" dirty="0">
                <a:solidFill>
                  <a:schemeClr val="dk1"/>
                </a:solidFill>
                <a:latin typeface="Calibri"/>
                <a:ea typeface="Calibri"/>
                <a:cs typeface="Calibri"/>
                <a:sym typeface="Calibri"/>
              </a:rPr>
              <a:t>Il foglio bianco ti bloccava?</a:t>
            </a:r>
            <a:endParaRPr sz="2000" b="1" dirty="0">
              <a:solidFill>
                <a:schemeClr val="dk1"/>
              </a:solidFill>
              <a:latin typeface="Calibri"/>
              <a:ea typeface="Calibri"/>
              <a:cs typeface="Calibri"/>
              <a:sym typeface="Calibri"/>
            </a:endParaRPr>
          </a:p>
          <a:p>
            <a:pPr marL="284400" marR="0" lvl="0" indent="0" algn="just" rtl="0">
              <a:lnSpc>
                <a:spcPct val="120000"/>
              </a:lnSpc>
              <a:spcBef>
                <a:spcPts val="0"/>
              </a:spcBef>
              <a:spcAft>
                <a:spcPts val="0"/>
              </a:spcAft>
              <a:buNone/>
            </a:pPr>
            <a:r>
              <a:rPr lang="it-IT" sz="1600" dirty="0">
                <a:latin typeface="Calibri"/>
                <a:ea typeface="Calibri"/>
                <a:cs typeface="Calibri"/>
                <a:sym typeface="Calibri"/>
              </a:rPr>
              <a:t>È</a:t>
            </a:r>
            <a:r>
              <a:rPr lang="it-IT" sz="1600" dirty="0">
                <a:solidFill>
                  <a:srgbClr val="000000"/>
                </a:solidFill>
                <a:latin typeface="Calibri"/>
                <a:ea typeface="Calibri"/>
                <a:cs typeface="Calibri"/>
                <a:sym typeface="Calibri"/>
              </a:rPr>
              <a:t> normale: non si tratta solo di stabilire da cosa cominciare, ma anche come utilizzare lo spazio.</a:t>
            </a:r>
            <a:endParaRPr sz="1600" dirty="0">
              <a:solidFill>
                <a:srgbClr val="000000"/>
              </a:solidFill>
              <a:latin typeface="Calibri"/>
              <a:ea typeface="Calibri"/>
              <a:cs typeface="Calibri"/>
              <a:sym typeface="Calibri"/>
            </a:endParaRPr>
          </a:p>
        </p:txBody>
      </p:sp>
      <p:sp>
        <p:nvSpPr>
          <p:cNvPr id="127" name="Google Shape;127;p6"/>
          <p:cNvSpPr txBox="1"/>
          <p:nvPr/>
        </p:nvSpPr>
        <p:spPr>
          <a:xfrm>
            <a:off x="5201161" y="4342939"/>
            <a:ext cx="4910506" cy="107284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000" b="1" dirty="0">
                <a:solidFill>
                  <a:schemeClr val="dk1"/>
                </a:solidFill>
                <a:latin typeface="Calibri"/>
                <a:ea typeface="Calibri"/>
                <a:cs typeface="Calibri"/>
                <a:sym typeface="Calibri"/>
              </a:rPr>
              <a:t>Non sei riuscito a rispettare i 300 caratteri?</a:t>
            </a:r>
            <a:endParaRPr sz="2000" b="1" dirty="0">
              <a:solidFill>
                <a:schemeClr val="dk1"/>
              </a:solidFill>
              <a:latin typeface="Calibri"/>
              <a:ea typeface="Calibri"/>
              <a:cs typeface="Calibri"/>
              <a:sym typeface="Calibri"/>
            </a:endParaRPr>
          </a:p>
          <a:p>
            <a:pPr marL="284400" marR="0" lvl="0" indent="0" algn="just" rtl="0">
              <a:lnSpc>
                <a:spcPct val="120000"/>
              </a:lnSpc>
              <a:spcBef>
                <a:spcPts val="0"/>
              </a:spcBef>
              <a:spcAft>
                <a:spcPts val="0"/>
              </a:spcAft>
              <a:buNone/>
            </a:pPr>
            <a:r>
              <a:rPr lang="it-IT" sz="1600" dirty="0">
                <a:latin typeface="Calibri"/>
                <a:ea typeface="Calibri"/>
                <a:cs typeface="Calibri"/>
                <a:sym typeface="Calibri"/>
              </a:rPr>
              <a:t>È</a:t>
            </a:r>
            <a:r>
              <a:rPr lang="it-IT" sz="1600" dirty="0">
                <a:solidFill>
                  <a:srgbClr val="000000"/>
                </a:solidFill>
                <a:latin typeface="Calibri"/>
                <a:ea typeface="Calibri"/>
                <a:cs typeface="Calibri"/>
                <a:sym typeface="Calibri"/>
              </a:rPr>
              <a:t> normale: è necessario valutare accuratamente i punti ai quali dare priorità e il peso da dare a ciascuno.</a:t>
            </a:r>
            <a:endParaRPr sz="1600" dirty="0">
              <a:solidFill>
                <a:srgbClr val="000000"/>
              </a:solidFill>
              <a:latin typeface="Calibri"/>
              <a:ea typeface="Calibri"/>
              <a:cs typeface="Calibri"/>
              <a:sym typeface="Calibri"/>
            </a:endParaRPr>
          </a:p>
        </p:txBody>
      </p:sp>
      <p:grpSp>
        <p:nvGrpSpPr>
          <p:cNvPr id="128" name="Google Shape;128;p6"/>
          <p:cNvGrpSpPr/>
          <p:nvPr/>
        </p:nvGrpSpPr>
        <p:grpSpPr>
          <a:xfrm>
            <a:off x="10207680" y="2917800"/>
            <a:ext cx="1440000" cy="1022400"/>
            <a:chOff x="6949036" y="2151000"/>
            <a:chExt cx="3600000" cy="2556000"/>
          </a:xfrm>
        </p:grpSpPr>
        <p:sp>
          <p:nvSpPr>
            <p:cNvPr id="129" name="Google Shape;129;p6"/>
            <p:cNvSpPr/>
            <p:nvPr/>
          </p:nvSpPr>
          <p:spPr>
            <a:xfrm>
              <a:off x="9807925"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aseline="-25000">
                <a:solidFill>
                  <a:schemeClr val="dk1"/>
                </a:solidFill>
                <a:latin typeface="Calibri"/>
                <a:ea typeface="Calibri"/>
                <a:cs typeface="Calibri"/>
                <a:sym typeface="Calibri"/>
              </a:endParaRPr>
            </a:p>
          </p:txBody>
        </p:sp>
        <p:sp>
          <p:nvSpPr>
            <p:cNvPr id="130" name="Google Shape;130;p6"/>
            <p:cNvSpPr/>
            <p:nvPr/>
          </p:nvSpPr>
          <p:spPr>
            <a:xfrm>
              <a:off x="10093237" y="4059707"/>
              <a:ext cx="10521" cy="136735"/>
            </a:xfrm>
            <a:custGeom>
              <a:avLst/>
              <a:gdLst/>
              <a:ahLst/>
              <a:cxnLst/>
              <a:rect l="l" t="t" r="r" b="b"/>
              <a:pathLst>
                <a:path w="10813" h="147789" extrusionOk="0">
                  <a:moveTo>
                    <a:pt x="5914" y="5914"/>
                  </a:moveTo>
                  <a:lnTo>
                    <a:pt x="5914" y="14325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6"/>
            <p:cNvSpPr/>
            <p:nvPr/>
          </p:nvSpPr>
          <p:spPr>
            <a:xfrm>
              <a:off x="9437351" y="4163399"/>
              <a:ext cx="1111685" cy="543601"/>
            </a:xfrm>
            <a:custGeom>
              <a:avLst/>
              <a:gdLst/>
              <a:ahLst/>
              <a:cxnLst/>
              <a:rect l="l" t="t" r="r" b="b"/>
              <a:pathLst>
                <a:path w="1142665" h="587553" extrusionOk="0">
                  <a:moveTo>
                    <a:pt x="5761" y="5761"/>
                  </a:moveTo>
                  <a:lnTo>
                    <a:pt x="91839" y="5761"/>
                  </a:lnTo>
                  <a:lnTo>
                    <a:pt x="91839" y="494007"/>
                  </a:lnTo>
                  <a:lnTo>
                    <a:pt x="199509" y="494007"/>
                  </a:lnTo>
                  <a:cubicBezTo>
                    <a:pt x="218181" y="-112796"/>
                    <a:pt x="1122328" y="-103892"/>
                    <a:pt x="1138261" y="494043"/>
                  </a:cubicBezTo>
                  <a:cubicBezTo>
                    <a:pt x="1138261" y="494007"/>
                    <a:pt x="576408" y="494007"/>
                    <a:pt x="576408" y="494007"/>
                  </a:cubicBezTo>
                  <a:lnTo>
                    <a:pt x="576408" y="585240"/>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6"/>
            <p:cNvSpPr/>
            <p:nvPr/>
          </p:nvSpPr>
          <p:spPr>
            <a:xfrm>
              <a:off x="8561119" y="3522037"/>
              <a:ext cx="578638" cy="540267"/>
            </a:xfrm>
            <a:custGeom>
              <a:avLst/>
              <a:gdLst/>
              <a:ahLst/>
              <a:cxnLst/>
              <a:rect l="l" t="t" r="r" b="b"/>
              <a:pathLst>
                <a:path w="594762" h="583948" extrusionOk="0">
                  <a:moveTo>
                    <a:pt x="592521" y="293423"/>
                  </a:moveTo>
                  <a:cubicBezTo>
                    <a:pt x="564261" y="677027"/>
                    <a:pt x="33913" y="676919"/>
                    <a:pt x="5761" y="293423"/>
                  </a:cubicBezTo>
                  <a:cubicBezTo>
                    <a:pt x="33985" y="-90181"/>
                    <a:pt x="564333"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6"/>
            <p:cNvSpPr/>
            <p:nvPr/>
          </p:nvSpPr>
          <p:spPr>
            <a:xfrm>
              <a:off x="8846581" y="4059848"/>
              <a:ext cx="10521" cy="130064"/>
            </a:xfrm>
            <a:custGeom>
              <a:avLst/>
              <a:gdLst/>
              <a:ahLst/>
              <a:cxnLst/>
              <a:rect l="l" t="t" r="r" b="b"/>
              <a:pathLst>
                <a:path w="10813" h="140580" extrusionOk="0">
                  <a:moveTo>
                    <a:pt x="5761" y="5761"/>
                  </a:moveTo>
                  <a:lnTo>
                    <a:pt x="5761" y="136176"/>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6"/>
            <p:cNvSpPr/>
            <p:nvPr/>
          </p:nvSpPr>
          <p:spPr>
            <a:xfrm>
              <a:off x="8260193" y="4187377"/>
              <a:ext cx="1041547" cy="436883"/>
            </a:xfrm>
            <a:custGeom>
              <a:avLst/>
              <a:gdLst/>
              <a:ahLst/>
              <a:cxnLst/>
              <a:rect l="l" t="t" r="r" b="b"/>
              <a:pathLst>
                <a:path w="1070572" h="472205" extrusionOk="0">
                  <a:moveTo>
                    <a:pt x="5761" y="468090"/>
                  </a:moveTo>
                  <a:cubicBezTo>
                    <a:pt x="83296" y="466684"/>
                    <a:pt x="126551" y="466684"/>
                    <a:pt x="126551" y="466684"/>
                  </a:cubicBezTo>
                  <a:cubicBezTo>
                    <a:pt x="129687" y="459115"/>
                    <a:pt x="115449" y="312370"/>
                    <a:pt x="265365" y="135960"/>
                  </a:cubicBezTo>
                  <a:cubicBezTo>
                    <a:pt x="578355" y="-141524"/>
                    <a:pt x="1041585" y="50278"/>
                    <a:pt x="1066673" y="468090"/>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6"/>
            <p:cNvSpPr/>
            <p:nvPr/>
          </p:nvSpPr>
          <p:spPr>
            <a:xfrm>
              <a:off x="7319574" y="3522037"/>
              <a:ext cx="578638" cy="540267"/>
            </a:xfrm>
            <a:custGeom>
              <a:avLst/>
              <a:gdLst/>
              <a:ahLst/>
              <a:cxnLst/>
              <a:rect l="l" t="t" r="r" b="b"/>
              <a:pathLst>
                <a:path w="594762" h="583948" extrusionOk="0">
                  <a:moveTo>
                    <a:pt x="592521" y="293423"/>
                  </a:moveTo>
                  <a:cubicBezTo>
                    <a:pt x="564297" y="677027"/>
                    <a:pt x="33877" y="676919"/>
                    <a:pt x="5761" y="293423"/>
                  </a:cubicBezTo>
                  <a:cubicBezTo>
                    <a:pt x="33985" y="-90181"/>
                    <a:pt x="564369" y="-90073"/>
                    <a:pt x="592521" y="293423"/>
                  </a:cubicBez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6"/>
            <p:cNvSpPr/>
            <p:nvPr/>
          </p:nvSpPr>
          <p:spPr>
            <a:xfrm>
              <a:off x="7604598" y="4059433"/>
              <a:ext cx="10521" cy="150074"/>
            </a:xfrm>
            <a:custGeom>
              <a:avLst/>
              <a:gdLst/>
              <a:ahLst/>
              <a:cxnLst/>
              <a:rect l="l" t="t" r="r" b="b"/>
              <a:pathLst>
                <a:path w="10813" h="162208" extrusionOk="0">
                  <a:moveTo>
                    <a:pt x="6210" y="6210"/>
                  </a:moveTo>
                  <a:lnTo>
                    <a:pt x="6210" y="157964"/>
                  </a:ln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6"/>
            <p:cNvSpPr/>
            <p:nvPr/>
          </p:nvSpPr>
          <p:spPr>
            <a:xfrm>
              <a:off x="6949036" y="4163399"/>
              <a:ext cx="1111685" cy="460227"/>
            </a:xfrm>
            <a:custGeom>
              <a:avLst/>
              <a:gdLst/>
              <a:ahLst/>
              <a:cxnLst/>
              <a:rect l="l" t="t" r="r" b="b"/>
              <a:pathLst>
                <a:path w="1142665" h="497437" extrusionOk="0">
                  <a:moveTo>
                    <a:pt x="5761" y="5761"/>
                  </a:moveTo>
                  <a:lnTo>
                    <a:pt x="91839" y="5761"/>
                  </a:lnTo>
                  <a:lnTo>
                    <a:pt x="91839" y="494007"/>
                  </a:lnTo>
                  <a:lnTo>
                    <a:pt x="199509" y="494007"/>
                  </a:lnTo>
                  <a:cubicBezTo>
                    <a:pt x="222434" y="-105694"/>
                    <a:pt x="1114254" y="-116256"/>
                    <a:pt x="1138261" y="494007"/>
                  </a:cubicBezTo>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6"/>
            <p:cNvSpPr/>
            <p:nvPr/>
          </p:nvSpPr>
          <p:spPr>
            <a:xfrm>
              <a:off x="7700311" y="2151000"/>
              <a:ext cx="1806049" cy="1097208"/>
            </a:xfrm>
            <a:custGeom>
              <a:avLst/>
              <a:gdLst/>
              <a:ahLst/>
              <a:cxnLst/>
              <a:rect l="l" t="t" r="r" b="b"/>
              <a:pathLst>
                <a:path w="1856380" h="1185920" extrusionOk="0">
                  <a:moveTo>
                    <a:pt x="1843584" y="296372"/>
                  </a:moveTo>
                  <a:lnTo>
                    <a:pt x="1843584" y="15248"/>
                  </a:lnTo>
                  <a:lnTo>
                    <a:pt x="15248" y="15248"/>
                  </a:lnTo>
                  <a:lnTo>
                    <a:pt x="15248" y="889729"/>
                  </a:lnTo>
                  <a:lnTo>
                    <a:pt x="310358" y="889729"/>
                  </a:lnTo>
                  <a:lnTo>
                    <a:pt x="310358" y="1172692"/>
                  </a:lnTo>
                  <a:lnTo>
                    <a:pt x="593213" y="889729"/>
                  </a:lnTo>
                  <a:lnTo>
                    <a:pt x="843698" y="889729"/>
                  </a:lnTo>
                  <a:lnTo>
                    <a:pt x="843698" y="296372"/>
                  </a:lnTo>
                  <a:lnTo>
                    <a:pt x="1843584" y="296372"/>
                  </a:lnTo>
                  <a:lnTo>
                    <a:pt x="1843584" y="296372"/>
                  </a:lnTo>
                  <a:lnTo>
                    <a:pt x="1843584" y="296372"/>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6"/>
            <p:cNvSpPr/>
            <p:nvPr/>
          </p:nvSpPr>
          <p:spPr>
            <a:xfrm>
              <a:off x="8501951" y="2410229"/>
              <a:ext cx="1455360" cy="1000494"/>
            </a:xfrm>
            <a:custGeom>
              <a:avLst/>
              <a:gdLst/>
              <a:ahLst/>
              <a:cxnLst/>
              <a:rect l="l" t="t" r="r" b="b"/>
              <a:pathLst>
                <a:path w="1495918" h="1081386" extrusionOk="0">
                  <a:moveTo>
                    <a:pt x="23214" y="790097"/>
                  </a:moveTo>
                  <a:cubicBezTo>
                    <a:pt x="19068" y="524220"/>
                    <a:pt x="18636" y="267968"/>
                    <a:pt x="15248" y="15248"/>
                  </a:cubicBezTo>
                  <a:lnTo>
                    <a:pt x="1482617" y="18131"/>
                  </a:lnTo>
                  <a:lnTo>
                    <a:pt x="1475408" y="790061"/>
                  </a:lnTo>
                  <a:lnTo>
                    <a:pt x="1113035" y="793269"/>
                  </a:lnTo>
                  <a:cubicBezTo>
                    <a:pt x="1108746" y="884538"/>
                    <a:pt x="1115739" y="975771"/>
                    <a:pt x="1111413" y="1067040"/>
                  </a:cubicBezTo>
                  <a:lnTo>
                    <a:pt x="807868" y="790025"/>
                  </a:lnTo>
                  <a:lnTo>
                    <a:pt x="23178" y="790025"/>
                  </a:lnTo>
                  <a:close/>
                </a:path>
              </a:pathLst>
            </a:custGeom>
            <a:noFill/>
            <a:ln w="12700" cap="flat" cmpd="sng">
              <a:solidFill>
                <a:srgbClr val="F5911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p:nvPr/>
        </p:nvSpPr>
        <p:spPr>
          <a:xfrm>
            <a:off x="451029" y="669816"/>
            <a:ext cx="278387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1. Le mappe mentali</a:t>
            </a:r>
            <a:endParaRPr/>
          </a:p>
        </p:txBody>
      </p:sp>
      <p:sp>
        <p:nvSpPr>
          <p:cNvPr id="145" name="Google Shape;145;p7"/>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1.3 Presentarsi con una "mappa"</a:t>
            </a:r>
            <a:endParaRPr sz="2000" dirty="0">
              <a:solidFill>
                <a:schemeClr val="dk1"/>
              </a:solidFill>
              <a:latin typeface="Calibri"/>
              <a:ea typeface="Calibri"/>
              <a:cs typeface="Calibri"/>
              <a:sym typeface="Calibri"/>
            </a:endParaRPr>
          </a:p>
        </p:txBody>
      </p:sp>
      <p:pic>
        <p:nvPicPr>
          <p:cNvPr id="146" name="Google Shape;146;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33750" y="1820525"/>
            <a:ext cx="5977901" cy="3973850"/>
          </a:xfrm>
          <a:prstGeom prst="rect">
            <a:avLst/>
          </a:prstGeom>
          <a:noFill/>
          <a:ln>
            <a:noFill/>
          </a:ln>
        </p:spPr>
      </p:pic>
      <p:sp>
        <p:nvSpPr>
          <p:cNvPr id="147" name="Google Shape;147;p7"/>
          <p:cNvSpPr txBox="1"/>
          <p:nvPr/>
        </p:nvSpPr>
        <p:spPr>
          <a:xfrm>
            <a:off x="559000" y="2467850"/>
            <a:ext cx="4731900" cy="2690700"/>
          </a:xfrm>
          <a:prstGeom prst="rect">
            <a:avLst/>
          </a:prstGeom>
          <a:noFill/>
          <a:ln>
            <a:noFill/>
          </a:ln>
        </p:spPr>
        <p:txBody>
          <a:bodyPr spcFirstLastPara="1" wrap="square" lIns="91425" tIns="45700" rIns="91425" bIns="45700" anchor="t" anchorCtr="0">
            <a:noAutofit/>
          </a:bodyPr>
          <a:lstStyle/>
          <a:p>
            <a:pPr marL="284400" marR="0" lvl="0" indent="0" algn="just" rtl="0">
              <a:lnSpc>
                <a:spcPct val="120000"/>
              </a:lnSpc>
              <a:spcBef>
                <a:spcPts val="0"/>
              </a:spcBef>
              <a:spcAft>
                <a:spcPts val="0"/>
              </a:spcAft>
              <a:buNone/>
            </a:pPr>
            <a:r>
              <a:rPr lang="it-IT" sz="1600" dirty="0">
                <a:solidFill>
                  <a:schemeClr val="tx1"/>
                </a:solidFill>
                <a:latin typeface="Calibri"/>
                <a:ea typeface="Calibri"/>
                <a:cs typeface="Calibri"/>
                <a:sym typeface="Calibri"/>
              </a:rPr>
              <a:t>Hai già sentito parlare di Tony </a:t>
            </a:r>
            <a:r>
              <a:rPr lang="it-IT" sz="1600" dirty="0" err="1">
                <a:solidFill>
                  <a:schemeClr val="tx1"/>
                </a:solidFill>
                <a:latin typeface="Calibri"/>
                <a:ea typeface="Calibri"/>
                <a:cs typeface="Calibri"/>
                <a:sym typeface="Calibri"/>
              </a:rPr>
              <a:t>Buzan</a:t>
            </a:r>
            <a:r>
              <a:rPr lang="it-IT" sz="1600" dirty="0">
                <a:solidFill>
                  <a:schemeClr val="tx1"/>
                </a:solidFill>
                <a:latin typeface="Calibri"/>
                <a:ea typeface="Calibri"/>
                <a:cs typeface="Calibri"/>
                <a:sym typeface="Calibri"/>
              </a:rPr>
              <a:t>?</a:t>
            </a:r>
            <a:endParaRPr dirty="0">
              <a:solidFill>
                <a:schemeClr val="tx1"/>
              </a:solidFill>
            </a:endParaRPr>
          </a:p>
          <a:p>
            <a:pPr marL="284400" marR="0" lvl="0" indent="0" algn="just" rtl="0">
              <a:lnSpc>
                <a:spcPct val="120000"/>
              </a:lnSpc>
              <a:spcBef>
                <a:spcPts val="1200"/>
              </a:spcBef>
              <a:spcAft>
                <a:spcPts val="0"/>
              </a:spcAft>
              <a:buNone/>
            </a:pPr>
            <a:r>
              <a:rPr lang="it-IT" sz="1600" dirty="0">
                <a:solidFill>
                  <a:schemeClr val="tx1"/>
                </a:solidFill>
                <a:latin typeface="Calibri"/>
                <a:ea typeface="Calibri"/>
                <a:cs typeface="Calibri"/>
                <a:sym typeface="Calibri"/>
              </a:rPr>
              <a:t>Era uno psicologo inglese che si </a:t>
            </a:r>
            <a:r>
              <a:rPr lang="it-IT" sz="1600" dirty="0" err="1">
                <a:solidFill>
                  <a:schemeClr val="tx1"/>
                </a:solidFill>
                <a:latin typeface="Calibri"/>
                <a:ea typeface="Calibri"/>
                <a:cs typeface="Calibri"/>
                <a:sym typeface="Calibri"/>
              </a:rPr>
              <a:t>é</a:t>
            </a:r>
            <a:r>
              <a:rPr lang="it-IT" sz="1600" dirty="0">
                <a:solidFill>
                  <a:schemeClr val="tx1"/>
                </a:solidFill>
                <a:latin typeface="Calibri"/>
                <a:ea typeface="Calibri"/>
                <a:cs typeface="Calibri"/>
                <a:sym typeface="Calibri"/>
              </a:rPr>
              <a:t> occupato, in particolare, di tecniche di apprendimento e di memorizzazione.</a:t>
            </a:r>
            <a:endParaRPr dirty="0">
              <a:solidFill>
                <a:schemeClr val="tx1"/>
              </a:solidFill>
            </a:endParaRPr>
          </a:p>
          <a:p>
            <a:pPr marL="284400" marR="0" lvl="0" indent="0" algn="just" rtl="0">
              <a:lnSpc>
                <a:spcPct val="120000"/>
              </a:lnSpc>
              <a:spcBef>
                <a:spcPts val="1200"/>
              </a:spcBef>
              <a:spcAft>
                <a:spcPts val="0"/>
              </a:spcAft>
              <a:buNone/>
            </a:pPr>
            <a:r>
              <a:rPr lang="it-IT" sz="1600" dirty="0">
                <a:solidFill>
                  <a:schemeClr val="tx1"/>
                </a:solidFill>
                <a:latin typeface="Calibri"/>
                <a:ea typeface="Calibri"/>
                <a:cs typeface="Calibri"/>
                <a:sym typeface="Calibri"/>
              </a:rPr>
              <a:t>Lui si presentava come vedi qui di lato, usando una "</a:t>
            </a:r>
            <a:r>
              <a:rPr lang="it-IT" sz="1600" b="1" dirty="0">
                <a:solidFill>
                  <a:srgbClr val="F5911B"/>
                </a:solidFill>
                <a:latin typeface="Calibri"/>
                <a:ea typeface="Calibri"/>
                <a:cs typeface="Calibri"/>
                <a:sym typeface="Calibri"/>
              </a:rPr>
              <a:t>mappa mentale</a:t>
            </a:r>
            <a:r>
              <a:rPr lang="it-IT" sz="1600" dirty="0">
                <a:solidFill>
                  <a:srgbClr val="000000"/>
                </a:solidFill>
                <a:latin typeface="Calibri"/>
                <a:ea typeface="Calibri"/>
                <a:cs typeface="Calibri"/>
                <a:sym typeface="Calibri"/>
              </a:rPr>
              <a:t>": uno strumento che aveva ideato per rappresentare graficamente il pensiero (e molto altro!). </a:t>
            </a:r>
            <a:endParaRPr dirty="0"/>
          </a:p>
          <a:p>
            <a:pPr marL="284400" marR="0" lvl="0" indent="0" algn="just" rtl="0">
              <a:lnSpc>
                <a:spcPct val="120000"/>
              </a:lnSpc>
              <a:spcBef>
                <a:spcPts val="1200"/>
              </a:spcBef>
              <a:spcAft>
                <a:spcPts val="0"/>
              </a:spcAft>
              <a:buNone/>
            </a:pPr>
            <a:r>
              <a:rPr lang="it-IT" sz="1600" i="1" dirty="0">
                <a:solidFill>
                  <a:schemeClr val="dk1"/>
                </a:solidFill>
                <a:latin typeface="Calibri"/>
                <a:ea typeface="Calibri"/>
                <a:cs typeface="Calibri"/>
                <a:sym typeface="Calibri"/>
              </a:rPr>
              <a:t>Osservala con attenzione.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p:nvPr/>
        </p:nvSpPr>
        <p:spPr>
          <a:xfrm>
            <a:off x="451029" y="669816"/>
            <a:ext cx="278387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1. Le mappe mentali</a:t>
            </a:r>
            <a:endParaRPr/>
          </a:p>
        </p:txBody>
      </p:sp>
      <p:sp>
        <p:nvSpPr>
          <p:cNvPr id="153" name="Google Shape;153;p8"/>
          <p:cNvSpPr txBox="1"/>
          <p:nvPr/>
        </p:nvSpPr>
        <p:spPr>
          <a:xfrm>
            <a:off x="523240" y="1250839"/>
            <a:ext cx="5463492"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dirty="0">
                <a:solidFill>
                  <a:schemeClr val="dk1"/>
                </a:solidFill>
                <a:latin typeface="Calibri"/>
                <a:ea typeface="Calibri"/>
                <a:cs typeface="Calibri"/>
                <a:sym typeface="Calibri"/>
              </a:rPr>
              <a:t>1.4 Gli elementi della mappa di </a:t>
            </a:r>
            <a:r>
              <a:rPr lang="it-IT" sz="2000" dirty="0" err="1">
                <a:solidFill>
                  <a:schemeClr val="dk1"/>
                </a:solidFill>
                <a:latin typeface="Calibri"/>
                <a:ea typeface="Calibri"/>
                <a:cs typeface="Calibri"/>
                <a:sym typeface="Calibri"/>
              </a:rPr>
              <a:t>Buzan</a:t>
            </a:r>
            <a:endParaRPr sz="2000" dirty="0">
              <a:solidFill>
                <a:schemeClr val="dk1"/>
              </a:solidFill>
              <a:latin typeface="Calibri"/>
              <a:ea typeface="Calibri"/>
              <a:cs typeface="Calibri"/>
              <a:sym typeface="Calibri"/>
            </a:endParaRPr>
          </a:p>
        </p:txBody>
      </p:sp>
      <p:pic>
        <p:nvPicPr>
          <p:cNvPr id="154" name="Google Shape;154;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46138" y="2223766"/>
            <a:ext cx="3899724" cy="2592366"/>
          </a:xfrm>
          <a:prstGeom prst="rect">
            <a:avLst/>
          </a:prstGeom>
          <a:noFill/>
          <a:ln>
            <a:noFill/>
          </a:ln>
        </p:spPr>
      </p:pic>
      <p:sp>
        <p:nvSpPr>
          <p:cNvPr id="155" name="Google Shape;155;p8"/>
          <p:cNvSpPr txBox="1"/>
          <p:nvPr/>
        </p:nvSpPr>
        <p:spPr>
          <a:xfrm>
            <a:off x="451029" y="1783265"/>
            <a:ext cx="3695109" cy="1286260"/>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None/>
            </a:pPr>
            <a:r>
              <a:rPr lang="it-IT" sz="1600" b="1">
                <a:solidFill>
                  <a:srgbClr val="000000"/>
                </a:solidFill>
                <a:latin typeface="Calibri"/>
                <a:ea typeface="Calibri"/>
                <a:cs typeface="Calibri"/>
                <a:sym typeface="Calibri"/>
              </a:rPr>
              <a:t>1. Nodo centrale</a:t>
            </a:r>
            <a:endParaRPr/>
          </a:p>
          <a:p>
            <a:pPr marL="284400" marR="0" lvl="0" indent="0" algn="l" rtl="0">
              <a:lnSpc>
                <a:spcPct val="120000"/>
              </a:lnSpc>
              <a:spcBef>
                <a:spcPts val="0"/>
              </a:spcBef>
              <a:spcAft>
                <a:spcPts val="0"/>
              </a:spcAft>
              <a:buNone/>
            </a:pPr>
            <a:r>
              <a:rPr lang="it-IT" sz="1600">
                <a:solidFill>
                  <a:srgbClr val="000000"/>
                </a:solidFill>
                <a:latin typeface="Calibri"/>
                <a:ea typeface="Calibri"/>
                <a:cs typeface="Calibri"/>
                <a:sym typeface="Calibri"/>
              </a:rPr>
              <a:t>La mappa ha un </a:t>
            </a:r>
            <a:r>
              <a:rPr lang="it-IT" sz="1600">
                <a:solidFill>
                  <a:srgbClr val="F5911B"/>
                </a:solidFill>
                <a:latin typeface="Calibri"/>
                <a:ea typeface="Calibri"/>
                <a:cs typeface="Calibri"/>
                <a:sym typeface="Calibri"/>
              </a:rPr>
              <a:t>centro</a:t>
            </a:r>
            <a:r>
              <a:rPr lang="it-IT" sz="1600">
                <a:solidFill>
                  <a:srgbClr val="000000"/>
                </a:solidFill>
                <a:latin typeface="Calibri"/>
                <a:ea typeface="Calibri"/>
                <a:cs typeface="Calibri"/>
                <a:sym typeface="Calibri"/>
              </a:rPr>
              <a:t>, che è l'argomento punto di partenza della  riflessione.</a:t>
            </a:r>
            <a:endParaRPr sz="1600">
              <a:solidFill>
                <a:srgbClr val="000000"/>
              </a:solidFill>
              <a:latin typeface="Calibri"/>
              <a:ea typeface="Calibri"/>
              <a:cs typeface="Calibri"/>
              <a:sym typeface="Calibri"/>
            </a:endParaRPr>
          </a:p>
        </p:txBody>
      </p:sp>
      <p:sp>
        <p:nvSpPr>
          <p:cNvPr id="156" name="Google Shape;156;p8"/>
          <p:cNvSpPr/>
          <p:nvPr/>
        </p:nvSpPr>
        <p:spPr>
          <a:xfrm>
            <a:off x="6012614" y="3648977"/>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1</a:t>
            </a:r>
            <a:endParaRPr sz="1600">
              <a:solidFill>
                <a:schemeClr val="lt1"/>
              </a:solidFill>
              <a:latin typeface="Calibri"/>
              <a:ea typeface="Calibri"/>
              <a:cs typeface="Calibri"/>
              <a:sym typeface="Calibri"/>
            </a:endParaRPr>
          </a:p>
        </p:txBody>
      </p:sp>
      <p:sp>
        <p:nvSpPr>
          <p:cNvPr id="157" name="Google Shape;157;p8"/>
          <p:cNvSpPr/>
          <p:nvPr/>
        </p:nvSpPr>
        <p:spPr>
          <a:xfrm>
            <a:off x="6346171" y="3853133"/>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2</a:t>
            </a:r>
            <a:endParaRPr sz="1600">
              <a:solidFill>
                <a:schemeClr val="lt1"/>
              </a:solidFill>
              <a:latin typeface="Calibri"/>
              <a:ea typeface="Calibri"/>
              <a:cs typeface="Calibri"/>
              <a:sym typeface="Calibri"/>
            </a:endParaRPr>
          </a:p>
        </p:txBody>
      </p:sp>
      <p:sp>
        <p:nvSpPr>
          <p:cNvPr id="158" name="Google Shape;158;p8"/>
          <p:cNvSpPr/>
          <p:nvPr/>
        </p:nvSpPr>
        <p:spPr>
          <a:xfrm>
            <a:off x="5181605" y="3490826"/>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3</a:t>
            </a:r>
            <a:endParaRPr/>
          </a:p>
        </p:txBody>
      </p:sp>
      <p:sp>
        <p:nvSpPr>
          <p:cNvPr id="159" name="Google Shape;159;p8"/>
          <p:cNvSpPr/>
          <p:nvPr/>
        </p:nvSpPr>
        <p:spPr>
          <a:xfrm>
            <a:off x="4405233" y="3680609"/>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4</a:t>
            </a:r>
            <a:endParaRPr sz="1600">
              <a:solidFill>
                <a:schemeClr val="lt1"/>
              </a:solidFill>
              <a:latin typeface="Calibri"/>
              <a:ea typeface="Calibri"/>
              <a:cs typeface="Calibri"/>
              <a:sym typeface="Calibri"/>
            </a:endParaRPr>
          </a:p>
        </p:txBody>
      </p:sp>
      <p:sp>
        <p:nvSpPr>
          <p:cNvPr id="160" name="Google Shape;160;p8"/>
          <p:cNvSpPr/>
          <p:nvPr/>
        </p:nvSpPr>
        <p:spPr>
          <a:xfrm>
            <a:off x="7760899" y="3137137"/>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5</a:t>
            </a:r>
            <a:endParaRPr/>
          </a:p>
        </p:txBody>
      </p:sp>
      <p:sp>
        <p:nvSpPr>
          <p:cNvPr id="161" name="Google Shape;161;p8"/>
          <p:cNvSpPr/>
          <p:nvPr/>
        </p:nvSpPr>
        <p:spPr>
          <a:xfrm>
            <a:off x="6354801" y="2654065"/>
            <a:ext cx="215661" cy="215661"/>
          </a:xfrm>
          <a:prstGeom prst="ellipse">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600">
                <a:solidFill>
                  <a:schemeClr val="lt1"/>
                </a:solidFill>
                <a:latin typeface="Calibri"/>
                <a:ea typeface="Calibri"/>
                <a:cs typeface="Calibri"/>
                <a:sym typeface="Calibri"/>
              </a:rPr>
              <a:t>6</a:t>
            </a:r>
            <a:endParaRPr sz="1600">
              <a:solidFill>
                <a:schemeClr val="lt1"/>
              </a:solidFill>
              <a:latin typeface="Calibri"/>
              <a:ea typeface="Calibri"/>
              <a:cs typeface="Calibri"/>
              <a:sym typeface="Calibri"/>
            </a:endParaRPr>
          </a:p>
        </p:txBody>
      </p:sp>
      <p:sp>
        <p:nvSpPr>
          <p:cNvPr id="162" name="Google Shape;162;p8"/>
          <p:cNvSpPr txBox="1"/>
          <p:nvPr/>
        </p:nvSpPr>
        <p:spPr>
          <a:xfrm>
            <a:off x="451029" y="3102638"/>
            <a:ext cx="3695109" cy="1286260"/>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None/>
            </a:pPr>
            <a:r>
              <a:rPr lang="it-IT" sz="1600" b="1">
                <a:solidFill>
                  <a:srgbClr val="000000"/>
                </a:solidFill>
                <a:latin typeface="Calibri"/>
                <a:ea typeface="Calibri"/>
                <a:cs typeface="Calibri"/>
                <a:sym typeface="Calibri"/>
              </a:rPr>
              <a:t>2. Rami</a:t>
            </a:r>
            <a:endParaRPr/>
          </a:p>
          <a:p>
            <a:pPr marL="284400" marR="0" lvl="0" indent="0" algn="l" rtl="0">
              <a:lnSpc>
                <a:spcPct val="120000"/>
              </a:lnSpc>
              <a:spcBef>
                <a:spcPts val="0"/>
              </a:spcBef>
              <a:spcAft>
                <a:spcPts val="0"/>
              </a:spcAft>
              <a:buNone/>
            </a:pPr>
            <a:r>
              <a:rPr lang="it-IT" sz="1600">
                <a:solidFill>
                  <a:srgbClr val="000000"/>
                </a:solidFill>
                <a:latin typeface="Calibri"/>
                <a:ea typeface="Calibri"/>
                <a:cs typeface="Calibri"/>
                <a:sym typeface="Calibri"/>
              </a:rPr>
              <a:t>Dal centro si dipartono dei rami verso l'esterno, che rappresentano le </a:t>
            </a:r>
            <a:r>
              <a:rPr lang="it-IT" sz="1600">
                <a:solidFill>
                  <a:srgbClr val="F5911B"/>
                </a:solidFill>
                <a:latin typeface="Calibri"/>
                <a:ea typeface="Calibri"/>
                <a:cs typeface="Calibri"/>
                <a:sym typeface="Calibri"/>
              </a:rPr>
              <a:t>associazioni gerarchiche</a:t>
            </a:r>
            <a:r>
              <a:rPr lang="it-IT" sz="1600">
                <a:solidFill>
                  <a:srgbClr val="000000"/>
                </a:solidFill>
                <a:latin typeface="Calibri"/>
                <a:ea typeface="Calibri"/>
                <a:cs typeface="Calibri"/>
                <a:sym typeface="Calibri"/>
              </a:rPr>
              <a:t> tra i concetti.</a:t>
            </a:r>
            <a:endParaRPr sz="1600">
              <a:solidFill>
                <a:srgbClr val="000000"/>
              </a:solidFill>
              <a:latin typeface="Calibri"/>
              <a:ea typeface="Calibri"/>
              <a:cs typeface="Calibri"/>
              <a:sym typeface="Calibri"/>
            </a:endParaRPr>
          </a:p>
        </p:txBody>
      </p:sp>
      <p:sp>
        <p:nvSpPr>
          <p:cNvPr id="163" name="Google Shape;163;p8"/>
          <p:cNvSpPr txBox="1"/>
          <p:nvPr/>
        </p:nvSpPr>
        <p:spPr>
          <a:xfrm>
            <a:off x="455505" y="4473771"/>
            <a:ext cx="4165389" cy="1286260"/>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None/>
            </a:pPr>
            <a:r>
              <a:rPr lang="it-IT" sz="1600" b="1">
                <a:solidFill>
                  <a:srgbClr val="000000"/>
                </a:solidFill>
                <a:latin typeface="Calibri"/>
                <a:ea typeface="Calibri"/>
                <a:cs typeface="Calibri"/>
                <a:sym typeface="Calibri"/>
              </a:rPr>
              <a:t>3. Parole</a:t>
            </a:r>
            <a:endParaRPr/>
          </a:p>
          <a:p>
            <a:pPr marL="284400" marR="0" lvl="0" indent="0" algn="l" rtl="0">
              <a:lnSpc>
                <a:spcPct val="120000"/>
              </a:lnSpc>
              <a:spcBef>
                <a:spcPts val="0"/>
              </a:spcBef>
              <a:spcAft>
                <a:spcPts val="0"/>
              </a:spcAft>
              <a:buNone/>
            </a:pPr>
            <a:r>
              <a:rPr lang="it-IT" sz="1600">
                <a:solidFill>
                  <a:srgbClr val="000000"/>
                </a:solidFill>
                <a:latin typeface="Calibri"/>
                <a:ea typeface="Calibri"/>
                <a:cs typeface="Calibri"/>
                <a:sym typeface="Calibri"/>
              </a:rPr>
              <a:t>Ogni </a:t>
            </a:r>
            <a:r>
              <a:rPr lang="it-IT" sz="1600">
                <a:solidFill>
                  <a:srgbClr val="F5911B"/>
                </a:solidFill>
                <a:latin typeface="Calibri"/>
                <a:ea typeface="Calibri"/>
                <a:cs typeface="Calibri"/>
                <a:sym typeface="Calibri"/>
              </a:rPr>
              <a:t>argomento o concetto</a:t>
            </a:r>
            <a:r>
              <a:rPr lang="it-IT" sz="1600">
                <a:solidFill>
                  <a:srgbClr val="000000"/>
                </a:solidFill>
                <a:latin typeface="Calibri"/>
                <a:ea typeface="Calibri"/>
                <a:cs typeface="Calibri"/>
                <a:sym typeface="Calibri"/>
              </a:rPr>
              <a:t> è rappresentato da una singola parola.</a:t>
            </a:r>
            <a:endParaRPr sz="1600">
              <a:solidFill>
                <a:srgbClr val="000000"/>
              </a:solidFill>
              <a:latin typeface="Calibri"/>
              <a:ea typeface="Calibri"/>
              <a:cs typeface="Calibri"/>
              <a:sym typeface="Calibri"/>
            </a:endParaRPr>
          </a:p>
        </p:txBody>
      </p:sp>
      <p:sp>
        <p:nvSpPr>
          <p:cNvPr id="164" name="Google Shape;164;p8"/>
          <p:cNvSpPr txBox="1"/>
          <p:nvPr/>
        </p:nvSpPr>
        <p:spPr>
          <a:xfrm>
            <a:off x="8094620" y="1783265"/>
            <a:ext cx="3695109" cy="1286260"/>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None/>
            </a:pPr>
            <a:r>
              <a:rPr lang="it-IT" sz="1600" b="1">
                <a:solidFill>
                  <a:srgbClr val="000000"/>
                </a:solidFill>
                <a:latin typeface="Calibri"/>
                <a:ea typeface="Calibri"/>
                <a:cs typeface="Calibri"/>
                <a:sym typeface="Calibri"/>
              </a:rPr>
              <a:t>4. Nodi foglia</a:t>
            </a:r>
            <a:endParaRPr/>
          </a:p>
          <a:p>
            <a:pPr marL="284400" marR="0" lvl="0" indent="0" algn="l" rtl="0">
              <a:lnSpc>
                <a:spcPct val="120000"/>
              </a:lnSpc>
              <a:spcBef>
                <a:spcPts val="0"/>
              </a:spcBef>
              <a:spcAft>
                <a:spcPts val="0"/>
              </a:spcAft>
              <a:buNone/>
            </a:pPr>
            <a:r>
              <a:rPr lang="it-IT" sz="1600">
                <a:solidFill>
                  <a:srgbClr val="000000"/>
                </a:solidFill>
                <a:latin typeface="Calibri"/>
                <a:ea typeface="Calibri"/>
                <a:cs typeface="Calibri"/>
                <a:sym typeface="Calibri"/>
              </a:rPr>
              <a:t>I concetti si distribuiscono su </a:t>
            </a:r>
            <a:r>
              <a:rPr lang="it-IT" sz="1600">
                <a:solidFill>
                  <a:srgbClr val="F5911B"/>
                </a:solidFill>
                <a:latin typeface="Calibri"/>
                <a:ea typeface="Calibri"/>
                <a:cs typeface="Calibri"/>
                <a:sym typeface="Calibri"/>
              </a:rPr>
              <a:t>più livelli</a:t>
            </a:r>
            <a:r>
              <a:rPr lang="it-IT" sz="1600">
                <a:solidFill>
                  <a:srgbClr val="000000"/>
                </a:solidFill>
                <a:latin typeface="Calibri"/>
                <a:ea typeface="Calibri"/>
                <a:cs typeface="Calibri"/>
                <a:sym typeface="Calibri"/>
              </a:rPr>
              <a:t>, senza un limite teorico. I nodi senza figli sono detti «foglie».</a:t>
            </a:r>
            <a:endParaRPr/>
          </a:p>
        </p:txBody>
      </p:sp>
      <p:sp>
        <p:nvSpPr>
          <p:cNvPr id="165" name="Google Shape;165;p8"/>
          <p:cNvSpPr txBox="1"/>
          <p:nvPr/>
        </p:nvSpPr>
        <p:spPr>
          <a:xfrm>
            <a:off x="8094620" y="3137137"/>
            <a:ext cx="3695109" cy="1286260"/>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None/>
            </a:pPr>
            <a:r>
              <a:rPr lang="it-IT" sz="1600" b="1">
                <a:solidFill>
                  <a:srgbClr val="000000"/>
                </a:solidFill>
                <a:latin typeface="Calibri"/>
                <a:ea typeface="Calibri"/>
                <a:cs typeface="Calibri"/>
                <a:sym typeface="Calibri"/>
              </a:rPr>
              <a:t>5. </a:t>
            </a:r>
            <a:r>
              <a:rPr lang="it-IT" sz="1600" b="1">
                <a:latin typeface="Calibri"/>
                <a:ea typeface="Calibri"/>
                <a:cs typeface="Calibri"/>
                <a:sym typeface="Calibri"/>
              </a:rPr>
              <a:t>Grafica</a:t>
            </a:r>
            <a:endParaRPr/>
          </a:p>
          <a:p>
            <a:pPr marL="284400" marR="0" lvl="0" indent="0" algn="l" rtl="0">
              <a:lnSpc>
                <a:spcPct val="120000"/>
              </a:lnSpc>
              <a:spcBef>
                <a:spcPts val="0"/>
              </a:spcBef>
              <a:spcAft>
                <a:spcPts val="0"/>
              </a:spcAft>
              <a:buNone/>
            </a:pPr>
            <a:r>
              <a:rPr lang="it-IT" sz="1600">
                <a:solidFill>
                  <a:srgbClr val="000000"/>
                </a:solidFill>
                <a:latin typeface="Calibri"/>
                <a:ea typeface="Calibri"/>
                <a:cs typeface="Calibri"/>
                <a:sym typeface="Calibri"/>
              </a:rPr>
              <a:t>La mappa dà spazio alla </a:t>
            </a:r>
            <a:r>
              <a:rPr lang="it-IT" sz="1600">
                <a:solidFill>
                  <a:srgbClr val="F5911B"/>
                </a:solidFill>
                <a:latin typeface="Calibri"/>
                <a:ea typeface="Calibri"/>
                <a:cs typeface="Calibri"/>
                <a:sym typeface="Calibri"/>
              </a:rPr>
              <a:t>creatività</a:t>
            </a:r>
            <a:r>
              <a:rPr lang="it-IT" sz="1600">
                <a:solidFill>
                  <a:srgbClr val="000000"/>
                </a:solidFill>
                <a:latin typeface="Calibri"/>
                <a:ea typeface="Calibri"/>
                <a:cs typeface="Calibri"/>
                <a:sym typeface="Calibri"/>
              </a:rPr>
              <a:t>: vengono usati colori, immagini e disegni.</a:t>
            </a:r>
            <a:endParaRPr/>
          </a:p>
        </p:txBody>
      </p:sp>
      <p:sp>
        <p:nvSpPr>
          <p:cNvPr id="166" name="Google Shape;166;p8"/>
          <p:cNvSpPr txBox="1"/>
          <p:nvPr/>
        </p:nvSpPr>
        <p:spPr>
          <a:xfrm>
            <a:off x="8094620" y="4491023"/>
            <a:ext cx="3524997" cy="1034017"/>
          </a:xfrm>
          <a:prstGeom prst="rect">
            <a:avLst/>
          </a:prstGeom>
          <a:noFill/>
          <a:ln>
            <a:noFill/>
          </a:ln>
        </p:spPr>
        <p:txBody>
          <a:bodyPr spcFirstLastPara="1" wrap="square" lIns="91425" tIns="45700" rIns="91425" bIns="45700" anchor="t" anchorCtr="0">
            <a:noAutofit/>
          </a:bodyPr>
          <a:lstStyle/>
          <a:p>
            <a:pPr marL="284400" marR="0" lvl="0" indent="0" algn="l" rtl="0">
              <a:lnSpc>
                <a:spcPct val="120000"/>
              </a:lnSpc>
              <a:spcBef>
                <a:spcPts val="0"/>
              </a:spcBef>
              <a:spcAft>
                <a:spcPts val="0"/>
              </a:spcAft>
              <a:buNone/>
            </a:pPr>
            <a:r>
              <a:rPr lang="it-IT" sz="1600" b="1">
                <a:solidFill>
                  <a:srgbClr val="000000"/>
                </a:solidFill>
                <a:latin typeface="Calibri"/>
                <a:ea typeface="Calibri"/>
                <a:cs typeface="Calibri"/>
                <a:sym typeface="Calibri"/>
              </a:rPr>
              <a:t>6. Ordine di lettura</a:t>
            </a:r>
            <a:endParaRPr/>
          </a:p>
          <a:p>
            <a:pPr marL="284400" marR="0" lvl="0" indent="0" algn="l" rtl="0">
              <a:lnSpc>
                <a:spcPct val="120000"/>
              </a:lnSpc>
              <a:spcBef>
                <a:spcPts val="0"/>
              </a:spcBef>
              <a:spcAft>
                <a:spcPts val="0"/>
              </a:spcAft>
              <a:buNone/>
            </a:pPr>
            <a:r>
              <a:rPr lang="it-IT" sz="1600">
                <a:solidFill>
                  <a:srgbClr val="000000"/>
                </a:solidFill>
                <a:latin typeface="Calibri"/>
                <a:ea typeface="Calibri"/>
                <a:cs typeface="Calibri"/>
                <a:sym typeface="Calibri"/>
              </a:rPr>
              <a:t>La mappa va letta </a:t>
            </a:r>
            <a:r>
              <a:rPr lang="it-IT" sz="1600">
                <a:solidFill>
                  <a:srgbClr val="F5911B"/>
                </a:solidFill>
                <a:latin typeface="Calibri"/>
                <a:ea typeface="Calibri"/>
                <a:cs typeface="Calibri"/>
                <a:sym typeface="Calibri"/>
              </a:rPr>
              <a:t>in senso orario</a:t>
            </a:r>
            <a:r>
              <a:rPr lang="it-IT" sz="1600">
                <a:solidFill>
                  <a:srgbClr val="000000"/>
                </a:solidFill>
                <a:latin typeface="Calibri"/>
                <a:ea typeface="Calibri"/>
                <a:cs typeface="Calibri"/>
                <a:sym typeface="Calibri"/>
              </a:rPr>
              <a:t> partendo dal ramo</a:t>
            </a:r>
            <a:r>
              <a:rPr lang="it-IT" sz="1600">
                <a:latin typeface="Calibri"/>
                <a:ea typeface="Calibri"/>
                <a:cs typeface="Calibri"/>
                <a:sym typeface="Calibri"/>
              </a:rPr>
              <a:t> </a:t>
            </a:r>
            <a:r>
              <a:rPr lang="it-IT" sz="1600">
                <a:solidFill>
                  <a:srgbClr val="000000"/>
                </a:solidFill>
                <a:latin typeface="Calibri"/>
                <a:ea typeface="Calibri"/>
                <a:cs typeface="Calibri"/>
                <a:sym typeface="Calibri"/>
              </a:rPr>
              <a:t>in alto a destra.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p:nvPr/>
        </p:nvSpPr>
        <p:spPr>
          <a:xfrm>
            <a:off x="9217892" y="2668129"/>
            <a:ext cx="1111478" cy="1570306"/>
          </a:xfrm>
          <a:custGeom>
            <a:avLst/>
            <a:gdLst/>
            <a:ahLst/>
            <a:cxnLst/>
            <a:rect l="l" t="t" r="r" b="b"/>
            <a:pathLst>
              <a:path w="3240000" h="3230531" extrusionOk="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2" name="Google Shape;172;p9"/>
          <p:cNvSpPr/>
          <p:nvPr/>
        </p:nvSpPr>
        <p:spPr>
          <a:xfrm>
            <a:off x="451029" y="669816"/>
            <a:ext cx="2783877" cy="540000"/>
          </a:xfrm>
          <a:prstGeom prst="roundRect">
            <a:avLst>
              <a:gd name="adj" fmla="val 50000"/>
            </a:avLst>
          </a:prstGeom>
          <a:solidFill>
            <a:srgbClr val="F5911B"/>
          </a:solidFill>
          <a:ln>
            <a:noFill/>
          </a:ln>
        </p:spPr>
        <p:txBody>
          <a:bodyPr spcFirstLastPara="1" wrap="square" lIns="91425" tIns="108000" rIns="91425" bIns="36000" anchor="ctr" anchorCtr="0">
            <a:noAutofit/>
          </a:bodyPr>
          <a:lstStyle/>
          <a:p>
            <a:pPr marL="108000" marR="0" lvl="0" indent="0" algn="l" rtl="0">
              <a:lnSpc>
                <a:spcPct val="90000"/>
              </a:lnSpc>
              <a:spcBef>
                <a:spcPts val="0"/>
              </a:spcBef>
              <a:spcAft>
                <a:spcPts val="0"/>
              </a:spcAft>
              <a:buNone/>
            </a:pPr>
            <a:r>
              <a:rPr lang="it-IT" sz="2000" b="1">
                <a:solidFill>
                  <a:srgbClr val="FFFFFF"/>
                </a:solidFill>
                <a:latin typeface="Calibri"/>
                <a:ea typeface="Calibri"/>
                <a:cs typeface="Calibri"/>
                <a:sym typeface="Calibri"/>
              </a:rPr>
              <a:t>1. Le mappe mentali</a:t>
            </a:r>
            <a:endParaRPr/>
          </a:p>
        </p:txBody>
      </p:sp>
      <p:sp>
        <p:nvSpPr>
          <p:cNvPr id="173" name="Google Shape;173;p9"/>
          <p:cNvSpPr txBox="1"/>
          <p:nvPr/>
        </p:nvSpPr>
        <p:spPr>
          <a:xfrm>
            <a:off x="523240" y="1250839"/>
            <a:ext cx="4635356"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it-IT" sz="2000">
                <a:solidFill>
                  <a:schemeClr val="dk1"/>
                </a:solidFill>
                <a:latin typeface="Calibri"/>
                <a:ea typeface="Calibri"/>
                <a:cs typeface="Calibri"/>
                <a:sym typeface="Calibri"/>
              </a:rPr>
              <a:t>1.5 Prova tu</a:t>
            </a:r>
            <a:endParaRPr sz="2000">
              <a:solidFill>
                <a:schemeClr val="dk1"/>
              </a:solidFill>
              <a:latin typeface="Calibri"/>
              <a:ea typeface="Calibri"/>
              <a:cs typeface="Calibri"/>
              <a:sym typeface="Calibri"/>
            </a:endParaRPr>
          </a:p>
        </p:txBody>
      </p:sp>
      <p:sp>
        <p:nvSpPr>
          <p:cNvPr id="174" name="Google Shape;174;p9"/>
          <p:cNvSpPr txBox="1"/>
          <p:nvPr/>
        </p:nvSpPr>
        <p:spPr>
          <a:xfrm>
            <a:off x="638938" y="2337044"/>
            <a:ext cx="5846063" cy="2536452"/>
          </a:xfrm>
          <a:prstGeom prst="rect">
            <a:avLst/>
          </a:prstGeom>
          <a:noFill/>
          <a:ln>
            <a:noFill/>
          </a:ln>
        </p:spPr>
        <p:txBody>
          <a:bodyPr spcFirstLastPara="1" wrap="square" lIns="91425" tIns="45700" rIns="91425" bIns="45700" anchor="t" anchorCtr="0">
            <a:noAutofit/>
          </a:bodyPr>
          <a:lstStyle/>
          <a:p>
            <a:pPr marL="284400" marR="0" lvl="0" indent="0" rtl="0">
              <a:lnSpc>
                <a:spcPct val="120000"/>
              </a:lnSpc>
              <a:spcBef>
                <a:spcPts val="0"/>
              </a:spcBef>
              <a:spcAft>
                <a:spcPts val="0"/>
              </a:spcAft>
              <a:buNone/>
            </a:pPr>
            <a:r>
              <a:rPr lang="it-IT" sz="1600" dirty="0">
                <a:solidFill>
                  <a:srgbClr val="000000"/>
                </a:solidFill>
                <a:latin typeface="Calibri"/>
                <a:ea typeface="Calibri"/>
                <a:cs typeface="Calibri"/>
                <a:sym typeface="Calibri"/>
              </a:rPr>
              <a:t>Cosa ne pensi? </a:t>
            </a:r>
            <a:br>
              <a:rPr lang="it-IT" sz="1600" dirty="0">
                <a:solidFill>
                  <a:srgbClr val="000000"/>
                </a:solidFill>
                <a:latin typeface="Calibri"/>
                <a:ea typeface="Calibri"/>
                <a:cs typeface="Calibri"/>
                <a:sym typeface="Calibri"/>
              </a:rPr>
            </a:br>
            <a:r>
              <a:rPr lang="it-IT" sz="1600" dirty="0">
                <a:solidFill>
                  <a:srgbClr val="000000"/>
                </a:solidFill>
                <a:latin typeface="Calibri"/>
                <a:ea typeface="Calibri"/>
                <a:cs typeface="Calibri"/>
                <a:sym typeface="Calibri"/>
              </a:rPr>
              <a:t>Ti sembra una tecnica utile per organizzare le idee?</a:t>
            </a:r>
            <a:endParaRPr dirty="0"/>
          </a:p>
          <a:p>
            <a:pPr marL="284400" marR="0" lvl="0" indent="0" algn="just" rtl="0">
              <a:lnSpc>
                <a:spcPct val="120000"/>
              </a:lnSpc>
              <a:spcBef>
                <a:spcPts val="1200"/>
              </a:spcBef>
              <a:spcAft>
                <a:spcPts val="0"/>
              </a:spcAft>
              <a:buNone/>
            </a:pPr>
            <a:r>
              <a:rPr lang="it-IT" sz="1600" dirty="0">
                <a:solidFill>
                  <a:srgbClr val="000000"/>
                </a:solidFill>
                <a:latin typeface="Calibri"/>
                <a:ea typeface="Calibri"/>
                <a:cs typeface="Calibri"/>
                <a:sym typeface="Calibri"/>
              </a:rPr>
              <a:t>Prendi carta e penna, e questa volta se vuoi anche pastelli, fotografie, forbici, e riviste per procurarti</a:t>
            </a:r>
            <a:r>
              <a:rPr lang="it-IT" sz="1600" dirty="0">
                <a:latin typeface="Calibri"/>
                <a:ea typeface="Calibri"/>
                <a:cs typeface="Calibri"/>
                <a:sym typeface="Calibri"/>
              </a:rPr>
              <a:t> </a:t>
            </a:r>
            <a:r>
              <a:rPr lang="it-IT" sz="1600" dirty="0">
                <a:solidFill>
                  <a:srgbClr val="000000"/>
                </a:solidFill>
                <a:latin typeface="Calibri"/>
                <a:ea typeface="Calibri"/>
                <a:cs typeface="Calibri"/>
                <a:sym typeface="Calibri"/>
              </a:rPr>
              <a:t>facilmente delle immagini. </a:t>
            </a:r>
            <a:endParaRPr dirty="0"/>
          </a:p>
          <a:p>
            <a:pPr marL="284400" marR="0" lvl="0" indent="0" algn="just" rtl="0">
              <a:lnSpc>
                <a:spcPct val="120000"/>
              </a:lnSpc>
              <a:spcBef>
                <a:spcPts val="1200"/>
              </a:spcBef>
              <a:spcAft>
                <a:spcPts val="0"/>
              </a:spcAft>
              <a:buNone/>
            </a:pPr>
            <a:r>
              <a:rPr lang="it-IT" sz="1600" i="1" dirty="0">
                <a:solidFill>
                  <a:schemeClr val="dk1"/>
                </a:solidFill>
                <a:latin typeface="Calibri"/>
                <a:ea typeface="Calibri"/>
                <a:cs typeface="Calibri"/>
                <a:sym typeface="Calibri"/>
              </a:rPr>
              <a:t>Poi prova a presentarti con una mappa mentale, ispirandoti a quella che hai appena visto di Tony </a:t>
            </a:r>
            <a:r>
              <a:rPr lang="it-IT" sz="1600" i="1" dirty="0" err="1">
                <a:solidFill>
                  <a:schemeClr val="dk1"/>
                </a:solidFill>
                <a:latin typeface="Calibri"/>
                <a:ea typeface="Calibri"/>
                <a:cs typeface="Calibri"/>
                <a:sym typeface="Calibri"/>
              </a:rPr>
              <a:t>Buzan</a:t>
            </a:r>
            <a:r>
              <a:rPr lang="it-IT" sz="1600" i="1" dirty="0">
                <a:solidFill>
                  <a:schemeClr val="dk1"/>
                </a:solidFill>
                <a:latin typeface="Calibri"/>
                <a:ea typeface="Calibri"/>
                <a:cs typeface="Calibri"/>
                <a:sym typeface="Calibri"/>
              </a:rPr>
              <a:t>.</a:t>
            </a:r>
            <a:endParaRPr sz="1600" i="1" dirty="0">
              <a:solidFill>
                <a:schemeClr val="dk1"/>
              </a:solidFill>
              <a:latin typeface="Calibri"/>
              <a:ea typeface="Calibri"/>
              <a:cs typeface="Calibri"/>
              <a:sym typeface="Calibri"/>
            </a:endParaRPr>
          </a:p>
        </p:txBody>
      </p:sp>
      <p:sp>
        <p:nvSpPr>
          <p:cNvPr id="175" name="Google Shape;175;p9"/>
          <p:cNvSpPr/>
          <p:nvPr/>
        </p:nvSpPr>
        <p:spPr>
          <a:xfrm rot="10800000">
            <a:off x="10424310" y="3827375"/>
            <a:ext cx="159085" cy="876258"/>
          </a:xfrm>
          <a:custGeom>
            <a:avLst/>
            <a:gdLst/>
            <a:ahLst/>
            <a:cxnLst/>
            <a:rect l="l" t="t" r="r" b="b"/>
            <a:pathLst>
              <a:path w="1035916" h="4153123" extrusionOk="0">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6" name="Google Shape;176;p9"/>
          <p:cNvSpPr/>
          <p:nvPr/>
        </p:nvSpPr>
        <p:spPr>
          <a:xfrm>
            <a:off x="10693370" y="4314234"/>
            <a:ext cx="204288" cy="506620"/>
          </a:xfrm>
          <a:custGeom>
            <a:avLst/>
            <a:gdLst/>
            <a:ahLst/>
            <a:cxnLst/>
            <a:rect l="l" t="t" r="r" b="b"/>
            <a:pathLst>
              <a:path w="1346449" h="3166775" extrusionOk="0">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7" name="Google Shape;177;p9"/>
          <p:cNvSpPr/>
          <p:nvPr/>
        </p:nvSpPr>
        <p:spPr>
          <a:xfrm>
            <a:off x="10775536" y="3368647"/>
            <a:ext cx="953791" cy="876257"/>
          </a:xfrm>
          <a:custGeom>
            <a:avLst/>
            <a:gdLst/>
            <a:ahLst/>
            <a:cxnLst/>
            <a:rect l="l" t="t" r="r" b="b"/>
            <a:pathLst>
              <a:path w="3214097" h="3162551" extrusionOk="0">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178" name="Google Shape;178;p9"/>
          <p:cNvSpPr/>
          <p:nvPr/>
        </p:nvSpPr>
        <p:spPr>
          <a:xfrm>
            <a:off x="10424310" y="2406484"/>
            <a:ext cx="953791" cy="892834"/>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179" name="Google Shape;179;p9"/>
          <p:cNvCxnSpPr/>
          <p:nvPr/>
        </p:nvCxnSpPr>
        <p:spPr>
          <a:xfrm>
            <a:off x="6959492" y="3605270"/>
            <a:ext cx="2061797" cy="0"/>
          </a:xfrm>
          <a:prstGeom prst="straightConnector1">
            <a:avLst/>
          </a:prstGeom>
          <a:noFill/>
          <a:ln w="9525" cap="flat" cmpd="sng">
            <a:solidFill>
              <a:srgbClr val="F5911B"/>
            </a:solidFill>
            <a:prstDash val="dash"/>
            <a:round/>
            <a:headEnd type="none" w="sm" len="sm"/>
            <a:tailEnd type="none" w="sm" len="sm"/>
          </a:ln>
        </p:spPr>
      </p:cxnSp>
    </p:spTree>
  </p:cSld>
  <p:clrMapOvr>
    <a:masterClrMapping/>
  </p:clrMapOvr>
</p:sld>
</file>

<file path=ppt/theme/theme1.xml><?xml version="1.0" encoding="utf-8"?>
<a:theme xmlns:a="http://schemas.openxmlformats.org/drawingml/2006/main" name="RESET 100K 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3259</Words>
  <Application>Microsoft Office PowerPoint</Application>
  <PresentationFormat>Panorámica</PresentationFormat>
  <Paragraphs>361</Paragraphs>
  <Slides>42</Slides>
  <Notes>40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42</vt:i4>
      </vt:variant>
    </vt:vector>
  </HeadingPairs>
  <TitlesOfParts>
    <vt:vector size="48" baseType="lpstr">
      <vt:lpstr>Arial</vt:lpstr>
      <vt:lpstr>Helvetica Neue</vt:lpstr>
      <vt:lpstr>Calibri</vt:lpstr>
      <vt:lpstr>Poppins Medium</vt:lpstr>
      <vt:lpstr>RESET 100K COVER</vt:lpstr>
      <vt:lpstr>MODULE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Miriam Internet Web Solutions</dc:creator>
  <cp:lastModifiedBy>Miriam Internet Web Solutions</cp:lastModifiedBy>
  <cp:revision>12</cp:revision>
  <dcterms:created xsi:type="dcterms:W3CDTF">2022-04-26T11:43:16Z</dcterms:created>
  <dcterms:modified xsi:type="dcterms:W3CDTF">2023-04-21T08:25:53Z</dcterms:modified>
</cp:coreProperties>
</file>