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61" r:id="rId3"/>
    <p:sldMasterId id="2147483662" r:id="rId4"/>
    <p:sldMasterId id="2147483663" r:id="rId5"/>
    <p:sldMasterId id="2147483664" r:id="rId6"/>
    <p:sldMasterId id="2147483665" r:id="rId7"/>
    <p:sldMasterId id="2147483666" r:id="rId8"/>
    <p:sldMasterId id="2147483667" r:id="rId9"/>
    <p:sldMasterId id="2147483668" r:id="rId10"/>
    <p:sldMasterId id="2147483669" r:id="rId11"/>
  </p:sldMasterIdLst>
  <p:notesMasterIdLst>
    <p:notesMasterId r:id="rId36"/>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Helvetica Neue" panose="020B0604020202020204" charset="0"/>
      <p:regular r:id="rId41"/>
      <p:bold r:id="rId42"/>
      <p:italic r:id="rId43"/>
      <p:boldItalic r:id="rId44"/>
    </p:embeddedFont>
    <p:embeddedFont>
      <p:font typeface="Poppins Medium" panose="00000600000000000000" pitchFamily="2" charset="0"/>
      <p:regular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568">
          <p15:clr>
            <a:srgbClr val="A4A3A4"/>
          </p15:clr>
        </p15:guide>
        <p15:guide id="2" pos="46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322" y="53"/>
      </p:cViewPr>
      <p:guideLst>
        <p:guide orient="horz" pos="2568"/>
        <p:guide pos="4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font" Target="fonts/font3.fntdata"/><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font" Target="fonts/font8.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font" Target="fonts/font7.fntdata"/><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5" name="Google Shape;35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2" name="Google Shape;36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0" name="Google Shape;37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0" name="Google Shape;42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6" name="Google Shape;45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6" name="Google Shape;55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4" name="Google Shape;5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2" name="Google Shape;33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24"/>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69"/>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8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4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5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7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8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04"/>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20"/>
        <p:cNvGrpSpPr/>
        <p:nvPr/>
      </p:nvGrpSpPr>
      <p:grpSpPr>
        <a:xfrm>
          <a:off x="0" y="0"/>
          <a:ext cx="0" cy="0"/>
          <a:chOff x="0" y="0"/>
          <a:chExt cx="0" cy="0"/>
        </a:xfrm>
      </p:grpSpPr>
      <p:sp>
        <p:nvSpPr>
          <p:cNvPr id="121" name="Google Shape;12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37"/>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spTree>
      <p:nvGrpSpPr>
        <p:cNvPr id="1" name="Shape 153"/>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1084" y="1690210"/>
            <a:ext cx="3913115" cy="2608743"/>
          </a:xfrm>
          <a:prstGeom prst="rect">
            <a:avLst/>
          </a:prstGeom>
          <a:noFill/>
          <a:ln>
            <a:noFill/>
          </a:ln>
        </p:spPr>
      </p:pic>
      <p:grpSp>
        <p:nvGrpSpPr>
          <p:cNvPr id="11" name="Google Shape;11;p1"/>
          <p:cNvGrpSpPr/>
          <p:nvPr/>
        </p:nvGrpSpPr>
        <p:grpSpPr>
          <a:xfrm>
            <a:off x="607443" y="5784622"/>
            <a:ext cx="10977114" cy="874724"/>
            <a:chOff x="607443" y="5723662"/>
            <a:chExt cx="10977114" cy="874724"/>
          </a:xfrm>
        </p:grpSpPr>
        <p:pic>
          <p:nvPicPr>
            <p:cNvPr id="12" name="Google Shape;12;p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3" name="Google Shape;13;p1"/>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b="0" i="0" u="none" strike="noStrike" cap="none">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4" name="Google Shape;14;p1"/>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Google Shape;15;p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 name="Google Shape;16;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 name="Google Shape;17;p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8" name="Google Shape;18;p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9" name="Google Shape;19;p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20" name="Google Shape;20;p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21" name="Google Shape;21;p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22" name="Google Shape;22;p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23" name="Google Shape;23;p1"/>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1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9A25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56" name="Google Shape;156;p19"/>
          <p:cNvGrpSpPr/>
          <p:nvPr/>
        </p:nvGrpSpPr>
        <p:grpSpPr>
          <a:xfrm>
            <a:off x="607443" y="5784622"/>
            <a:ext cx="10977114" cy="874724"/>
            <a:chOff x="607443" y="5723662"/>
            <a:chExt cx="10977114" cy="874724"/>
          </a:xfrm>
        </p:grpSpPr>
        <p:pic>
          <p:nvPicPr>
            <p:cNvPr id="157" name="Google Shape;157;p1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58" name="Google Shape;158;p1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59" name="Google Shape;159;p1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0" name="Google Shape;160;p1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61" name="Google Shape;161;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62" name="Google Shape;162;p1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63" name="Google Shape;163;p1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64" name="Google Shape;164;p1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165" name="Google Shape;165;p1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166" name="Google Shape;166;p1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167" name="Google Shape;167;p1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168" name="Google Shape;168;p1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0"/>
        <p:cNvGrpSpPr/>
        <p:nvPr/>
      </p:nvGrpSpPr>
      <p:grpSpPr>
        <a:xfrm>
          <a:off x="0" y="0"/>
          <a:ext cx="0" cy="0"/>
          <a:chOff x="0" y="0"/>
          <a:chExt cx="0" cy="0"/>
        </a:xfrm>
      </p:grpSpPr>
      <p:sp>
        <p:nvSpPr>
          <p:cNvPr id="171" name="Google Shape;171;p21"/>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14F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2" name="Google Shape;172;p21"/>
          <p:cNvGrpSpPr/>
          <p:nvPr/>
        </p:nvGrpSpPr>
        <p:grpSpPr>
          <a:xfrm>
            <a:off x="607443" y="5784622"/>
            <a:ext cx="10977114" cy="874724"/>
            <a:chOff x="607443" y="5723662"/>
            <a:chExt cx="10977114" cy="874724"/>
          </a:xfrm>
        </p:grpSpPr>
        <p:pic>
          <p:nvPicPr>
            <p:cNvPr id="173" name="Google Shape;173;p2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74" name="Google Shape;174;p21"/>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75" name="Google Shape;175;p21"/>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6" name="Google Shape;176;p2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77" name="Google Shape;177;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78" name="Google Shape;178;p2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79" name="Google Shape;179;p2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80" name="Google Shape;180;p2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181" name="Google Shape;181;p2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182" name="Google Shape;182;p2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183" name="Google Shape;183;p2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184" name="Google Shape;184;p2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ED3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7" name="Google Shape;27;p3"/>
          <p:cNvGrpSpPr/>
          <p:nvPr/>
        </p:nvGrpSpPr>
        <p:grpSpPr>
          <a:xfrm>
            <a:off x="607443" y="5784622"/>
            <a:ext cx="10977114" cy="874724"/>
            <a:chOff x="607443" y="5723662"/>
            <a:chExt cx="10977114" cy="874724"/>
          </a:xfrm>
        </p:grpSpPr>
        <p:pic>
          <p:nvPicPr>
            <p:cNvPr id="28" name="Google Shape;28;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29" name="Google Shape;29;p3"/>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30" name="Google Shape;30;p3"/>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1" name="Google Shape;31;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32" name="Google Shape;32;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33" name="Google Shape;33;p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34" name="Google Shape;34;p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35" name="Google Shape;35;p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36" name="Google Shape;36;p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37" name="Google Shape;37;p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38" name="Google Shape;38;p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39" name="Google Shape;39;p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5"/>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3" name="Google Shape;43;p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grpSp>
        <p:nvGrpSpPr>
          <p:cNvPr id="44" name="Google Shape;44;p5"/>
          <p:cNvGrpSpPr/>
          <p:nvPr/>
        </p:nvGrpSpPr>
        <p:grpSpPr>
          <a:xfrm>
            <a:off x="607443" y="5784622"/>
            <a:ext cx="10977114" cy="874724"/>
            <a:chOff x="607443" y="5723662"/>
            <a:chExt cx="10977114" cy="874724"/>
          </a:xfrm>
        </p:grpSpPr>
        <p:pic>
          <p:nvPicPr>
            <p:cNvPr id="45" name="Google Shape;45;p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46" name="Google Shape;46;p5"/>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47" name="Google Shape;47;p5"/>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48" name="Google Shape;48;p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49" name="Google Shape;49;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50" name="Google Shape;50;p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51" name="Google Shape;51;p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52" name="Google Shape;52;p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53" name="Google Shape;53;p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54" name="Google Shape;54;p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55" name="Google Shape;55;p5"/>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
        <p:cNvGrpSpPr/>
        <p:nvPr/>
      </p:nvGrpSpPr>
      <p:grpSpPr>
        <a:xfrm>
          <a:off x="0" y="0"/>
          <a:ext cx="0" cy="0"/>
          <a:chOff x="0" y="0"/>
          <a:chExt cx="0" cy="0"/>
        </a:xfrm>
      </p:grpSpPr>
      <p:pic>
        <p:nvPicPr>
          <p:cNvPr id="58" name="Google Shape;58;p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811084" y="1690210"/>
            <a:ext cx="3913115" cy="2608743"/>
          </a:xfrm>
          <a:prstGeom prst="rect">
            <a:avLst/>
          </a:prstGeom>
          <a:noFill/>
          <a:ln>
            <a:noFill/>
          </a:ln>
        </p:spPr>
      </p:pic>
      <p:grpSp>
        <p:nvGrpSpPr>
          <p:cNvPr id="59" name="Google Shape;59;p7"/>
          <p:cNvGrpSpPr/>
          <p:nvPr/>
        </p:nvGrpSpPr>
        <p:grpSpPr>
          <a:xfrm>
            <a:off x="607443" y="5784622"/>
            <a:ext cx="10977114" cy="874724"/>
            <a:chOff x="607443" y="5723662"/>
            <a:chExt cx="10977114" cy="874724"/>
          </a:xfrm>
        </p:grpSpPr>
        <p:pic>
          <p:nvPicPr>
            <p:cNvPr id="60" name="Google Shape;60;p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61" name="Google Shape;61;p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62" name="Google Shape;62;p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63" name="Google Shape;63;p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64" name="Google Shape;64;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65" name="Google Shape;65;p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66" name="Google Shape;66;p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67" name="Google Shape;67;p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68" name="Google Shape;68;p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69" name="Google Shape;69;p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70" name="Google Shape;70;p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sp>
        <p:nvSpPr>
          <p:cNvPr id="71" name="Google Shape;71;p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
        <p:cNvGrpSpPr/>
        <p:nvPr/>
      </p:nvGrpSpPr>
      <p:grpSpPr>
        <a:xfrm>
          <a:off x="0" y="0"/>
          <a:ext cx="0" cy="0"/>
          <a:chOff x="0" y="0"/>
          <a:chExt cx="0" cy="0"/>
        </a:xfrm>
      </p:grpSpPr>
      <p:sp>
        <p:nvSpPr>
          <p:cNvPr id="74" name="Google Shape;74;p9"/>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75" name="Google Shape;75;p9"/>
          <p:cNvGrpSpPr/>
          <p:nvPr/>
        </p:nvGrpSpPr>
        <p:grpSpPr>
          <a:xfrm>
            <a:off x="607443" y="5784622"/>
            <a:ext cx="10977114" cy="874724"/>
            <a:chOff x="607443" y="5723662"/>
            <a:chExt cx="10977114" cy="874724"/>
          </a:xfrm>
        </p:grpSpPr>
        <p:pic>
          <p:nvPicPr>
            <p:cNvPr id="76" name="Google Shape;76;p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77" name="Google Shape;77;p9"/>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78" name="Google Shape;78;p9"/>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9" name="Google Shape;79;p9"/>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80" name="Google Shape;80;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81" name="Google Shape;81;p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82" name="Google Shape;82;p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83" name="Google Shape;83;p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84" name="Google Shape;84;p9"/>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85" name="Google Shape;85;p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86" name="Google Shape;86;p9"/>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87" name="Google Shape;87;p9"/>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11"/>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F591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91" name="Google Shape;91;p11"/>
          <p:cNvGrpSpPr/>
          <p:nvPr/>
        </p:nvGrpSpPr>
        <p:grpSpPr>
          <a:xfrm>
            <a:off x="607443" y="5784622"/>
            <a:ext cx="10977114" cy="874724"/>
            <a:chOff x="607443" y="5723662"/>
            <a:chExt cx="10977114" cy="874724"/>
          </a:xfrm>
        </p:grpSpPr>
        <p:pic>
          <p:nvPicPr>
            <p:cNvPr id="92" name="Google Shape;92;p1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93" name="Google Shape;93;p11"/>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94" name="Google Shape;94;p11"/>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5" name="Google Shape;95;p11"/>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96" name="Google Shape;96;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97" name="Google Shape;97;p11"/>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98" name="Google Shape;98;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99" name="Google Shape;99;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100" name="Google Shape;100;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101" name="Google Shape;101;p1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102" name="Google Shape;102;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103" name="Google Shape;103;p11"/>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13"/>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8CAB4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07" name="Google Shape;107;p13"/>
          <p:cNvGrpSpPr/>
          <p:nvPr/>
        </p:nvGrpSpPr>
        <p:grpSpPr>
          <a:xfrm>
            <a:off x="607443" y="5784622"/>
            <a:ext cx="10977114" cy="874724"/>
            <a:chOff x="607443" y="5723662"/>
            <a:chExt cx="10977114" cy="874724"/>
          </a:xfrm>
        </p:grpSpPr>
        <p:pic>
          <p:nvPicPr>
            <p:cNvPr id="108" name="Google Shape;108;p1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09" name="Google Shape;109;p13"/>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10" name="Google Shape;110;p13"/>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1" name="Google Shape;111;p1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12" name="Google Shape;112;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13" name="Google Shape;113;p13"/>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14" name="Google Shape;114;p1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15" name="Google Shape;115;p13"/>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116" name="Google Shape;116;p13"/>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117" name="Google Shape;117;p1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118" name="Google Shape;118;p13"/>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119" name="Google Shape;119;p13"/>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2"/>
        <p:cNvGrpSpPr/>
        <p:nvPr/>
      </p:nvGrpSpPr>
      <p:grpSpPr>
        <a:xfrm>
          <a:off x="0" y="0"/>
          <a:ext cx="0" cy="0"/>
          <a:chOff x="0" y="0"/>
          <a:chExt cx="0" cy="0"/>
        </a:xfrm>
      </p:grpSpPr>
      <p:sp>
        <p:nvSpPr>
          <p:cNvPr id="123" name="Google Shape;123;p15"/>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1CBE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4" name="Google Shape;124;p15"/>
          <p:cNvGrpSpPr/>
          <p:nvPr/>
        </p:nvGrpSpPr>
        <p:grpSpPr>
          <a:xfrm>
            <a:off x="607443" y="5784622"/>
            <a:ext cx="10977114" cy="874724"/>
            <a:chOff x="607443" y="5723662"/>
            <a:chExt cx="10977114" cy="874724"/>
          </a:xfrm>
        </p:grpSpPr>
        <p:pic>
          <p:nvPicPr>
            <p:cNvPr id="125" name="Google Shape;125;p1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26" name="Google Shape;126;p15"/>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27" name="Google Shape;127;p15"/>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8" name="Google Shape;128;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29" name="Google Shape;129;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30" name="Google Shape;130;p15"/>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31" name="Google Shape;131;p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32" name="Google Shape;132;p15"/>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133" name="Google Shape;133;p1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134" name="Google Shape;134;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135" name="Google Shape;135;p15"/>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136" name="Google Shape;136;p15"/>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sp>
        <p:nvSpPr>
          <p:cNvPr id="139" name="Google Shape;139;p17"/>
          <p:cNvSpPr/>
          <p:nvPr/>
        </p:nvSpPr>
        <p:spPr>
          <a:xfrm>
            <a:off x="0" y="0"/>
            <a:ext cx="12192000" cy="403986"/>
          </a:xfrm>
          <a:custGeom>
            <a:avLst/>
            <a:gdLst/>
            <a:ahLst/>
            <a:cxnLst/>
            <a:rect l="l" t="t" r="r" b="b"/>
            <a:pathLst>
              <a:path w="12192000" h="403986" extrusionOk="0">
                <a:moveTo>
                  <a:pt x="0" y="0"/>
                </a:moveTo>
                <a:lnTo>
                  <a:pt x="12192000" y="0"/>
                </a:lnTo>
                <a:lnTo>
                  <a:pt x="12190476" y="403986"/>
                </a:lnTo>
                <a:lnTo>
                  <a:pt x="0" y="151002"/>
                </a:lnTo>
                <a:lnTo>
                  <a:pt x="0" y="0"/>
                </a:lnTo>
                <a:close/>
              </a:path>
            </a:pathLst>
          </a:custGeom>
          <a:solidFill>
            <a:srgbClr val="00B05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40" name="Google Shape;140;p17"/>
          <p:cNvGrpSpPr/>
          <p:nvPr/>
        </p:nvGrpSpPr>
        <p:grpSpPr>
          <a:xfrm>
            <a:off x="607443" y="5784622"/>
            <a:ext cx="10977114" cy="874724"/>
            <a:chOff x="607443" y="5723662"/>
            <a:chExt cx="10977114" cy="874724"/>
          </a:xfrm>
        </p:grpSpPr>
        <p:pic>
          <p:nvPicPr>
            <p:cNvPr id="141" name="Google Shape;141;p1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3578" y="6139462"/>
              <a:ext cx="2187488" cy="458924"/>
            </a:xfrm>
            <a:prstGeom prst="rect">
              <a:avLst/>
            </a:prstGeom>
            <a:noFill/>
            <a:ln>
              <a:noFill/>
            </a:ln>
          </p:spPr>
        </p:pic>
        <p:sp>
          <p:nvSpPr>
            <p:cNvPr id="142" name="Google Shape;142;p17"/>
            <p:cNvSpPr txBox="1"/>
            <p:nvPr/>
          </p:nvSpPr>
          <p:spPr>
            <a:xfrm>
              <a:off x="3507539" y="6150892"/>
              <a:ext cx="8077018" cy="417935"/>
            </a:xfrm>
            <a:prstGeom prst="rect">
              <a:avLst/>
            </a:prstGeom>
            <a:noFill/>
            <a:ln>
              <a:noFill/>
            </a:ln>
          </p:spPr>
          <p:txBody>
            <a:bodyPr spcFirstLastPara="1" wrap="square" lIns="91425" tIns="45700" rIns="91425" bIns="45700" anchor="t" anchorCtr="0">
              <a:spAutoFit/>
            </a:bodyPr>
            <a:lstStyle/>
            <a:p>
              <a:pPr marL="0" marR="0" lvl="0" indent="0" algn="just" rtl="0">
                <a:lnSpc>
                  <a:spcPct val="130000"/>
                </a:lnSpc>
                <a:spcBef>
                  <a:spcPts val="0"/>
                </a:spcBef>
                <a:spcAft>
                  <a:spcPts val="0"/>
                </a:spcAft>
                <a:buNone/>
              </a:pPr>
              <a:r>
                <a:rPr lang="en-US" sz="10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
          <p:nvSpPr>
            <p:cNvPr id="143" name="Google Shape;143;p17"/>
            <p:cNvSpPr/>
            <p:nvPr/>
          </p:nvSpPr>
          <p:spPr>
            <a:xfrm rot="10800000" flipH="1">
              <a:off x="3507539" y="5723662"/>
              <a:ext cx="8077018" cy="152397"/>
            </a:xfrm>
            <a:custGeom>
              <a:avLst/>
              <a:gdLst/>
              <a:ahLst/>
              <a:cxnLst/>
              <a:rect l="l" t="t" r="r" b="b"/>
              <a:pathLst>
                <a:path w="13021310" h="120000" extrusionOk="0">
                  <a:moveTo>
                    <a:pt x="0" y="0"/>
                  </a:moveTo>
                  <a:lnTo>
                    <a:pt x="13020820" y="0"/>
                  </a:lnTo>
                </a:path>
              </a:pathLst>
            </a:custGeom>
            <a:noFill/>
            <a:ln w="38075" cap="flat" cmpd="sng">
              <a:solidFill>
                <a:srgbClr val="000000"/>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44" name="Google Shape;144;p1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07443" y="5799864"/>
              <a:ext cx="152399" cy="152400"/>
            </a:xfrm>
            <a:prstGeom prst="rect">
              <a:avLst/>
            </a:prstGeom>
            <a:noFill/>
            <a:ln>
              <a:noFill/>
            </a:ln>
          </p:spPr>
        </p:pic>
        <p:pic>
          <p:nvPicPr>
            <p:cNvPr id="145" name="Google Shape;145;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66872" y="5799864"/>
              <a:ext cx="152399" cy="152400"/>
            </a:xfrm>
            <a:prstGeom prst="rect">
              <a:avLst/>
            </a:prstGeom>
            <a:noFill/>
            <a:ln>
              <a:noFill/>
            </a:ln>
          </p:spPr>
        </p:pic>
        <p:pic>
          <p:nvPicPr>
            <p:cNvPr id="146" name="Google Shape;146;p17"/>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320678" y="5799864"/>
              <a:ext cx="152399" cy="152400"/>
            </a:xfrm>
            <a:prstGeom prst="rect">
              <a:avLst/>
            </a:prstGeom>
            <a:noFill/>
            <a:ln>
              <a:noFill/>
            </a:ln>
          </p:spPr>
        </p:pic>
        <p:pic>
          <p:nvPicPr>
            <p:cNvPr id="147" name="Google Shape;147;p17"/>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680911" y="5799864"/>
              <a:ext cx="152399" cy="152400"/>
            </a:xfrm>
            <a:prstGeom prst="rect">
              <a:avLst/>
            </a:prstGeom>
            <a:noFill/>
            <a:ln>
              <a:noFill/>
            </a:ln>
          </p:spPr>
        </p:pic>
        <p:pic>
          <p:nvPicPr>
            <p:cNvPr id="148" name="Google Shape;148;p17"/>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2040340" y="5799864"/>
              <a:ext cx="152399" cy="152400"/>
            </a:xfrm>
            <a:prstGeom prst="rect">
              <a:avLst/>
            </a:prstGeom>
            <a:noFill/>
            <a:ln>
              <a:noFill/>
            </a:ln>
          </p:spPr>
        </p:pic>
        <p:pic>
          <p:nvPicPr>
            <p:cNvPr id="149" name="Google Shape;149;p17"/>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2394146" y="5799864"/>
              <a:ext cx="152399" cy="152400"/>
            </a:xfrm>
            <a:prstGeom prst="rect">
              <a:avLst/>
            </a:prstGeom>
            <a:noFill/>
            <a:ln>
              <a:noFill/>
            </a:ln>
          </p:spPr>
        </p:pic>
        <p:pic>
          <p:nvPicPr>
            <p:cNvPr id="150" name="Google Shape;150;p17"/>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08185" y="5799864"/>
              <a:ext cx="152399" cy="152400"/>
            </a:xfrm>
            <a:prstGeom prst="rect">
              <a:avLst/>
            </a:prstGeom>
            <a:noFill/>
            <a:ln>
              <a:noFill/>
            </a:ln>
          </p:spPr>
        </p:pic>
        <p:pic>
          <p:nvPicPr>
            <p:cNvPr id="151" name="Google Shape;151;p17"/>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2754380" y="5799864"/>
              <a:ext cx="152399" cy="152400"/>
            </a:xfrm>
            <a:prstGeom prst="rect">
              <a:avLst/>
            </a:prstGeom>
            <a:noFill/>
            <a:ln>
              <a:noFill/>
            </a:ln>
          </p:spPr>
        </p:pic>
      </p:grpSp>
      <p:pic>
        <p:nvPicPr>
          <p:cNvPr id="152" name="Google Shape;152;p17"/>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a:off x="10064337" y="471054"/>
            <a:ext cx="1620000" cy="1080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32"/>
          <p:cNvSpPr/>
          <p:nvPr/>
        </p:nvSpPr>
        <p:spPr>
          <a:xfrm>
            <a:off x="451030" y="669816"/>
            <a:ext cx="2017850"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Cybersikkerhed</a:t>
            </a:r>
            <a:endParaRPr/>
          </a:p>
        </p:txBody>
      </p:sp>
      <p:sp>
        <p:nvSpPr>
          <p:cNvPr id="343" name="Google Shape;343;p32"/>
          <p:cNvSpPr txBox="1"/>
          <p:nvPr/>
        </p:nvSpPr>
        <p:spPr>
          <a:xfrm>
            <a:off x="626290" y="2104558"/>
            <a:ext cx="10824682" cy="3348285"/>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rgbClr val="ED388A"/>
              </a:buClr>
              <a:buSzPts val="1800"/>
              <a:buFont typeface="Calibri"/>
              <a:buAutoNum type="arabicPeriod" startAt="4"/>
            </a:pPr>
            <a:r>
              <a:rPr lang="en-US" sz="1800" b="1">
                <a:solidFill>
                  <a:schemeClr val="dk1"/>
                </a:solidFill>
                <a:latin typeface="Calibri"/>
                <a:ea typeface="Calibri"/>
                <a:cs typeface="Calibri"/>
                <a:sym typeface="Calibri"/>
              </a:rPr>
              <a:t>Åbn ikke nogen links knyttet til uopfordrede e-mails eller e-mails fra fremmede afsendere.</a:t>
            </a:r>
            <a:r>
              <a:rPr lang="en-US" sz="1800">
                <a:solidFill>
                  <a:schemeClr val="dk1"/>
                </a:solidFill>
                <a:latin typeface="Calibri"/>
                <a:ea typeface="Calibri"/>
                <a:cs typeface="Calibri"/>
                <a:sym typeface="Calibri"/>
              </a:rPr>
              <a:t> Vi kan vide, at en side er sikker, hvis den starter med https://, selvom vi skal tage højde for, at ikke alle sikre sider har autentisk eller gyldigt indhold</a:t>
            </a:r>
            <a:endParaRPr/>
          </a:p>
          <a:p>
            <a:pPr marL="342900" marR="0" lvl="0" indent="-228600" algn="just" rtl="0">
              <a:spcBef>
                <a:spcPts val="0"/>
              </a:spcBef>
              <a:spcAft>
                <a:spcPts val="0"/>
              </a:spcAft>
              <a:buClr>
                <a:srgbClr val="ED388A"/>
              </a:buClr>
              <a:buSzPts val="1800"/>
              <a:buFont typeface="Calibri"/>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rgbClr val="ED388A"/>
              </a:buClr>
              <a:buSzPts val="1800"/>
              <a:buFont typeface="Calibri"/>
              <a:buAutoNum type="arabicPeriod" startAt="4"/>
            </a:pPr>
            <a:r>
              <a:rPr lang="en-US" sz="1800" b="1">
                <a:solidFill>
                  <a:schemeClr val="dk1"/>
                </a:solidFill>
                <a:latin typeface="Calibri"/>
                <a:ea typeface="Calibri"/>
                <a:cs typeface="Calibri"/>
                <a:sym typeface="Calibri"/>
              </a:rPr>
              <a:t>Undersøg, før du downloader filer eller installerer programmer, da de kan inficere din enhed</a:t>
            </a:r>
            <a:endParaRPr/>
          </a:p>
          <a:p>
            <a:pPr marL="342900" marR="0" lvl="0" indent="-228600" algn="just" rtl="0">
              <a:spcBef>
                <a:spcPts val="0"/>
              </a:spcBef>
              <a:spcAft>
                <a:spcPts val="0"/>
              </a:spcAft>
              <a:buClr>
                <a:srgbClr val="ED388A"/>
              </a:buClr>
              <a:buSzPts val="1800"/>
              <a:buFont typeface="Calibri"/>
              <a:buNone/>
            </a:pPr>
            <a:endParaRPr sz="1800" b="1">
              <a:solidFill>
                <a:schemeClr val="dk1"/>
              </a:solidFill>
              <a:latin typeface="Calibri"/>
              <a:ea typeface="Calibri"/>
              <a:cs typeface="Calibri"/>
              <a:sym typeface="Calibri"/>
            </a:endParaRPr>
          </a:p>
          <a:p>
            <a:pPr marL="342900" marR="0" lvl="0" indent="-342900" algn="just" rtl="0">
              <a:spcBef>
                <a:spcPts val="0"/>
              </a:spcBef>
              <a:spcAft>
                <a:spcPts val="0"/>
              </a:spcAft>
              <a:buClr>
                <a:srgbClr val="ED388A"/>
              </a:buClr>
              <a:buSzPts val="1800"/>
              <a:buFont typeface="Calibri"/>
              <a:buAutoNum type="arabicPeriod" startAt="4"/>
            </a:pPr>
            <a:r>
              <a:rPr lang="en-US" sz="1800" b="1">
                <a:solidFill>
                  <a:schemeClr val="dk1"/>
                </a:solidFill>
                <a:latin typeface="Calibri"/>
                <a:ea typeface="Calibri"/>
                <a:cs typeface="Calibri"/>
                <a:sym typeface="Calibri"/>
              </a:rPr>
              <a:t>Brug stærke adgangskoder </a:t>
            </a:r>
            <a:r>
              <a:rPr lang="en-US" sz="1800">
                <a:solidFill>
                  <a:schemeClr val="dk1"/>
                </a:solidFill>
                <a:latin typeface="Calibri"/>
                <a:ea typeface="Calibri"/>
                <a:cs typeface="Calibri"/>
                <a:sym typeface="Calibri"/>
              </a:rPr>
              <a:t>med +8 tegn og en kombination af tal, bogstaver og symboler. Undgå at bruge personlige oplysninger (såsom dit navn eller fødselsdag). Skriv ikke dine adgangskoder ned</a:t>
            </a:r>
            <a:endParaRPr sz="1800">
              <a:solidFill>
                <a:schemeClr val="dk1"/>
              </a:solidFill>
              <a:latin typeface="Calibri"/>
              <a:ea typeface="Calibri"/>
              <a:cs typeface="Calibri"/>
              <a:sym typeface="Calibri"/>
            </a:endParaRPr>
          </a:p>
          <a:p>
            <a:pPr marL="342900" marR="0" lvl="0" indent="-228600" algn="just" rtl="0">
              <a:spcBef>
                <a:spcPts val="0"/>
              </a:spcBef>
              <a:spcAft>
                <a:spcPts val="0"/>
              </a:spcAft>
              <a:buClr>
                <a:srgbClr val="ED388A"/>
              </a:buClr>
              <a:buSzPts val="1800"/>
              <a:buFont typeface="Calibri"/>
              <a:buNone/>
            </a:pPr>
            <a:endParaRPr sz="1800" b="1">
              <a:solidFill>
                <a:schemeClr val="dk1"/>
              </a:solidFill>
              <a:latin typeface="Calibri"/>
              <a:ea typeface="Calibri"/>
              <a:cs typeface="Calibri"/>
              <a:sym typeface="Calibri"/>
            </a:endParaRPr>
          </a:p>
          <a:p>
            <a:pPr marL="342900" marR="0" lvl="0" indent="-342900" algn="just" rtl="0">
              <a:spcBef>
                <a:spcPts val="0"/>
              </a:spcBef>
              <a:spcAft>
                <a:spcPts val="0"/>
              </a:spcAft>
              <a:buClr>
                <a:srgbClr val="ED388A"/>
              </a:buClr>
              <a:buSzPts val="1800"/>
              <a:buFont typeface="Calibri"/>
              <a:buAutoNum type="arabicPeriod" startAt="4"/>
            </a:pPr>
            <a:r>
              <a:rPr lang="en-US" sz="1800" b="1">
                <a:solidFill>
                  <a:schemeClr val="dk1"/>
                </a:solidFill>
                <a:latin typeface="Calibri"/>
                <a:ea typeface="Calibri"/>
                <a:cs typeface="Calibri"/>
                <a:sym typeface="Calibri"/>
              </a:rPr>
              <a:t>Praktisér net-etikette.</a:t>
            </a:r>
            <a:r>
              <a:rPr lang="en-US" sz="1800">
                <a:solidFill>
                  <a:schemeClr val="dk1"/>
                </a:solidFill>
                <a:latin typeface="Calibri"/>
                <a:ea typeface="Calibri"/>
                <a:cs typeface="Calibri"/>
                <a:sym typeface="Calibri"/>
              </a:rPr>
              <a:t> Net-etikette er et sæt regler og tips til at garantere en sund online sameksistens. Dette inkluderer høflig kommunikation, behandling af andre, som du ville gøre i det virkelige liv og respekt for andre brugeres tid.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4" name="Google Shape;344;p32"/>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1.3 Tips til online sikkerhed</a:t>
            </a:r>
            <a:endParaRPr sz="20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3"/>
          <p:cNvSpPr/>
          <p:nvPr/>
        </p:nvSpPr>
        <p:spPr>
          <a:xfrm>
            <a:off x="451029" y="669816"/>
            <a:ext cx="2216669"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Databeskyttelse</a:t>
            </a:r>
            <a:endParaRPr/>
          </a:p>
        </p:txBody>
      </p:sp>
      <p:sp>
        <p:nvSpPr>
          <p:cNvPr id="350" name="Google Shape;350;p33"/>
          <p:cNvSpPr txBox="1"/>
          <p:nvPr/>
        </p:nvSpPr>
        <p:spPr>
          <a:xfrm>
            <a:off x="626290" y="2104558"/>
            <a:ext cx="4952389" cy="3264395"/>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Enhver elektronisk enhed indeholder </a:t>
            </a:r>
            <a:r>
              <a:rPr lang="en-US" sz="1800" b="1">
                <a:solidFill>
                  <a:schemeClr val="dk1"/>
                </a:solidFill>
                <a:latin typeface="Calibri"/>
                <a:ea typeface="Calibri"/>
                <a:cs typeface="Calibri"/>
                <a:sym typeface="Calibri"/>
              </a:rPr>
              <a:t>følsom oplysninger</a:t>
            </a:r>
            <a:r>
              <a:rPr lang="en-US" sz="1800">
                <a:solidFill>
                  <a:schemeClr val="dk1"/>
                </a:solidFill>
                <a:latin typeface="Calibri"/>
                <a:ea typeface="Calibri"/>
                <a:cs typeface="Calibri"/>
                <a:sym typeface="Calibri"/>
              </a:rPr>
              <a:t>, som vi skal beskytte mod farerne ved internettet, såsom personlige data, profiladgangskoder, placering, IP-adresse...</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På grund af dette skal vi </a:t>
            </a:r>
            <a:r>
              <a:rPr lang="en-US" sz="1800" b="1">
                <a:solidFill>
                  <a:schemeClr val="dk1"/>
                </a:solidFill>
                <a:latin typeface="Calibri"/>
                <a:ea typeface="Calibri"/>
                <a:cs typeface="Calibri"/>
                <a:sym typeface="Calibri"/>
              </a:rPr>
              <a:t>kun surfe sikkert på internettet</a:t>
            </a:r>
            <a:r>
              <a:rPr lang="en-US" sz="1800">
                <a:solidFill>
                  <a:schemeClr val="dk1"/>
                </a:solidFill>
                <a:latin typeface="Calibri"/>
                <a:ea typeface="Calibri"/>
                <a:cs typeface="Calibri"/>
                <a:sym typeface="Calibri"/>
              </a:rPr>
              <a:t>, og samtidig </a:t>
            </a:r>
            <a:r>
              <a:rPr lang="en-US" sz="1800" b="1">
                <a:solidFill>
                  <a:schemeClr val="dk1"/>
                </a:solidFill>
                <a:latin typeface="Calibri"/>
                <a:ea typeface="Calibri"/>
                <a:cs typeface="Calibri"/>
                <a:sym typeface="Calibri"/>
              </a:rPr>
              <a:t>beskytte vores enhed mod enhver ekstern trussel</a:t>
            </a:r>
            <a:endParaRPr/>
          </a:p>
          <a:p>
            <a:pPr marL="0" marR="0" lvl="0" indent="0" algn="l" rtl="0">
              <a:spcBef>
                <a:spcPts val="800"/>
              </a:spcBef>
              <a:spcAft>
                <a:spcPts val="0"/>
              </a:spcAft>
              <a:buNone/>
            </a:pPr>
            <a:endParaRPr sz="1800">
              <a:solidFill>
                <a:schemeClr val="dk1"/>
              </a:solidFill>
              <a:latin typeface="Calibri"/>
              <a:ea typeface="Calibri"/>
              <a:cs typeface="Calibri"/>
              <a:sym typeface="Calibri"/>
            </a:endParaRPr>
          </a:p>
        </p:txBody>
      </p:sp>
      <p:sp>
        <p:nvSpPr>
          <p:cNvPr id="351" name="Google Shape;351;p33"/>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2.1 Hvad er databeskyttelse?</a:t>
            </a:r>
            <a:endParaRPr/>
          </a:p>
        </p:txBody>
      </p:sp>
      <p:pic>
        <p:nvPicPr>
          <p:cNvPr id="352" name="Google Shape;352;p3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76820" y="2096602"/>
            <a:ext cx="5033439" cy="30461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4"/>
          <p:cNvSpPr txBox="1"/>
          <p:nvPr/>
        </p:nvSpPr>
        <p:spPr>
          <a:xfrm>
            <a:off x="626290" y="2510461"/>
            <a:ext cx="10925350" cy="2452588"/>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For at sikre, at alle disse fortrolige oplysninger er beskyttet mod enhver cybertrussel, kan vi følge nogle tips:</a:t>
            </a:r>
            <a:endParaRPr/>
          </a:p>
          <a:p>
            <a:pPr marL="0" marR="0" lvl="0" indent="0" algn="just" rtl="0">
              <a:spcBef>
                <a:spcPts val="0"/>
              </a:spcBef>
              <a:spcAft>
                <a:spcPts val="0"/>
              </a:spcAft>
              <a:buNone/>
            </a:pPr>
            <a:endParaRPr sz="1800" b="1">
              <a:solidFill>
                <a:schemeClr val="dk1"/>
              </a:solidFill>
              <a:latin typeface="Calibri"/>
              <a:ea typeface="Calibri"/>
              <a:cs typeface="Calibri"/>
              <a:sym typeface="Calibri"/>
            </a:endParaRPr>
          </a:p>
          <a:p>
            <a:pPr marL="342900" marR="0" lvl="0" indent="-342900" algn="just" rtl="0">
              <a:spcBef>
                <a:spcPts val="0"/>
              </a:spcBef>
              <a:spcAft>
                <a:spcPts val="0"/>
              </a:spcAft>
              <a:buClr>
                <a:srgbClr val="ED388A"/>
              </a:buClr>
              <a:buSzPts val="1800"/>
              <a:buFont typeface="Calibri"/>
              <a:buAutoNum type="arabicPeriod"/>
            </a:pPr>
            <a:r>
              <a:rPr lang="en-US" sz="1800" b="1">
                <a:solidFill>
                  <a:schemeClr val="dk1"/>
                </a:solidFill>
                <a:latin typeface="Calibri"/>
                <a:ea typeface="Calibri"/>
                <a:cs typeface="Calibri"/>
                <a:sym typeface="Calibri"/>
              </a:rPr>
              <a:t>Installér antivirus</a:t>
            </a:r>
            <a:r>
              <a:rPr lang="en-US" sz="1800">
                <a:solidFill>
                  <a:schemeClr val="dk1"/>
                </a:solidFill>
                <a:latin typeface="Calibri"/>
                <a:ea typeface="Calibri"/>
                <a:cs typeface="Calibri"/>
                <a:sym typeface="Calibri"/>
              </a:rPr>
              <a:t>, der kan opdage malware, blokere det og fjerne det for at forhindre det i at inficere din enhed. I næste afsnit lærer vi, hvordan du vælger antivirusprogram</a:t>
            </a:r>
            <a:endParaRPr/>
          </a:p>
          <a:p>
            <a:pPr marL="342900" marR="0" lvl="0" indent="-228600" algn="just" rtl="0">
              <a:spcBef>
                <a:spcPts val="0"/>
              </a:spcBef>
              <a:spcAft>
                <a:spcPts val="0"/>
              </a:spcAft>
              <a:buClr>
                <a:srgbClr val="ED388A"/>
              </a:buClr>
              <a:buSzPts val="1800"/>
              <a:buFont typeface="Calibri"/>
              <a:buNone/>
            </a:pPr>
            <a:endParaRPr sz="1800">
              <a:solidFill>
                <a:srgbClr val="ED388A"/>
              </a:solidFill>
              <a:latin typeface="Calibri"/>
              <a:ea typeface="Calibri"/>
              <a:cs typeface="Calibri"/>
              <a:sym typeface="Calibri"/>
            </a:endParaRPr>
          </a:p>
          <a:p>
            <a:pPr marL="342900" marR="0" lvl="0" indent="-342900" algn="just" rtl="0">
              <a:spcBef>
                <a:spcPts val="0"/>
              </a:spcBef>
              <a:spcAft>
                <a:spcPts val="0"/>
              </a:spcAft>
              <a:buClr>
                <a:srgbClr val="ED388A"/>
              </a:buClr>
              <a:buSzPts val="1800"/>
              <a:buFont typeface="Calibri"/>
              <a:buAutoNum type="arabicPeriod"/>
            </a:pPr>
            <a:r>
              <a:rPr lang="en-US" sz="1800" b="1">
                <a:solidFill>
                  <a:schemeClr val="dk1"/>
                </a:solidFill>
                <a:latin typeface="Calibri"/>
                <a:ea typeface="Calibri"/>
                <a:cs typeface="Calibri"/>
                <a:sym typeface="Calibri"/>
              </a:rPr>
              <a:t>Opret sikkerhedskopier.</a:t>
            </a:r>
            <a:r>
              <a:rPr lang="en-US" sz="1800">
                <a:solidFill>
                  <a:schemeClr val="dk1"/>
                </a:solidFill>
                <a:latin typeface="Calibri"/>
                <a:ea typeface="Calibri"/>
                <a:cs typeface="Calibri"/>
                <a:sym typeface="Calibri"/>
              </a:rPr>
              <a:t> De er afgørende for at undgå at miste filer og information. Der er to måder at gemme backup på: i skyen eller på en ekstern harddisk. Det er tilrådeligt at have begge dele</a:t>
            </a:r>
            <a:endParaRPr/>
          </a:p>
          <a:p>
            <a:pPr marL="0" marR="0" lvl="0" indent="0" algn="just" rtl="0">
              <a:spcBef>
                <a:spcPts val="0"/>
              </a:spcBef>
              <a:spcAft>
                <a:spcPts val="0"/>
              </a:spcAft>
              <a:buNone/>
            </a:pPr>
            <a:endParaRPr sz="1800">
              <a:solidFill>
                <a:srgbClr val="ED388A"/>
              </a:solidFill>
              <a:latin typeface="Calibri"/>
              <a:ea typeface="Calibri"/>
              <a:cs typeface="Calibri"/>
              <a:sym typeface="Calibri"/>
            </a:endParaRPr>
          </a:p>
          <a:p>
            <a:pPr marL="342900" marR="0" lvl="0" indent="-342900" algn="just" rtl="0">
              <a:spcBef>
                <a:spcPts val="0"/>
              </a:spcBef>
              <a:spcAft>
                <a:spcPts val="0"/>
              </a:spcAft>
              <a:buClr>
                <a:srgbClr val="ED388A"/>
              </a:buClr>
              <a:buSzPts val="1800"/>
              <a:buFont typeface="Calibri"/>
              <a:buAutoNum type="arabicPeriod"/>
            </a:pPr>
            <a:r>
              <a:rPr lang="en-US" sz="1800" b="1">
                <a:solidFill>
                  <a:schemeClr val="dk1"/>
                </a:solidFill>
                <a:latin typeface="Calibri"/>
                <a:ea typeface="Calibri"/>
                <a:cs typeface="Calibri"/>
                <a:sym typeface="Calibri"/>
              </a:rPr>
              <a:t>Opdater din software.</a:t>
            </a:r>
            <a:r>
              <a:rPr lang="en-US" sz="1800">
                <a:solidFill>
                  <a:schemeClr val="dk1"/>
                </a:solidFill>
                <a:latin typeface="Calibri"/>
                <a:ea typeface="Calibri"/>
                <a:cs typeface="Calibri"/>
                <a:sym typeface="Calibri"/>
              </a:rPr>
              <a:t> Både dit operativsystem og dine applikationer bør holdes ajour, så de kan give dig det højeste niveau af sikkerhed</a:t>
            </a:r>
            <a:endParaRPr sz="1800" b="1">
              <a:solidFill>
                <a:schemeClr val="dk1"/>
              </a:solidFill>
              <a:latin typeface="Calibri"/>
              <a:ea typeface="Calibri"/>
              <a:cs typeface="Calibri"/>
              <a:sym typeface="Calibri"/>
            </a:endParaRPr>
          </a:p>
        </p:txBody>
      </p:sp>
      <p:sp>
        <p:nvSpPr>
          <p:cNvPr id="358" name="Google Shape;358;p34"/>
          <p:cNvSpPr/>
          <p:nvPr/>
        </p:nvSpPr>
        <p:spPr>
          <a:xfrm>
            <a:off x="451029" y="669816"/>
            <a:ext cx="2216669"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Databeskyttelse</a:t>
            </a:r>
            <a:endParaRPr/>
          </a:p>
        </p:txBody>
      </p:sp>
      <p:sp>
        <p:nvSpPr>
          <p:cNvPr id="359" name="Google Shape;359;p34"/>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2.2 Tips til databeskyttelse</a:t>
            </a:r>
            <a:endParaRPr sz="20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5"/>
          <p:cNvSpPr txBox="1"/>
          <p:nvPr/>
        </p:nvSpPr>
        <p:spPr>
          <a:xfrm>
            <a:off x="626289" y="2104558"/>
            <a:ext cx="6261071" cy="3809681"/>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rgbClr val="ED388A"/>
              </a:buClr>
              <a:buSzPts val="1800"/>
              <a:buFont typeface="Calibri"/>
              <a:buAutoNum type="arabicPeriod" startAt="4"/>
            </a:pPr>
            <a:r>
              <a:rPr lang="en-US" sz="1800" b="1">
                <a:solidFill>
                  <a:schemeClr val="dk1"/>
                </a:solidFill>
                <a:latin typeface="Calibri"/>
                <a:ea typeface="Calibri"/>
                <a:cs typeface="Calibri"/>
                <a:sym typeface="Calibri"/>
              </a:rPr>
              <a:t>Undgå at oprette forbindelse til offentlige Wi-Fi-netværk eller ukendte enheder. </a:t>
            </a:r>
            <a:r>
              <a:rPr lang="en-US" sz="1800">
                <a:solidFill>
                  <a:schemeClr val="dk1"/>
                </a:solidFill>
                <a:latin typeface="Calibri"/>
                <a:ea typeface="Calibri"/>
                <a:cs typeface="Calibri"/>
                <a:sym typeface="Calibri"/>
              </a:rPr>
              <a:t>Deaktiver automatisk forbindelse, da dine enheder kan være knyttet til mærkelige netværk, uden at du er klar over det. Sørg for, at de er 100 % troværdige, før du forbinder</a:t>
            </a:r>
            <a:endParaRPr/>
          </a:p>
          <a:p>
            <a:pPr marL="342900" marR="0" lvl="0" indent="-228600" algn="just" rtl="0">
              <a:spcBef>
                <a:spcPts val="0"/>
              </a:spcBef>
              <a:spcAft>
                <a:spcPts val="0"/>
              </a:spcAft>
              <a:buClr>
                <a:srgbClr val="ED388A"/>
              </a:buClr>
              <a:buSzPts val="1800"/>
              <a:buFont typeface="Calibri"/>
              <a:buNone/>
            </a:pPr>
            <a:endParaRPr sz="1800" b="1">
              <a:solidFill>
                <a:schemeClr val="dk1"/>
              </a:solidFill>
              <a:latin typeface="Calibri"/>
              <a:ea typeface="Calibri"/>
              <a:cs typeface="Calibri"/>
              <a:sym typeface="Calibri"/>
            </a:endParaRPr>
          </a:p>
          <a:p>
            <a:pPr marL="342900" marR="0" lvl="0" indent="-342900" algn="just" rtl="0">
              <a:spcBef>
                <a:spcPts val="0"/>
              </a:spcBef>
              <a:spcAft>
                <a:spcPts val="0"/>
              </a:spcAft>
              <a:buClr>
                <a:srgbClr val="ED388A"/>
              </a:buClr>
              <a:buSzPts val="1800"/>
              <a:buFont typeface="Calibri"/>
              <a:buAutoNum type="arabicPeriod" startAt="4"/>
            </a:pPr>
            <a:r>
              <a:rPr lang="en-US" sz="1800" b="1">
                <a:solidFill>
                  <a:schemeClr val="dk1"/>
                </a:solidFill>
                <a:latin typeface="Calibri"/>
                <a:ea typeface="Calibri"/>
                <a:cs typeface="Calibri"/>
                <a:sym typeface="Calibri"/>
              </a:rPr>
              <a:t>Private eller personlige Wi-Fi-netværk skal konfigureres.</a:t>
            </a:r>
            <a:r>
              <a:rPr lang="en-US" sz="1800">
                <a:solidFill>
                  <a:schemeClr val="dk1"/>
                </a:solidFill>
                <a:latin typeface="Calibri"/>
                <a:ea typeface="Calibri"/>
                <a:cs typeface="Calibri"/>
                <a:sym typeface="Calibri"/>
              </a:rPr>
              <a:t> Skift routerens standardadgangskoder (da de er nemme at hacke) og deaktiver fjernstyringsfunktionen. For større beskyttelse kan vi tillade WPA2- eller WPA3-konfiguration. VPN (Virtual Private Network) er en mulighed, der garanterer beskyttelse af forbindelsen under browsing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65" name="Google Shape;365;p35"/>
          <p:cNvSpPr/>
          <p:nvPr/>
        </p:nvSpPr>
        <p:spPr>
          <a:xfrm>
            <a:off x="451029" y="669816"/>
            <a:ext cx="2216669"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Databeskyttelse</a:t>
            </a:r>
            <a:endParaRPr/>
          </a:p>
        </p:txBody>
      </p:sp>
      <p:sp>
        <p:nvSpPr>
          <p:cNvPr id="366" name="Google Shape;366;p35"/>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2.2 Tips til databeskyttelse</a:t>
            </a:r>
            <a:endParaRPr sz="2000">
              <a:solidFill>
                <a:schemeClr val="dk1"/>
              </a:solidFill>
              <a:latin typeface="Calibri"/>
              <a:ea typeface="Calibri"/>
              <a:cs typeface="Calibri"/>
              <a:sym typeface="Calibri"/>
            </a:endParaRPr>
          </a:p>
        </p:txBody>
      </p:sp>
      <p:pic>
        <p:nvPicPr>
          <p:cNvPr id="367" name="Google Shape;367;p3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342663" y="1786855"/>
            <a:ext cx="3972958" cy="397295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6"/>
          <p:cNvSpPr txBox="1"/>
          <p:nvPr/>
        </p:nvSpPr>
        <p:spPr>
          <a:xfrm>
            <a:off x="5939407" y="2222005"/>
            <a:ext cx="5436065" cy="3230840"/>
          </a:xfrm>
          <a:prstGeom prst="rect">
            <a:avLst/>
          </a:prstGeom>
          <a:noFill/>
          <a:ln>
            <a:noFill/>
          </a:ln>
        </p:spPr>
        <p:txBody>
          <a:bodyPr spcFirstLastPara="1" wrap="square" lIns="91425" tIns="45700" rIns="91425" bIns="45700" anchor="t" anchorCtr="0">
            <a:noAutofit/>
          </a:bodyPr>
          <a:lstStyle/>
          <a:p>
            <a:pPr marL="342900" marR="0" lvl="0" indent="-342900" algn="just" rtl="0">
              <a:spcBef>
                <a:spcPts val="0"/>
              </a:spcBef>
              <a:spcAft>
                <a:spcPts val="0"/>
              </a:spcAft>
              <a:buClr>
                <a:srgbClr val="ED388A"/>
              </a:buClr>
              <a:buSzPts val="1800"/>
              <a:buFont typeface="Calibri"/>
              <a:buAutoNum type="arabicPeriod" startAt="6"/>
            </a:pPr>
            <a:r>
              <a:rPr lang="en-US" sz="1800" b="1">
                <a:solidFill>
                  <a:schemeClr val="dk1"/>
                </a:solidFill>
                <a:latin typeface="Calibri"/>
                <a:ea typeface="Calibri"/>
                <a:cs typeface="Calibri"/>
                <a:sym typeface="Calibri"/>
              </a:rPr>
              <a:t>Hvis du har mistanke om, at din enhed allerede er blevet inficeret</a:t>
            </a:r>
            <a:r>
              <a:rPr lang="en-US" sz="1800">
                <a:solidFill>
                  <a:schemeClr val="dk1"/>
                </a:solidFill>
                <a:latin typeface="Calibri"/>
                <a:ea typeface="Calibri"/>
                <a:cs typeface="Calibri"/>
                <a:sym typeface="Calibri"/>
              </a:rPr>
              <a:t> (på grund af funktionsfejl såsom spam-pop-ups), </a:t>
            </a:r>
            <a:r>
              <a:rPr lang="en-US" sz="1800" b="1">
                <a:solidFill>
                  <a:schemeClr val="dk1"/>
                </a:solidFill>
                <a:latin typeface="Calibri"/>
                <a:ea typeface="Calibri"/>
                <a:cs typeface="Calibri"/>
                <a:sym typeface="Calibri"/>
              </a:rPr>
              <a:t>undgå at bruge eller sende følsomme oplysninger</a:t>
            </a:r>
            <a:r>
              <a:rPr lang="en-US" sz="1800">
                <a:solidFill>
                  <a:schemeClr val="dk1"/>
                </a:solidFill>
                <a:latin typeface="Calibri"/>
                <a:ea typeface="Calibri"/>
                <a:cs typeface="Calibri"/>
                <a:sym typeface="Calibri"/>
              </a:rPr>
              <a:t>, indtil din enhed er blevet scannet og renset</a:t>
            </a:r>
            <a:endParaRPr/>
          </a:p>
          <a:p>
            <a:pPr marL="342900" marR="0" lvl="0" indent="-228600" algn="just" rtl="0">
              <a:spcBef>
                <a:spcPts val="0"/>
              </a:spcBef>
              <a:spcAft>
                <a:spcPts val="0"/>
              </a:spcAft>
              <a:buClr>
                <a:srgbClr val="ED388A"/>
              </a:buClr>
              <a:buSzPts val="1800"/>
              <a:buFont typeface="Calibri"/>
              <a:buNone/>
            </a:pPr>
            <a:endParaRPr sz="1800">
              <a:solidFill>
                <a:schemeClr val="dk1"/>
              </a:solidFill>
              <a:latin typeface="Calibri"/>
              <a:ea typeface="Calibri"/>
              <a:cs typeface="Calibri"/>
              <a:sym typeface="Calibri"/>
            </a:endParaRPr>
          </a:p>
          <a:p>
            <a:pPr marL="342900" marR="0" lvl="0" indent="-342900" algn="just" rtl="0">
              <a:spcBef>
                <a:spcPts val="0"/>
              </a:spcBef>
              <a:spcAft>
                <a:spcPts val="0"/>
              </a:spcAft>
              <a:buClr>
                <a:srgbClr val="ED388A"/>
              </a:buClr>
              <a:buSzPts val="1800"/>
              <a:buFont typeface="Calibri"/>
              <a:buAutoNum type="arabicPeriod" startAt="6"/>
            </a:pPr>
            <a:r>
              <a:rPr lang="en-US" sz="1800" b="1">
                <a:solidFill>
                  <a:schemeClr val="dk1"/>
                </a:solidFill>
                <a:latin typeface="Calibri"/>
                <a:ea typeface="Calibri"/>
                <a:cs typeface="Calibri"/>
                <a:sym typeface="Calibri"/>
              </a:rPr>
              <a:t>Vær forsigtig med hvad du poster.</a:t>
            </a:r>
            <a:r>
              <a:rPr lang="en-US" sz="1800">
                <a:solidFill>
                  <a:schemeClr val="dk1"/>
                </a:solidFill>
                <a:latin typeface="Calibri"/>
                <a:ea typeface="Calibri"/>
                <a:cs typeface="Calibri"/>
                <a:sym typeface="Calibri"/>
              </a:rPr>
              <a:t> Sociale netværk er tilgængelige for alle, så alle kan se det indhold, du poster. Vær opmærksom på de kommentarer og billeder, du poster og undgå at afsløre personlige oplysninger såsom placeringer eller adgangskoder.</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36"/>
          <p:cNvSpPr/>
          <p:nvPr/>
        </p:nvSpPr>
        <p:spPr>
          <a:xfrm>
            <a:off x="451029" y="669816"/>
            <a:ext cx="2216669"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Databeskyttelse</a:t>
            </a:r>
            <a:endParaRPr/>
          </a:p>
        </p:txBody>
      </p:sp>
      <p:sp>
        <p:nvSpPr>
          <p:cNvPr id="374" name="Google Shape;374;p36"/>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2.2 Tips til databeskyttelse</a:t>
            </a:r>
            <a:endParaRPr sz="2000">
              <a:solidFill>
                <a:schemeClr val="dk1"/>
              </a:solidFill>
              <a:latin typeface="Calibri"/>
              <a:ea typeface="Calibri"/>
              <a:cs typeface="Calibri"/>
              <a:sym typeface="Calibri"/>
            </a:endParaRPr>
          </a:p>
        </p:txBody>
      </p:sp>
      <p:pic>
        <p:nvPicPr>
          <p:cNvPr id="375" name="Google Shape;375;p3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13446" y="2135183"/>
            <a:ext cx="4691744" cy="340406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37"/>
          <p:cNvSpPr txBox="1"/>
          <p:nvPr/>
        </p:nvSpPr>
        <p:spPr>
          <a:xfrm>
            <a:off x="626290" y="2104558"/>
            <a:ext cx="10925350" cy="3640396"/>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chemeClr val="dk1"/>
                </a:solidFill>
                <a:latin typeface="Calibri"/>
                <a:ea typeface="Calibri"/>
                <a:cs typeface="Calibri"/>
                <a:sym typeface="Calibri"/>
              </a:rPr>
              <a:t>Der er 4 hovedtyper af antivirus:</a:t>
            </a:r>
            <a:endParaRPr/>
          </a:p>
          <a:p>
            <a:pPr marL="0" marR="0" lvl="0" indent="0" algn="l" rtl="0">
              <a:lnSpc>
                <a:spcPct val="107000"/>
              </a:lnSpc>
              <a:spcBef>
                <a:spcPts val="800"/>
              </a:spcBef>
              <a:spcAft>
                <a:spcPts val="0"/>
              </a:spcAft>
              <a:buNone/>
            </a:pPr>
            <a:r>
              <a:rPr lang="en-US" sz="1800" b="1">
                <a:solidFill>
                  <a:srgbClr val="ED388A"/>
                </a:solidFill>
                <a:latin typeface="Calibri"/>
                <a:ea typeface="Calibri"/>
                <a:cs typeface="Calibri"/>
                <a:sym typeface="Calibri"/>
              </a:rPr>
              <a:t>Forebyggende antivirus.</a:t>
            </a:r>
            <a:r>
              <a:rPr lang="en-US" sz="1800">
                <a:solidFill>
                  <a:schemeClr val="dk1"/>
                </a:solidFill>
                <a:latin typeface="Calibri"/>
                <a:ea typeface="Calibri"/>
                <a:cs typeface="Calibri"/>
                <a:sym typeface="Calibri"/>
              </a:rPr>
              <a:t> De analyserer al databevægelse for at opdage trusler, så de kan forhindre malware. </a:t>
            </a:r>
            <a:endParaRPr/>
          </a:p>
          <a:p>
            <a:pPr marL="0" marR="0" lvl="0" indent="0" algn="l" rtl="0">
              <a:lnSpc>
                <a:spcPct val="107000"/>
              </a:lnSpc>
              <a:spcBef>
                <a:spcPts val="800"/>
              </a:spcBef>
              <a:spcAft>
                <a:spcPts val="0"/>
              </a:spcAft>
              <a:buNone/>
            </a:pPr>
            <a:endParaRPr sz="1800" b="1">
              <a:solidFill>
                <a:srgbClr val="ED388A"/>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b="1">
                <a:solidFill>
                  <a:srgbClr val="ED388A"/>
                </a:solidFill>
                <a:latin typeface="Calibri"/>
                <a:ea typeface="Calibri"/>
                <a:cs typeface="Calibri"/>
                <a:sym typeface="Calibri"/>
              </a:rPr>
              <a:t>Identifikator-antivirus.</a:t>
            </a:r>
            <a:r>
              <a:rPr lang="en-US" sz="1800">
                <a:solidFill>
                  <a:schemeClr val="dk1"/>
                </a:solidFill>
                <a:latin typeface="Calibri"/>
                <a:ea typeface="Calibri"/>
                <a:cs typeface="Calibri"/>
                <a:sym typeface="Calibri"/>
              </a:rPr>
              <a:t> De sporer enheden for at finde malware. De leder efter unormal adfærd.</a:t>
            </a:r>
            <a:endParaRPr/>
          </a:p>
          <a:p>
            <a:pPr marL="0" marR="0" lvl="0" indent="0" algn="l" rtl="0">
              <a:lnSpc>
                <a:spcPct val="107000"/>
              </a:lnSpc>
              <a:spcBef>
                <a:spcPts val="800"/>
              </a:spcBef>
              <a:spcAft>
                <a:spcPts val="0"/>
              </a:spcAft>
              <a:buNone/>
            </a:pPr>
            <a:endParaRPr sz="1800" b="1">
              <a:solidFill>
                <a:srgbClr val="ED388A"/>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b="1">
                <a:solidFill>
                  <a:srgbClr val="ED388A"/>
                </a:solidFill>
                <a:latin typeface="Calibri"/>
                <a:ea typeface="Calibri"/>
                <a:cs typeface="Calibri"/>
                <a:sym typeface="Calibri"/>
              </a:rPr>
              <a:t>Dekontaminerende antivirus.</a:t>
            </a:r>
            <a:r>
              <a:rPr lang="en-US" sz="1800">
                <a:solidFill>
                  <a:schemeClr val="dk1"/>
                </a:solidFill>
                <a:latin typeface="Calibri"/>
                <a:ea typeface="Calibri"/>
                <a:cs typeface="Calibri"/>
                <a:sym typeface="Calibri"/>
              </a:rPr>
              <a:t> Fjerner malware, når enheden allerede er blevet inficeret.</a:t>
            </a:r>
            <a:endParaRPr/>
          </a:p>
          <a:p>
            <a:pPr marL="0" marR="0" lvl="0" indent="0" algn="l" rtl="0">
              <a:lnSpc>
                <a:spcPct val="107000"/>
              </a:lnSpc>
              <a:spcBef>
                <a:spcPts val="800"/>
              </a:spcBef>
              <a:spcAft>
                <a:spcPts val="0"/>
              </a:spcAft>
              <a:buNone/>
            </a:pPr>
            <a:endParaRPr sz="1800" b="1">
              <a:solidFill>
                <a:srgbClr val="ED388A"/>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b="1">
                <a:solidFill>
                  <a:srgbClr val="ED388A"/>
                </a:solidFill>
                <a:latin typeface="Calibri"/>
                <a:ea typeface="Calibri"/>
                <a:cs typeface="Calibri"/>
                <a:sym typeface="Calibri"/>
              </a:rPr>
              <a:t>Heuristisk antivirus.</a:t>
            </a:r>
            <a:r>
              <a:rPr lang="en-US" sz="1800">
                <a:solidFill>
                  <a:schemeClr val="dk1"/>
                </a:solidFill>
                <a:latin typeface="Calibri"/>
                <a:ea typeface="Calibri"/>
                <a:cs typeface="Calibri"/>
                <a:sym typeface="Calibri"/>
              </a:rPr>
              <a:t> De simulerer udførelsen af ​​forskellige programmer for at opdage unormal adfærd på en isoleret måde.</a:t>
            </a:r>
            <a:endParaRPr sz="1800" b="1">
              <a:solidFill>
                <a:schemeClr val="dk1"/>
              </a:solidFill>
              <a:latin typeface="Calibri"/>
              <a:ea typeface="Calibri"/>
              <a:cs typeface="Calibri"/>
              <a:sym typeface="Calibri"/>
            </a:endParaRPr>
          </a:p>
        </p:txBody>
      </p:sp>
      <p:sp>
        <p:nvSpPr>
          <p:cNvPr id="381" name="Google Shape;381;p37"/>
          <p:cNvSpPr/>
          <p:nvPr/>
        </p:nvSpPr>
        <p:spPr>
          <a:xfrm>
            <a:off x="451029" y="669816"/>
            <a:ext cx="2216669"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Databeskyttelse</a:t>
            </a:r>
            <a:endParaRPr/>
          </a:p>
        </p:txBody>
      </p:sp>
      <p:sp>
        <p:nvSpPr>
          <p:cNvPr id="382" name="Google Shape;382;p37"/>
          <p:cNvSpPr txBox="1"/>
          <p:nvPr/>
        </p:nvSpPr>
        <p:spPr>
          <a:xfrm>
            <a:off x="523240" y="1250839"/>
            <a:ext cx="4540644"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2.3 Sådan vælger du et antivirus-program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8"/>
          <p:cNvSpPr txBox="1"/>
          <p:nvPr/>
        </p:nvSpPr>
        <p:spPr>
          <a:xfrm>
            <a:off x="626290" y="1999748"/>
            <a:ext cx="10925350" cy="1120957"/>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br>
              <a:rPr lang="en-US" sz="1800">
                <a:solidFill>
                  <a:schemeClr val="dk1"/>
                </a:solidFill>
                <a:latin typeface="Calibri"/>
                <a:ea typeface="Calibri"/>
                <a:cs typeface="Calibri"/>
                <a:sym typeface="Calibri"/>
              </a:rPr>
            </a:br>
            <a:r>
              <a:rPr lang="en-US" sz="1800" i="0">
                <a:solidFill>
                  <a:srgbClr val="202124"/>
                </a:solidFill>
                <a:latin typeface="Calibri"/>
                <a:ea typeface="Calibri"/>
                <a:cs typeface="Calibri"/>
                <a:sym typeface="Calibri"/>
              </a:rPr>
              <a:t>Der er hundredvis af antivirus til rådighed; dog er de ikke alle ens. Når du vælger et antivirus, er der en række kriterier at tage hensyn til.</a:t>
            </a:r>
            <a:endParaRPr sz="1800" b="1">
              <a:solidFill>
                <a:schemeClr val="dk1"/>
              </a:solidFill>
              <a:latin typeface="Calibri"/>
              <a:ea typeface="Calibri"/>
              <a:cs typeface="Calibri"/>
              <a:sym typeface="Calibri"/>
            </a:endParaRPr>
          </a:p>
        </p:txBody>
      </p:sp>
      <p:sp>
        <p:nvSpPr>
          <p:cNvPr id="388" name="Google Shape;388;p38"/>
          <p:cNvSpPr/>
          <p:nvPr/>
        </p:nvSpPr>
        <p:spPr>
          <a:xfrm>
            <a:off x="451029" y="669816"/>
            <a:ext cx="2216669"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Databeskyttelse</a:t>
            </a:r>
            <a:endParaRPr/>
          </a:p>
        </p:txBody>
      </p:sp>
      <p:sp>
        <p:nvSpPr>
          <p:cNvPr id="389" name="Google Shape;389;p38"/>
          <p:cNvSpPr txBox="1"/>
          <p:nvPr/>
        </p:nvSpPr>
        <p:spPr>
          <a:xfrm>
            <a:off x="523240" y="1250839"/>
            <a:ext cx="4115261" cy="70788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2.3 Sådan vælger du et antivirus-program</a:t>
            </a:r>
            <a:endParaRPr/>
          </a:p>
        </p:txBody>
      </p:sp>
      <p:grpSp>
        <p:nvGrpSpPr>
          <p:cNvPr id="390" name="Google Shape;390;p38"/>
          <p:cNvGrpSpPr/>
          <p:nvPr/>
        </p:nvGrpSpPr>
        <p:grpSpPr>
          <a:xfrm>
            <a:off x="2623996" y="3120815"/>
            <a:ext cx="6944006" cy="2160107"/>
            <a:chOff x="591996" y="110"/>
            <a:chExt cx="6944006" cy="2160107"/>
          </a:xfrm>
        </p:grpSpPr>
        <p:sp>
          <p:nvSpPr>
            <p:cNvPr id="391" name="Google Shape;391;p38"/>
            <p:cNvSpPr/>
            <p:nvPr/>
          </p:nvSpPr>
          <p:spPr>
            <a:xfrm>
              <a:off x="591996" y="110"/>
              <a:ext cx="1907210" cy="774460"/>
            </a:xfrm>
            <a:prstGeom prst="rect">
              <a:avLst/>
            </a:prstGeom>
            <a:solidFill>
              <a:srgbClr val="8CAB4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8"/>
            <p:cNvSpPr txBox="1"/>
            <p:nvPr/>
          </p:nvSpPr>
          <p:spPr>
            <a:xfrm>
              <a:off x="591996" y="110"/>
              <a:ext cx="1907210" cy="77446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Kompatibilitet</a:t>
              </a:r>
              <a:endParaRPr sz="2100">
                <a:solidFill>
                  <a:schemeClr val="lt1"/>
                </a:solidFill>
                <a:latin typeface="Calibri"/>
                <a:ea typeface="Calibri"/>
                <a:cs typeface="Calibri"/>
                <a:sym typeface="Calibri"/>
              </a:endParaRPr>
            </a:p>
          </p:txBody>
        </p:sp>
        <p:sp>
          <p:nvSpPr>
            <p:cNvPr id="393" name="Google Shape;393;p38"/>
            <p:cNvSpPr/>
            <p:nvPr/>
          </p:nvSpPr>
          <p:spPr>
            <a:xfrm>
              <a:off x="3110394" y="110"/>
              <a:ext cx="1907210" cy="774460"/>
            </a:xfrm>
            <a:prstGeom prst="rect">
              <a:avLst/>
            </a:prstGeom>
            <a:solidFill>
              <a:srgbClr val="1CBE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8"/>
            <p:cNvSpPr txBox="1"/>
            <p:nvPr/>
          </p:nvSpPr>
          <p:spPr>
            <a:xfrm>
              <a:off x="3110394" y="110"/>
              <a:ext cx="1907210" cy="77446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Funktionalitet</a:t>
              </a:r>
              <a:endParaRPr sz="2100">
                <a:solidFill>
                  <a:schemeClr val="lt1"/>
                </a:solidFill>
                <a:latin typeface="Calibri"/>
                <a:ea typeface="Calibri"/>
                <a:cs typeface="Calibri"/>
                <a:sym typeface="Calibri"/>
              </a:endParaRPr>
            </a:p>
          </p:txBody>
        </p:sp>
        <p:sp>
          <p:nvSpPr>
            <p:cNvPr id="395" name="Google Shape;395;p38"/>
            <p:cNvSpPr/>
            <p:nvPr/>
          </p:nvSpPr>
          <p:spPr>
            <a:xfrm>
              <a:off x="5628792" y="110"/>
              <a:ext cx="1907210" cy="774460"/>
            </a:xfrm>
            <a:prstGeom prst="rect">
              <a:avLst/>
            </a:prstGeom>
            <a:solidFill>
              <a:srgbClr val="F591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txBox="1"/>
            <p:nvPr/>
          </p:nvSpPr>
          <p:spPr>
            <a:xfrm>
              <a:off x="5628792" y="110"/>
              <a:ext cx="1907210" cy="77446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Pålidelighed</a:t>
              </a:r>
              <a:endParaRPr sz="2100">
                <a:solidFill>
                  <a:schemeClr val="lt1"/>
                </a:solidFill>
                <a:latin typeface="Calibri"/>
                <a:ea typeface="Calibri"/>
                <a:cs typeface="Calibri"/>
                <a:sym typeface="Calibri"/>
              </a:endParaRPr>
            </a:p>
          </p:txBody>
        </p:sp>
        <p:sp>
          <p:nvSpPr>
            <p:cNvPr id="397" name="Google Shape;397;p38"/>
            <p:cNvSpPr/>
            <p:nvPr/>
          </p:nvSpPr>
          <p:spPr>
            <a:xfrm>
              <a:off x="591996" y="1385757"/>
              <a:ext cx="1907210" cy="774460"/>
            </a:xfrm>
            <a:prstGeom prst="rect">
              <a:avLst/>
            </a:prstGeom>
            <a:solidFill>
              <a:srgbClr val="9A258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8"/>
            <p:cNvSpPr txBox="1"/>
            <p:nvPr/>
          </p:nvSpPr>
          <p:spPr>
            <a:xfrm>
              <a:off x="591996" y="1385757"/>
              <a:ext cx="1907210" cy="77446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Jævnlige opdateringer</a:t>
              </a:r>
              <a:endParaRPr sz="2100">
                <a:solidFill>
                  <a:schemeClr val="lt1"/>
                </a:solidFill>
                <a:latin typeface="Calibri"/>
                <a:ea typeface="Calibri"/>
                <a:cs typeface="Calibri"/>
                <a:sym typeface="Calibri"/>
              </a:endParaRPr>
            </a:p>
          </p:txBody>
        </p:sp>
        <p:sp>
          <p:nvSpPr>
            <p:cNvPr id="399" name="Google Shape;399;p38"/>
            <p:cNvSpPr/>
            <p:nvPr/>
          </p:nvSpPr>
          <p:spPr>
            <a:xfrm>
              <a:off x="3110394" y="1385757"/>
              <a:ext cx="1907210" cy="774460"/>
            </a:xfrm>
            <a:prstGeom prst="rect">
              <a:avLst/>
            </a:prstGeom>
            <a:solidFill>
              <a:srgbClr val="09A54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8"/>
            <p:cNvSpPr txBox="1"/>
            <p:nvPr/>
          </p:nvSpPr>
          <p:spPr>
            <a:xfrm>
              <a:off x="3110394" y="1385757"/>
              <a:ext cx="1907210" cy="77446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Alsidighed</a:t>
              </a:r>
              <a:endParaRPr/>
            </a:p>
          </p:txBody>
        </p:sp>
        <p:sp>
          <p:nvSpPr>
            <p:cNvPr id="401" name="Google Shape;401;p38"/>
            <p:cNvSpPr/>
            <p:nvPr/>
          </p:nvSpPr>
          <p:spPr>
            <a:xfrm>
              <a:off x="5628792" y="1385757"/>
              <a:ext cx="1907210" cy="774460"/>
            </a:xfrm>
            <a:prstGeom prst="rect">
              <a:avLst/>
            </a:prstGeom>
            <a:solidFill>
              <a:srgbClr val="ED38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8"/>
            <p:cNvSpPr txBox="1"/>
            <p:nvPr/>
          </p:nvSpPr>
          <p:spPr>
            <a:xfrm>
              <a:off x="5628792" y="1385757"/>
              <a:ext cx="1907210" cy="77446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n-US" sz="2100">
                  <a:solidFill>
                    <a:schemeClr val="lt1"/>
                  </a:solidFill>
                  <a:latin typeface="Calibri"/>
                  <a:ea typeface="Calibri"/>
                  <a:cs typeface="Calibri"/>
                  <a:sym typeface="Calibri"/>
                </a:rPr>
                <a:t>Ydeevne</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39"/>
          <p:cNvSpPr txBox="1"/>
          <p:nvPr/>
        </p:nvSpPr>
        <p:spPr>
          <a:xfrm>
            <a:off x="626290" y="2104558"/>
            <a:ext cx="10925350" cy="101614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Blandt de mest anvendte, gratis antivirus-programmer finder man:</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08" name="Google Shape;408;p39"/>
          <p:cNvSpPr/>
          <p:nvPr/>
        </p:nvSpPr>
        <p:spPr>
          <a:xfrm>
            <a:off x="451029" y="669816"/>
            <a:ext cx="2216669"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Databeskyttelse</a:t>
            </a:r>
            <a:endParaRPr/>
          </a:p>
        </p:txBody>
      </p:sp>
      <p:sp>
        <p:nvSpPr>
          <p:cNvPr id="409" name="Google Shape;409;p39"/>
          <p:cNvSpPr txBox="1"/>
          <p:nvPr/>
        </p:nvSpPr>
        <p:spPr>
          <a:xfrm>
            <a:off x="523240" y="1250839"/>
            <a:ext cx="4115261" cy="707886"/>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2.3 Sådan vælger du et antivirus-program</a:t>
            </a:r>
            <a:endParaRPr/>
          </a:p>
        </p:txBody>
      </p:sp>
      <p:pic>
        <p:nvPicPr>
          <p:cNvPr id="410" name="Google Shape;410;p39" descr="Malwarebytes Anti-Malware 4.5.9.198 - Descargar para PC Grati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241225" y="2459794"/>
            <a:ext cx="1959125" cy="1959125"/>
          </a:xfrm>
          <a:prstGeom prst="rect">
            <a:avLst/>
          </a:prstGeom>
          <a:noFill/>
          <a:ln>
            <a:noFill/>
          </a:ln>
        </p:spPr>
      </p:pic>
      <p:pic>
        <p:nvPicPr>
          <p:cNvPr id="411" name="Google Shape;411;p39"/>
          <p:cNvPicPr preferRelativeResize="0"/>
          <p:nvPr/>
        </p:nvPicPr>
        <p:blipFill rotWithShape="1">
          <a:blip r:embed="rId4" cstate="email">
            <a:alphaModFix/>
            <a:extLst>
              <a:ext uri="{28A0092B-C50C-407E-A947-70E740481C1C}">
                <a14:useLocalDpi xmlns:a14="http://schemas.microsoft.com/office/drawing/2010/main"/>
              </a:ext>
            </a:extLst>
          </a:blip>
          <a:srcRect b="19722"/>
          <a:stretch/>
        </p:blipFill>
        <p:spPr>
          <a:xfrm>
            <a:off x="822607" y="4735128"/>
            <a:ext cx="2306886" cy="966418"/>
          </a:xfrm>
          <a:prstGeom prst="rect">
            <a:avLst/>
          </a:prstGeom>
          <a:noFill/>
          <a:ln>
            <a:noFill/>
          </a:ln>
        </p:spPr>
      </p:pic>
      <p:pic>
        <p:nvPicPr>
          <p:cNvPr id="412" name="Google Shape;412;p39"/>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867586" y="4140453"/>
            <a:ext cx="2637591" cy="1477051"/>
          </a:xfrm>
          <a:prstGeom prst="rect">
            <a:avLst/>
          </a:prstGeom>
          <a:noFill/>
          <a:ln>
            <a:noFill/>
          </a:ln>
        </p:spPr>
      </p:pic>
      <p:pic>
        <p:nvPicPr>
          <p:cNvPr id="413" name="Google Shape;413;p39"/>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3774462" y="5060449"/>
            <a:ext cx="1744663" cy="549245"/>
          </a:xfrm>
          <a:prstGeom prst="rect">
            <a:avLst/>
          </a:prstGeom>
          <a:noFill/>
          <a:ln>
            <a:noFill/>
          </a:ln>
        </p:spPr>
      </p:pic>
      <p:pic>
        <p:nvPicPr>
          <p:cNvPr id="414" name="Google Shape;414;p39"/>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9130926" y="4735128"/>
            <a:ext cx="2030002" cy="650642"/>
          </a:xfrm>
          <a:prstGeom prst="rect">
            <a:avLst/>
          </a:prstGeom>
          <a:noFill/>
          <a:ln>
            <a:noFill/>
          </a:ln>
        </p:spPr>
      </p:pic>
      <p:pic>
        <p:nvPicPr>
          <p:cNvPr id="415" name="Google Shape;415;p39"/>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3641835" y="2598575"/>
            <a:ext cx="1959125" cy="1850661"/>
          </a:xfrm>
          <a:prstGeom prst="rect">
            <a:avLst/>
          </a:prstGeom>
          <a:noFill/>
          <a:ln>
            <a:noFill/>
          </a:ln>
        </p:spPr>
      </p:pic>
      <p:pic>
        <p:nvPicPr>
          <p:cNvPr id="416" name="Google Shape;416;p39"/>
          <p:cNvPicPr preferRelativeResize="0"/>
          <p:nvPr/>
        </p:nvPicPr>
        <p:blipFill rotWithShape="1">
          <a:blip r:embed="rId9">
            <a:alphaModFix/>
          </a:blip>
          <a:srcRect/>
          <a:stretch/>
        </p:blipFill>
        <p:spPr>
          <a:xfrm>
            <a:off x="511045" y="2734832"/>
            <a:ext cx="2956560" cy="1554480"/>
          </a:xfrm>
          <a:prstGeom prst="rect">
            <a:avLst/>
          </a:prstGeom>
          <a:noFill/>
          <a:ln>
            <a:noFill/>
          </a:ln>
        </p:spPr>
      </p:pic>
      <p:pic>
        <p:nvPicPr>
          <p:cNvPr id="417" name="Google Shape;417;p39" descr="QLS-00004 Microsoft Defender - цена, описание, купить"/>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552041" y="2240082"/>
            <a:ext cx="3128914" cy="1959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grpSp>
        <p:nvGrpSpPr>
          <p:cNvPr id="422" name="Google Shape;422;p40"/>
          <p:cNvGrpSpPr/>
          <p:nvPr/>
        </p:nvGrpSpPr>
        <p:grpSpPr>
          <a:xfrm>
            <a:off x="-3390605" y="715001"/>
            <a:ext cx="11770330" cy="5791487"/>
            <a:chOff x="-3744325" y="750626"/>
            <a:chExt cx="11579785" cy="5791487"/>
          </a:xfrm>
        </p:grpSpPr>
        <p:sp>
          <p:nvSpPr>
            <p:cNvPr id="423" name="Google Shape;423;p40"/>
            <p:cNvSpPr txBox="1"/>
            <p:nvPr/>
          </p:nvSpPr>
          <p:spPr>
            <a:xfrm>
              <a:off x="1942979" y="1740008"/>
              <a:ext cx="589248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Cybersikkerhed</a:t>
              </a: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Det beskytter os mod cyberkriminalitet såsom spam, phishing, cybermobning og malware. Og det bør være genstand for opmærksomhed i alle typer enheder (mobil eller ej) og modaliteter (apps, data, netværk).</a:t>
              </a:r>
              <a:endParaRPr sz="1600">
                <a:solidFill>
                  <a:schemeClr val="dk1"/>
                </a:solidFill>
                <a:latin typeface="Calibri"/>
                <a:ea typeface="Calibri"/>
                <a:cs typeface="Calibri"/>
                <a:sym typeface="Calibri"/>
              </a:endParaRPr>
            </a:p>
          </p:txBody>
        </p:sp>
        <p:sp>
          <p:nvSpPr>
            <p:cNvPr id="424" name="Google Shape;424;p40"/>
            <p:cNvSpPr/>
            <p:nvPr/>
          </p:nvSpPr>
          <p:spPr>
            <a:xfrm>
              <a:off x="551342" y="2174955"/>
              <a:ext cx="149456" cy="149456"/>
            </a:xfrm>
            <a:prstGeom prst="ellipse">
              <a:avLst/>
            </a:prstGeom>
            <a:solidFill>
              <a:srgbClr val="ED3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425" name="Google Shape;425;p40"/>
            <p:cNvSpPr/>
            <p:nvPr/>
          </p:nvSpPr>
          <p:spPr>
            <a:xfrm>
              <a:off x="1122537" y="3635106"/>
              <a:ext cx="149456" cy="149456"/>
            </a:xfrm>
            <a:prstGeom prst="ellipse">
              <a:avLst/>
            </a:prstGeom>
            <a:solidFill>
              <a:srgbClr val="ED3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sp>
          <p:nvSpPr>
            <p:cNvPr id="426" name="Google Shape;426;p40"/>
            <p:cNvSpPr/>
            <p:nvPr/>
          </p:nvSpPr>
          <p:spPr>
            <a:xfrm>
              <a:off x="551342" y="4999615"/>
              <a:ext cx="149456" cy="149456"/>
            </a:xfrm>
            <a:prstGeom prst="ellipse">
              <a:avLst/>
            </a:prstGeom>
            <a:solidFill>
              <a:srgbClr val="ED3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Helvetica Neue"/>
                <a:ea typeface="Helvetica Neue"/>
                <a:cs typeface="Helvetica Neue"/>
                <a:sym typeface="Helvetica Neue"/>
              </a:endParaRPr>
            </a:p>
          </p:txBody>
        </p:sp>
        <p:cxnSp>
          <p:nvCxnSpPr>
            <p:cNvPr id="427" name="Google Shape;427;p40"/>
            <p:cNvCxnSpPr/>
            <p:nvPr/>
          </p:nvCxnSpPr>
          <p:spPr>
            <a:xfrm>
              <a:off x="757226" y="2227120"/>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428" name="Google Shape;428;p40"/>
            <p:cNvCxnSpPr/>
            <p:nvPr/>
          </p:nvCxnSpPr>
          <p:spPr>
            <a:xfrm>
              <a:off x="1354278" y="3725569"/>
              <a:ext cx="1080470" cy="1"/>
            </a:xfrm>
            <a:prstGeom prst="straightConnector1">
              <a:avLst/>
            </a:prstGeom>
            <a:noFill/>
            <a:ln w="12700" cap="flat" cmpd="sng">
              <a:solidFill>
                <a:srgbClr val="BFBFBF"/>
              </a:solidFill>
              <a:prstDash val="solid"/>
              <a:miter lim="800000"/>
              <a:headEnd type="oval" w="med" len="med"/>
              <a:tailEnd type="oval" w="med" len="med"/>
            </a:ln>
          </p:spPr>
        </p:cxnSp>
        <p:cxnSp>
          <p:nvCxnSpPr>
            <p:cNvPr id="429" name="Google Shape;429;p40"/>
            <p:cNvCxnSpPr/>
            <p:nvPr/>
          </p:nvCxnSpPr>
          <p:spPr>
            <a:xfrm>
              <a:off x="767697" y="5087583"/>
              <a:ext cx="1080470" cy="1"/>
            </a:xfrm>
            <a:prstGeom prst="straightConnector1">
              <a:avLst/>
            </a:prstGeom>
            <a:noFill/>
            <a:ln w="12700" cap="flat" cmpd="sng">
              <a:solidFill>
                <a:srgbClr val="BFBFBF"/>
              </a:solidFill>
              <a:prstDash val="solid"/>
              <a:miter lim="800000"/>
              <a:headEnd type="oval" w="med" len="med"/>
              <a:tailEnd type="oval" w="med" len="med"/>
            </a:ln>
          </p:spPr>
        </p:cxnSp>
        <p:sp>
          <p:nvSpPr>
            <p:cNvPr id="430" name="Google Shape;430;p40"/>
            <p:cNvSpPr/>
            <p:nvPr/>
          </p:nvSpPr>
          <p:spPr>
            <a:xfrm rot="2700000">
              <a:off x="-2923423" y="1626011"/>
              <a:ext cx="4149683" cy="4040717"/>
            </a:xfrm>
            <a:prstGeom prst="arc">
              <a:avLst>
                <a:gd name="adj1" fmla="val 16200000"/>
                <a:gd name="adj2" fmla="val 0"/>
              </a:avLst>
            </a:prstGeom>
            <a:noFill/>
            <a:ln w="12700" cap="flat" cmpd="sng">
              <a:solidFill>
                <a:srgbClr val="ED388A"/>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431;p40"/>
            <p:cNvSpPr txBox="1"/>
            <p:nvPr/>
          </p:nvSpPr>
          <p:spPr>
            <a:xfrm>
              <a:off x="2478618" y="3194514"/>
              <a:ext cx="5012979"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Pas på dig selv</a:t>
              </a: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a:solidFill>
                    <a:schemeClr val="dk1"/>
                  </a:solidFill>
                  <a:latin typeface="Calibri"/>
                  <a:ea typeface="Calibri"/>
                  <a:cs typeface="Calibri"/>
                  <a:sym typeface="Calibri"/>
                </a:rPr>
                <a:t>Hold dine applikationer opdaterede, del ikke følsomme oplysninger online, vær på vagt over for mistænkelige e-mails og brug stærke adgangskoder.</a:t>
              </a:r>
              <a:endParaRPr sz="1600">
                <a:solidFill>
                  <a:schemeClr val="dk1"/>
                </a:solidFill>
                <a:latin typeface="Calibri"/>
                <a:ea typeface="Calibri"/>
                <a:cs typeface="Calibri"/>
                <a:sym typeface="Calibri"/>
              </a:endParaRPr>
            </a:p>
          </p:txBody>
        </p:sp>
        <p:sp>
          <p:nvSpPr>
            <p:cNvPr id="432" name="Google Shape;432;p40"/>
            <p:cNvSpPr txBox="1"/>
            <p:nvPr/>
          </p:nvSpPr>
          <p:spPr>
            <a:xfrm>
              <a:off x="1942979" y="4591652"/>
              <a:ext cx="5604803" cy="8925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Calibri"/>
                  <a:ea typeface="Calibri"/>
                  <a:cs typeface="Calibri"/>
                  <a:sym typeface="Calibri"/>
                </a:rPr>
                <a:t>Databeskyttelse</a:t>
              </a:r>
              <a:endParaRPr sz="2000" b="1">
                <a:solidFill>
                  <a:schemeClr val="dk1"/>
                </a:solidFill>
                <a:latin typeface="Calibri"/>
                <a:ea typeface="Calibri"/>
                <a:cs typeface="Calibri"/>
                <a:sym typeface="Calibri"/>
              </a:endParaRPr>
            </a:p>
            <a:p>
              <a:pPr marL="0" marR="0" lvl="0" indent="0" algn="just" rtl="0">
                <a:spcBef>
                  <a:spcPts val="0"/>
                </a:spcBef>
                <a:spcAft>
                  <a:spcPts val="0"/>
                </a:spcAft>
                <a:buNone/>
              </a:pPr>
              <a:r>
                <a:rPr lang="en-US" sz="1600" b="0" i="0">
                  <a:solidFill>
                    <a:srgbClr val="202124"/>
                  </a:solidFill>
                  <a:latin typeface="Calibri"/>
                  <a:ea typeface="Calibri"/>
                  <a:cs typeface="Calibri"/>
                  <a:sym typeface="Calibri"/>
                </a:rPr>
                <a:t>Vi kan bruge antivirus, lave backups, holde software opdateret og overvåge, hvilke netværk vi forbinder til, og hvad vi poster</a:t>
              </a:r>
              <a:endParaRPr sz="1600">
                <a:solidFill>
                  <a:srgbClr val="000000"/>
                </a:solidFill>
                <a:latin typeface="Calibri"/>
                <a:ea typeface="Calibri"/>
                <a:cs typeface="Calibri"/>
                <a:sym typeface="Calibri"/>
              </a:endParaRPr>
            </a:p>
          </p:txBody>
        </p:sp>
      </p:grpSp>
      <p:sp>
        <p:nvSpPr>
          <p:cNvPr id="433" name="Google Shape;433;p40"/>
          <p:cNvSpPr/>
          <p:nvPr/>
        </p:nvSpPr>
        <p:spPr>
          <a:xfrm>
            <a:off x="451030" y="669816"/>
            <a:ext cx="2119892"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Cybersikkerhed</a:t>
            </a:r>
            <a:endParaRPr/>
          </a:p>
        </p:txBody>
      </p:sp>
      <p:sp>
        <p:nvSpPr>
          <p:cNvPr id="434" name="Google Shape;434;p4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Opsummering:</a:t>
            </a:r>
            <a:endParaRPr/>
          </a:p>
        </p:txBody>
      </p:sp>
      <p:cxnSp>
        <p:nvCxnSpPr>
          <p:cNvPr id="435" name="Google Shape;435;p40"/>
          <p:cNvCxnSpPr/>
          <p:nvPr/>
        </p:nvCxnSpPr>
        <p:spPr>
          <a:xfrm>
            <a:off x="8539993" y="3631149"/>
            <a:ext cx="1456094" cy="0"/>
          </a:xfrm>
          <a:prstGeom prst="straightConnector1">
            <a:avLst/>
          </a:prstGeom>
          <a:noFill/>
          <a:ln w="9525" cap="flat" cmpd="sng">
            <a:solidFill>
              <a:srgbClr val="ED388A"/>
            </a:solidFill>
            <a:prstDash val="dash"/>
            <a:round/>
            <a:headEnd type="none" w="sm" len="sm"/>
            <a:tailEnd type="none" w="sm" len="sm"/>
          </a:ln>
        </p:spPr>
      </p:cxnSp>
      <p:grpSp>
        <p:nvGrpSpPr>
          <p:cNvPr id="436" name="Google Shape;436;p40"/>
          <p:cNvGrpSpPr/>
          <p:nvPr/>
        </p:nvGrpSpPr>
        <p:grpSpPr>
          <a:xfrm>
            <a:off x="10263630" y="2884449"/>
            <a:ext cx="1440000" cy="1022402"/>
            <a:chOff x="6967211" y="2151000"/>
            <a:chExt cx="3569378" cy="2556005"/>
          </a:xfrm>
        </p:grpSpPr>
        <p:sp>
          <p:nvSpPr>
            <p:cNvPr id="437" name="Google Shape;437;p40"/>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438;p40"/>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439;p40"/>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40" name="Google Shape;440;p40"/>
            <p:cNvGrpSpPr/>
            <p:nvPr/>
          </p:nvGrpSpPr>
          <p:grpSpPr>
            <a:xfrm>
              <a:off x="9096589" y="3506582"/>
              <a:ext cx="1440000" cy="1132547"/>
              <a:chOff x="9248989" y="3608181"/>
              <a:chExt cx="1318222" cy="1036769"/>
            </a:xfrm>
          </p:grpSpPr>
          <p:sp>
            <p:nvSpPr>
              <p:cNvPr id="441" name="Google Shape;441;p40"/>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42" name="Google Shape;442;p40"/>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43" name="Google Shape;443;p40"/>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444" name="Google Shape;444;p40"/>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445;p40"/>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446;p40"/>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447;p40"/>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48" name="Google Shape;448;p40"/>
            <p:cNvGrpSpPr/>
            <p:nvPr/>
          </p:nvGrpSpPr>
          <p:grpSpPr>
            <a:xfrm>
              <a:off x="6967211" y="3456359"/>
              <a:ext cx="1137406" cy="1250646"/>
              <a:chOff x="6967211" y="3627104"/>
              <a:chExt cx="983682" cy="1079896"/>
            </a:xfrm>
          </p:grpSpPr>
          <p:sp>
            <p:nvSpPr>
              <p:cNvPr id="449" name="Google Shape;449;p40"/>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450;p40"/>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451;p40"/>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52" name="Google Shape;452;p40"/>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453;p40"/>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1"/>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D388A"/>
              </a:buClr>
              <a:buSzPts val="2400"/>
              <a:buFont typeface="Calibri"/>
              <a:buNone/>
            </a:pPr>
            <a:r>
              <a:rPr lang="en-US" sz="2400" b="1">
                <a:solidFill>
                  <a:srgbClr val="ED388A"/>
                </a:solidFill>
                <a:latin typeface="Calibri"/>
                <a:ea typeface="Calibri"/>
                <a:cs typeface="Calibri"/>
                <a:sym typeface="Calibri"/>
              </a:rPr>
              <a:t>Opsummering test/1</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Tjek din nye viden ved at besvare følgende spørgsmål:</a:t>
            </a:r>
            <a:endParaRPr/>
          </a:p>
        </p:txBody>
      </p:sp>
      <p:grpSp>
        <p:nvGrpSpPr>
          <p:cNvPr id="459" name="Google Shape;459;p41"/>
          <p:cNvGrpSpPr/>
          <p:nvPr/>
        </p:nvGrpSpPr>
        <p:grpSpPr>
          <a:xfrm>
            <a:off x="10263630" y="2884449"/>
            <a:ext cx="1440000" cy="1022402"/>
            <a:chOff x="6967211" y="2151000"/>
            <a:chExt cx="3569378" cy="2556005"/>
          </a:xfrm>
        </p:grpSpPr>
        <p:sp>
          <p:nvSpPr>
            <p:cNvPr id="460" name="Google Shape;460;p41"/>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1" name="Google Shape;461;p41"/>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41"/>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63" name="Google Shape;463;p41"/>
            <p:cNvGrpSpPr/>
            <p:nvPr/>
          </p:nvGrpSpPr>
          <p:grpSpPr>
            <a:xfrm>
              <a:off x="9096589" y="3506582"/>
              <a:ext cx="1440000" cy="1132547"/>
              <a:chOff x="9248989" y="3608181"/>
              <a:chExt cx="1318222" cy="1036769"/>
            </a:xfrm>
          </p:grpSpPr>
          <p:sp>
            <p:nvSpPr>
              <p:cNvPr id="464" name="Google Shape;464;p41"/>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65" name="Google Shape;465;p41"/>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66" name="Google Shape;466;p41"/>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467" name="Google Shape;467;p41"/>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8" name="Google Shape;468;p41"/>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69" name="Google Shape;469;p41"/>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0" name="Google Shape;470;p41"/>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71" name="Google Shape;471;p41"/>
            <p:cNvGrpSpPr/>
            <p:nvPr/>
          </p:nvGrpSpPr>
          <p:grpSpPr>
            <a:xfrm>
              <a:off x="6967211" y="3456359"/>
              <a:ext cx="1137406" cy="1250646"/>
              <a:chOff x="6967211" y="3627104"/>
              <a:chExt cx="983682" cy="1079896"/>
            </a:xfrm>
          </p:grpSpPr>
          <p:sp>
            <p:nvSpPr>
              <p:cNvPr id="472" name="Google Shape;472;p41"/>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3" name="Google Shape;473;p41"/>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4" name="Google Shape;474;p41"/>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75" name="Google Shape;475;p41"/>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6" name="Google Shape;476;p41"/>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77" name="Google Shape;477;p41"/>
          <p:cNvSpPr txBox="1"/>
          <p:nvPr/>
        </p:nvSpPr>
        <p:spPr>
          <a:xfrm>
            <a:off x="686823" y="1773540"/>
            <a:ext cx="7308000" cy="37296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Hvilken af disse er en cyberforbrydelse?</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VPN</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Avira</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Phishing</a:t>
            </a:r>
            <a:endParaRPr/>
          </a:p>
          <a:p>
            <a:pPr marL="284400" marR="0" lvl="0" indent="0" algn="l" rtl="0">
              <a:lnSpc>
                <a:spcPct val="120000"/>
              </a:lnSpc>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Hvad skal vi overveje, når vi kigger efter et antivirusprogram?</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Kompatiblitet</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Pålidelighed</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Begge er korrekte</a:t>
            </a:r>
            <a:endParaRPr sz="1600" b="0" i="0" u="none" strike="noStrike" cap="none">
              <a:solidFill>
                <a:schemeClr val="dk1"/>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Hvad skal vi gøre, hvis vi modtager et link fra en ukendt afsender?</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Åbne det og checke hvad det er</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Lade være med at åbne det og rapportere beskeden</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Sende et andet link retur</a:t>
            </a:r>
            <a:endParaRPr sz="1600" b="0" i="0" u="none" strike="noStrike" cap="none">
              <a:solidFill>
                <a:schemeClr val="dk1"/>
              </a:solidFill>
              <a:latin typeface="Calibri"/>
              <a:ea typeface="Calibri"/>
              <a:cs typeface="Calibri"/>
              <a:sym typeface="Calibri"/>
            </a:endParaRPr>
          </a:p>
        </p:txBody>
      </p:sp>
      <p:cxnSp>
        <p:nvCxnSpPr>
          <p:cNvPr id="478" name="Google Shape;478;p41"/>
          <p:cNvCxnSpPr/>
          <p:nvPr/>
        </p:nvCxnSpPr>
        <p:spPr>
          <a:xfrm>
            <a:off x="7934290" y="3631149"/>
            <a:ext cx="2061797" cy="0"/>
          </a:xfrm>
          <a:prstGeom prst="straightConnector1">
            <a:avLst/>
          </a:prstGeom>
          <a:noFill/>
          <a:ln w="9525" cap="flat" cmpd="sng">
            <a:solidFill>
              <a:srgbClr val="ED388A"/>
            </a:solidFill>
            <a:prstDash val="dash"/>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4"/>
          <p:cNvSpPr/>
          <p:nvPr/>
        </p:nvSpPr>
        <p:spPr>
          <a:xfrm>
            <a:off x="655320" y="2151000"/>
            <a:ext cx="5334000" cy="902056"/>
          </a:xfrm>
          <a:prstGeom prst="roundRect">
            <a:avLst>
              <a:gd name="adj" fmla="val 50000"/>
            </a:avLst>
          </a:prstGeom>
          <a:solidFill>
            <a:srgbClr val="ED388A"/>
          </a:solidFill>
          <a:ln>
            <a:noFill/>
          </a:ln>
        </p:spPr>
        <p:txBody>
          <a:bodyPr spcFirstLastPara="1" wrap="square" lIns="91425" tIns="45700" rIns="91425" bIns="45700" anchor="ctr" anchorCtr="0">
            <a:noAutofit/>
          </a:bodyPr>
          <a:lstStyle/>
          <a:p>
            <a:pPr marL="144000" marR="0" lvl="0" indent="0" algn="l" rtl="0">
              <a:spcBef>
                <a:spcPts val="0"/>
              </a:spcBef>
              <a:spcAft>
                <a:spcPts val="0"/>
              </a:spcAft>
              <a:buNone/>
            </a:pPr>
            <a:r>
              <a:rPr lang="en-US" sz="2000" b="1" i="0">
                <a:solidFill>
                  <a:schemeClr val="lt1"/>
                </a:solidFill>
                <a:latin typeface="arial"/>
                <a:ea typeface="arial"/>
                <a:cs typeface="arial"/>
                <a:sym typeface="arial"/>
              </a:rPr>
              <a:t>Cybersikkerhed og databeskyttelse på erhvervsuddannelsesområdet</a:t>
            </a:r>
            <a:endParaRPr sz="2000" b="1">
              <a:solidFill>
                <a:schemeClr val="lt1"/>
              </a:solidFill>
              <a:latin typeface="Calibri"/>
              <a:ea typeface="Calibri"/>
              <a:cs typeface="Calibri"/>
              <a:sym typeface="Calibri"/>
            </a:endParaRPr>
          </a:p>
        </p:txBody>
      </p:sp>
      <p:sp>
        <p:nvSpPr>
          <p:cNvPr id="195" name="Google Shape;195;p24"/>
          <p:cNvSpPr txBox="1"/>
          <p:nvPr/>
        </p:nvSpPr>
        <p:spPr>
          <a:xfrm>
            <a:off x="675242" y="3067289"/>
            <a:ext cx="5901048" cy="338554"/>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en-US" sz="1600">
                <a:solidFill>
                  <a:schemeClr val="dk1"/>
                </a:solidFill>
                <a:latin typeface="Calibri"/>
                <a:ea typeface="Calibri"/>
                <a:cs typeface="Calibri"/>
                <a:sym typeface="Calibri"/>
              </a:rPr>
              <a:t>ref. DigCompEdu Area 6: Facilitating Learners Digital Competence</a:t>
            </a:r>
            <a:endParaRPr/>
          </a:p>
        </p:txBody>
      </p:sp>
      <p:sp>
        <p:nvSpPr>
          <p:cNvPr id="196" name="Google Shape;196;p24"/>
          <p:cNvSpPr txBox="1"/>
          <p:nvPr/>
        </p:nvSpPr>
        <p:spPr>
          <a:xfrm>
            <a:off x="675241" y="3740993"/>
            <a:ext cx="4718435" cy="461665"/>
          </a:xfrm>
          <a:prstGeom prst="rect">
            <a:avLst/>
          </a:prstGeom>
          <a:noFill/>
          <a:ln>
            <a:noFill/>
          </a:ln>
        </p:spPr>
        <p:txBody>
          <a:bodyPr spcFirstLastPara="1" wrap="square" lIns="91425" tIns="45700" rIns="91425" bIns="45700" anchor="t" anchorCtr="0">
            <a:spAutoFit/>
          </a:bodyPr>
          <a:lstStyle/>
          <a:p>
            <a:pPr marL="216000" marR="0" lvl="0" indent="0" algn="l" rtl="0">
              <a:spcBef>
                <a:spcPts val="0"/>
              </a:spcBef>
              <a:spcAft>
                <a:spcPts val="0"/>
              </a:spcAft>
              <a:buNone/>
            </a:pPr>
            <a:r>
              <a:rPr lang="en-US" sz="2400">
                <a:solidFill>
                  <a:schemeClr val="dk1"/>
                </a:solidFill>
                <a:latin typeface="Calibri"/>
                <a:ea typeface="Calibri"/>
                <a:cs typeface="Calibri"/>
                <a:sym typeface="Calibri"/>
              </a:rPr>
              <a:t>Partner: </a:t>
            </a:r>
            <a:r>
              <a:rPr lang="en-US" sz="2400">
                <a:solidFill>
                  <a:srgbClr val="ED388A"/>
                </a:solidFill>
                <a:latin typeface="Calibri"/>
                <a:ea typeface="Calibri"/>
                <a:cs typeface="Calibri"/>
                <a:sym typeface="Calibri"/>
              </a:rPr>
              <a:t>Internet Web Solutions</a:t>
            </a:r>
            <a:endParaRPr/>
          </a:p>
        </p:txBody>
      </p:sp>
      <p:grpSp>
        <p:nvGrpSpPr>
          <p:cNvPr id="197" name="Google Shape;197;p24"/>
          <p:cNvGrpSpPr/>
          <p:nvPr/>
        </p:nvGrpSpPr>
        <p:grpSpPr>
          <a:xfrm>
            <a:off x="6967211" y="2151000"/>
            <a:ext cx="3600000" cy="2556005"/>
            <a:chOff x="6967211" y="2151000"/>
            <a:chExt cx="3569378" cy="2556005"/>
          </a:xfrm>
        </p:grpSpPr>
        <p:sp>
          <p:nvSpPr>
            <p:cNvPr id="198" name="Google Shape;198;p24"/>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24"/>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24"/>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1" name="Google Shape;201;p24"/>
            <p:cNvGrpSpPr/>
            <p:nvPr/>
          </p:nvGrpSpPr>
          <p:grpSpPr>
            <a:xfrm>
              <a:off x="9096589" y="3506582"/>
              <a:ext cx="1440000" cy="1132547"/>
              <a:chOff x="9248989" y="3608181"/>
              <a:chExt cx="1318222" cy="1036769"/>
            </a:xfrm>
          </p:grpSpPr>
          <p:sp>
            <p:nvSpPr>
              <p:cNvPr id="202" name="Google Shape;202;p24"/>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03" name="Google Shape;203;p24"/>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04" name="Google Shape;204;p24"/>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205" name="Google Shape;205;p24"/>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24"/>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24"/>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24"/>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09" name="Google Shape;209;p24"/>
            <p:cNvGrpSpPr/>
            <p:nvPr/>
          </p:nvGrpSpPr>
          <p:grpSpPr>
            <a:xfrm>
              <a:off x="6967211" y="3456359"/>
              <a:ext cx="1137406" cy="1250646"/>
              <a:chOff x="6967211" y="3627104"/>
              <a:chExt cx="983682" cy="1079896"/>
            </a:xfrm>
          </p:grpSpPr>
          <p:sp>
            <p:nvSpPr>
              <p:cNvPr id="210" name="Google Shape;210;p24"/>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211;p24"/>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212;p24"/>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13" name="Google Shape;213;p24"/>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24"/>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905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215" name="Google Shape;215;p24"/>
          <p:cNvCxnSpPr/>
          <p:nvPr/>
        </p:nvCxnSpPr>
        <p:spPr>
          <a:xfrm>
            <a:off x="528320" y="3631149"/>
            <a:ext cx="6047970" cy="0"/>
          </a:xfrm>
          <a:prstGeom prst="straightConnector1">
            <a:avLst/>
          </a:prstGeom>
          <a:noFill/>
          <a:ln w="9525" cap="flat" cmpd="sng">
            <a:solidFill>
              <a:srgbClr val="ED388A"/>
            </a:solidFill>
            <a:prstDash val="dash"/>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2"/>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D388A"/>
              </a:buClr>
              <a:buSzPts val="2400"/>
              <a:buFont typeface="Calibri"/>
              <a:buNone/>
            </a:pPr>
            <a:r>
              <a:rPr lang="en-US" sz="2400" b="1">
                <a:solidFill>
                  <a:srgbClr val="ED388A"/>
                </a:solidFill>
                <a:latin typeface="Calibri"/>
                <a:ea typeface="Calibri"/>
                <a:cs typeface="Calibri"/>
                <a:sym typeface="Calibri"/>
              </a:rPr>
              <a:t>Opsummering test/2</a:t>
            </a:r>
            <a:endParaRPr/>
          </a:p>
          <a:p>
            <a:pPr marL="0" marR="0" lvl="0" indent="0" algn="l" rtl="0">
              <a:spcBef>
                <a:spcPts val="0"/>
              </a:spcBef>
              <a:spcAft>
                <a:spcPts val="0"/>
              </a:spcAft>
              <a:buClr>
                <a:schemeClr val="dk1"/>
              </a:buClr>
              <a:buSzPts val="2000"/>
              <a:buFont typeface="Calibri"/>
              <a:buNone/>
            </a:pPr>
            <a:r>
              <a:rPr lang="en-US" sz="2000">
                <a:solidFill>
                  <a:schemeClr val="dk1"/>
                </a:solidFill>
                <a:latin typeface="Calibri"/>
                <a:ea typeface="Calibri"/>
                <a:cs typeface="Calibri"/>
                <a:sym typeface="Calibri"/>
              </a:rPr>
              <a:t>Tjek din nye viden ved at besvare følgende spørgsmål:</a:t>
            </a:r>
            <a:endParaRPr sz="2000" b="1">
              <a:solidFill>
                <a:srgbClr val="ED388A"/>
              </a:solidFill>
              <a:latin typeface="Calibri"/>
              <a:ea typeface="Calibri"/>
              <a:cs typeface="Calibri"/>
              <a:sym typeface="Calibri"/>
            </a:endParaRPr>
          </a:p>
        </p:txBody>
      </p:sp>
      <p:grpSp>
        <p:nvGrpSpPr>
          <p:cNvPr id="484" name="Google Shape;484;p42"/>
          <p:cNvGrpSpPr/>
          <p:nvPr/>
        </p:nvGrpSpPr>
        <p:grpSpPr>
          <a:xfrm>
            <a:off x="10263630" y="2884449"/>
            <a:ext cx="1440000" cy="1022402"/>
            <a:chOff x="6967211" y="2151000"/>
            <a:chExt cx="3569378" cy="2556005"/>
          </a:xfrm>
        </p:grpSpPr>
        <p:sp>
          <p:nvSpPr>
            <p:cNvPr id="485" name="Google Shape;485;p42"/>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6" name="Google Shape;486;p42"/>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87" name="Google Shape;487;p42"/>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88" name="Google Shape;488;p42"/>
            <p:cNvGrpSpPr/>
            <p:nvPr/>
          </p:nvGrpSpPr>
          <p:grpSpPr>
            <a:xfrm>
              <a:off x="9096589" y="3506582"/>
              <a:ext cx="1440000" cy="1132547"/>
              <a:chOff x="9248989" y="3608181"/>
              <a:chExt cx="1318222" cy="1036769"/>
            </a:xfrm>
          </p:grpSpPr>
          <p:sp>
            <p:nvSpPr>
              <p:cNvPr id="489" name="Google Shape;489;p42"/>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90" name="Google Shape;490;p42"/>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491" name="Google Shape;491;p42"/>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492" name="Google Shape;492;p42"/>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3" name="Google Shape;493;p42"/>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4" name="Google Shape;494;p42"/>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5" name="Google Shape;495;p42"/>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6" name="Google Shape;496;p42"/>
            <p:cNvGrpSpPr/>
            <p:nvPr/>
          </p:nvGrpSpPr>
          <p:grpSpPr>
            <a:xfrm>
              <a:off x="6967211" y="3456359"/>
              <a:ext cx="1137406" cy="1250646"/>
              <a:chOff x="6967211" y="3627104"/>
              <a:chExt cx="983682" cy="1079896"/>
            </a:xfrm>
          </p:grpSpPr>
          <p:sp>
            <p:nvSpPr>
              <p:cNvPr id="497" name="Google Shape;497;p42"/>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8" name="Google Shape;498;p42"/>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42"/>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00" name="Google Shape;500;p42"/>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1" name="Google Shape;501;p42"/>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502" name="Google Shape;502;p42"/>
          <p:cNvCxnSpPr/>
          <p:nvPr/>
        </p:nvCxnSpPr>
        <p:spPr>
          <a:xfrm>
            <a:off x="7934290" y="3631149"/>
            <a:ext cx="2061797" cy="0"/>
          </a:xfrm>
          <a:prstGeom prst="straightConnector1">
            <a:avLst/>
          </a:prstGeom>
          <a:noFill/>
          <a:ln w="9525" cap="flat" cmpd="sng">
            <a:solidFill>
              <a:srgbClr val="ED388A"/>
            </a:solidFill>
            <a:prstDash val="dash"/>
            <a:round/>
            <a:headEnd type="none" w="sm" len="sm"/>
            <a:tailEnd type="none" w="sm" len="sm"/>
          </a:ln>
        </p:spPr>
      </p:cxnSp>
      <p:sp>
        <p:nvSpPr>
          <p:cNvPr id="503" name="Google Shape;503;p42"/>
          <p:cNvSpPr txBox="1"/>
          <p:nvPr/>
        </p:nvSpPr>
        <p:spPr>
          <a:xfrm>
            <a:off x="626290" y="2199478"/>
            <a:ext cx="7308000" cy="2546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Hvordan kan vi beskytte vores data?</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Udgive indhold ofte</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Sende mails med vores oplysninger til vores bekendte</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Holde softwaren opdateret</a:t>
            </a:r>
            <a:endParaRPr sz="1600" b="0" i="0" u="none" strike="noStrike" cap="none">
              <a:solidFill>
                <a:schemeClr val="dk1"/>
              </a:solidFill>
              <a:latin typeface="arial"/>
              <a:ea typeface="arial"/>
              <a:cs typeface="arial"/>
              <a:sym typeface="arial"/>
            </a:endParaRPr>
          </a:p>
          <a:p>
            <a:pPr marL="432000" marR="0" lvl="2" indent="-42399" algn="l"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Hvad skal en stærk adgangskode indeholde?</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Brugeroplysninger</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Store bogstaver, små bogstaver, tal og specialtegn</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Troværdige ord</a:t>
            </a: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43"/>
          <p:cNvSpPr txBox="1"/>
          <p:nvPr/>
        </p:nvSpPr>
        <p:spPr>
          <a:xfrm>
            <a:off x="686823" y="1773540"/>
            <a:ext cx="7308000" cy="37296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Hvilken af disse er en cyberforbrydelse?</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VPN</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Avira</a:t>
            </a:r>
            <a:endParaRPr/>
          </a:p>
          <a:p>
            <a:pPr marL="432000" marR="0" lvl="2" indent="-143999" algn="l" rtl="0">
              <a:spcBef>
                <a:spcPts val="0"/>
              </a:spcBef>
              <a:spcAft>
                <a:spcPts val="0"/>
              </a:spcAft>
              <a:buClr>
                <a:srgbClr val="ED388A"/>
              </a:buClr>
              <a:buSzPts val="1600"/>
              <a:buFont typeface="Arial"/>
              <a:buChar char="•"/>
            </a:pPr>
            <a:r>
              <a:rPr lang="en-US" sz="1600" b="1" i="0" u="sng" strike="noStrike" cap="none">
                <a:solidFill>
                  <a:srgbClr val="ED388A"/>
                </a:solidFill>
                <a:latin typeface="Calibri"/>
                <a:ea typeface="Calibri"/>
                <a:cs typeface="Calibri"/>
                <a:sym typeface="Calibri"/>
              </a:rPr>
              <a:t>Phishing</a:t>
            </a:r>
            <a:endParaRPr/>
          </a:p>
          <a:p>
            <a:pPr marL="284400" marR="0" lvl="0" indent="0" algn="l" rtl="0">
              <a:lnSpc>
                <a:spcPct val="120000"/>
              </a:lnSpc>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Hvad skal vi overveje, når vi kigger efter et antivirusprogram?</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Kompatiblitet</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Pålidelighed</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rgbClr val="ED388A"/>
              </a:buClr>
              <a:buSzPts val="1600"/>
              <a:buFont typeface="Arial"/>
              <a:buChar char="•"/>
            </a:pPr>
            <a:r>
              <a:rPr lang="en-US" sz="1600" b="1" i="0" u="none" strike="noStrike" cap="none">
                <a:solidFill>
                  <a:srgbClr val="ED388A"/>
                </a:solidFill>
                <a:latin typeface="Calibri"/>
                <a:ea typeface="Calibri"/>
                <a:cs typeface="Calibri"/>
                <a:sym typeface="Calibri"/>
              </a:rPr>
              <a:t>Begge er korrekte</a:t>
            </a:r>
            <a:endParaRPr sz="1600" b="1" i="0" u="none" strike="noStrike" cap="none">
              <a:solidFill>
                <a:srgbClr val="ED388A"/>
              </a:solidFill>
              <a:latin typeface="Calibri"/>
              <a:ea typeface="Calibri"/>
              <a:cs typeface="Calibri"/>
              <a:sym typeface="Calibri"/>
            </a:endParaRPr>
          </a:p>
          <a:p>
            <a:pPr marL="288000" marR="0" lvl="2" indent="0" algn="l" rtl="0">
              <a:spcBef>
                <a:spcPts val="0"/>
              </a:spcBef>
              <a:spcAft>
                <a:spcPts val="0"/>
              </a:spcAft>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Hvad skal vi gøre, hvis vi modtager et link fra en ukendt afsender?</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Åbne det og checke hvad det er</a:t>
            </a:r>
            <a:endParaRPr/>
          </a:p>
          <a:p>
            <a:pPr marL="432000" marR="0" lvl="2" indent="-143999" algn="l" rtl="0">
              <a:spcBef>
                <a:spcPts val="0"/>
              </a:spcBef>
              <a:spcAft>
                <a:spcPts val="0"/>
              </a:spcAft>
              <a:buClr>
                <a:srgbClr val="ED388A"/>
              </a:buClr>
              <a:buSzPts val="1600"/>
              <a:buFont typeface="Arial"/>
              <a:buChar char="•"/>
            </a:pPr>
            <a:r>
              <a:rPr lang="en-US" sz="1600" b="1" i="0" u="none" strike="noStrike" cap="none">
                <a:solidFill>
                  <a:srgbClr val="ED388A"/>
                </a:solidFill>
                <a:latin typeface="Calibri"/>
                <a:ea typeface="Calibri"/>
                <a:cs typeface="Calibri"/>
                <a:sym typeface="Calibri"/>
              </a:rPr>
              <a:t>Lade være med at åbne det og rapportere beskeden</a:t>
            </a:r>
            <a:endParaRPr sz="1600" b="1" i="0" u="none" strike="noStrike" cap="none">
              <a:solidFill>
                <a:srgbClr val="ED388A"/>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Sende et andet link retur</a:t>
            </a:r>
            <a:endParaRPr sz="1600" b="0" i="0" u="none" strike="noStrike" cap="none">
              <a:solidFill>
                <a:schemeClr val="dk1"/>
              </a:solidFill>
              <a:latin typeface="Calibri"/>
              <a:ea typeface="Calibri"/>
              <a:cs typeface="Calibri"/>
              <a:sym typeface="Calibri"/>
            </a:endParaRPr>
          </a:p>
        </p:txBody>
      </p:sp>
      <p:sp>
        <p:nvSpPr>
          <p:cNvPr id="509" name="Google Shape;509;p43"/>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D388A"/>
              </a:buClr>
              <a:buSzPts val="2400"/>
              <a:buFont typeface="Calibri"/>
              <a:buNone/>
            </a:pPr>
            <a:r>
              <a:rPr lang="en-US" sz="2400" b="1">
                <a:solidFill>
                  <a:srgbClr val="ED388A"/>
                </a:solidFill>
                <a:latin typeface="Calibri"/>
                <a:ea typeface="Calibri"/>
                <a:cs typeface="Calibri"/>
                <a:sym typeface="Calibri"/>
              </a:rPr>
              <a:t>Opsummering testresultat/1</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Her er svarerne:</a:t>
            </a:r>
            <a:endParaRPr/>
          </a:p>
        </p:txBody>
      </p:sp>
      <p:cxnSp>
        <p:nvCxnSpPr>
          <p:cNvPr id="510" name="Google Shape;510;p43"/>
          <p:cNvCxnSpPr/>
          <p:nvPr/>
        </p:nvCxnSpPr>
        <p:spPr>
          <a:xfrm>
            <a:off x="7934290" y="3631149"/>
            <a:ext cx="2061797" cy="0"/>
          </a:xfrm>
          <a:prstGeom prst="straightConnector1">
            <a:avLst/>
          </a:prstGeom>
          <a:noFill/>
          <a:ln w="9525" cap="flat" cmpd="sng">
            <a:solidFill>
              <a:srgbClr val="ED388A"/>
            </a:solidFill>
            <a:prstDash val="dash"/>
            <a:round/>
            <a:headEnd type="none" w="sm" len="sm"/>
            <a:tailEnd type="none" w="sm" len="sm"/>
          </a:ln>
        </p:spPr>
      </p:cxnSp>
      <p:grpSp>
        <p:nvGrpSpPr>
          <p:cNvPr id="511" name="Google Shape;511;p43"/>
          <p:cNvGrpSpPr/>
          <p:nvPr/>
        </p:nvGrpSpPr>
        <p:grpSpPr>
          <a:xfrm>
            <a:off x="10263630" y="2884449"/>
            <a:ext cx="1440000" cy="1022402"/>
            <a:chOff x="6967211" y="2151000"/>
            <a:chExt cx="3569378" cy="2556005"/>
          </a:xfrm>
        </p:grpSpPr>
        <p:sp>
          <p:nvSpPr>
            <p:cNvPr id="512" name="Google Shape;512;p43"/>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3" name="Google Shape;513;p43"/>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4" name="Google Shape;514;p43"/>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5" name="Google Shape;515;p43"/>
            <p:cNvGrpSpPr/>
            <p:nvPr/>
          </p:nvGrpSpPr>
          <p:grpSpPr>
            <a:xfrm>
              <a:off x="9096589" y="3506582"/>
              <a:ext cx="1440000" cy="1132547"/>
              <a:chOff x="9248989" y="3608181"/>
              <a:chExt cx="1318222" cy="1036769"/>
            </a:xfrm>
          </p:grpSpPr>
          <p:sp>
            <p:nvSpPr>
              <p:cNvPr id="516" name="Google Shape;516;p43"/>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517" name="Google Shape;517;p43"/>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518" name="Google Shape;518;p43"/>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519" name="Google Shape;519;p43"/>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0" name="Google Shape;520;p43"/>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1" name="Google Shape;521;p43"/>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2" name="Google Shape;522;p43"/>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23" name="Google Shape;523;p43"/>
            <p:cNvGrpSpPr/>
            <p:nvPr/>
          </p:nvGrpSpPr>
          <p:grpSpPr>
            <a:xfrm>
              <a:off x="6967211" y="3456359"/>
              <a:ext cx="1137406" cy="1250646"/>
              <a:chOff x="6967211" y="3627104"/>
              <a:chExt cx="983682" cy="1079896"/>
            </a:xfrm>
          </p:grpSpPr>
          <p:sp>
            <p:nvSpPr>
              <p:cNvPr id="524" name="Google Shape;524;p43"/>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5" name="Google Shape;525;p43"/>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43"/>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27" name="Google Shape;527;p43"/>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8" name="Google Shape;528;p43"/>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4"/>
          <p:cNvSpPr txBox="1"/>
          <p:nvPr/>
        </p:nvSpPr>
        <p:spPr>
          <a:xfrm>
            <a:off x="626290" y="2199478"/>
            <a:ext cx="7308000" cy="25465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Hvordan kan vi beskytte vores data?</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Udgive indhold ofte</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Sende mails med vores oplysninger til vores bekendte</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rgbClr val="ED388A"/>
              </a:buClr>
              <a:buSzPts val="1600"/>
              <a:buFont typeface="Arial"/>
              <a:buChar char="•"/>
            </a:pPr>
            <a:r>
              <a:rPr lang="en-US" sz="1600" b="1" i="0" u="none" strike="noStrike" cap="none">
                <a:solidFill>
                  <a:srgbClr val="ED388A"/>
                </a:solidFill>
                <a:latin typeface="Calibri"/>
                <a:ea typeface="Calibri"/>
                <a:cs typeface="Calibri"/>
                <a:sym typeface="Calibri"/>
              </a:rPr>
              <a:t>Holde softwaren opdateret</a:t>
            </a:r>
            <a:endParaRPr sz="1600" b="0" i="0" u="none" strike="noStrike" cap="none">
              <a:solidFill>
                <a:srgbClr val="202124"/>
              </a:solidFill>
              <a:latin typeface="arial"/>
              <a:ea typeface="arial"/>
              <a:cs typeface="arial"/>
              <a:sym typeface="arial"/>
            </a:endParaRPr>
          </a:p>
          <a:p>
            <a:pPr marL="432000" marR="0" lvl="2" indent="-42399" algn="l" rtl="0">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Hvad skal en stærk adgangskode indeholde?</a:t>
            </a:r>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Brugeroplysninger</a:t>
            </a:r>
            <a:endParaRPr sz="1600" b="0" i="0" u="none" strike="noStrike" cap="none">
              <a:solidFill>
                <a:schemeClr val="dk1"/>
              </a:solidFill>
              <a:latin typeface="Calibri"/>
              <a:ea typeface="Calibri"/>
              <a:cs typeface="Calibri"/>
              <a:sym typeface="Calibri"/>
            </a:endParaRPr>
          </a:p>
          <a:p>
            <a:pPr marL="432000" marR="0" lvl="2" indent="-143999" algn="l" rtl="0">
              <a:spcBef>
                <a:spcPts val="0"/>
              </a:spcBef>
              <a:spcAft>
                <a:spcPts val="0"/>
              </a:spcAft>
              <a:buClr>
                <a:srgbClr val="ED388A"/>
              </a:buClr>
              <a:buSzPts val="1600"/>
              <a:buFont typeface="Arial"/>
              <a:buChar char="•"/>
            </a:pPr>
            <a:r>
              <a:rPr lang="en-US" sz="1600" b="1" i="0" u="sng" strike="noStrike" cap="none">
                <a:solidFill>
                  <a:srgbClr val="ED388A"/>
                </a:solidFill>
                <a:latin typeface="Calibri"/>
                <a:ea typeface="Calibri"/>
                <a:cs typeface="Calibri"/>
                <a:sym typeface="Calibri"/>
              </a:rPr>
              <a:t>Store</a:t>
            </a:r>
            <a:r>
              <a:rPr lang="en-US" sz="1600" b="1" i="0" u="none" strike="noStrike" cap="none">
                <a:solidFill>
                  <a:srgbClr val="ED388A"/>
                </a:solidFill>
                <a:latin typeface="Calibri"/>
                <a:ea typeface="Calibri"/>
                <a:cs typeface="Calibri"/>
                <a:sym typeface="Calibri"/>
              </a:rPr>
              <a:t> bogstaver, små bogstaver, tal og specialtegn</a:t>
            </a:r>
            <a:endParaRPr sz="1600" b="1" i="0" u="none" strike="noStrike" cap="none">
              <a:solidFill>
                <a:srgbClr val="ED388A"/>
              </a:solidFill>
              <a:latin typeface="Calibri"/>
              <a:ea typeface="Calibri"/>
              <a:cs typeface="Calibri"/>
              <a:sym typeface="Calibri"/>
            </a:endParaRPr>
          </a:p>
          <a:p>
            <a:pPr marL="432000" marR="0" lvl="2" indent="-143999" algn="l" rtl="0">
              <a:spcBef>
                <a:spcPts val="0"/>
              </a:spcBef>
              <a:spcAft>
                <a:spcPts val="0"/>
              </a:spcAft>
              <a:buClr>
                <a:schemeClr val="dk1"/>
              </a:buClr>
              <a:buSzPts val="1600"/>
              <a:buFont typeface="Arial"/>
              <a:buChar char="•"/>
            </a:pPr>
            <a:r>
              <a:rPr lang="en-US" sz="1600" b="0" i="0" u="none" strike="noStrike" cap="none">
                <a:solidFill>
                  <a:schemeClr val="dk1"/>
                </a:solidFill>
                <a:latin typeface="Calibri"/>
                <a:ea typeface="Calibri"/>
                <a:cs typeface="Calibri"/>
                <a:sym typeface="Calibri"/>
              </a:rPr>
              <a:t>Troværdige ord</a:t>
            </a:r>
            <a:endParaRPr sz="1600" b="0" i="0" u="none" strike="noStrike" cap="none">
              <a:solidFill>
                <a:schemeClr val="dk1"/>
              </a:solidFill>
              <a:latin typeface="Calibri"/>
              <a:ea typeface="Calibri"/>
              <a:cs typeface="Calibri"/>
              <a:sym typeface="Calibri"/>
            </a:endParaRPr>
          </a:p>
        </p:txBody>
      </p:sp>
      <p:cxnSp>
        <p:nvCxnSpPr>
          <p:cNvPr id="534" name="Google Shape;534;p44"/>
          <p:cNvCxnSpPr/>
          <p:nvPr/>
        </p:nvCxnSpPr>
        <p:spPr>
          <a:xfrm>
            <a:off x="7934290" y="3631149"/>
            <a:ext cx="2061797" cy="0"/>
          </a:xfrm>
          <a:prstGeom prst="straightConnector1">
            <a:avLst/>
          </a:prstGeom>
          <a:noFill/>
          <a:ln w="9525" cap="flat" cmpd="sng">
            <a:solidFill>
              <a:srgbClr val="ED388A"/>
            </a:solidFill>
            <a:prstDash val="dash"/>
            <a:round/>
            <a:headEnd type="none" w="sm" len="sm"/>
            <a:tailEnd type="none" w="sm" len="sm"/>
          </a:ln>
        </p:spPr>
      </p:cxnSp>
      <p:sp>
        <p:nvSpPr>
          <p:cNvPr id="535" name="Google Shape;535;p44"/>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D388A"/>
              </a:buClr>
              <a:buSzPts val="2400"/>
              <a:buFont typeface="Calibri"/>
              <a:buNone/>
            </a:pPr>
            <a:r>
              <a:rPr lang="en-US" sz="2400" b="1">
                <a:solidFill>
                  <a:srgbClr val="ED388A"/>
                </a:solidFill>
                <a:latin typeface="Calibri"/>
                <a:ea typeface="Calibri"/>
                <a:cs typeface="Calibri"/>
                <a:sym typeface="Calibri"/>
              </a:rPr>
              <a:t>Opsummering testresultat/2</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Her er svarerne:</a:t>
            </a:r>
            <a:endParaRPr/>
          </a:p>
        </p:txBody>
      </p:sp>
      <p:grpSp>
        <p:nvGrpSpPr>
          <p:cNvPr id="536" name="Google Shape;536;p44"/>
          <p:cNvGrpSpPr/>
          <p:nvPr/>
        </p:nvGrpSpPr>
        <p:grpSpPr>
          <a:xfrm>
            <a:off x="10263630" y="2884449"/>
            <a:ext cx="1440000" cy="1022402"/>
            <a:chOff x="6967211" y="2151000"/>
            <a:chExt cx="3569378" cy="2556005"/>
          </a:xfrm>
        </p:grpSpPr>
        <p:sp>
          <p:nvSpPr>
            <p:cNvPr id="537" name="Google Shape;537;p44"/>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8" name="Google Shape;538;p44"/>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9" name="Google Shape;539;p44"/>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0" name="Google Shape;540;p44"/>
            <p:cNvGrpSpPr/>
            <p:nvPr/>
          </p:nvGrpSpPr>
          <p:grpSpPr>
            <a:xfrm>
              <a:off x="9096589" y="3506582"/>
              <a:ext cx="1440000" cy="1132547"/>
              <a:chOff x="9248989" y="3608181"/>
              <a:chExt cx="1318222" cy="1036769"/>
            </a:xfrm>
          </p:grpSpPr>
          <p:sp>
            <p:nvSpPr>
              <p:cNvPr id="541" name="Google Shape;541;p44"/>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542" name="Google Shape;542;p44"/>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543" name="Google Shape;543;p44"/>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544" name="Google Shape;544;p44"/>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5" name="Google Shape;545;p44"/>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6" name="Google Shape;546;p44"/>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7" name="Google Shape;547;p44"/>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48" name="Google Shape;548;p44"/>
            <p:cNvGrpSpPr/>
            <p:nvPr/>
          </p:nvGrpSpPr>
          <p:grpSpPr>
            <a:xfrm>
              <a:off x="6967211" y="3456359"/>
              <a:ext cx="1137406" cy="1250646"/>
              <a:chOff x="6967211" y="3627104"/>
              <a:chExt cx="983682" cy="1079896"/>
            </a:xfrm>
          </p:grpSpPr>
          <p:sp>
            <p:nvSpPr>
              <p:cNvPr id="549" name="Google Shape;549;p44"/>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0" name="Google Shape;550;p44"/>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1" name="Google Shape;551;p44"/>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52" name="Google Shape;552;p44"/>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3" name="Google Shape;553;p44"/>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45"/>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D388A"/>
              </a:buClr>
              <a:buSzPts val="2400"/>
              <a:buFont typeface="Calibri"/>
              <a:buNone/>
            </a:pPr>
            <a:r>
              <a:rPr lang="en-US" sz="2400" b="1">
                <a:solidFill>
                  <a:srgbClr val="ED388A"/>
                </a:solidFill>
                <a:latin typeface="Calibri"/>
                <a:ea typeface="Calibri"/>
                <a:cs typeface="Calibri"/>
                <a:sym typeface="Calibri"/>
              </a:rPr>
              <a:t>Fantastisk!</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Husk på at du nu:</a:t>
            </a:r>
            <a:endParaRPr/>
          </a:p>
        </p:txBody>
      </p:sp>
      <p:cxnSp>
        <p:nvCxnSpPr>
          <p:cNvPr id="559" name="Google Shape;559;p45"/>
          <p:cNvCxnSpPr/>
          <p:nvPr/>
        </p:nvCxnSpPr>
        <p:spPr>
          <a:xfrm>
            <a:off x="528320" y="3631149"/>
            <a:ext cx="9469120" cy="0"/>
          </a:xfrm>
          <a:prstGeom prst="straightConnector1">
            <a:avLst/>
          </a:prstGeom>
          <a:noFill/>
          <a:ln w="9525" cap="flat" cmpd="sng">
            <a:solidFill>
              <a:srgbClr val="ED388A"/>
            </a:solidFill>
            <a:prstDash val="dash"/>
            <a:round/>
            <a:headEnd type="none" w="sm" len="sm"/>
            <a:tailEnd type="none" w="sm" len="sm"/>
          </a:ln>
        </p:spPr>
      </p:cxnSp>
      <p:grpSp>
        <p:nvGrpSpPr>
          <p:cNvPr id="560" name="Google Shape;560;p45"/>
          <p:cNvGrpSpPr/>
          <p:nvPr/>
        </p:nvGrpSpPr>
        <p:grpSpPr>
          <a:xfrm>
            <a:off x="10263630" y="2884449"/>
            <a:ext cx="1440000" cy="1022402"/>
            <a:chOff x="6967211" y="2151000"/>
            <a:chExt cx="3569378" cy="2556005"/>
          </a:xfrm>
        </p:grpSpPr>
        <p:sp>
          <p:nvSpPr>
            <p:cNvPr id="561" name="Google Shape;561;p45"/>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2" name="Google Shape;562;p45"/>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3" name="Google Shape;563;p45"/>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64" name="Google Shape;564;p45"/>
            <p:cNvGrpSpPr/>
            <p:nvPr/>
          </p:nvGrpSpPr>
          <p:grpSpPr>
            <a:xfrm>
              <a:off x="9096589" y="3506582"/>
              <a:ext cx="1440000" cy="1132547"/>
              <a:chOff x="9248989" y="3608181"/>
              <a:chExt cx="1318222" cy="1036769"/>
            </a:xfrm>
          </p:grpSpPr>
          <p:sp>
            <p:nvSpPr>
              <p:cNvPr id="565" name="Google Shape;565;p45"/>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566" name="Google Shape;566;p45"/>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567" name="Google Shape;567;p45"/>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568" name="Google Shape;568;p45"/>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45"/>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0" name="Google Shape;570;p45"/>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1" name="Google Shape;571;p45"/>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2" name="Google Shape;572;p45"/>
            <p:cNvGrpSpPr/>
            <p:nvPr/>
          </p:nvGrpSpPr>
          <p:grpSpPr>
            <a:xfrm>
              <a:off x="6967211" y="3456359"/>
              <a:ext cx="1137406" cy="1250646"/>
              <a:chOff x="6967211" y="3627104"/>
              <a:chExt cx="983682" cy="1079896"/>
            </a:xfrm>
          </p:grpSpPr>
          <p:sp>
            <p:nvSpPr>
              <p:cNvPr id="573" name="Google Shape;573;p45"/>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4" name="Google Shape;574;p45"/>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45"/>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6" name="Google Shape;576;p45"/>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45"/>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78" name="Google Shape;578;p45"/>
          <p:cNvSpPr txBox="1"/>
          <p:nvPr/>
        </p:nvSpPr>
        <p:spPr>
          <a:xfrm>
            <a:off x="626289" y="2546372"/>
            <a:ext cx="3157145" cy="900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Læringsresultat 1</a:t>
            </a:r>
            <a:endParaRPr/>
          </a:p>
          <a:p>
            <a:pPr marL="23040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Kender til farerne ved internettet</a:t>
            </a:r>
            <a:endParaRPr sz="1800">
              <a:solidFill>
                <a:schemeClr val="dk1"/>
              </a:solidFill>
              <a:latin typeface="Calibri"/>
              <a:ea typeface="Calibri"/>
              <a:cs typeface="Calibri"/>
              <a:sym typeface="Calibri"/>
            </a:endParaRPr>
          </a:p>
        </p:txBody>
      </p:sp>
      <p:sp>
        <p:nvSpPr>
          <p:cNvPr id="579" name="Google Shape;579;p45"/>
          <p:cNvSpPr txBox="1"/>
          <p:nvPr/>
        </p:nvSpPr>
        <p:spPr>
          <a:xfrm>
            <a:off x="3711218" y="2546372"/>
            <a:ext cx="3603981" cy="900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080"/>
              <a:buFont typeface="Poppins Medium"/>
              <a:buChar char="॰"/>
            </a:pPr>
            <a:r>
              <a:rPr lang="en-US" sz="1800" b="1">
                <a:solidFill>
                  <a:schemeClr val="dk1"/>
                </a:solidFill>
                <a:latin typeface="Calibri"/>
                <a:ea typeface="Calibri"/>
                <a:cs typeface="Calibri"/>
                <a:sym typeface="Calibri"/>
              </a:rPr>
              <a:t>Læringsresultat 2</a:t>
            </a:r>
            <a:endParaRPr/>
          </a:p>
          <a:p>
            <a:pPr marL="23040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Ved hvordan man browser sikkert  for at undgå cyberkriminalitet</a:t>
            </a:r>
            <a:endParaRPr sz="180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Poppins Medium"/>
              <a:buNone/>
            </a:pPr>
            <a:endParaRPr sz="2000">
              <a:solidFill>
                <a:schemeClr val="dk1"/>
              </a:solidFill>
              <a:latin typeface="Calibri"/>
              <a:ea typeface="Calibri"/>
              <a:cs typeface="Calibri"/>
              <a:sym typeface="Calibri"/>
            </a:endParaRPr>
          </a:p>
        </p:txBody>
      </p:sp>
      <p:sp>
        <p:nvSpPr>
          <p:cNvPr id="580" name="Google Shape;580;p45"/>
          <p:cNvSpPr txBox="1"/>
          <p:nvPr/>
        </p:nvSpPr>
        <p:spPr>
          <a:xfrm>
            <a:off x="626289" y="3751931"/>
            <a:ext cx="3157145" cy="900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080"/>
              <a:buFont typeface="Poppins Medium"/>
              <a:buChar char="॰"/>
            </a:pPr>
            <a:r>
              <a:rPr lang="en-US" sz="1800" b="1">
                <a:solidFill>
                  <a:schemeClr val="dk1"/>
                </a:solidFill>
                <a:latin typeface="Calibri"/>
                <a:ea typeface="Calibri"/>
                <a:cs typeface="Calibri"/>
                <a:sym typeface="Calibri"/>
              </a:rPr>
              <a:t>Læringsresultat</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3</a:t>
            </a:r>
            <a:endParaRPr sz="1800" b="1">
              <a:solidFill>
                <a:schemeClr val="dk1"/>
              </a:solidFill>
              <a:latin typeface="Calibri"/>
              <a:ea typeface="Calibri"/>
              <a:cs typeface="Calibri"/>
              <a:sym typeface="Calibri"/>
            </a:endParaRPr>
          </a:p>
          <a:p>
            <a:pPr marL="23040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Ved hvordan man beskytter sine data mod potentielle cyberangreb.</a:t>
            </a:r>
            <a:endParaRPr/>
          </a:p>
          <a:p>
            <a:pPr marL="228600" marR="0" lvl="0" indent="-152400" algn="l" rtl="0">
              <a:lnSpc>
                <a:spcPct val="100000"/>
              </a:lnSpc>
              <a:spcBef>
                <a:spcPts val="0"/>
              </a:spcBef>
              <a:spcAft>
                <a:spcPts val="0"/>
              </a:spcAft>
              <a:buClr>
                <a:schemeClr val="dk1"/>
              </a:buClr>
              <a:buSzPts val="1200"/>
              <a:buFont typeface="Poppins Medium"/>
              <a:buNone/>
            </a:pPr>
            <a:endParaRPr sz="2000">
              <a:solidFill>
                <a:schemeClr val="dk1"/>
              </a:solidFill>
              <a:latin typeface="Calibri"/>
              <a:ea typeface="Calibri"/>
              <a:cs typeface="Calibri"/>
              <a:sym typeface="Calibri"/>
            </a:endParaRPr>
          </a:p>
        </p:txBody>
      </p:sp>
      <p:sp>
        <p:nvSpPr>
          <p:cNvPr id="581" name="Google Shape;581;p45"/>
          <p:cNvSpPr txBox="1"/>
          <p:nvPr/>
        </p:nvSpPr>
        <p:spPr>
          <a:xfrm>
            <a:off x="3711218" y="3751931"/>
            <a:ext cx="3603981" cy="900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800"/>
              <a:buFont typeface="Arial"/>
              <a:buChar char="•"/>
            </a:pPr>
            <a:r>
              <a:rPr lang="en-US" sz="1800" b="1">
                <a:solidFill>
                  <a:schemeClr val="dk1"/>
                </a:solidFill>
                <a:latin typeface="Calibri"/>
                <a:ea typeface="Calibri"/>
                <a:cs typeface="Calibri"/>
                <a:sym typeface="Calibri"/>
              </a:rPr>
              <a:t>Læringsresultat 4</a:t>
            </a:r>
            <a:endParaRPr/>
          </a:p>
          <a:p>
            <a:pPr marL="230400" marR="0" lvl="0" indent="0" algn="l" rtl="0">
              <a:lnSpc>
                <a:spcPct val="100000"/>
              </a:lnSpc>
              <a:spcBef>
                <a:spcPts val="0"/>
              </a:spcBef>
              <a:spcAft>
                <a:spcPts val="0"/>
              </a:spcAft>
              <a:buClr>
                <a:schemeClr val="dk1"/>
              </a:buClr>
              <a:buSzPts val="1800"/>
              <a:buFont typeface="Arial"/>
              <a:buNone/>
            </a:pPr>
            <a:r>
              <a:rPr lang="en-US" sz="1800">
                <a:solidFill>
                  <a:schemeClr val="dk1"/>
                </a:solidFill>
                <a:latin typeface="Calibri"/>
                <a:ea typeface="Calibri"/>
                <a:cs typeface="Calibri"/>
                <a:sym typeface="Calibri"/>
              </a:rPr>
              <a:t>Forstår det antivirale: kriterier, typer og frie valgmuligheder.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p46"/>
          <p:cNvSpPr txBox="1"/>
          <p:nvPr/>
        </p:nvSpPr>
        <p:spPr>
          <a:xfrm>
            <a:off x="3455837" y="3812538"/>
            <a:ext cx="2179757"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project-reset.eu</a:t>
            </a:r>
            <a:endParaRPr/>
          </a:p>
        </p:txBody>
      </p:sp>
      <p:sp>
        <p:nvSpPr>
          <p:cNvPr id="587" name="Google Shape;587;p46"/>
          <p:cNvSpPr txBox="1"/>
          <p:nvPr/>
        </p:nvSpPr>
        <p:spPr>
          <a:xfrm>
            <a:off x="1163786" y="2856652"/>
            <a:ext cx="699698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Calibri"/>
              <a:buNone/>
            </a:pPr>
            <a:r>
              <a:rPr lang="en-US" sz="3600" b="1">
                <a:solidFill>
                  <a:schemeClr val="dk1"/>
                </a:solidFill>
                <a:latin typeface="Calibri"/>
                <a:ea typeface="Calibri"/>
                <a:cs typeface="Calibri"/>
                <a:sym typeface="Calibri"/>
              </a:rPr>
              <a:t>Fortsæt det gode arbejde!</a:t>
            </a:r>
            <a:endParaRPr/>
          </a:p>
        </p:txBody>
      </p:sp>
      <p:sp>
        <p:nvSpPr>
          <p:cNvPr id="588" name="Google Shape;588;p46"/>
          <p:cNvSpPr/>
          <p:nvPr/>
        </p:nvSpPr>
        <p:spPr>
          <a:xfrm rot="2216014">
            <a:off x="9034113" y="1868630"/>
            <a:ext cx="1194769" cy="2934667"/>
          </a:xfrm>
          <a:custGeom>
            <a:avLst/>
            <a:gdLst/>
            <a:ahLst/>
            <a:cxnLst/>
            <a:rect l="l" t="t" r="r" b="b"/>
            <a:pathLst>
              <a:path w="1060423" h="2598393" extrusionOk="0">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589" name="Google Shape;589;p46"/>
          <p:cNvCxnSpPr/>
          <p:nvPr/>
        </p:nvCxnSpPr>
        <p:spPr>
          <a:xfrm>
            <a:off x="528320" y="3631149"/>
            <a:ext cx="7743964" cy="0"/>
          </a:xfrm>
          <a:prstGeom prst="straightConnector1">
            <a:avLst/>
          </a:prstGeom>
          <a:noFill/>
          <a:ln w="9525" cap="flat" cmpd="sng">
            <a:solidFill>
              <a:schemeClr val="dk1"/>
            </a:solidFill>
            <a:prstDash val="dash"/>
            <a:round/>
            <a:headEnd type="none" w="sm" len="sm"/>
            <a:tailEnd type="none" w="sm" len="sm"/>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5"/>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D388A"/>
              </a:buClr>
              <a:buSzPts val="2400"/>
              <a:buFont typeface="Calibri"/>
              <a:buNone/>
            </a:pPr>
            <a:r>
              <a:rPr lang="en-US" sz="2400" b="1">
                <a:solidFill>
                  <a:srgbClr val="ED388A"/>
                </a:solidFill>
                <a:latin typeface="Calibri"/>
                <a:ea typeface="Calibri"/>
                <a:cs typeface="Calibri"/>
                <a:sym typeface="Calibri"/>
              </a:rPr>
              <a:t>Mål</a:t>
            </a:r>
            <a:endParaRPr sz="2400" b="1">
              <a:solidFill>
                <a:srgbClr val="ED388A"/>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Ved slutningen af dette modul vil du:</a:t>
            </a:r>
            <a:endParaRPr/>
          </a:p>
        </p:txBody>
      </p:sp>
      <p:sp>
        <p:nvSpPr>
          <p:cNvPr id="221" name="Google Shape;221;p25"/>
          <p:cNvSpPr txBox="1"/>
          <p:nvPr/>
        </p:nvSpPr>
        <p:spPr>
          <a:xfrm>
            <a:off x="626289" y="2546372"/>
            <a:ext cx="3157145" cy="900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US" sz="2000" b="1">
                <a:solidFill>
                  <a:schemeClr val="dk1"/>
                </a:solidFill>
                <a:latin typeface="Calibri"/>
                <a:ea typeface="Calibri"/>
                <a:cs typeface="Calibri"/>
                <a:sym typeface="Calibri"/>
              </a:rPr>
              <a:t>Læringsresultat 1</a:t>
            </a:r>
            <a:endParaRPr/>
          </a:p>
          <a:p>
            <a:pPr marL="23040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Kende til farerne ved internettet</a:t>
            </a:r>
            <a:endParaRPr sz="1400">
              <a:solidFill>
                <a:schemeClr val="dk1"/>
              </a:solidFill>
              <a:latin typeface="Calibri"/>
              <a:ea typeface="Calibri"/>
              <a:cs typeface="Calibri"/>
              <a:sym typeface="Calibri"/>
            </a:endParaRPr>
          </a:p>
        </p:txBody>
      </p:sp>
      <p:sp>
        <p:nvSpPr>
          <p:cNvPr id="222" name="Google Shape;222;p25"/>
          <p:cNvSpPr txBox="1"/>
          <p:nvPr/>
        </p:nvSpPr>
        <p:spPr>
          <a:xfrm>
            <a:off x="3711218" y="2546372"/>
            <a:ext cx="3603981" cy="900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en-US" sz="2000" b="1">
                <a:solidFill>
                  <a:schemeClr val="dk1"/>
                </a:solidFill>
                <a:latin typeface="Calibri"/>
                <a:ea typeface="Calibri"/>
                <a:cs typeface="Calibri"/>
                <a:sym typeface="Calibri"/>
              </a:rPr>
              <a:t>Læringsresultat 2</a:t>
            </a:r>
            <a:endParaRPr/>
          </a:p>
          <a:p>
            <a:pPr marL="23040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Vide hvordan man browser sikkert  for at undgå cyberkriminalitet.</a:t>
            </a:r>
            <a:endParaRPr/>
          </a:p>
        </p:txBody>
      </p:sp>
      <p:sp>
        <p:nvSpPr>
          <p:cNvPr id="223" name="Google Shape;223;p25"/>
          <p:cNvSpPr txBox="1"/>
          <p:nvPr/>
        </p:nvSpPr>
        <p:spPr>
          <a:xfrm>
            <a:off x="626289" y="3751931"/>
            <a:ext cx="3157145" cy="900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1200"/>
              <a:buFont typeface="Poppins Medium"/>
              <a:buChar char="॰"/>
            </a:pPr>
            <a:r>
              <a:rPr lang="en-US" sz="2000" b="1">
                <a:solidFill>
                  <a:schemeClr val="dk1"/>
                </a:solidFill>
                <a:latin typeface="Calibri"/>
                <a:ea typeface="Calibri"/>
                <a:cs typeface="Calibri"/>
                <a:sym typeface="Calibri"/>
              </a:rPr>
              <a:t>Læringsresulta</a:t>
            </a:r>
            <a:r>
              <a:rPr lang="en-US" sz="1800" b="1">
                <a:solidFill>
                  <a:schemeClr val="dk1"/>
                </a:solidFill>
                <a:latin typeface="Calibri"/>
                <a:ea typeface="Calibri"/>
                <a:cs typeface="Calibri"/>
                <a:sym typeface="Calibri"/>
              </a:rPr>
              <a:t>t</a:t>
            </a:r>
            <a:r>
              <a:rPr lang="en-US" sz="2000">
                <a:solidFill>
                  <a:schemeClr val="dk1"/>
                </a:solidFill>
                <a:latin typeface="Calibri"/>
                <a:ea typeface="Calibri"/>
                <a:cs typeface="Calibri"/>
                <a:sym typeface="Calibri"/>
              </a:rPr>
              <a:t> </a:t>
            </a:r>
            <a:r>
              <a:rPr lang="en-US" sz="2000" b="1">
                <a:solidFill>
                  <a:schemeClr val="dk1"/>
                </a:solidFill>
                <a:latin typeface="Calibri"/>
                <a:ea typeface="Calibri"/>
                <a:cs typeface="Calibri"/>
                <a:sym typeface="Calibri"/>
              </a:rPr>
              <a:t>3</a:t>
            </a:r>
            <a:endParaRPr sz="2000" b="1">
              <a:solidFill>
                <a:schemeClr val="dk1"/>
              </a:solidFill>
              <a:latin typeface="Calibri"/>
              <a:ea typeface="Calibri"/>
              <a:cs typeface="Calibri"/>
              <a:sym typeface="Calibri"/>
            </a:endParaRPr>
          </a:p>
          <a:p>
            <a:pPr marL="23040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Vide hvordan man beskytter sine data mod potentielle cyberangreb.</a:t>
            </a:r>
            <a:endParaRPr/>
          </a:p>
        </p:txBody>
      </p:sp>
      <p:sp>
        <p:nvSpPr>
          <p:cNvPr id="224" name="Google Shape;224;p25"/>
          <p:cNvSpPr txBox="1"/>
          <p:nvPr/>
        </p:nvSpPr>
        <p:spPr>
          <a:xfrm>
            <a:off x="3711218" y="3751931"/>
            <a:ext cx="3603981" cy="900000"/>
          </a:xfrm>
          <a:prstGeom prst="rect">
            <a:avLst/>
          </a:prstGeom>
          <a:noFill/>
          <a:ln>
            <a:noFill/>
          </a:ln>
        </p:spPr>
        <p:txBody>
          <a:bodyPr spcFirstLastPara="1" wrap="square" lIns="91425" tIns="91425" rIns="91425" bIns="91425" anchor="t" anchorCtr="0">
            <a:noAutofit/>
          </a:bodyPr>
          <a:lstStyle/>
          <a:p>
            <a:pPr marL="228600" marR="0" lvl="0" indent="-228600" algn="l" rtl="0">
              <a:lnSpc>
                <a:spcPct val="100000"/>
              </a:lnSpc>
              <a:spcBef>
                <a:spcPts val="0"/>
              </a:spcBef>
              <a:spcAft>
                <a:spcPts val="0"/>
              </a:spcAft>
              <a:buClr>
                <a:schemeClr val="dk1"/>
              </a:buClr>
              <a:buSzPts val="2000"/>
              <a:buFont typeface="Arial"/>
              <a:buChar char="•"/>
            </a:pPr>
            <a:r>
              <a:rPr lang="en-US" sz="2000" b="1">
                <a:solidFill>
                  <a:schemeClr val="dk1"/>
                </a:solidFill>
                <a:latin typeface="Calibri"/>
                <a:ea typeface="Calibri"/>
                <a:cs typeface="Calibri"/>
                <a:sym typeface="Calibri"/>
              </a:rPr>
              <a:t>Læringsresultat 4</a:t>
            </a:r>
            <a:endParaRPr/>
          </a:p>
          <a:p>
            <a:pPr marL="230400" marR="0" lvl="0" indent="0" algn="l" rtl="0">
              <a:lnSpc>
                <a:spcPct val="100000"/>
              </a:lnSpc>
              <a:spcBef>
                <a:spcPts val="0"/>
              </a:spcBef>
              <a:spcAft>
                <a:spcPts val="0"/>
              </a:spcAft>
              <a:buClr>
                <a:schemeClr val="dk1"/>
              </a:buClr>
              <a:buSzPts val="1400"/>
              <a:buFont typeface="Arial"/>
              <a:buNone/>
            </a:pPr>
            <a:r>
              <a:rPr lang="en-US" sz="1400">
                <a:solidFill>
                  <a:schemeClr val="dk1"/>
                </a:solidFill>
                <a:latin typeface="Calibri"/>
                <a:ea typeface="Calibri"/>
                <a:cs typeface="Calibri"/>
                <a:sym typeface="Calibri"/>
              </a:rPr>
              <a:t>Forstå antiviralt: kriterier, typer og frie valgmuligheder.</a:t>
            </a:r>
            <a:endParaRPr/>
          </a:p>
        </p:txBody>
      </p:sp>
      <p:cxnSp>
        <p:nvCxnSpPr>
          <p:cNvPr id="225" name="Google Shape;225;p25"/>
          <p:cNvCxnSpPr/>
          <p:nvPr/>
        </p:nvCxnSpPr>
        <p:spPr>
          <a:xfrm>
            <a:off x="528320" y="3631149"/>
            <a:ext cx="9469120" cy="0"/>
          </a:xfrm>
          <a:prstGeom prst="straightConnector1">
            <a:avLst/>
          </a:prstGeom>
          <a:noFill/>
          <a:ln w="9525" cap="flat" cmpd="sng">
            <a:solidFill>
              <a:srgbClr val="ED388A"/>
            </a:solidFill>
            <a:prstDash val="dash"/>
            <a:round/>
            <a:headEnd type="none" w="sm" len="sm"/>
            <a:tailEnd type="none" w="sm" len="sm"/>
          </a:ln>
        </p:spPr>
      </p:cxnSp>
      <p:grpSp>
        <p:nvGrpSpPr>
          <p:cNvPr id="226" name="Google Shape;226;p25"/>
          <p:cNvGrpSpPr/>
          <p:nvPr/>
        </p:nvGrpSpPr>
        <p:grpSpPr>
          <a:xfrm>
            <a:off x="10263630" y="2884449"/>
            <a:ext cx="1440000" cy="1022402"/>
            <a:chOff x="6967211" y="2151000"/>
            <a:chExt cx="3569378" cy="2556005"/>
          </a:xfrm>
        </p:grpSpPr>
        <p:sp>
          <p:nvSpPr>
            <p:cNvPr id="227" name="Google Shape;227;p25"/>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8" name="Google Shape;228;p25"/>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25"/>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0" name="Google Shape;230;p25"/>
            <p:cNvGrpSpPr/>
            <p:nvPr/>
          </p:nvGrpSpPr>
          <p:grpSpPr>
            <a:xfrm>
              <a:off x="9096589" y="3506582"/>
              <a:ext cx="1440000" cy="1132547"/>
              <a:chOff x="9248989" y="3608181"/>
              <a:chExt cx="1318222" cy="1036769"/>
            </a:xfrm>
          </p:grpSpPr>
          <p:sp>
            <p:nvSpPr>
              <p:cNvPr id="231" name="Google Shape;231;p25"/>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2" name="Google Shape;232;p25"/>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33" name="Google Shape;233;p25"/>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234" name="Google Shape;234;p25"/>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5" name="Google Shape;235;p25"/>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25"/>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 name="Google Shape;237;p25"/>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8" name="Google Shape;238;p25"/>
            <p:cNvGrpSpPr/>
            <p:nvPr/>
          </p:nvGrpSpPr>
          <p:grpSpPr>
            <a:xfrm>
              <a:off x="6967211" y="3456359"/>
              <a:ext cx="1137406" cy="1250646"/>
              <a:chOff x="6967211" y="3627104"/>
              <a:chExt cx="983682" cy="1079896"/>
            </a:xfrm>
          </p:grpSpPr>
          <p:sp>
            <p:nvSpPr>
              <p:cNvPr id="239" name="Google Shape;239;p25"/>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25"/>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25"/>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42" name="Google Shape;242;p25"/>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25"/>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6"/>
          <p:cNvSpPr txBox="1"/>
          <p:nvPr/>
        </p:nvSpPr>
        <p:spPr>
          <a:xfrm>
            <a:off x="528320" y="717439"/>
            <a:ext cx="8948057"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ED388A"/>
              </a:buClr>
              <a:buSzPts val="2400"/>
              <a:buFont typeface="Calibri"/>
              <a:buNone/>
            </a:pPr>
            <a:r>
              <a:rPr lang="en-US" sz="2400" b="1">
                <a:solidFill>
                  <a:srgbClr val="ED388A"/>
                </a:solidFill>
                <a:latin typeface="Calibri"/>
                <a:ea typeface="Calibri"/>
                <a:cs typeface="Calibri"/>
                <a:sym typeface="Calibri"/>
              </a:rPr>
              <a:t>Indhold</a:t>
            </a:r>
            <a:endParaRPr sz="2400" b="1">
              <a:solidFill>
                <a:srgbClr val="ED388A"/>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Cybersikkerhed og databeskyttelse på erhvervsskoleområdet</a:t>
            </a:r>
            <a:endParaRPr sz="2000">
              <a:solidFill>
                <a:schemeClr val="dk1"/>
              </a:solidFill>
              <a:latin typeface="Calibri"/>
              <a:ea typeface="Calibri"/>
              <a:cs typeface="Calibri"/>
              <a:sym typeface="Calibri"/>
            </a:endParaRPr>
          </a:p>
        </p:txBody>
      </p:sp>
      <p:sp>
        <p:nvSpPr>
          <p:cNvPr id="249" name="Google Shape;249;p26"/>
          <p:cNvSpPr txBox="1"/>
          <p:nvPr/>
        </p:nvSpPr>
        <p:spPr>
          <a:xfrm>
            <a:off x="626289" y="3742695"/>
            <a:ext cx="3970877" cy="11895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1.1: Hvad er cybersikkerhed?</a:t>
            </a:r>
            <a:endParaRPr/>
          </a:p>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1.2: Farerne på internettet</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1.3: Tips til online sikkerhed</a:t>
            </a:r>
            <a:endParaRPr sz="2000">
              <a:solidFill>
                <a:schemeClr val="dk1"/>
              </a:solidFill>
              <a:latin typeface="Calibri"/>
              <a:ea typeface="Calibri"/>
              <a:cs typeface="Calibri"/>
              <a:sym typeface="Calibri"/>
            </a:endParaRPr>
          </a:p>
        </p:txBody>
      </p:sp>
      <p:sp>
        <p:nvSpPr>
          <p:cNvPr id="250" name="Google Shape;250;p26"/>
          <p:cNvSpPr/>
          <p:nvPr/>
        </p:nvSpPr>
        <p:spPr>
          <a:xfrm>
            <a:off x="626290" y="2771389"/>
            <a:ext cx="3970876" cy="540000"/>
          </a:xfrm>
          <a:prstGeom prst="roundRect">
            <a:avLst>
              <a:gd name="adj" fmla="val 50000"/>
            </a:avLst>
          </a:prstGeom>
          <a:solidFill>
            <a:srgbClr val="ED388A"/>
          </a:solidFill>
          <a:ln>
            <a:noFill/>
          </a:ln>
        </p:spPr>
        <p:txBody>
          <a:bodyPr spcFirstLastPara="1" wrap="square" lIns="91425" tIns="90000" rIns="91425" bIns="36000" anchor="ctr" anchorCtr="1">
            <a:noAutofit/>
          </a:bodyPr>
          <a:lstStyle/>
          <a:p>
            <a:pPr marL="0" marR="0" lvl="0" indent="0" algn="just" rtl="0">
              <a:lnSpc>
                <a:spcPct val="90000"/>
              </a:lnSpc>
              <a:spcBef>
                <a:spcPts val="0"/>
              </a:spcBef>
              <a:spcAft>
                <a:spcPts val="0"/>
              </a:spcAft>
              <a:buNone/>
            </a:pPr>
            <a:r>
              <a:rPr lang="en-US" sz="2000" b="1">
                <a:solidFill>
                  <a:schemeClr val="lt1"/>
                </a:solidFill>
                <a:latin typeface="Calibri"/>
                <a:ea typeface="Calibri"/>
                <a:cs typeface="Calibri"/>
                <a:sym typeface="Calibri"/>
              </a:rPr>
              <a:t>Del 1: Cybersikkerhed</a:t>
            </a:r>
            <a:endParaRPr/>
          </a:p>
        </p:txBody>
      </p:sp>
      <p:sp>
        <p:nvSpPr>
          <p:cNvPr id="251" name="Google Shape;251;p26"/>
          <p:cNvSpPr/>
          <p:nvPr/>
        </p:nvSpPr>
        <p:spPr>
          <a:xfrm>
            <a:off x="5062304" y="2771389"/>
            <a:ext cx="4618592" cy="540000"/>
          </a:xfrm>
          <a:prstGeom prst="roundRect">
            <a:avLst>
              <a:gd name="adj" fmla="val 50000"/>
            </a:avLst>
          </a:prstGeom>
          <a:solidFill>
            <a:srgbClr val="ED388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chemeClr val="lt1"/>
                </a:solidFill>
                <a:latin typeface="Calibri"/>
                <a:ea typeface="Calibri"/>
                <a:cs typeface="Calibri"/>
                <a:sym typeface="Calibri"/>
              </a:rPr>
              <a:t>Del 2: Databeskyttelse</a:t>
            </a:r>
            <a:endParaRPr/>
          </a:p>
        </p:txBody>
      </p:sp>
      <p:sp>
        <p:nvSpPr>
          <p:cNvPr id="252" name="Google Shape;252;p26"/>
          <p:cNvSpPr txBox="1"/>
          <p:nvPr/>
        </p:nvSpPr>
        <p:spPr>
          <a:xfrm>
            <a:off x="5062304" y="3742694"/>
            <a:ext cx="4618592" cy="171296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2.1: Hvad er databeskyttelse?</a:t>
            </a:r>
            <a:endParaRPr/>
          </a:p>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2.2: Tips til databeskyttelse</a:t>
            </a:r>
            <a:endParaRPr sz="20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000"/>
              <a:buFont typeface="Arial"/>
              <a:buNone/>
            </a:pPr>
            <a:r>
              <a:rPr lang="en-US" sz="2000">
                <a:solidFill>
                  <a:schemeClr val="dk1"/>
                </a:solidFill>
                <a:latin typeface="Calibri"/>
                <a:ea typeface="Calibri"/>
                <a:cs typeface="Calibri"/>
                <a:sym typeface="Calibri"/>
              </a:rPr>
              <a:t>2.3: Sådan vælger du et antivirus-program</a:t>
            </a:r>
            <a:endParaRPr/>
          </a:p>
        </p:txBody>
      </p:sp>
      <p:cxnSp>
        <p:nvCxnSpPr>
          <p:cNvPr id="253" name="Google Shape;253;p26"/>
          <p:cNvCxnSpPr/>
          <p:nvPr/>
        </p:nvCxnSpPr>
        <p:spPr>
          <a:xfrm>
            <a:off x="528320" y="3631149"/>
            <a:ext cx="9469120" cy="0"/>
          </a:xfrm>
          <a:prstGeom prst="straightConnector1">
            <a:avLst/>
          </a:prstGeom>
          <a:noFill/>
          <a:ln w="9525" cap="flat" cmpd="sng">
            <a:solidFill>
              <a:srgbClr val="ED388A"/>
            </a:solidFill>
            <a:prstDash val="dash"/>
            <a:round/>
            <a:headEnd type="none" w="sm" len="sm"/>
            <a:tailEnd type="none" w="sm" len="sm"/>
          </a:ln>
        </p:spPr>
      </p:cxnSp>
      <p:grpSp>
        <p:nvGrpSpPr>
          <p:cNvPr id="254" name="Google Shape;254;p26"/>
          <p:cNvGrpSpPr/>
          <p:nvPr/>
        </p:nvGrpSpPr>
        <p:grpSpPr>
          <a:xfrm>
            <a:off x="10263630" y="2884449"/>
            <a:ext cx="1440000" cy="1022402"/>
            <a:chOff x="6967211" y="2151000"/>
            <a:chExt cx="3569378" cy="2556005"/>
          </a:xfrm>
        </p:grpSpPr>
        <p:sp>
          <p:nvSpPr>
            <p:cNvPr id="255" name="Google Shape;255;p26"/>
            <p:cNvSpPr/>
            <p:nvPr/>
          </p:nvSpPr>
          <p:spPr>
            <a:xfrm>
              <a:off x="8864253" y="2371017"/>
              <a:ext cx="516744" cy="322163"/>
            </a:xfrm>
            <a:custGeom>
              <a:avLst/>
              <a:gdLst/>
              <a:ahLst/>
              <a:cxnLst/>
              <a:rect l="l" t="t" r="r" b="b"/>
              <a:pathLst>
                <a:path w="494292" h="315632" extrusionOk="0">
                  <a:moveTo>
                    <a:pt x="492278" y="4178"/>
                  </a:moveTo>
                  <a:lnTo>
                    <a:pt x="207613" y="314362"/>
                  </a:lnTo>
                  <a:lnTo>
                    <a:pt x="4178" y="11217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6" name="Google Shape;256;p26"/>
            <p:cNvSpPr/>
            <p:nvPr/>
          </p:nvSpPr>
          <p:spPr>
            <a:xfrm>
              <a:off x="8351005" y="2859988"/>
              <a:ext cx="392227" cy="376870"/>
            </a:xfrm>
            <a:custGeom>
              <a:avLst/>
              <a:gdLst/>
              <a:ahLst/>
              <a:cxnLst/>
              <a:rect l="l" t="t" r="r" b="b"/>
              <a:pathLst>
                <a:path w="375186" h="369230" extrusionOk="0">
                  <a:moveTo>
                    <a:pt x="13400" y="184880"/>
                  </a:moveTo>
                  <a:cubicBezTo>
                    <a:pt x="27871" y="413445"/>
                    <a:pt x="349370" y="413416"/>
                    <a:pt x="363811" y="184880"/>
                  </a:cubicBezTo>
                  <a:cubicBezTo>
                    <a:pt x="349340" y="-43805"/>
                    <a:pt x="27811" y="-43716"/>
                    <a:pt x="13400" y="184880"/>
                  </a:cubicBezTo>
                  <a:lnTo>
                    <a:pt x="13400" y="18488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7" name="Google Shape;257;p26"/>
            <p:cNvSpPr/>
            <p:nvPr/>
          </p:nvSpPr>
          <p:spPr>
            <a:xfrm>
              <a:off x="8534231" y="3214302"/>
              <a:ext cx="28016" cy="106374"/>
            </a:xfrm>
            <a:custGeom>
              <a:avLst/>
              <a:gdLst/>
              <a:ahLst/>
              <a:cxnLst/>
              <a:rect l="l" t="t" r="r" b="b"/>
              <a:pathLst>
                <a:path w="26799" h="104218" extrusionOk="0">
                  <a:moveTo>
                    <a:pt x="13399" y="13399"/>
                  </a:moveTo>
                  <a:lnTo>
                    <a:pt x="13399" y="91444"/>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58" name="Google Shape;258;p26"/>
            <p:cNvGrpSpPr/>
            <p:nvPr/>
          </p:nvGrpSpPr>
          <p:grpSpPr>
            <a:xfrm>
              <a:off x="9096589" y="3506582"/>
              <a:ext cx="1440000" cy="1132547"/>
              <a:chOff x="9248989" y="3608181"/>
              <a:chExt cx="1318222" cy="1036769"/>
            </a:xfrm>
          </p:grpSpPr>
          <p:sp>
            <p:nvSpPr>
              <p:cNvPr id="259" name="Google Shape;259;p26"/>
              <p:cNvSpPr/>
              <p:nvPr/>
            </p:nvSpPr>
            <p:spPr>
              <a:xfrm>
                <a:off x="9572140" y="3608181"/>
                <a:ext cx="544760" cy="522755"/>
              </a:xfrm>
              <a:custGeom>
                <a:avLst/>
                <a:gdLst/>
                <a:ahLst/>
                <a:cxnLst/>
                <a:rect l="l" t="t" r="r" b="b"/>
                <a:pathLst>
                  <a:path w="521091" h="512158" extrusionOk="0">
                    <a:moveTo>
                      <a:pt x="510223" y="257460"/>
                    </a:moveTo>
                    <a:cubicBezTo>
                      <a:pt x="486372" y="582919"/>
                      <a:pt x="37161" y="582830"/>
                      <a:pt x="13400" y="257460"/>
                    </a:cubicBezTo>
                    <a:cubicBezTo>
                      <a:pt x="37280" y="-67999"/>
                      <a:pt x="486402" y="-67909"/>
                      <a:pt x="510223" y="257460"/>
                    </a:cubicBezTo>
                    <a:lnTo>
                      <a:pt x="510223" y="257460"/>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60" name="Google Shape;260;p26"/>
              <p:cNvSpPr/>
              <p:nvPr/>
            </p:nvSpPr>
            <p:spPr>
              <a:xfrm>
                <a:off x="9831850" y="4111556"/>
                <a:ext cx="28016" cy="139807"/>
              </a:xfrm>
              <a:custGeom>
                <a:avLst/>
                <a:gdLst/>
                <a:ahLst/>
                <a:cxnLst/>
                <a:rect l="l" t="t" r="r" b="b"/>
                <a:pathLst>
                  <a:path w="26799" h="136972" extrusionOk="0">
                    <a:moveTo>
                      <a:pt x="13400" y="13400"/>
                    </a:moveTo>
                    <a:lnTo>
                      <a:pt x="13400" y="12402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261" name="Google Shape;261;p26"/>
              <p:cNvSpPr/>
              <p:nvPr/>
            </p:nvSpPr>
            <p:spPr>
              <a:xfrm>
                <a:off x="9248989" y="4222156"/>
                <a:ext cx="1318222" cy="422794"/>
              </a:xfrm>
              <a:custGeom>
                <a:avLst/>
                <a:gdLst/>
                <a:ahLst/>
                <a:cxnLst/>
                <a:rect l="l" t="t" r="r" b="b"/>
                <a:pathLst>
                  <a:path w="1260949" h="414223" extrusionOk="0">
                    <a:moveTo>
                      <a:pt x="0" y="0"/>
                    </a:moveTo>
                    <a:lnTo>
                      <a:pt x="72893" y="0"/>
                    </a:lnTo>
                    <a:lnTo>
                      <a:pt x="72893" y="414223"/>
                    </a:lnTo>
                    <a:lnTo>
                      <a:pt x="164009" y="414223"/>
                    </a:lnTo>
                    <a:cubicBezTo>
                      <a:pt x="179672" y="129707"/>
                      <a:pt x="448943" y="-51097"/>
                      <a:pt x="716248" y="46987"/>
                    </a:cubicBezTo>
                    <a:cubicBezTo>
                      <a:pt x="956337" y="135067"/>
                      <a:pt x="976258" y="332158"/>
                      <a:pt x="974560" y="386441"/>
                    </a:cubicBezTo>
                    <a:cubicBezTo>
                      <a:pt x="974114" y="400496"/>
                      <a:pt x="985161" y="412258"/>
                      <a:pt x="999216" y="412436"/>
                    </a:cubicBezTo>
                    <a:cubicBezTo>
                      <a:pt x="1055315" y="413240"/>
                      <a:pt x="1044383" y="412884"/>
                      <a:pt x="1260949" y="412318"/>
                    </a:cubicBez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baseline="-25000">
                  <a:solidFill>
                    <a:schemeClr val="dk1"/>
                  </a:solidFill>
                  <a:latin typeface="Calibri"/>
                  <a:ea typeface="Calibri"/>
                  <a:cs typeface="Calibri"/>
                  <a:sym typeface="Calibri"/>
                </a:endParaRPr>
              </a:p>
            </p:txBody>
          </p:sp>
        </p:grpSp>
        <p:sp>
          <p:nvSpPr>
            <p:cNvPr id="262" name="Google Shape;262;p26"/>
            <p:cNvSpPr/>
            <p:nvPr/>
          </p:nvSpPr>
          <p:spPr>
            <a:xfrm>
              <a:off x="8084135" y="2357806"/>
              <a:ext cx="1039714" cy="1565225"/>
            </a:xfrm>
            <a:custGeom>
              <a:avLst/>
              <a:gdLst/>
              <a:ahLst/>
              <a:cxnLst/>
              <a:rect l="l" t="t" r="r" b="b"/>
              <a:pathLst>
                <a:path w="994540" h="1533498" extrusionOk="0">
                  <a:moveTo>
                    <a:pt x="517102" y="13400"/>
                  </a:moveTo>
                  <a:lnTo>
                    <a:pt x="13400" y="13400"/>
                  </a:lnTo>
                  <a:lnTo>
                    <a:pt x="13400" y="1520457"/>
                  </a:lnTo>
                  <a:lnTo>
                    <a:pt x="982630" y="1520457"/>
                  </a:lnTo>
                  <a:lnTo>
                    <a:pt x="982630" y="617866"/>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3" name="Google Shape;263;p26"/>
            <p:cNvSpPr/>
            <p:nvPr/>
          </p:nvSpPr>
          <p:spPr>
            <a:xfrm>
              <a:off x="8104617" y="2614199"/>
              <a:ext cx="532308" cy="27353"/>
            </a:xfrm>
            <a:custGeom>
              <a:avLst/>
              <a:gdLst/>
              <a:ahLst/>
              <a:cxnLst/>
              <a:rect l="l" t="t" r="r" b="b"/>
              <a:pathLst>
                <a:path w="509181" h="26799" extrusionOk="0">
                  <a:moveTo>
                    <a:pt x="497509" y="13399"/>
                  </a:moveTo>
                  <a:lnTo>
                    <a:pt x="13400" y="13399"/>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26"/>
            <p:cNvSpPr/>
            <p:nvPr/>
          </p:nvSpPr>
          <p:spPr>
            <a:xfrm>
              <a:off x="8091482" y="3594455"/>
              <a:ext cx="1039714" cy="27353"/>
            </a:xfrm>
            <a:custGeom>
              <a:avLst/>
              <a:gdLst/>
              <a:ahLst/>
              <a:cxnLst/>
              <a:rect l="l" t="t" r="r" b="b"/>
              <a:pathLst>
                <a:path w="994540" h="26799" extrusionOk="0">
                  <a:moveTo>
                    <a:pt x="983613" y="14382"/>
                  </a:moveTo>
                  <a:lnTo>
                    <a:pt x="13400" y="13400"/>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26"/>
            <p:cNvSpPr/>
            <p:nvPr/>
          </p:nvSpPr>
          <p:spPr>
            <a:xfrm>
              <a:off x="8541640" y="3671591"/>
              <a:ext cx="149420" cy="145885"/>
            </a:xfrm>
            <a:custGeom>
              <a:avLst/>
              <a:gdLst/>
              <a:ahLst/>
              <a:cxnLst/>
              <a:rect l="l" t="t" r="r" b="b"/>
              <a:pathLst>
                <a:path w="142928" h="142928" extrusionOk="0">
                  <a:moveTo>
                    <a:pt x="131762" y="131762"/>
                  </a:moveTo>
                  <a:lnTo>
                    <a:pt x="13400" y="131762"/>
                  </a:lnTo>
                  <a:lnTo>
                    <a:pt x="13400" y="13400"/>
                  </a:lnTo>
                  <a:lnTo>
                    <a:pt x="131762" y="13400"/>
                  </a:lnTo>
                  <a:lnTo>
                    <a:pt x="131762" y="131762"/>
                  </a:lnTo>
                  <a:lnTo>
                    <a:pt x="131762" y="131762"/>
                  </a:lnTo>
                  <a:lnTo>
                    <a:pt x="131762" y="131762"/>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6" name="Google Shape;266;p26"/>
            <p:cNvGrpSpPr/>
            <p:nvPr/>
          </p:nvGrpSpPr>
          <p:grpSpPr>
            <a:xfrm>
              <a:off x="6967211" y="3456359"/>
              <a:ext cx="1137406" cy="1250646"/>
              <a:chOff x="6967211" y="3627104"/>
              <a:chExt cx="983682" cy="1079896"/>
            </a:xfrm>
          </p:grpSpPr>
          <p:sp>
            <p:nvSpPr>
              <p:cNvPr id="267" name="Google Shape;267;p26"/>
              <p:cNvSpPr/>
              <p:nvPr/>
            </p:nvSpPr>
            <p:spPr>
              <a:xfrm>
                <a:off x="7109564" y="3627104"/>
                <a:ext cx="513631" cy="492362"/>
              </a:xfrm>
              <a:custGeom>
                <a:avLst/>
                <a:gdLst/>
                <a:ahLst/>
                <a:cxnLst/>
                <a:rect l="l" t="t" r="r" b="b"/>
                <a:pathLst>
                  <a:path w="491315" h="482382" extrusionOk="0">
                    <a:moveTo>
                      <a:pt x="4178" y="241807"/>
                    </a:moveTo>
                    <a:cubicBezTo>
                      <a:pt x="27493" y="558691"/>
                      <a:pt x="465657" y="558601"/>
                      <a:pt x="488883" y="241807"/>
                    </a:cubicBezTo>
                    <a:cubicBezTo>
                      <a:pt x="465568" y="-75076"/>
                      <a:pt x="27434" y="-74987"/>
                      <a:pt x="4178" y="241807"/>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8" name="Google Shape;268;p26"/>
              <p:cNvSpPr/>
              <p:nvPr/>
            </p:nvSpPr>
            <p:spPr>
              <a:xfrm>
                <a:off x="7362893" y="4117199"/>
                <a:ext cx="6225" cy="121571"/>
              </a:xfrm>
              <a:custGeom>
                <a:avLst/>
                <a:gdLst/>
                <a:ahLst/>
                <a:cxnLst/>
                <a:rect l="l" t="t" r="r" b="b"/>
                <a:pathLst>
                  <a:path w="5955" h="119106" extrusionOk="0">
                    <a:moveTo>
                      <a:pt x="4178" y="4178"/>
                    </a:moveTo>
                    <a:lnTo>
                      <a:pt x="4178" y="117657"/>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9" name="Google Shape;269;p26"/>
              <p:cNvSpPr/>
              <p:nvPr/>
            </p:nvSpPr>
            <p:spPr>
              <a:xfrm>
                <a:off x="6967211" y="4211599"/>
                <a:ext cx="983682" cy="495401"/>
              </a:xfrm>
              <a:custGeom>
                <a:avLst/>
                <a:gdLst/>
                <a:ahLst/>
                <a:cxnLst/>
                <a:rect l="l" t="t" r="r" b="b"/>
                <a:pathLst>
                  <a:path w="940942" h="485359" extrusionOk="0">
                    <a:moveTo>
                      <a:pt x="939702" y="4178"/>
                    </a:moveTo>
                    <a:lnTo>
                      <a:pt x="868595" y="4178"/>
                    </a:lnTo>
                    <a:lnTo>
                      <a:pt x="868595" y="407503"/>
                    </a:lnTo>
                    <a:lnTo>
                      <a:pt x="779652" y="407503"/>
                    </a:lnTo>
                    <a:cubicBezTo>
                      <a:pt x="764228" y="-93757"/>
                      <a:pt x="17340" y="-86402"/>
                      <a:pt x="4178" y="407533"/>
                    </a:cubicBezTo>
                    <a:cubicBezTo>
                      <a:pt x="4178" y="407503"/>
                      <a:pt x="468307" y="407503"/>
                      <a:pt x="468307" y="407503"/>
                    </a:cubicBezTo>
                    <a:lnTo>
                      <a:pt x="468307" y="482868"/>
                    </a:lnTo>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70" name="Google Shape;270;p26"/>
            <p:cNvSpPr/>
            <p:nvPr/>
          </p:nvSpPr>
          <p:spPr>
            <a:xfrm>
              <a:off x="8762024" y="2151000"/>
              <a:ext cx="759552" cy="726386"/>
            </a:xfrm>
            <a:custGeom>
              <a:avLst/>
              <a:gdLst/>
              <a:ahLst/>
              <a:cxnLst/>
              <a:rect l="l" t="t" r="r" b="b"/>
              <a:pathLst>
                <a:path w="726550" h="711662" extrusionOk="0">
                  <a:moveTo>
                    <a:pt x="4178" y="356976"/>
                  </a:moveTo>
                  <a:cubicBezTo>
                    <a:pt x="38809" y="827448"/>
                    <a:pt x="689340" y="827358"/>
                    <a:pt x="723851" y="356976"/>
                  </a:cubicBezTo>
                  <a:cubicBezTo>
                    <a:pt x="689221" y="-113495"/>
                    <a:pt x="38749" y="-113346"/>
                    <a:pt x="4178" y="356976"/>
                  </a:cubicBez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1" name="Google Shape;271;p26"/>
            <p:cNvSpPr/>
            <p:nvPr/>
          </p:nvSpPr>
          <p:spPr>
            <a:xfrm>
              <a:off x="8247525" y="3303043"/>
              <a:ext cx="600793" cy="306966"/>
            </a:xfrm>
            <a:custGeom>
              <a:avLst/>
              <a:gdLst/>
              <a:ahLst/>
              <a:cxnLst/>
              <a:rect l="l" t="t" r="r" b="b"/>
              <a:pathLst>
                <a:path w="574689" h="300744" extrusionOk="0">
                  <a:moveTo>
                    <a:pt x="571659" y="298905"/>
                  </a:moveTo>
                  <a:cubicBezTo>
                    <a:pt x="572433" y="290806"/>
                    <a:pt x="572850" y="282617"/>
                    <a:pt x="572850" y="274339"/>
                  </a:cubicBezTo>
                  <a:cubicBezTo>
                    <a:pt x="572850" y="125098"/>
                    <a:pt x="445525" y="4116"/>
                    <a:pt x="288483" y="4116"/>
                  </a:cubicBezTo>
                  <a:cubicBezTo>
                    <a:pt x="131441" y="4116"/>
                    <a:pt x="4116" y="125098"/>
                    <a:pt x="4116" y="274339"/>
                  </a:cubicBezTo>
                  <a:cubicBezTo>
                    <a:pt x="4116" y="282617"/>
                    <a:pt x="4533" y="290806"/>
                    <a:pt x="5307" y="298905"/>
                  </a:cubicBezTo>
                  <a:lnTo>
                    <a:pt x="571689" y="298905"/>
                  </a:lnTo>
                  <a:close/>
                </a:path>
              </a:pathLst>
            </a:custGeom>
            <a:noFill/>
            <a:ln w="12700" cap="flat" cmpd="sng">
              <a:solidFill>
                <a:srgbClr val="ED388A"/>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27"/>
          <p:cNvSpPr/>
          <p:nvPr/>
        </p:nvSpPr>
        <p:spPr>
          <a:xfrm>
            <a:off x="451030" y="669816"/>
            <a:ext cx="2017850"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Cybersikkerhed</a:t>
            </a:r>
            <a:endParaRPr/>
          </a:p>
        </p:txBody>
      </p:sp>
      <p:sp>
        <p:nvSpPr>
          <p:cNvPr id="277" name="Google Shape;277;p27"/>
          <p:cNvSpPr txBox="1"/>
          <p:nvPr/>
        </p:nvSpPr>
        <p:spPr>
          <a:xfrm>
            <a:off x="626289" y="2104559"/>
            <a:ext cx="5610549" cy="27778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Onlineverdenen rummer visse farer, der kan </a:t>
            </a:r>
            <a:r>
              <a:rPr lang="en-US" sz="1800" b="1">
                <a:solidFill>
                  <a:schemeClr val="dk1"/>
                </a:solidFill>
                <a:latin typeface="Calibri"/>
                <a:ea typeface="Calibri"/>
                <a:cs typeface="Calibri"/>
                <a:sym typeface="Calibri"/>
              </a:rPr>
              <a:t>kompromittere vores sikkerhed</a:t>
            </a:r>
            <a:r>
              <a:rPr lang="en-US" sz="1800">
                <a:solidFill>
                  <a:schemeClr val="dk1"/>
                </a:solidFill>
                <a:latin typeface="Calibri"/>
                <a:ea typeface="Calibri"/>
                <a:cs typeface="Calibri"/>
                <a:sym typeface="Calibri"/>
              </a:rPr>
              <a:t>, og vi skal vide, hvordan vi undgår potentielle bedrageri, svindel og forbrydelser.</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Cybersikkerhed består af et sæt </a:t>
            </a:r>
            <a:r>
              <a:rPr lang="en-US" sz="1800" b="1">
                <a:solidFill>
                  <a:schemeClr val="dk1"/>
                </a:solidFill>
                <a:latin typeface="Calibri"/>
                <a:ea typeface="Calibri"/>
                <a:cs typeface="Calibri"/>
                <a:sym typeface="Calibri"/>
              </a:rPr>
              <a:t>praksisser til at beskytte informationssystemer mod cyberkriminalitet</a:t>
            </a:r>
            <a:r>
              <a:rPr lang="en-US" sz="1800">
                <a:solidFill>
                  <a:schemeClr val="dk1"/>
                </a:solidFill>
                <a:latin typeface="Calibri"/>
                <a:ea typeface="Calibri"/>
                <a:cs typeface="Calibri"/>
                <a:sym typeface="Calibri"/>
              </a:rPr>
              <a:t>. Det dækker mange områder såsom netværkssikkerhed, app-sikkerhed, databeskyttelse...</a:t>
            </a:r>
            <a:endParaRPr/>
          </a:p>
        </p:txBody>
      </p:sp>
      <p:sp>
        <p:nvSpPr>
          <p:cNvPr id="278" name="Google Shape;278;p27"/>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1.1 Hvad er cybersikkerhed?</a:t>
            </a:r>
            <a:endParaRPr/>
          </a:p>
        </p:txBody>
      </p:sp>
      <p:pic>
        <p:nvPicPr>
          <p:cNvPr id="279" name="Google Shape;279;p2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23220" y="2104559"/>
            <a:ext cx="4875367" cy="31216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8"/>
          <p:cNvSpPr/>
          <p:nvPr/>
        </p:nvSpPr>
        <p:spPr>
          <a:xfrm>
            <a:off x="451030" y="669816"/>
            <a:ext cx="2017850"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Cybersikkerhed</a:t>
            </a:r>
            <a:endParaRPr/>
          </a:p>
        </p:txBody>
      </p:sp>
      <p:sp>
        <p:nvSpPr>
          <p:cNvPr id="285" name="Google Shape;285;p28"/>
          <p:cNvSpPr txBox="1"/>
          <p:nvPr/>
        </p:nvSpPr>
        <p:spPr>
          <a:xfrm>
            <a:off x="626290" y="2104559"/>
            <a:ext cx="10824682" cy="277783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For at vide, hvordan man undgår potentielle farer, skal vi først være opmærksomme på dem. De mest almindelige online risici er:</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b="1">
                <a:solidFill>
                  <a:srgbClr val="ED388A"/>
                </a:solidFill>
                <a:latin typeface="Calibri"/>
                <a:ea typeface="Calibri"/>
                <a:cs typeface="Calibri"/>
                <a:sym typeface="Calibri"/>
              </a:rPr>
              <a:t>Spam</a:t>
            </a:r>
            <a:r>
              <a:rPr lang="en-US" sz="1800">
                <a:solidFill>
                  <a:schemeClr val="dk1"/>
                </a:solidFill>
                <a:latin typeface="Calibri"/>
                <a:ea typeface="Calibri"/>
                <a:cs typeface="Calibri"/>
                <a:sym typeface="Calibri"/>
              </a:rPr>
              <a:t>: E-mails uden </a:t>
            </a:r>
            <a:r>
              <a:rPr lang="en-US" sz="1800" b="1">
                <a:solidFill>
                  <a:schemeClr val="dk1"/>
                </a:solidFill>
                <a:latin typeface="Calibri"/>
                <a:ea typeface="Calibri"/>
                <a:cs typeface="Calibri"/>
                <a:sym typeface="Calibri"/>
              </a:rPr>
              <a:t>reel interesse eller brugbarhed</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b="1">
                <a:solidFill>
                  <a:srgbClr val="ED388A"/>
                </a:solidFill>
                <a:latin typeface="Calibri"/>
                <a:ea typeface="Calibri"/>
                <a:cs typeface="Calibri"/>
                <a:sym typeface="Calibri"/>
              </a:rPr>
              <a:t>Phishing</a:t>
            </a:r>
            <a:r>
              <a:rPr lang="en-US" sz="1800">
                <a:solidFill>
                  <a:schemeClr val="dk1"/>
                </a:solidFill>
                <a:latin typeface="Calibri"/>
                <a:ea typeface="Calibri"/>
                <a:cs typeface="Calibri"/>
                <a:sym typeface="Calibri"/>
              </a:rPr>
              <a:t>: E-mails, der ser ud til at komme fra en </a:t>
            </a:r>
            <a:r>
              <a:rPr lang="en-US" sz="1800" b="1">
                <a:solidFill>
                  <a:schemeClr val="dk1"/>
                </a:solidFill>
                <a:latin typeface="Calibri"/>
                <a:ea typeface="Calibri"/>
                <a:cs typeface="Calibri"/>
                <a:sym typeface="Calibri"/>
              </a:rPr>
              <a:t>legitim kilde</a:t>
            </a:r>
            <a:r>
              <a:rPr lang="en-US" sz="1800">
                <a:solidFill>
                  <a:schemeClr val="dk1"/>
                </a:solidFill>
                <a:latin typeface="Calibri"/>
                <a:ea typeface="Calibri"/>
                <a:cs typeface="Calibri"/>
                <a:sym typeface="Calibri"/>
              </a:rPr>
              <a:t>, som har til formål at stjæle information, penge eller introducere malware. De kan tilbyde et produkt, en tjeneste eller en belønning; eller modsat true med konsekvenser eller risici, hvis du ikke følger ordren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1800" b="1">
                <a:solidFill>
                  <a:srgbClr val="ED388A"/>
                </a:solidFill>
                <a:latin typeface="Calibri"/>
                <a:ea typeface="Calibri"/>
                <a:cs typeface="Calibri"/>
                <a:sym typeface="Calibri"/>
              </a:rPr>
              <a:t>Malware</a:t>
            </a:r>
            <a:r>
              <a:rPr lang="en-US" sz="1800">
                <a:solidFill>
                  <a:schemeClr val="dk1"/>
                </a:solidFill>
                <a:latin typeface="Calibri"/>
                <a:ea typeface="Calibri"/>
                <a:cs typeface="Calibri"/>
                <a:sym typeface="Calibri"/>
              </a:rPr>
              <a:t>: Det er forkortelsen for </a:t>
            </a:r>
            <a:r>
              <a:rPr lang="en-US" sz="1800" b="1">
                <a:solidFill>
                  <a:schemeClr val="dk1"/>
                </a:solidFill>
                <a:latin typeface="Calibri"/>
                <a:ea typeface="Calibri"/>
                <a:cs typeface="Calibri"/>
                <a:sym typeface="Calibri"/>
              </a:rPr>
              <a:t>"ondsindet software"</a:t>
            </a:r>
            <a:r>
              <a:rPr lang="en-US" sz="1800">
                <a:solidFill>
                  <a:schemeClr val="dk1"/>
                </a:solidFill>
                <a:latin typeface="Calibri"/>
                <a:ea typeface="Calibri"/>
                <a:cs typeface="Calibri"/>
                <a:sym typeface="Calibri"/>
              </a:rPr>
              <a:t>. Det er et program eller en kode designet til at forårsage skade på systemet eller brugeren, enten ved informationstyveri, formindskelse eller ændring af softwarefunktionalitet eller sletning af data</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342900" marR="0" lvl="0" indent="-215900" algn="l" rtl="0">
              <a:spcBef>
                <a:spcPts val="0"/>
              </a:spcBef>
              <a:spcAft>
                <a:spcPts val="0"/>
              </a:spcAft>
              <a:buClr>
                <a:schemeClr val="dk1"/>
              </a:buClr>
              <a:buSzPts val="2000"/>
              <a:buFont typeface="Calibri"/>
              <a:buNone/>
            </a:pPr>
            <a:endParaRPr sz="20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sz="1800">
              <a:solidFill>
                <a:schemeClr val="dk1"/>
              </a:solidFill>
              <a:latin typeface="Helvetica Neue"/>
              <a:ea typeface="Helvetica Neue"/>
              <a:cs typeface="Helvetica Neue"/>
              <a:sym typeface="Helvetica Neue"/>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28"/>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1.2 Farerne på internettet</a:t>
            </a:r>
            <a:endParaRPr sz="2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9"/>
          <p:cNvSpPr/>
          <p:nvPr/>
        </p:nvSpPr>
        <p:spPr>
          <a:xfrm>
            <a:off x="451030" y="669816"/>
            <a:ext cx="2017850"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Cybersikkerhed</a:t>
            </a:r>
            <a:endParaRPr/>
          </a:p>
        </p:txBody>
      </p:sp>
      <p:sp>
        <p:nvSpPr>
          <p:cNvPr id="292" name="Google Shape;292;p29"/>
          <p:cNvSpPr txBox="1"/>
          <p:nvPr/>
        </p:nvSpPr>
        <p:spPr>
          <a:xfrm>
            <a:off x="626290" y="2104559"/>
            <a:ext cx="6252682" cy="2777834"/>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a:solidFill>
                  <a:srgbClr val="ED388A"/>
                </a:solidFill>
                <a:latin typeface="Calibri"/>
                <a:ea typeface="Calibri"/>
                <a:cs typeface="Calibri"/>
                <a:sym typeface="Calibri"/>
              </a:rPr>
              <a:t>Cybermobning</a:t>
            </a:r>
            <a:r>
              <a:rPr lang="en-US" sz="1800">
                <a:solidFill>
                  <a:schemeClr val="dk1"/>
                </a:solidFill>
                <a:latin typeface="Calibri"/>
                <a:ea typeface="Calibri"/>
                <a:cs typeface="Calibri"/>
                <a:sym typeface="Calibri"/>
              </a:rPr>
              <a:t>: Det er </a:t>
            </a:r>
            <a:r>
              <a:rPr lang="en-US" sz="1800" b="1">
                <a:solidFill>
                  <a:schemeClr val="dk1"/>
                </a:solidFill>
                <a:latin typeface="Calibri"/>
                <a:ea typeface="Calibri"/>
                <a:cs typeface="Calibri"/>
                <a:sym typeface="Calibri"/>
              </a:rPr>
              <a:t>chikane, der udføres på sociale netværk</a:t>
            </a:r>
            <a:r>
              <a:rPr lang="en-US" sz="1800">
                <a:solidFill>
                  <a:schemeClr val="dk1"/>
                </a:solidFill>
                <a:latin typeface="Calibri"/>
                <a:ea typeface="Calibri"/>
                <a:cs typeface="Calibri"/>
                <a:sym typeface="Calibri"/>
              </a:rPr>
              <a:t>. Gennem brug af profiler på sociale medier spredes fjendtlige beskeder eller stødende indhold til andre brugere.</a:t>
            </a:r>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a:t>
            </a:r>
            <a:endParaRPr/>
          </a:p>
          <a:p>
            <a:pPr marL="0" marR="0" lvl="0" indent="0" algn="l" rtl="0">
              <a:lnSpc>
                <a:spcPct val="107000"/>
              </a:lnSpc>
              <a:spcBef>
                <a:spcPts val="800"/>
              </a:spcBef>
              <a:spcAft>
                <a:spcPts val="0"/>
              </a:spcAft>
              <a:buNone/>
            </a:pPr>
            <a:r>
              <a:rPr lang="en-US" sz="1800">
                <a:solidFill>
                  <a:srgbClr val="ED388A"/>
                </a:solidFill>
                <a:latin typeface="Calibri"/>
                <a:ea typeface="Calibri"/>
                <a:cs typeface="Calibri"/>
                <a:sym typeface="Calibri"/>
              </a:rPr>
              <a:t>Piratkopiering</a:t>
            </a:r>
            <a:r>
              <a:rPr lang="en-US" sz="1800">
                <a:solidFill>
                  <a:schemeClr val="dk1"/>
                </a:solidFill>
                <a:latin typeface="Calibri"/>
                <a:ea typeface="Calibri"/>
                <a:cs typeface="Calibri"/>
                <a:sym typeface="Calibri"/>
              </a:rPr>
              <a:t>: Piratkopiering er </a:t>
            </a:r>
            <a:r>
              <a:rPr lang="en-US" sz="1800" b="1">
                <a:solidFill>
                  <a:schemeClr val="dk1"/>
                </a:solidFill>
                <a:latin typeface="Calibri"/>
                <a:ea typeface="Calibri"/>
                <a:cs typeface="Calibri"/>
                <a:sym typeface="Calibri"/>
              </a:rPr>
              <a:t>kopiering og distribution af ophavsretligt beskyttet multimedieindhold</a:t>
            </a:r>
            <a:r>
              <a:rPr lang="en-US" sz="1800">
                <a:solidFill>
                  <a:schemeClr val="dk1"/>
                </a:solidFill>
                <a:latin typeface="Calibri"/>
                <a:ea typeface="Calibri"/>
                <a:cs typeface="Calibri"/>
                <a:sym typeface="Calibri"/>
              </a:rPr>
              <a:t> og er ulovligt, når det er for at opnå profit. Selvom det hjælper forfatteren med at nå ud til flere mennesker, er det måske ikke til gavn for skaberen af ​​indholdet, </a:t>
            </a:r>
            <a:r>
              <a:rPr lang="en-US" sz="1800" b="1">
                <a:solidFill>
                  <a:schemeClr val="dk1"/>
                </a:solidFill>
                <a:latin typeface="Calibri"/>
                <a:ea typeface="Calibri"/>
                <a:cs typeface="Calibri"/>
                <a:sym typeface="Calibri"/>
              </a:rPr>
              <a:t>da han eller hun ikke modtager penge direkte for det</a:t>
            </a:r>
            <a:r>
              <a:rPr lang="en-US" sz="1800">
                <a:solidFill>
                  <a:schemeClr val="dk1"/>
                </a:solidFill>
                <a:latin typeface="Calibri"/>
                <a:ea typeface="Calibri"/>
                <a:cs typeface="Calibri"/>
                <a:sym typeface="Calibri"/>
              </a:rPr>
              <a:t>. Brugere kan også komme til at downloade filer fra usikre websteder, som kan være </a:t>
            </a:r>
            <a:r>
              <a:rPr lang="en-US" sz="1800" b="1">
                <a:solidFill>
                  <a:schemeClr val="dk1"/>
                </a:solidFill>
                <a:latin typeface="Calibri"/>
                <a:ea typeface="Calibri"/>
                <a:cs typeface="Calibri"/>
                <a:sym typeface="Calibri"/>
              </a:rPr>
              <a:t>falske eller indeholde malware</a:t>
            </a:r>
            <a:r>
              <a:rPr lang="en-US" sz="1800">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p:txBody>
      </p:sp>
      <p:sp>
        <p:nvSpPr>
          <p:cNvPr id="293" name="Google Shape;293;p29"/>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1.2 Farerne på internettet</a:t>
            </a:r>
            <a:endParaRPr sz="2000">
              <a:solidFill>
                <a:schemeClr val="dk1"/>
              </a:solidFill>
              <a:latin typeface="Calibri"/>
              <a:ea typeface="Calibri"/>
              <a:cs typeface="Calibri"/>
              <a:sym typeface="Calibri"/>
            </a:endParaRPr>
          </a:p>
        </p:txBody>
      </p:sp>
      <p:pic>
        <p:nvPicPr>
          <p:cNvPr id="294" name="Google Shape;294;p2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612654" y="2188046"/>
            <a:ext cx="3722455" cy="248190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30"/>
          <p:cNvSpPr/>
          <p:nvPr/>
        </p:nvSpPr>
        <p:spPr>
          <a:xfrm>
            <a:off x="451030" y="669816"/>
            <a:ext cx="2017850"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Cybersikkerhed</a:t>
            </a:r>
            <a:endParaRPr/>
          </a:p>
        </p:txBody>
      </p:sp>
      <p:sp>
        <p:nvSpPr>
          <p:cNvPr id="300" name="Google Shape;300;p30"/>
          <p:cNvSpPr txBox="1"/>
          <p:nvPr/>
        </p:nvSpPr>
        <p:spPr>
          <a:xfrm>
            <a:off x="618154" y="1895770"/>
            <a:ext cx="9130106" cy="4904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Alle disse cyber-forbrydelser kan få alvorlige konsekvenser: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p:txBody>
      </p:sp>
      <p:sp>
        <p:nvSpPr>
          <p:cNvPr id="301" name="Google Shape;301;p30"/>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1.2 Farerne på internettet</a:t>
            </a:r>
            <a:endParaRPr sz="2000">
              <a:solidFill>
                <a:schemeClr val="dk1"/>
              </a:solidFill>
              <a:latin typeface="Calibri"/>
              <a:ea typeface="Calibri"/>
              <a:cs typeface="Calibri"/>
              <a:sym typeface="Calibri"/>
            </a:endParaRPr>
          </a:p>
        </p:txBody>
      </p:sp>
      <p:grpSp>
        <p:nvGrpSpPr>
          <p:cNvPr id="302" name="Google Shape;302;p30"/>
          <p:cNvGrpSpPr/>
          <p:nvPr/>
        </p:nvGrpSpPr>
        <p:grpSpPr>
          <a:xfrm>
            <a:off x="6736613" y="3920548"/>
            <a:ext cx="1693162" cy="1781146"/>
            <a:chOff x="4374188" y="2752843"/>
            <a:chExt cx="1447630" cy="1663943"/>
          </a:xfrm>
        </p:grpSpPr>
        <p:sp>
          <p:nvSpPr>
            <p:cNvPr id="303" name="Google Shape;303;p30"/>
            <p:cNvSpPr/>
            <p:nvPr/>
          </p:nvSpPr>
          <p:spPr>
            <a:xfrm rot="5400000">
              <a:off x="4266032" y="2861000"/>
              <a:ext cx="1663943" cy="1447630"/>
            </a:xfrm>
            <a:prstGeom prst="hexagon">
              <a:avLst>
                <a:gd name="adj" fmla="val 25000"/>
                <a:gd name="vf" fmla="val 115470"/>
              </a:avLst>
            </a:prstGeom>
            <a:solidFill>
              <a:srgbClr val="1CBEC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0"/>
            <p:cNvSpPr txBox="1"/>
            <p:nvPr/>
          </p:nvSpPr>
          <p:spPr>
            <a:xfrm>
              <a:off x="4599777" y="3012142"/>
              <a:ext cx="996452" cy="114534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a:solidFill>
                  <a:schemeClr val="lt1"/>
                </a:solidFill>
                <a:latin typeface="Calibri"/>
                <a:ea typeface="Calibri"/>
                <a:cs typeface="Calibri"/>
                <a:sym typeface="Calibri"/>
              </a:endParaRPr>
            </a:p>
          </p:txBody>
        </p:sp>
      </p:grpSp>
      <p:grpSp>
        <p:nvGrpSpPr>
          <p:cNvPr id="305" name="Google Shape;305;p30"/>
          <p:cNvGrpSpPr/>
          <p:nvPr/>
        </p:nvGrpSpPr>
        <p:grpSpPr>
          <a:xfrm>
            <a:off x="5932034" y="2434065"/>
            <a:ext cx="1693162" cy="1781146"/>
            <a:chOff x="3569610" y="1266361"/>
            <a:chExt cx="1447630" cy="1663943"/>
          </a:xfrm>
        </p:grpSpPr>
        <p:sp>
          <p:nvSpPr>
            <p:cNvPr id="306" name="Google Shape;306;p30"/>
            <p:cNvSpPr/>
            <p:nvPr/>
          </p:nvSpPr>
          <p:spPr>
            <a:xfrm rot="5400000">
              <a:off x="3461453" y="1374517"/>
              <a:ext cx="1663943" cy="1447630"/>
            </a:xfrm>
            <a:prstGeom prst="hexagon">
              <a:avLst>
                <a:gd name="adj" fmla="val 25000"/>
                <a:gd name="vf" fmla="val 115470"/>
              </a:avLst>
            </a:prstGeom>
            <a:solidFill>
              <a:srgbClr val="F14F2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0"/>
            <p:cNvSpPr txBox="1"/>
            <p:nvPr/>
          </p:nvSpPr>
          <p:spPr>
            <a:xfrm>
              <a:off x="3795198" y="1525659"/>
              <a:ext cx="996452" cy="11453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lt1"/>
                </a:solidFill>
                <a:latin typeface="Calibri"/>
                <a:ea typeface="Calibri"/>
                <a:cs typeface="Calibri"/>
                <a:sym typeface="Calibri"/>
              </a:endParaRPr>
            </a:p>
          </p:txBody>
        </p:sp>
      </p:grpSp>
      <p:grpSp>
        <p:nvGrpSpPr>
          <p:cNvPr id="308" name="Google Shape;308;p30"/>
          <p:cNvGrpSpPr/>
          <p:nvPr/>
        </p:nvGrpSpPr>
        <p:grpSpPr>
          <a:xfrm>
            <a:off x="3317571" y="3871961"/>
            <a:ext cx="1693162" cy="1781146"/>
            <a:chOff x="955147" y="2704257"/>
            <a:chExt cx="1447630" cy="1663943"/>
          </a:xfrm>
        </p:grpSpPr>
        <p:sp>
          <p:nvSpPr>
            <p:cNvPr id="309" name="Google Shape;309;p30"/>
            <p:cNvSpPr/>
            <p:nvPr/>
          </p:nvSpPr>
          <p:spPr>
            <a:xfrm rot="5400000">
              <a:off x="846990" y="2812413"/>
              <a:ext cx="1663943" cy="1447630"/>
            </a:xfrm>
            <a:prstGeom prst="hexagon">
              <a:avLst>
                <a:gd name="adj" fmla="val 25000"/>
                <a:gd name="vf" fmla="val 115470"/>
              </a:avLst>
            </a:prstGeom>
            <a:solidFill>
              <a:srgbClr val="0AA14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0"/>
            <p:cNvSpPr txBox="1"/>
            <p:nvPr/>
          </p:nvSpPr>
          <p:spPr>
            <a:xfrm>
              <a:off x="1180735" y="2963555"/>
              <a:ext cx="996452" cy="114534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a:solidFill>
                  <a:schemeClr val="lt1"/>
                </a:solidFill>
                <a:latin typeface="Calibri"/>
                <a:ea typeface="Calibri"/>
                <a:cs typeface="Calibri"/>
                <a:sym typeface="Calibri"/>
              </a:endParaRPr>
            </a:p>
          </p:txBody>
        </p:sp>
      </p:grpSp>
      <p:grpSp>
        <p:nvGrpSpPr>
          <p:cNvPr id="311" name="Google Shape;311;p30"/>
          <p:cNvGrpSpPr/>
          <p:nvPr/>
        </p:nvGrpSpPr>
        <p:grpSpPr>
          <a:xfrm>
            <a:off x="2443739" y="2435662"/>
            <a:ext cx="1693162" cy="1781146"/>
            <a:chOff x="81315" y="1267957"/>
            <a:chExt cx="1447630" cy="1663943"/>
          </a:xfrm>
        </p:grpSpPr>
        <p:sp>
          <p:nvSpPr>
            <p:cNvPr id="312" name="Google Shape;312;p30"/>
            <p:cNvSpPr/>
            <p:nvPr/>
          </p:nvSpPr>
          <p:spPr>
            <a:xfrm rot="5400000">
              <a:off x="-26842" y="1376114"/>
              <a:ext cx="1663943" cy="1447630"/>
            </a:xfrm>
            <a:prstGeom prst="hexagon">
              <a:avLst>
                <a:gd name="adj" fmla="val 25000"/>
                <a:gd name="vf" fmla="val 115470"/>
              </a:avLst>
            </a:prstGeom>
            <a:solidFill>
              <a:srgbClr val="ED388A"/>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0"/>
            <p:cNvSpPr txBox="1"/>
            <p:nvPr/>
          </p:nvSpPr>
          <p:spPr>
            <a:xfrm>
              <a:off x="306903" y="1527256"/>
              <a:ext cx="996452" cy="11453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lt1"/>
                </a:solidFill>
                <a:latin typeface="Calibri"/>
                <a:ea typeface="Calibri"/>
                <a:cs typeface="Calibri"/>
                <a:sym typeface="Calibri"/>
              </a:endParaRPr>
            </a:p>
          </p:txBody>
        </p:sp>
      </p:grpSp>
      <p:grpSp>
        <p:nvGrpSpPr>
          <p:cNvPr id="314" name="Google Shape;314;p30"/>
          <p:cNvGrpSpPr/>
          <p:nvPr/>
        </p:nvGrpSpPr>
        <p:grpSpPr>
          <a:xfrm>
            <a:off x="5057665" y="3910898"/>
            <a:ext cx="1693162" cy="1781146"/>
            <a:chOff x="2695241" y="2743193"/>
            <a:chExt cx="1447630" cy="1663943"/>
          </a:xfrm>
        </p:grpSpPr>
        <p:sp>
          <p:nvSpPr>
            <p:cNvPr id="315" name="Google Shape;315;p30"/>
            <p:cNvSpPr/>
            <p:nvPr/>
          </p:nvSpPr>
          <p:spPr>
            <a:xfrm rot="5400000">
              <a:off x="2587084" y="2851350"/>
              <a:ext cx="1663943" cy="1447630"/>
            </a:xfrm>
            <a:prstGeom prst="hexagon">
              <a:avLst>
                <a:gd name="adj" fmla="val 25000"/>
                <a:gd name="vf" fmla="val 115470"/>
              </a:avLst>
            </a:prstGeom>
            <a:solidFill>
              <a:srgbClr val="9A258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0"/>
            <p:cNvSpPr txBox="1"/>
            <p:nvPr/>
          </p:nvSpPr>
          <p:spPr>
            <a:xfrm>
              <a:off x="2920829" y="3002492"/>
              <a:ext cx="996452" cy="1145347"/>
            </a:xfrm>
            <a:prstGeom prst="rect">
              <a:avLst/>
            </a:prstGeom>
            <a:noFill/>
            <a:ln>
              <a:noFill/>
            </a:ln>
          </p:spPr>
          <p:txBody>
            <a:bodyPr spcFirstLastPara="1" wrap="square" lIns="87625" tIns="87625" rIns="87625" bIns="87625" anchor="ctr" anchorCtr="0">
              <a:noAutofit/>
            </a:bodyPr>
            <a:lstStyle/>
            <a:p>
              <a:pPr marL="0" marR="0" lvl="0" indent="0" algn="ctr" rtl="0">
                <a:lnSpc>
                  <a:spcPct val="90000"/>
                </a:lnSpc>
                <a:spcBef>
                  <a:spcPts val="0"/>
                </a:spcBef>
                <a:spcAft>
                  <a:spcPts val="0"/>
                </a:spcAft>
                <a:buClr>
                  <a:schemeClr val="dk1"/>
                </a:buClr>
                <a:buSzPts val="2300"/>
                <a:buFont typeface="Calibri"/>
                <a:buNone/>
              </a:pPr>
              <a:endParaRPr sz="2300">
                <a:solidFill>
                  <a:schemeClr val="lt1"/>
                </a:solidFill>
                <a:latin typeface="Calibri"/>
                <a:ea typeface="Calibri"/>
                <a:cs typeface="Calibri"/>
                <a:sym typeface="Calibri"/>
              </a:endParaRPr>
            </a:p>
          </p:txBody>
        </p:sp>
      </p:grpSp>
      <p:grpSp>
        <p:nvGrpSpPr>
          <p:cNvPr id="317" name="Google Shape;317;p30"/>
          <p:cNvGrpSpPr/>
          <p:nvPr/>
        </p:nvGrpSpPr>
        <p:grpSpPr>
          <a:xfrm>
            <a:off x="4213277" y="2414630"/>
            <a:ext cx="1693162" cy="1781146"/>
            <a:chOff x="1850852" y="1246926"/>
            <a:chExt cx="1447630" cy="1663943"/>
          </a:xfrm>
        </p:grpSpPr>
        <p:sp>
          <p:nvSpPr>
            <p:cNvPr id="318" name="Google Shape;318;p30"/>
            <p:cNvSpPr/>
            <p:nvPr/>
          </p:nvSpPr>
          <p:spPr>
            <a:xfrm rot="5400000">
              <a:off x="1742696" y="1355082"/>
              <a:ext cx="1663943" cy="1447630"/>
            </a:xfrm>
            <a:prstGeom prst="hexagon">
              <a:avLst>
                <a:gd name="adj" fmla="val 25000"/>
                <a:gd name="vf" fmla="val 115470"/>
              </a:avLst>
            </a:prstGeom>
            <a:solidFill>
              <a:srgbClr val="F5911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0"/>
            <p:cNvSpPr txBox="1"/>
            <p:nvPr/>
          </p:nvSpPr>
          <p:spPr>
            <a:xfrm>
              <a:off x="2076441" y="1506224"/>
              <a:ext cx="996452" cy="1145347"/>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lt1"/>
                </a:solidFill>
                <a:latin typeface="Calibri"/>
                <a:ea typeface="Calibri"/>
                <a:cs typeface="Calibri"/>
                <a:sym typeface="Calibri"/>
              </a:endParaRPr>
            </a:p>
          </p:txBody>
        </p:sp>
      </p:grpSp>
      <p:grpSp>
        <p:nvGrpSpPr>
          <p:cNvPr id="320" name="Google Shape;320;p30"/>
          <p:cNvGrpSpPr/>
          <p:nvPr/>
        </p:nvGrpSpPr>
        <p:grpSpPr>
          <a:xfrm>
            <a:off x="7637186" y="2386254"/>
            <a:ext cx="1786976" cy="1781146"/>
            <a:chOff x="81315" y="1267957"/>
            <a:chExt cx="1447630" cy="1663943"/>
          </a:xfrm>
        </p:grpSpPr>
        <p:sp>
          <p:nvSpPr>
            <p:cNvPr id="321" name="Google Shape;321;p30"/>
            <p:cNvSpPr/>
            <p:nvPr/>
          </p:nvSpPr>
          <p:spPr>
            <a:xfrm rot="5400000">
              <a:off x="-26842" y="1376114"/>
              <a:ext cx="1663943" cy="1447630"/>
            </a:xfrm>
            <a:prstGeom prst="hexagon">
              <a:avLst>
                <a:gd name="adj" fmla="val 25000"/>
                <a:gd name="vf" fmla="val 115470"/>
              </a:avLst>
            </a:prstGeom>
            <a:solidFill>
              <a:srgbClr val="8CAB4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0"/>
            <p:cNvSpPr txBox="1"/>
            <p:nvPr/>
          </p:nvSpPr>
          <p:spPr>
            <a:xfrm>
              <a:off x="306903" y="1527256"/>
              <a:ext cx="996452" cy="1145347"/>
            </a:xfrm>
            <a:prstGeom prst="rect">
              <a:avLst/>
            </a:prstGeom>
            <a:solidFill>
              <a:srgbClr val="8CAB49"/>
            </a:solid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lt1"/>
                </a:solidFill>
                <a:latin typeface="Calibri"/>
                <a:ea typeface="Calibri"/>
                <a:cs typeface="Calibri"/>
                <a:sym typeface="Calibri"/>
              </a:endParaRPr>
            </a:p>
          </p:txBody>
        </p:sp>
      </p:grpSp>
      <p:sp>
        <p:nvSpPr>
          <p:cNvPr id="323" name="Google Shape;323;p30"/>
          <p:cNvSpPr txBox="1"/>
          <p:nvPr/>
        </p:nvSpPr>
        <p:spPr>
          <a:xfrm>
            <a:off x="2450448" y="3114839"/>
            <a:ext cx="1693163"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Identitets-tyveri</a:t>
            </a:r>
            <a:endParaRPr sz="1800" b="1">
              <a:solidFill>
                <a:schemeClr val="lt1"/>
              </a:solidFill>
              <a:latin typeface="Calibri"/>
              <a:ea typeface="Calibri"/>
              <a:cs typeface="Calibri"/>
              <a:sym typeface="Calibri"/>
            </a:endParaRPr>
          </a:p>
        </p:txBody>
      </p:sp>
      <p:sp>
        <p:nvSpPr>
          <p:cNvPr id="324" name="Google Shape;324;p30"/>
          <p:cNvSpPr txBox="1"/>
          <p:nvPr/>
        </p:nvSpPr>
        <p:spPr>
          <a:xfrm>
            <a:off x="4179592" y="2741306"/>
            <a:ext cx="178697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Tyveri af information eller trusler om løspenge</a:t>
            </a:r>
            <a:endParaRPr sz="1800" b="1">
              <a:solidFill>
                <a:schemeClr val="lt1"/>
              </a:solidFill>
              <a:latin typeface="Calibri"/>
              <a:ea typeface="Calibri"/>
              <a:cs typeface="Calibri"/>
              <a:sym typeface="Calibri"/>
            </a:endParaRPr>
          </a:p>
        </p:txBody>
      </p:sp>
      <p:sp>
        <p:nvSpPr>
          <p:cNvPr id="325" name="Google Shape;325;p30"/>
          <p:cNvSpPr txBox="1"/>
          <p:nvPr/>
        </p:nvSpPr>
        <p:spPr>
          <a:xfrm>
            <a:off x="5892096" y="2968720"/>
            <a:ext cx="178697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Ødelæggelse af computerudstyr</a:t>
            </a:r>
            <a:endParaRPr sz="1800" b="1">
              <a:solidFill>
                <a:schemeClr val="lt1"/>
              </a:solidFill>
              <a:latin typeface="Calibri"/>
              <a:ea typeface="Calibri"/>
              <a:cs typeface="Calibri"/>
              <a:sym typeface="Calibri"/>
            </a:endParaRPr>
          </a:p>
        </p:txBody>
      </p:sp>
      <p:sp>
        <p:nvSpPr>
          <p:cNvPr id="326" name="Google Shape;326;p30"/>
          <p:cNvSpPr txBox="1"/>
          <p:nvPr/>
        </p:nvSpPr>
        <p:spPr>
          <a:xfrm>
            <a:off x="7313212" y="2945562"/>
            <a:ext cx="245864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Kommunikations-forstyrelser</a:t>
            </a:r>
            <a:endParaRPr sz="1800" b="1">
              <a:solidFill>
                <a:schemeClr val="lt1"/>
              </a:solidFill>
              <a:latin typeface="Calibri"/>
              <a:ea typeface="Calibri"/>
              <a:cs typeface="Calibri"/>
              <a:sym typeface="Calibri"/>
            </a:endParaRPr>
          </a:p>
        </p:txBody>
      </p:sp>
      <p:sp>
        <p:nvSpPr>
          <p:cNvPr id="327" name="Google Shape;327;p30"/>
          <p:cNvSpPr txBox="1"/>
          <p:nvPr/>
        </p:nvSpPr>
        <p:spPr>
          <a:xfrm>
            <a:off x="3262442" y="4518203"/>
            <a:ext cx="178697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Fil-ødelæggelse</a:t>
            </a:r>
            <a:endParaRPr sz="1800" b="1">
              <a:solidFill>
                <a:schemeClr val="lt1"/>
              </a:solidFill>
              <a:latin typeface="Calibri"/>
              <a:ea typeface="Calibri"/>
              <a:cs typeface="Calibri"/>
              <a:sym typeface="Calibri"/>
            </a:endParaRPr>
          </a:p>
        </p:txBody>
      </p:sp>
      <p:sp>
        <p:nvSpPr>
          <p:cNvPr id="328" name="Google Shape;328;p30"/>
          <p:cNvSpPr txBox="1"/>
          <p:nvPr/>
        </p:nvSpPr>
        <p:spPr>
          <a:xfrm>
            <a:off x="5003650" y="4289184"/>
            <a:ext cx="1786978"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Afbrydelse/ ødelæggelse af hosting/netværks- service</a:t>
            </a:r>
            <a:endParaRPr/>
          </a:p>
        </p:txBody>
      </p:sp>
      <p:sp>
        <p:nvSpPr>
          <p:cNvPr id="329" name="Google Shape;329;p30"/>
          <p:cNvSpPr txBox="1"/>
          <p:nvPr/>
        </p:nvSpPr>
        <p:spPr>
          <a:xfrm>
            <a:off x="6689705" y="4297575"/>
            <a:ext cx="1786978"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Ødelæggelse af personligt omdømme</a:t>
            </a:r>
            <a:endParaRPr sz="1800" b="1">
              <a:solidFill>
                <a:schemeClr val="lt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1"/>
          <p:cNvSpPr/>
          <p:nvPr/>
        </p:nvSpPr>
        <p:spPr>
          <a:xfrm>
            <a:off x="451030" y="669816"/>
            <a:ext cx="2017850" cy="540000"/>
          </a:xfrm>
          <a:prstGeom prst="roundRect">
            <a:avLst>
              <a:gd name="adj" fmla="val 50000"/>
            </a:avLst>
          </a:prstGeom>
          <a:solidFill>
            <a:srgbClr val="ED388A"/>
          </a:solidFill>
          <a:ln>
            <a:noFill/>
          </a:ln>
        </p:spPr>
        <p:txBody>
          <a:bodyPr spcFirstLastPara="1" wrap="square" lIns="91425" tIns="108000" rIns="91425" bIns="36000" anchor="ctr" anchorCtr="0">
            <a:noAutofit/>
          </a:bodyPr>
          <a:lstStyle/>
          <a:p>
            <a:pPr marL="108000" marR="0" lvl="0" indent="0" algn="l" rtl="0">
              <a:lnSpc>
                <a:spcPct val="100000"/>
              </a:lnSpc>
              <a:spcBef>
                <a:spcPts val="0"/>
              </a:spcBef>
              <a:spcAft>
                <a:spcPts val="0"/>
              </a:spcAft>
              <a:buNone/>
            </a:pPr>
            <a:r>
              <a:rPr lang="en-US" sz="1800" b="1">
                <a:solidFill>
                  <a:srgbClr val="FFFFFF"/>
                </a:solidFill>
                <a:latin typeface="Calibri"/>
                <a:ea typeface="Calibri"/>
                <a:cs typeface="Calibri"/>
                <a:sym typeface="Calibri"/>
              </a:rPr>
              <a:t>Cybersikkerhed</a:t>
            </a:r>
            <a:endParaRPr/>
          </a:p>
        </p:txBody>
      </p:sp>
      <p:sp>
        <p:nvSpPr>
          <p:cNvPr id="335" name="Google Shape;335;p31"/>
          <p:cNvSpPr txBox="1"/>
          <p:nvPr/>
        </p:nvSpPr>
        <p:spPr>
          <a:xfrm>
            <a:off x="626290" y="1947018"/>
            <a:ext cx="5883567" cy="3421936"/>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1800" b="1">
                <a:solidFill>
                  <a:srgbClr val="ED388A"/>
                </a:solidFill>
                <a:latin typeface="Calibri"/>
                <a:ea typeface="Calibri"/>
                <a:cs typeface="Calibri"/>
                <a:sym typeface="Calibri"/>
              </a:rPr>
              <a:t>1</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Hold din software, browser og andre applikationer</a:t>
            </a:r>
            <a:r>
              <a:rPr lang="en-US" sz="1800">
                <a:solidFill>
                  <a:schemeClr val="dk1"/>
                </a:solidFill>
                <a:latin typeface="Calibri"/>
                <a:ea typeface="Calibri"/>
                <a:cs typeface="Calibri"/>
                <a:sym typeface="Calibri"/>
              </a:rPr>
              <a:t>, der har adgang til dine oplysninger, </a:t>
            </a:r>
            <a:r>
              <a:rPr lang="en-US" sz="1800" b="1">
                <a:solidFill>
                  <a:schemeClr val="dk1"/>
                </a:solidFill>
                <a:latin typeface="Calibri"/>
                <a:ea typeface="Calibri"/>
                <a:cs typeface="Calibri"/>
                <a:sym typeface="Calibri"/>
              </a:rPr>
              <a:t>opdateret</a:t>
            </a:r>
            <a:endParaRPr/>
          </a:p>
          <a:p>
            <a:pPr marL="0" marR="0" lvl="0" indent="0" algn="l" rtl="0">
              <a:lnSpc>
                <a:spcPct val="107000"/>
              </a:lnSpc>
              <a:spcBef>
                <a:spcPts val="800"/>
              </a:spcBef>
              <a:spcAft>
                <a:spcPts val="0"/>
              </a:spcAft>
              <a:buNone/>
            </a:pPr>
            <a:endParaRPr sz="1800" b="1">
              <a:solidFill>
                <a:srgbClr val="ED388A"/>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b="1">
                <a:solidFill>
                  <a:srgbClr val="ED388A"/>
                </a:solidFill>
                <a:latin typeface="Calibri"/>
                <a:ea typeface="Calibri"/>
                <a:cs typeface="Calibri"/>
                <a:sym typeface="Calibri"/>
              </a:rPr>
              <a:t>2</a:t>
            </a:r>
            <a:r>
              <a:rPr lang="en-US" sz="1800">
                <a:solidFill>
                  <a:schemeClr val="dk1"/>
                </a:solidFill>
                <a:latin typeface="Calibri"/>
                <a:ea typeface="Calibri"/>
                <a:cs typeface="Calibri"/>
                <a:sym typeface="Calibri"/>
              </a:rPr>
              <a:t>. </a:t>
            </a:r>
            <a:r>
              <a:rPr lang="en-US" sz="1800" b="1">
                <a:solidFill>
                  <a:schemeClr val="dk1"/>
                </a:solidFill>
                <a:latin typeface="Calibri"/>
                <a:ea typeface="Calibri"/>
                <a:cs typeface="Calibri"/>
                <a:sym typeface="Calibri"/>
              </a:rPr>
              <a:t>Værdsæt dit privatliv</a:t>
            </a:r>
            <a:r>
              <a:rPr lang="en-US" sz="1800">
                <a:solidFill>
                  <a:schemeClr val="dk1"/>
                </a:solidFill>
                <a:latin typeface="Calibri"/>
                <a:ea typeface="Calibri"/>
                <a:cs typeface="Calibri"/>
                <a:sym typeface="Calibri"/>
              </a:rPr>
              <a:t>. Del ikke personlige oplysninger på internettet</a:t>
            </a:r>
            <a:endParaRPr/>
          </a:p>
          <a:p>
            <a:pPr marL="0" marR="0" lvl="0" indent="0" algn="l" rtl="0">
              <a:lnSpc>
                <a:spcPct val="107000"/>
              </a:lnSpc>
              <a:spcBef>
                <a:spcPts val="800"/>
              </a:spcBef>
              <a:spcAft>
                <a:spcPts val="0"/>
              </a:spcAft>
              <a:buNone/>
            </a:pPr>
            <a:endParaRPr sz="1800">
              <a:solidFill>
                <a:schemeClr val="dk1"/>
              </a:solidFill>
              <a:latin typeface="Calibri"/>
              <a:ea typeface="Calibri"/>
              <a:cs typeface="Calibri"/>
              <a:sym typeface="Calibri"/>
            </a:endParaRPr>
          </a:p>
          <a:p>
            <a:pPr marL="0" marR="0" lvl="0" indent="0" algn="l" rtl="0">
              <a:lnSpc>
                <a:spcPct val="107000"/>
              </a:lnSpc>
              <a:spcBef>
                <a:spcPts val="800"/>
              </a:spcBef>
              <a:spcAft>
                <a:spcPts val="0"/>
              </a:spcAft>
              <a:buNone/>
            </a:pPr>
            <a:r>
              <a:rPr lang="en-US" sz="1800">
                <a:solidFill>
                  <a:schemeClr val="dk1"/>
                </a:solidFill>
                <a:latin typeface="Calibri"/>
                <a:ea typeface="Calibri"/>
                <a:cs typeface="Calibri"/>
                <a:sym typeface="Calibri"/>
              </a:rPr>
              <a:t> </a:t>
            </a:r>
            <a:r>
              <a:rPr lang="en-US" sz="1800" b="1">
                <a:solidFill>
                  <a:srgbClr val="ED388A"/>
                </a:solidFill>
                <a:latin typeface="Calibri"/>
                <a:ea typeface="Calibri"/>
                <a:cs typeface="Calibri"/>
                <a:sym typeface="Calibri"/>
              </a:rPr>
              <a:t>3</a:t>
            </a:r>
            <a:r>
              <a:rPr lang="en-US" sz="1800" b="1">
                <a:solidFill>
                  <a:schemeClr val="dk1"/>
                </a:solidFill>
                <a:latin typeface="Calibri"/>
                <a:ea typeface="Calibri"/>
                <a:cs typeface="Calibri"/>
                <a:sym typeface="Calibri"/>
              </a:rPr>
              <a:t>. Stol ikke på mistænkelige links eller e-mails</a:t>
            </a:r>
            <a:r>
              <a:rPr lang="en-US" sz="1800">
                <a:solidFill>
                  <a:schemeClr val="dk1"/>
                </a:solidFill>
                <a:latin typeface="Calibri"/>
                <a:ea typeface="Calibri"/>
                <a:cs typeface="Calibri"/>
                <a:sym typeface="Calibri"/>
              </a:rPr>
              <a:t>. Åbn ikke e-mails, der identificerer sig selv som en kendt virksomhed, men som du ikke har givet din kontaktoplysninger til. Et tip, der kan hjælpe os med at opdage en falsk besked, er stave- eller skrivefejl</a:t>
            </a:r>
            <a:endParaRPr sz="1800">
              <a:solidFill>
                <a:schemeClr val="dk1"/>
              </a:solidFill>
              <a:latin typeface="Calibri"/>
              <a:ea typeface="Calibri"/>
              <a:cs typeface="Calibri"/>
              <a:sym typeface="Calibri"/>
            </a:endParaRPr>
          </a:p>
        </p:txBody>
      </p:sp>
      <p:sp>
        <p:nvSpPr>
          <p:cNvPr id="336" name="Google Shape;336;p31"/>
          <p:cNvSpPr txBox="1"/>
          <p:nvPr/>
        </p:nvSpPr>
        <p:spPr>
          <a:xfrm>
            <a:off x="523240" y="1250839"/>
            <a:ext cx="4115261" cy="400110"/>
          </a:xfrm>
          <a:prstGeom prst="rect">
            <a:avLst/>
          </a:prstGeom>
          <a:noFill/>
          <a:ln>
            <a:noFill/>
          </a:ln>
        </p:spPr>
        <p:txBody>
          <a:bodyPr spcFirstLastPara="1" wrap="square" lIns="91425" tIns="45700" rIns="91425" bIns="45700" anchor="t" anchorCtr="0">
            <a:spAutoFit/>
          </a:bodyPr>
          <a:lstStyle/>
          <a:p>
            <a:pPr marL="108000" marR="0" lvl="0" indent="0" algn="l" rtl="0">
              <a:spcBef>
                <a:spcPts val="0"/>
              </a:spcBef>
              <a:spcAft>
                <a:spcPts val="0"/>
              </a:spcAft>
              <a:buNone/>
            </a:pPr>
            <a:r>
              <a:rPr lang="en-US" sz="2000">
                <a:solidFill>
                  <a:schemeClr val="dk1"/>
                </a:solidFill>
                <a:latin typeface="Calibri"/>
                <a:ea typeface="Calibri"/>
                <a:cs typeface="Calibri"/>
                <a:sym typeface="Calibri"/>
              </a:rPr>
              <a:t>1.3 Tips til online sikkerhed</a:t>
            </a:r>
            <a:endParaRPr sz="2000">
              <a:solidFill>
                <a:schemeClr val="dk1"/>
              </a:solidFill>
              <a:latin typeface="Calibri"/>
              <a:ea typeface="Calibri"/>
              <a:cs typeface="Calibri"/>
              <a:sym typeface="Calibri"/>
            </a:endParaRPr>
          </a:p>
        </p:txBody>
      </p:sp>
      <p:pic>
        <p:nvPicPr>
          <p:cNvPr id="337" name="Google Shape;337;p3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846401" y="1947017"/>
            <a:ext cx="4656745" cy="3585047"/>
          </a:xfrm>
          <a:prstGeom prst="rect">
            <a:avLst/>
          </a:prstGeom>
          <a:noFill/>
          <a:ln>
            <a:noFill/>
          </a:ln>
        </p:spPr>
      </p:pic>
    </p:spTree>
  </p:cSld>
  <p:clrMapOvr>
    <a:masterClrMapping/>
  </p:clrMapOvr>
</p:sld>
</file>

<file path=ppt/theme/theme1.xml><?xml version="1.0" encoding="utf-8"?>
<a:theme xmlns:a="http://schemas.openxmlformats.org/drawingml/2006/main" name="RESET 100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MODULE 5">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MODULE EXTR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LE 6">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SET 100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SET 15K 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ESET 15K">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MODULE 1">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MODULE 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DULE 3">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ODULE 4">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1608</Words>
  <Application>Microsoft Office PowerPoint</Application>
  <PresentationFormat>Panorámica</PresentationFormat>
  <Paragraphs>190</Paragraphs>
  <Slides>24</Slides>
  <Notes>24</Notes>
  <HiddenSlides>0</HiddenSlides>
  <MMClips>0</MMClips>
  <ScaleCrop>false</ScaleCrop>
  <HeadingPairs>
    <vt:vector size="6" baseType="variant">
      <vt:variant>
        <vt:lpstr>Fuentes usadas</vt:lpstr>
      </vt:variant>
      <vt:variant>
        <vt:i4>5</vt:i4>
      </vt:variant>
      <vt:variant>
        <vt:lpstr>Tema</vt:lpstr>
      </vt:variant>
      <vt:variant>
        <vt:i4>11</vt:i4>
      </vt:variant>
      <vt:variant>
        <vt:lpstr>Títulos de diapositiva</vt:lpstr>
      </vt:variant>
      <vt:variant>
        <vt:i4>24</vt:i4>
      </vt:variant>
    </vt:vector>
  </HeadingPairs>
  <TitlesOfParts>
    <vt:vector size="40" baseType="lpstr">
      <vt:lpstr>Calibri</vt:lpstr>
      <vt:lpstr>Poppins Medium</vt:lpstr>
      <vt:lpstr>Arial</vt:lpstr>
      <vt:lpstr>Arial</vt:lpstr>
      <vt:lpstr>Helvetica Neue</vt:lpstr>
      <vt:lpstr>RESET 100K COVER</vt:lpstr>
      <vt:lpstr>MODULE 6</vt:lpstr>
      <vt:lpstr>RESET 100K</vt:lpstr>
      <vt:lpstr>RESET 15K COVER</vt:lpstr>
      <vt:lpstr>RESET 15K</vt:lpstr>
      <vt:lpstr>MODULE 1</vt:lpstr>
      <vt:lpstr>MODULE 2</vt:lpstr>
      <vt:lpstr>MODULE 3</vt:lpstr>
      <vt:lpstr>MODULE 4</vt:lpstr>
      <vt:lpstr>MODULE 5</vt:lpstr>
      <vt:lpstr>MODULE EXTRA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Miriam Internet Web Solutions</cp:lastModifiedBy>
  <cp:revision>1</cp:revision>
  <dcterms:modified xsi:type="dcterms:W3CDTF">2023-05-03T15:33:31Z</dcterms:modified>
</cp:coreProperties>
</file>