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1"/>
  </p:notesMasterIdLst>
  <p:sldIdLst>
    <p:sldId id="256" r:id="rId12"/>
    <p:sldId id="281" r:id="rId13"/>
    <p:sldId id="276" r:id="rId14"/>
    <p:sldId id="277" r:id="rId15"/>
    <p:sldId id="279" r:id="rId16"/>
    <p:sldId id="308" r:id="rId17"/>
    <p:sldId id="309" r:id="rId18"/>
    <p:sldId id="310" r:id="rId19"/>
    <p:sldId id="311" r:id="rId20"/>
    <p:sldId id="312" r:id="rId21"/>
    <p:sldId id="313" r:id="rId22"/>
    <p:sldId id="314" r:id="rId23"/>
    <p:sldId id="319" r:id="rId24"/>
    <p:sldId id="315" r:id="rId25"/>
    <p:sldId id="291" r:id="rId26"/>
    <p:sldId id="294" r:id="rId27"/>
    <p:sldId id="318" r:id="rId28"/>
    <p:sldId id="316" r:id="rId29"/>
    <p:sldId id="266"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B"/>
    <a:srgbClr val="ED388A"/>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1" d="100"/>
          <a:sy n="61" d="100"/>
        </p:scale>
        <p:origin x="283" y="53"/>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ableStyles" Target="tableStyles.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B6EBB-00F9-49B4-A19B-E940BDD457FE}" type="doc">
      <dgm:prSet loTypeId="urn:microsoft.com/office/officeart/2005/8/layout/vList3#1" loCatId="list" qsTypeId="urn:microsoft.com/office/officeart/2005/8/quickstyle/simple1" qsCatId="simple" csTypeId="urn:microsoft.com/office/officeart/2005/8/colors/accent1_2" csCatId="accent1" phldr="1"/>
      <dgm:spPr/>
    </dgm:pt>
    <dgm:pt modelId="{99B8B051-A57A-493D-AB59-4C124A9D294F}">
      <dgm:prSet phldrT="[Texto]"/>
      <dgm:spPr>
        <a:solidFill>
          <a:srgbClr val="F5911B"/>
        </a:solidFill>
      </dgm:spPr>
      <dgm:t>
        <a:bodyPr/>
        <a:lstStyle/>
        <a:p>
          <a:r>
            <a:rPr lang="es-ES" dirty="0">
              <a:latin typeface="+mj-lt"/>
            </a:rPr>
            <a:t>Beskrivelse</a:t>
          </a:r>
        </a:p>
      </dgm:t>
    </dgm:pt>
    <dgm:pt modelId="{D681A66B-6871-4113-A644-42AE1CE68729}" type="parTrans" cxnId="{5C2A81BA-25A0-4C0D-817C-934C76D0999A}">
      <dgm:prSet/>
      <dgm:spPr/>
      <dgm:t>
        <a:bodyPr/>
        <a:lstStyle/>
        <a:p>
          <a:endParaRPr lang="es-ES"/>
        </a:p>
      </dgm:t>
    </dgm:pt>
    <dgm:pt modelId="{4C6BAA78-1105-4E9F-9DCD-53FC16279539}" type="sibTrans" cxnId="{5C2A81BA-25A0-4C0D-817C-934C76D0999A}">
      <dgm:prSet/>
      <dgm:spPr/>
      <dgm:t>
        <a:bodyPr/>
        <a:lstStyle/>
        <a:p>
          <a:endParaRPr lang="es-ES"/>
        </a:p>
      </dgm:t>
    </dgm:pt>
    <dgm:pt modelId="{AC15599E-CF85-4637-8137-A23DF803AC22}">
      <dgm:prSet phldrT="[Texto]"/>
      <dgm:spPr>
        <a:solidFill>
          <a:srgbClr val="F5911B"/>
        </a:solidFill>
      </dgm:spPr>
      <dgm:t>
        <a:bodyPr/>
        <a:lstStyle/>
        <a:p>
          <a:r>
            <a:rPr lang="en-GB" dirty="0" err="1">
              <a:latin typeface="+mj-lt"/>
            </a:rPr>
            <a:t>Menuer</a:t>
          </a:r>
          <a:endParaRPr lang="es-ES" dirty="0">
            <a:latin typeface="+mj-lt"/>
          </a:endParaRPr>
        </a:p>
      </dgm:t>
    </dgm:pt>
    <dgm:pt modelId="{209DA904-FDE6-45E0-AC6D-650FDCF13461}" type="parTrans" cxnId="{69654530-650F-490F-A7BC-4B1B874C310E}">
      <dgm:prSet/>
      <dgm:spPr/>
      <dgm:t>
        <a:bodyPr/>
        <a:lstStyle/>
        <a:p>
          <a:endParaRPr lang="es-ES"/>
        </a:p>
      </dgm:t>
    </dgm:pt>
    <dgm:pt modelId="{7629066E-4165-4A10-9732-4DEA8493A3E0}" type="sibTrans" cxnId="{69654530-650F-490F-A7BC-4B1B874C310E}">
      <dgm:prSet/>
      <dgm:spPr/>
      <dgm:t>
        <a:bodyPr/>
        <a:lstStyle/>
        <a:p>
          <a:endParaRPr lang="es-ES"/>
        </a:p>
      </dgm:t>
    </dgm:pt>
    <dgm:pt modelId="{E8581438-F01D-4AAA-B354-C9E59F54EE59}">
      <dgm:prSet phldrT="[Texto]"/>
      <dgm:spPr>
        <a:solidFill>
          <a:srgbClr val="F5911B"/>
        </a:solidFill>
      </dgm:spPr>
      <dgm:t>
        <a:bodyPr/>
        <a:lstStyle/>
        <a:p>
          <a:r>
            <a:rPr lang="en-GB" dirty="0" err="1">
              <a:latin typeface="+mj-lt"/>
            </a:rPr>
            <a:t>Kontakt</a:t>
          </a:r>
          <a:r>
            <a:rPr lang="en-GB" dirty="0">
              <a:latin typeface="+mj-lt"/>
            </a:rPr>
            <a:t> information</a:t>
          </a:r>
          <a:endParaRPr lang="es-ES" dirty="0">
            <a:latin typeface="+mj-lt"/>
          </a:endParaRPr>
        </a:p>
      </dgm:t>
    </dgm:pt>
    <dgm:pt modelId="{A589CD42-6C8C-4740-B57B-08F8E5AC566A}" type="parTrans" cxnId="{CF45A813-8895-45E2-BF99-8897A0B43FF8}">
      <dgm:prSet/>
      <dgm:spPr/>
      <dgm:t>
        <a:bodyPr/>
        <a:lstStyle/>
        <a:p>
          <a:endParaRPr lang="es-ES"/>
        </a:p>
      </dgm:t>
    </dgm:pt>
    <dgm:pt modelId="{6BDCD097-8AD7-4048-B2C4-FA4D2C5DCB59}" type="sibTrans" cxnId="{CF45A813-8895-45E2-BF99-8897A0B43FF8}">
      <dgm:prSet/>
      <dgm:spPr/>
      <dgm:t>
        <a:bodyPr/>
        <a:lstStyle/>
        <a:p>
          <a:endParaRPr lang="es-ES"/>
        </a:p>
      </dgm:t>
    </dgm:pt>
    <dgm:pt modelId="{13B4BD95-3386-4947-A45C-36D657B707FE}">
      <dgm:prSet phldrT="[Texto]"/>
      <dgm:spPr>
        <a:solidFill>
          <a:srgbClr val="F5911B"/>
        </a:solidFill>
      </dgm:spPr>
      <dgm:t>
        <a:bodyPr/>
        <a:lstStyle/>
        <a:p>
          <a:r>
            <a:rPr lang="en-GB" dirty="0" err="1">
              <a:latin typeface="+mj-lt"/>
            </a:rPr>
            <a:t>Nyheder</a:t>
          </a:r>
          <a:r>
            <a:rPr lang="en-GB" dirty="0">
              <a:latin typeface="+mj-lt"/>
            </a:rPr>
            <a:t> </a:t>
          </a:r>
          <a:r>
            <a:rPr lang="en-GB" dirty="0" err="1">
              <a:latin typeface="+mj-lt"/>
            </a:rPr>
            <a:t>og</a:t>
          </a:r>
          <a:r>
            <a:rPr lang="en-GB" dirty="0">
              <a:latin typeface="+mj-lt"/>
            </a:rPr>
            <a:t> </a:t>
          </a:r>
          <a:r>
            <a:rPr lang="en-GB" dirty="0" err="1">
              <a:latin typeface="+mj-lt"/>
            </a:rPr>
            <a:t>opdateringer</a:t>
          </a:r>
          <a:endParaRPr lang="es-ES" dirty="0">
            <a:latin typeface="+mj-lt"/>
          </a:endParaRPr>
        </a:p>
      </dgm:t>
    </dgm:pt>
    <dgm:pt modelId="{977CB464-180F-4D60-8F9E-26BC39ECC937}" type="parTrans" cxnId="{7AAB59B4-7F8D-4510-8FDB-C0CB269FA4BA}">
      <dgm:prSet/>
      <dgm:spPr/>
      <dgm:t>
        <a:bodyPr/>
        <a:lstStyle/>
        <a:p>
          <a:endParaRPr lang="es-ES"/>
        </a:p>
      </dgm:t>
    </dgm:pt>
    <dgm:pt modelId="{EA75854C-9F3C-4DE0-AEE8-B7516BE02DD9}" type="sibTrans" cxnId="{7AAB59B4-7F8D-4510-8FDB-C0CB269FA4BA}">
      <dgm:prSet/>
      <dgm:spPr/>
      <dgm:t>
        <a:bodyPr/>
        <a:lstStyle/>
        <a:p>
          <a:endParaRPr lang="es-ES"/>
        </a:p>
      </dgm:t>
    </dgm:pt>
    <dgm:pt modelId="{28475721-4DC2-4978-9E5E-702C162CB846}" type="pres">
      <dgm:prSet presAssocID="{B34B6EBB-00F9-49B4-A19B-E940BDD457FE}" presName="linearFlow" presStyleCnt="0">
        <dgm:presLayoutVars>
          <dgm:dir/>
          <dgm:resizeHandles val="exact"/>
        </dgm:presLayoutVars>
      </dgm:prSet>
      <dgm:spPr/>
    </dgm:pt>
    <dgm:pt modelId="{19D31B43-D6AC-4F2A-A6C3-933BE0A31C35}" type="pres">
      <dgm:prSet presAssocID="{99B8B051-A57A-493D-AB59-4C124A9D294F}" presName="composite" presStyleCnt="0"/>
      <dgm:spPr/>
    </dgm:pt>
    <dgm:pt modelId="{0DCD4D37-EAE0-43BA-B2B7-BA9FFF96F422}" type="pres">
      <dgm:prSet presAssocID="{99B8B051-A57A-493D-AB59-4C124A9D294F}" presName="imgShp" presStyleLbl="fgImgPlace1" presStyleIdx="0" presStyleCnt="4"/>
      <dgm:spPr>
        <a:solidFill>
          <a:srgbClr val="0AA14A"/>
        </a:solidFill>
      </dgm:spPr>
    </dgm:pt>
    <dgm:pt modelId="{A2713FC1-2732-46DB-81DC-DFCDD7E97005}" type="pres">
      <dgm:prSet presAssocID="{99B8B051-A57A-493D-AB59-4C124A9D294F}" presName="txShp" presStyleLbl="node1" presStyleIdx="0" presStyleCnt="4" custLinFactNeighborX="-584" custLinFactNeighborY="-4755">
        <dgm:presLayoutVars>
          <dgm:bulletEnabled val="1"/>
        </dgm:presLayoutVars>
      </dgm:prSet>
      <dgm:spPr/>
    </dgm:pt>
    <dgm:pt modelId="{89B4BF47-12C7-4935-9CB7-E343CCA11327}" type="pres">
      <dgm:prSet presAssocID="{4C6BAA78-1105-4E9F-9DCD-53FC16279539}" presName="spacing" presStyleCnt="0"/>
      <dgm:spPr/>
    </dgm:pt>
    <dgm:pt modelId="{3BF5730F-18E2-4BE0-8DF8-8E1076C0A76A}" type="pres">
      <dgm:prSet presAssocID="{AC15599E-CF85-4637-8137-A23DF803AC22}" presName="composite" presStyleCnt="0"/>
      <dgm:spPr/>
    </dgm:pt>
    <dgm:pt modelId="{58B723A2-DB03-43AF-8BD6-7BBA9DB25CF6}" type="pres">
      <dgm:prSet presAssocID="{AC15599E-CF85-4637-8137-A23DF803AC22}" presName="imgShp" presStyleLbl="fgImgPlace1" presStyleIdx="1" presStyleCnt="4"/>
      <dgm:spPr>
        <a:solidFill>
          <a:srgbClr val="1CBECC"/>
        </a:solidFill>
      </dgm:spPr>
    </dgm:pt>
    <dgm:pt modelId="{9BE82B8A-8FCB-472A-B297-8AABA7339DEA}" type="pres">
      <dgm:prSet presAssocID="{AC15599E-CF85-4637-8137-A23DF803AC22}" presName="txShp" presStyleLbl="node1" presStyleIdx="1" presStyleCnt="4">
        <dgm:presLayoutVars>
          <dgm:bulletEnabled val="1"/>
        </dgm:presLayoutVars>
      </dgm:prSet>
      <dgm:spPr/>
    </dgm:pt>
    <dgm:pt modelId="{215983D0-2145-4824-8D92-A3FAC17F715A}" type="pres">
      <dgm:prSet presAssocID="{7629066E-4165-4A10-9732-4DEA8493A3E0}" presName="spacing" presStyleCnt="0"/>
      <dgm:spPr/>
    </dgm:pt>
    <dgm:pt modelId="{2D0ECED3-D7DB-4B7C-8EFB-19C4F795896F}" type="pres">
      <dgm:prSet presAssocID="{E8581438-F01D-4AAA-B354-C9E59F54EE59}" presName="composite" presStyleCnt="0"/>
      <dgm:spPr/>
    </dgm:pt>
    <dgm:pt modelId="{AFFA0203-FF87-4B1D-94EE-7214D25A4EF5}" type="pres">
      <dgm:prSet presAssocID="{E8581438-F01D-4AAA-B354-C9E59F54EE59}" presName="imgShp" presStyleLbl="fgImgPlace1" presStyleIdx="2" presStyleCnt="4"/>
      <dgm:spPr>
        <a:solidFill>
          <a:srgbClr val="9A2583"/>
        </a:solidFill>
      </dgm:spPr>
    </dgm:pt>
    <dgm:pt modelId="{2D1CCF45-3B29-48DD-B508-09A6F9986038}" type="pres">
      <dgm:prSet presAssocID="{E8581438-F01D-4AAA-B354-C9E59F54EE59}" presName="txShp" presStyleLbl="node1" presStyleIdx="2" presStyleCnt="4">
        <dgm:presLayoutVars>
          <dgm:bulletEnabled val="1"/>
        </dgm:presLayoutVars>
      </dgm:prSet>
      <dgm:spPr/>
    </dgm:pt>
    <dgm:pt modelId="{6E7EDA96-AEB5-4CAD-B4E0-B2875F903EF2}" type="pres">
      <dgm:prSet presAssocID="{6BDCD097-8AD7-4048-B2C4-FA4D2C5DCB59}" presName="spacing" presStyleCnt="0"/>
      <dgm:spPr/>
    </dgm:pt>
    <dgm:pt modelId="{F4E22E87-DC84-4C14-818C-A49939247440}" type="pres">
      <dgm:prSet presAssocID="{13B4BD95-3386-4947-A45C-36D657B707FE}" presName="composite" presStyleCnt="0"/>
      <dgm:spPr/>
    </dgm:pt>
    <dgm:pt modelId="{02640B8A-5621-4851-9091-BDB09033491F}" type="pres">
      <dgm:prSet presAssocID="{13B4BD95-3386-4947-A45C-36D657B707FE}" presName="imgShp" presStyleLbl="fgImgPlace1" presStyleIdx="3" presStyleCnt="4" custLinFactNeighborX="-1426" custLinFactNeighborY="-12692"/>
      <dgm:spPr>
        <a:solidFill>
          <a:srgbClr val="F14F25"/>
        </a:solidFill>
      </dgm:spPr>
    </dgm:pt>
    <dgm:pt modelId="{E1BA1A9B-493F-4B6B-976D-A89B38FC88D7}" type="pres">
      <dgm:prSet presAssocID="{13B4BD95-3386-4947-A45C-36D657B707FE}" presName="txShp" presStyleLbl="node1" presStyleIdx="3" presStyleCnt="4">
        <dgm:presLayoutVars>
          <dgm:bulletEnabled val="1"/>
        </dgm:presLayoutVars>
      </dgm:prSet>
      <dgm:spPr/>
    </dgm:pt>
  </dgm:ptLst>
  <dgm:cxnLst>
    <dgm:cxn modelId="{99113A0A-7D58-4F29-846A-8DE5BFB0597F}" type="presOf" srcId="{13B4BD95-3386-4947-A45C-36D657B707FE}" destId="{E1BA1A9B-493F-4B6B-976D-A89B38FC88D7}" srcOrd="0" destOrd="0" presId="urn:microsoft.com/office/officeart/2005/8/layout/vList3#1"/>
    <dgm:cxn modelId="{CF45A813-8895-45E2-BF99-8897A0B43FF8}" srcId="{B34B6EBB-00F9-49B4-A19B-E940BDD457FE}" destId="{E8581438-F01D-4AAA-B354-C9E59F54EE59}" srcOrd="2" destOrd="0" parTransId="{A589CD42-6C8C-4740-B57B-08F8E5AC566A}" sibTransId="{6BDCD097-8AD7-4048-B2C4-FA4D2C5DCB59}"/>
    <dgm:cxn modelId="{69654530-650F-490F-A7BC-4B1B874C310E}" srcId="{B34B6EBB-00F9-49B4-A19B-E940BDD457FE}" destId="{AC15599E-CF85-4637-8137-A23DF803AC22}" srcOrd="1" destOrd="0" parTransId="{209DA904-FDE6-45E0-AC6D-650FDCF13461}" sibTransId="{7629066E-4165-4A10-9732-4DEA8493A3E0}"/>
    <dgm:cxn modelId="{C233D343-8AFA-4F5D-A1AF-96EF7A8EBBF0}" type="presOf" srcId="{AC15599E-CF85-4637-8137-A23DF803AC22}" destId="{9BE82B8A-8FCB-472A-B297-8AABA7339DEA}" srcOrd="0" destOrd="0" presId="urn:microsoft.com/office/officeart/2005/8/layout/vList3#1"/>
    <dgm:cxn modelId="{59F6CA4A-C1A8-4029-AA40-B813D2394C7A}" type="presOf" srcId="{99B8B051-A57A-493D-AB59-4C124A9D294F}" destId="{A2713FC1-2732-46DB-81DC-DFCDD7E97005}" srcOrd="0" destOrd="0" presId="urn:microsoft.com/office/officeart/2005/8/layout/vList3#1"/>
    <dgm:cxn modelId="{7AAB59B4-7F8D-4510-8FDB-C0CB269FA4BA}" srcId="{B34B6EBB-00F9-49B4-A19B-E940BDD457FE}" destId="{13B4BD95-3386-4947-A45C-36D657B707FE}" srcOrd="3" destOrd="0" parTransId="{977CB464-180F-4D60-8F9E-26BC39ECC937}" sibTransId="{EA75854C-9F3C-4DE0-AEE8-B7516BE02DD9}"/>
    <dgm:cxn modelId="{5C2A81BA-25A0-4C0D-817C-934C76D0999A}" srcId="{B34B6EBB-00F9-49B4-A19B-E940BDD457FE}" destId="{99B8B051-A57A-493D-AB59-4C124A9D294F}" srcOrd="0" destOrd="0" parTransId="{D681A66B-6871-4113-A644-42AE1CE68729}" sibTransId="{4C6BAA78-1105-4E9F-9DCD-53FC16279539}"/>
    <dgm:cxn modelId="{B4ACC6C1-3F19-487C-B337-9B76E32ADCC4}" type="presOf" srcId="{B34B6EBB-00F9-49B4-A19B-E940BDD457FE}" destId="{28475721-4DC2-4978-9E5E-702C162CB846}" srcOrd="0" destOrd="0" presId="urn:microsoft.com/office/officeart/2005/8/layout/vList3#1"/>
    <dgm:cxn modelId="{DCA831F0-DCE4-4655-9871-F7C8B38B87B9}" type="presOf" srcId="{E8581438-F01D-4AAA-B354-C9E59F54EE59}" destId="{2D1CCF45-3B29-48DD-B508-09A6F9986038}" srcOrd="0" destOrd="0" presId="urn:microsoft.com/office/officeart/2005/8/layout/vList3#1"/>
    <dgm:cxn modelId="{BF504D69-B12A-4B51-9DAB-443D3FD6BB7D}" type="presParOf" srcId="{28475721-4DC2-4978-9E5E-702C162CB846}" destId="{19D31B43-D6AC-4F2A-A6C3-933BE0A31C35}" srcOrd="0" destOrd="0" presId="urn:microsoft.com/office/officeart/2005/8/layout/vList3#1"/>
    <dgm:cxn modelId="{66BB4222-6C82-4AE4-B02B-170CAA577D3B}" type="presParOf" srcId="{19D31B43-D6AC-4F2A-A6C3-933BE0A31C35}" destId="{0DCD4D37-EAE0-43BA-B2B7-BA9FFF96F422}" srcOrd="0" destOrd="0" presId="urn:microsoft.com/office/officeart/2005/8/layout/vList3#1"/>
    <dgm:cxn modelId="{BF2DB02F-7B46-4160-9550-4C6FE2ED30ED}" type="presParOf" srcId="{19D31B43-D6AC-4F2A-A6C3-933BE0A31C35}" destId="{A2713FC1-2732-46DB-81DC-DFCDD7E97005}" srcOrd="1" destOrd="0" presId="urn:microsoft.com/office/officeart/2005/8/layout/vList3#1"/>
    <dgm:cxn modelId="{0FEDDAC7-1523-4F2F-AB69-71980CE088E8}" type="presParOf" srcId="{28475721-4DC2-4978-9E5E-702C162CB846}" destId="{89B4BF47-12C7-4935-9CB7-E343CCA11327}" srcOrd="1" destOrd="0" presId="urn:microsoft.com/office/officeart/2005/8/layout/vList3#1"/>
    <dgm:cxn modelId="{6963C3A1-DC02-4CB3-9F50-6C8454740C29}" type="presParOf" srcId="{28475721-4DC2-4978-9E5E-702C162CB846}" destId="{3BF5730F-18E2-4BE0-8DF8-8E1076C0A76A}" srcOrd="2" destOrd="0" presId="urn:microsoft.com/office/officeart/2005/8/layout/vList3#1"/>
    <dgm:cxn modelId="{4C4ACE51-2830-455C-A37E-B3719C19B48F}" type="presParOf" srcId="{3BF5730F-18E2-4BE0-8DF8-8E1076C0A76A}" destId="{58B723A2-DB03-43AF-8BD6-7BBA9DB25CF6}" srcOrd="0" destOrd="0" presId="urn:microsoft.com/office/officeart/2005/8/layout/vList3#1"/>
    <dgm:cxn modelId="{764213C5-47FA-4659-8CC9-38F921FD55AE}" type="presParOf" srcId="{3BF5730F-18E2-4BE0-8DF8-8E1076C0A76A}" destId="{9BE82B8A-8FCB-472A-B297-8AABA7339DEA}" srcOrd="1" destOrd="0" presId="urn:microsoft.com/office/officeart/2005/8/layout/vList3#1"/>
    <dgm:cxn modelId="{BAF19AAB-741A-441F-B413-869A9046B40C}" type="presParOf" srcId="{28475721-4DC2-4978-9E5E-702C162CB846}" destId="{215983D0-2145-4824-8D92-A3FAC17F715A}" srcOrd="3" destOrd="0" presId="urn:microsoft.com/office/officeart/2005/8/layout/vList3#1"/>
    <dgm:cxn modelId="{18A00608-3229-440F-A1A6-8483F1F6C807}" type="presParOf" srcId="{28475721-4DC2-4978-9E5E-702C162CB846}" destId="{2D0ECED3-D7DB-4B7C-8EFB-19C4F795896F}" srcOrd="4" destOrd="0" presId="urn:microsoft.com/office/officeart/2005/8/layout/vList3#1"/>
    <dgm:cxn modelId="{5A24E418-D6FE-40CB-BA9F-30D749AA1BBA}" type="presParOf" srcId="{2D0ECED3-D7DB-4B7C-8EFB-19C4F795896F}" destId="{AFFA0203-FF87-4B1D-94EE-7214D25A4EF5}" srcOrd="0" destOrd="0" presId="urn:microsoft.com/office/officeart/2005/8/layout/vList3#1"/>
    <dgm:cxn modelId="{0062A0B7-88FD-4E00-96B4-1C473D118B09}" type="presParOf" srcId="{2D0ECED3-D7DB-4B7C-8EFB-19C4F795896F}" destId="{2D1CCF45-3B29-48DD-B508-09A6F9986038}" srcOrd="1" destOrd="0" presId="urn:microsoft.com/office/officeart/2005/8/layout/vList3#1"/>
    <dgm:cxn modelId="{3D6B413F-7B58-4008-A334-758D4057B037}" type="presParOf" srcId="{28475721-4DC2-4978-9E5E-702C162CB846}" destId="{6E7EDA96-AEB5-4CAD-B4E0-B2875F903EF2}" srcOrd="5" destOrd="0" presId="urn:microsoft.com/office/officeart/2005/8/layout/vList3#1"/>
    <dgm:cxn modelId="{A782DEDF-F6AF-4059-A8BA-C914FF46CF18}" type="presParOf" srcId="{28475721-4DC2-4978-9E5E-702C162CB846}" destId="{F4E22E87-DC84-4C14-818C-A49939247440}" srcOrd="6" destOrd="0" presId="urn:microsoft.com/office/officeart/2005/8/layout/vList3#1"/>
    <dgm:cxn modelId="{01F06D18-CF92-411A-A1FC-5F043735A201}" type="presParOf" srcId="{F4E22E87-DC84-4C14-818C-A49939247440}" destId="{02640B8A-5621-4851-9091-BDB09033491F}" srcOrd="0" destOrd="0" presId="urn:microsoft.com/office/officeart/2005/8/layout/vList3#1"/>
    <dgm:cxn modelId="{B1E6AD60-9C10-46F8-9AB3-1290EA0632D1}" type="presParOf" srcId="{F4E22E87-DC84-4C14-818C-A49939247440}" destId="{E1BA1A9B-493F-4B6B-976D-A89B38FC88D7}"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13FC1-2732-46DB-81DC-DFCDD7E97005}">
      <dsp:nvSpPr>
        <dsp:cNvPr id="0" name=""/>
        <dsp:cNvSpPr/>
      </dsp:nvSpPr>
      <dsp:spPr>
        <a:xfrm rot="10800000">
          <a:off x="1001031" y="0"/>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s-ES" sz="2100" kern="1200" dirty="0">
              <a:latin typeface="+mj-lt"/>
            </a:rPr>
            <a:t>Beskrivelse</a:t>
          </a:r>
        </a:p>
      </dsp:txBody>
      <dsp:txXfrm rot="10800000">
        <a:off x="1189497" y="0"/>
        <a:ext cx="3114112" cy="753866"/>
      </dsp:txXfrm>
    </dsp:sp>
    <dsp:sp modelId="{0DCD4D37-EAE0-43BA-B2B7-BA9FFF96F422}">
      <dsp:nvSpPr>
        <dsp:cNvPr id="0" name=""/>
        <dsp:cNvSpPr/>
      </dsp:nvSpPr>
      <dsp:spPr>
        <a:xfrm>
          <a:off x="643385" y="1374"/>
          <a:ext cx="753866" cy="753866"/>
        </a:xfrm>
        <a:prstGeom prst="ellipse">
          <a:avLst/>
        </a:prstGeom>
        <a:solidFill>
          <a:srgbClr val="0AA1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E82B8A-8FCB-472A-B297-8AABA7339DEA}">
      <dsp:nvSpPr>
        <dsp:cNvPr id="0" name=""/>
        <dsp:cNvSpPr/>
      </dsp:nvSpPr>
      <dsp:spPr>
        <a:xfrm rot="10800000">
          <a:off x="1020318" y="980275"/>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err="1">
              <a:latin typeface="+mj-lt"/>
            </a:rPr>
            <a:t>Menuer</a:t>
          </a:r>
          <a:endParaRPr lang="es-ES" sz="2100" kern="1200" dirty="0">
            <a:latin typeface="+mj-lt"/>
          </a:endParaRPr>
        </a:p>
      </dsp:txBody>
      <dsp:txXfrm rot="10800000">
        <a:off x="1208784" y="980275"/>
        <a:ext cx="3114112" cy="753866"/>
      </dsp:txXfrm>
    </dsp:sp>
    <dsp:sp modelId="{58B723A2-DB03-43AF-8BD6-7BBA9DB25CF6}">
      <dsp:nvSpPr>
        <dsp:cNvPr id="0" name=""/>
        <dsp:cNvSpPr/>
      </dsp:nvSpPr>
      <dsp:spPr>
        <a:xfrm>
          <a:off x="643385" y="980275"/>
          <a:ext cx="753866" cy="753866"/>
        </a:xfrm>
        <a:prstGeom prst="ellipse">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CCF45-3B29-48DD-B508-09A6F9986038}">
      <dsp:nvSpPr>
        <dsp:cNvPr id="0" name=""/>
        <dsp:cNvSpPr/>
      </dsp:nvSpPr>
      <dsp:spPr>
        <a:xfrm rot="10800000">
          <a:off x="1020318" y="1959176"/>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err="1">
              <a:latin typeface="+mj-lt"/>
            </a:rPr>
            <a:t>Kontakt</a:t>
          </a:r>
          <a:r>
            <a:rPr lang="en-GB" sz="2100" kern="1200" dirty="0">
              <a:latin typeface="+mj-lt"/>
            </a:rPr>
            <a:t> information</a:t>
          </a:r>
          <a:endParaRPr lang="es-ES" sz="2100" kern="1200" dirty="0">
            <a:latin typeface="+mj-lt"/>
          </a:endParaRPr>
        </a:p>
      </dsp:txBody>
      <dsp:txXfrm rot="10800000">
        <a:off x="1208784" y="1959176"/>
        <a:ext cx="3114112" cy="753866"/>
      </dsp:txXfrm>
    </dsp:sp>
    <dsp:sp modelId="{AFFA0203-FF87-4B1D-94EE-7214D25A4EF5}">
      <dsp:nvSpPr>
        <dsp:cNvPr id="0" name=""/>
        <dsp:cNvSpPr/>
      </dsp:nvSpPr>
      <dsp:spPr>
        <a:xfrm>
          <a:off x="643385" y="1959176"/>
          <a:ext cx="753866" cy="753866"/>
        </a:xfrm>
        <a:prstGeom prst="ellipse">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BA1A9B-493F-4B6B-976D-A89B38FC88D7}">
      <dsp:nvSpPr>
        <dsp:cNvPr id="0" name=""/>
        <dsp:cNvSpPr/>
      </dsp:nvSpPr>
      <dsp:spPr>
        <a:xfrm rot="10800000">
          <a:off x="1020318" y="2938077"/>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err="1">
              <a:latin typeface="+mj-lt"/>
            </a:rPr>
            <a:t>Nyheder</a:t>
          </a:r>
          <a:r>
            <a:rPr lang="en-GB" sz="2100" kern="1200" dirty="0">
              <a:latin typeface="+mj-lt"/>
            </a:rPr>
            <a:t> </a:t>
          </a:r>
          <a:r>
            <a:rPr lang="en-GB" sz="2100" kern="1200" dirty="0" err="1">
              <a:latin typeface="+mj-lt"/>
            </a:rPr>
            <a:t>og</a:t>
          </a:r>
          <a:r>
            <a:rPr lang="en-GB" sz="2100" kern="1200" dirty="0">
              <a:latin typeface="+mj-lt"/>
            </a:rPr>
            <a:t> </a:t>
          </a:r>
          <a:r>
            <a:rPr lang="en-GB" sz="2100" kern="1200" dirty="0" err="1">
              <a:latin typeface="+mj-lt"/>
            </a:rPr>
            <a:t>opdateringer</a:t>
          </a:r>
          <a:endParaRPr lang="es-ES" sz="2100" kern="1200" dirty="0">
            <a:latin typeface="+mj-lt"/>
          </a:endParaRPr>
        </a:p>
      </dsp:txBody>
      <dsp:txXfrm rot="10800000">
        <a:off x="1208784" y="2938077"/>
        <a:ext cx="3114112" cy="753866"/>
      </dsp:txXfrm>
    </dsp:sp>
    <dsp:sp modelId="{02640B8A-5621-4851-9091-BDB09033491F}">
      <dsp:nvSpPr>
        <dsp:cNvPr id="0" name=""/>
        <dsp:cNvSpPr/>
      </dsp:nvSpPr>
      <dsp:spPr>
        <a:xfrm>
          <a:off x="632635" y="2842397"/>
          <a:ext cx="753866" cy="753866"/>
        </a:xfrm>
        <a:prstGeom prst="ellipse">
          <a:avLst/>
        </a:prstGeom>
        <a:solidFill>
          <a:srgbClr val="F14F2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04/05/2023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10900182" cy="3599956"/>
          </a:xfrm>
          <a:prstGeom prst="rect">
            <a:avLst/>
          </a:prstGeom>
          <a:noFill/>
        </p:spPr>
        <p:txBody>
          <a:bodyPr wrap="square" numCol="1" rtlCol="0">
            <a:noAutofit/>
          </a:bodyPr>
          <a:lstStyle/>
          <a:p>
            <a:pPr algn="just"/>
            <a:endParaRPr lang="en-US" sz="1800"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a:t>
            </a:r>
            <a:r>
              <a:rPr lang="en-AU" sz="2000" dirty="0" err="1">
                <a:latin typeface="+mj-lt"/>
                <a:ea typeface="Microsoft Sans Serif" panose="020B0604020202020204" pitchFamily="34" charset="0"/>
                <a:cs typeface="Poppins ExtraLight" panose="00000300000000000000" pitchFamily="2" charset="0"/>
              </a:rPr>
              <a:t>og</a:t>
            </a:r>
            <a:r>
              <a:rPr lang="en-AU" sz="2000" dirty="0">
                <a:latin typeface="+mj-lt"/>
                <a:ea typeface="Microsoft Sans Serif" panose="020B0604020202020204" pitchFamily="34" charset="0"/>
                <a:cs typeface="Poppins ExtraLight" panose="00000300000000000000" pitchFamily="2" charset="0"/>
              </a:rPr>
              <a:t> SEM</a:t>
            </a:r>
          </a:p>
        </p:txBody>
      </p:sp>
      <p:sp>
        <p:nvSpPr>
          <p:cNvPr id="5" name="Rektangel 4"/>
          <p:cNvSpPr/>
          <p:nvPr/>
        </p:nvSpPr>
        <p:spPr>
          <a:xfrm>
            <a:off x="443291" y="1809230"/>
            <a:ext cx="8182912" cy="3970318"/>
          </a:xfrm>
          <a:prstGeom prst="rect">
            <a:avLst/>
          </a:prstGeom>
        </p:spPr>
        <p:txBody>
          <a:bodyPr wrap="square">
            <a:spAutoFit/>
          </a:bodyPr>
          <a:lstStyle/>
          <a:p>
            <a:r>
              <a:rPr lang="da-DK" dirty="0"/>
              <a:t>Når vi har designet og lavet vores hjemmeside, skal vi sikre os, at brugerne kan få adgang til den ved at foretage en søgning. For at opnå dette er der to strategier, vi kan implementere:</a:t>
            </a:r>
          </a:p>
          <a:p>
            <a:endParaRPr lang="da-DK" dirty="0"/>
          </a:p>
          <a:p>
            <a:r>
              <a:rPr lang="da-DK" dirty="0"/>
              <a:t>SEO: "Søgemaskineoptimering". Den består af en række strategier til at forbedre synligheden og placeringen af ​​et websted på søgemaskinens resultatliste. Resultaterne er således placeret i forhold til hjemmesidens kvalitet, dens relevans og forhold til de introducerede søgeord. Der er to typer SEO: </a:t>
            </a:r>
            <a:r>
              <a:rPr lang="da-DK" dirty="0" err="1"/>
              <a:t>on-page</a:t>
            </a:r>
            <a:r>
              <a:rPr lang="da-DK" dirty="0"/>
              <a:t> og </a:t>
            </a:r>
            <a:r>
              <a:rPr lang="da-DK" dirty="0" err="1"/>
              <a:t>off-page</a:t>
            </a:r>
            <a:r>
              <a:rPr lang="da-DK" dirty="0"/>
              <a:t>.</a:t>
            </a:r>
          </a:p>
          <a:p>
            <a:endParaRPr lang="da-DK" dirty="0"/>
          </a:p>
          <a:p>
            <a:r>
              <a:rPr lang="da-DK" dirty="0"/>
              <a:t>SEM: "</a:t>
            </a:r>
            <a:r>
              <a:rPr lang="da-DK" dirty="0" err="1"/>
              <a:t>Search</a:t>
            </a:r>
            <a:r>
              <a:rPr lang="da-DK" dirty="0"/>
              <a:t> </a:t>
            </a:r>
            <a:r>
              <a:rPr lang="da-DK" dirty="0" err="1"/>
              <a:t>Engine</a:t>
            </a:r>
            <a:r>
              <a:rPr lang="da-DK" dirty="0"/>
              <a:t> Marketing". Den består af teknikker til at forbedre synligheden og positioneringen af ​​et websted ved hjælp af betalte marketingkampagner.</a:t>
            </a:r>
          </a:p>
          <a:p>
            <a:endParaRPr lang="da-DK" dirty="0"/>
          </a:p>
          <a:p>
            <a:r>
              <a:rPr lang="da-DK" dirty="0"/>
              <a:t>SEM skal altid være komplementær til SEO, ikke alternativ</a:t>
            </a:r>
          </a:p>
          <a:p>
            <a:endParaRPr lang="da-DK" dirty="0"/>
          </a:p>
        </p:txBody>
      </p:sp>
    </p:spTree>
    <p:extLst>
      <p:ext uri="{BB962C8B-B14F-4D97-AF65-F5344CB8AC3E}">
        <p14:creationId xmlns:p14="http://schemas.microsoft.com/office/powerpoint/2010/main" val="142194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3895375" cy="3599956"/>
          </a:xfrm>
          <a:prstGeom prst="rect">
            <a:avLst/>
          </a:prstGeom>
          <a:noFill/>
        </p:spPr>
        <p:txBody>
          <a:bodyPr wrap="square" numCol="1" rtlCol="0">
            <a:noAutofit/>
          </a:bodyPr>
          <a:lstStyle/>
          <a:p>
            <a:endParaRPr lang="en-US" dirty="0">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a:t>
            </a:r>
            <a:r>
              <a:rPr lang="en-AU" sz="2000" dirty="0" err="1">
                <a:latin typeface="+mj-lt"/>
                <a:ea typeface="Microsoft Sans Serif" panose="020B0604020202020204" pitchFamily="34" charset="0"/>
                <a:cs typeface="Poppins ExtraLight" panose="00000300000000000000" pitchFamily="2" charset="0"/>
              </a:rPr>
              <a:t>og</a:t>
            </a:r>
            <a:r>
              <a:rPr lang="en-AU" sz="2000" dirty="0">
                <a:latin typeface="+mj-lt"/>
                <a:ea typeface="Microsoft Sans Serif" panose="020B0604020202020204" pitchFamily="34" charset="0"/>
                <a:cs typeface="Poppins ExtraLight" panose="00000300000000000000" pitchFamily="2" charset="0"/>
              </a:rPr>
              <a:t> SEM</a:t>
            </a:r>
          </a:p>
        </p:txBody>
      </p:sp>
      <p:pic>
        <p:nvPicPr>
          <p:cNvPr id="5" name="Picture 8" descr="Answerthepublic | Herramienta Análisis de keywords | Toolist.es">
            <a:extLst>
              <a:ext uri="{FF2B5EF4-FFF2-40B4-BE49-F238E27FC236}">
                <a16:creationId xmlns:a16="http://schemas.microsoft.com/office/drawing/2014/main" id="{02048942-7A8C-8F05-7F1E-35FE76CD65F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6311" t="27938" r="15819" b="25319"/>
          <a:stretch/>
        </p:blipFill>
        <p:spPr bwMode="auto">
          <a:xfrm>
            <a:off x="4731540" y="3977197"/>
            <a:ext cx="4114801" cy="1552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Oprofiler Reviews 2022: Details, Pricing, &amp; Features | G2">
            <a:extLst>
              <a:ext uri="{FF2B5EF4-FFF2-40B4-BE49-F238E27FC236}">
                <a16:creationId xmlns:a16="http://schemas.microsoft.com/office/drawing/2014/main" id="{CFAC274B-A86D-51CF-D14A-721227FA92C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12566" y="1683259"/>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ómo Utilizar Google Search Console Para Generar un 28% Más de Tráfico de  Búsqueda">
            <a:extLst>
              <a:ext uri="{FF2B5EF4-FFF2-40B4-BE49-F238E27FC236}">
                <a16:creationId xmlns:a16="http://schemas.microsoft.com/office/drawing/2014/main" id="{561A2F14-8323-748E-2E0F-A4744A80FB4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39640" y="3924809"/>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Qué es Ahrefs? Descubre sus mejores funciones">
            <a:extLst>
              <a:ext uri="{FF2B5EF4-FFF2-40B4-BE49-F238E27FC236}">
                <a16:creationId xmlns:a16="http://schemas.microsoft.com/office/drawing/2014/main" id="{B548A703-EEDD-8149-E65D-AF973E3C6B4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87389" y="3184970"/>
            <a:ext cx="2977927" cy="54246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 【 SurveyMonkey 】Información, Reseñas y Precios | 2022 |">
            <a:extLst>
              <a:ext uri="{FF2B5EF4-FFF2-40B4-BE49-F238E27FC236}">
                <a16:creationId xmlns:a16="http://schemas.microsoft.com/office/drawing/2014/main" id="{B625D17E-3963-7D50-AE5A-926F483BC4E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t="15171"/>
          <a:stretch/>
        </p:blipFill>
        <p:spPr bwMode="auto">
          <a:xfrm>
            <a:off x="8708706" y="1827722"/>
            <a:ext cx="2793184" cy="2343181"/>
          </a:xfrm>
          <a:prstGeom prst="rect">
            <a:avLst/>
          </a:prstGeom>
          <a:noFill/>
          <a:extLst>
            <a:ext uri="{909E8E84-426E-40DD-AFC4-6F175D3DCCD1}">
              <a14:hiddenFill xmlns:a14="http://schemas.microsoft.com/office/drawing/2010/main">
                <a:solidFill>
                  <a:srgbClr val="FFFFFF"/>
                </a:solidFill>
              </a14:hiddenFill>
            </a:ext>
          </a:extLst>
        </p:spPr>
      </p:pic>
      <p:sp>
        <p:nvSpPr>
          <p:cNvPr id="11" name="Rektangel 10"/>
          <p:cNvSpPr/>
          <p:nvPr/>
        </p:nvSpPr>
        <p:spPr>
          <a:xfrm>
            <a:off x="227636" y="2197668"/>
            <a:ext cx="4648565" cy="2308324"/>
          </a:xfrm>
          <a:prstGeom prst="rect">
            <a:avLst/>
          </a:prstGeom>
        </p:spPr>
        <p:txBody>
          <a:bodyPr wrap="square">
            <a:spAutoFit/>
          </a:bodyPr>
          <a:lstStyle/>
          <a:p>
            <a:r>
              <a:rPr lang="da-DK" dirty="0"/>
              <a:t>Her er nogle tips til at forbedre organisk positionering (SEO):</a:t>
            </a:r>
          </a:p>
          <a:p>
            <a:endParaRPr lang="da-DK" dirty="0"/>
          </a:p>
          <a:p>
            <a:r>
              <a:rPr lang="da-DK" dirty="0"/>
              <a:t>- Brug de rigtige søgeord.</a:t>
            </a:r>
          </a:p>
          <a:p>
            <a:r>
              <a:rPr lang="da-DK" dirty="0"/>
              <a:t>- Hold din hjemmeside ren og pæn.</a:t>
            </a:r>
          </a:p>
          <a:p>
            <a:r>
              <a:rPr lang="da-DK" dirty="0"/>
              <a:t>- Få et </a:t>
            </a:r>
            <a:r>
              <a:rPr lang="da-DK" dirty="0" err="1"/>
              <a:t>SSL-certifikat</a:t>
            </a:r>
            <a:r>
              <a:rPr lang="da-DK" dirty="0"/>
              <a:t>.</a:t>
            </a:r>
          </a:p>
          <a:p>
            <a:r>
              <a:rPr lang="da-DK" dirty="0"/>
              <a:t>- Implementer et </a:t>
            </a:r>
            <a:r>
              <a:rPr lang="da-DK" dirty="0" err="1"/>
              <a:t>responsivt</a:t>
            </a:r>
            <a:r>
              <a:rPr lang="da-DK" dirty="0"/>
              <a:t> design.</a:t>
            </a:r>
          </a:p>
          <a:p>
            <a:endParaRPr lang="da-DK" dirty="0"/>
          </a:p>
        </p:txBody>
      </p:sp>
    </p:spTree>
    <p:extLst>
      <p:ext uri="{BB962C8B-B14F-4D97-AF65-F5344CB8AC3E}">
        <p14:creationId xmlns:p14="http://schemas.microsoft.com/office/powerpoint/2010/main" val="3937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7039430" cy="3646637"/>
          </a:xfrm>
          <a:prstGeom prst="rect">
            <a:avLst/>
          </a:prstGeom>
          <a:noFill/>
        </p:spPr>
        <p:txBody>
          <a:bodyPr wrap="square" numCol="1" rtlCol="0">
            <a:noAutofit/>
          </a:bodyPr>
          <a:lstStyle/>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2.4 Email Marketing</a:t>
            </a:r>
          </a:p>
        </p:txBody>
      </p:sp>
      <p:pic>
        <p:nvPicPr>
          <p:cNvPr id="2" name="Picture 2" descr="Cambiarse de Mailjet con Mailpro">
            <a:extLst>
              <a:ext uri="{FF2B5EF4-FFF2-40B4-BE49-F238E27FC236}">
                <a16:creationId xmlns:a16="http://schemas.microsoft.com/office/drawing/2014/main" id="{52C7A0A4-E10F-D76A-8CBD-279F7775EE4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23774" y="1683259"/>
            <a:ext cx="273367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 Cómo funciona mailchimp【﻿TUTORIAL MAILCHIMP 2022 】">
            <a:extLst>
              <a:ext uri="{FF2B5EF4-FFF2-40B4-BE49-F238E27FC236}">
                <a16:creationId xmlns:a16="http://schemas.microsoft.com/office/drawing/2014/main" id="{99307801-A70D-312E-9FC6-3495C62231E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23774" y="295198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74432D01-08EE-E001-0873-D869D4DA012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629358" y="4632564"/>
            <a:ext cx="2642391" cy="770432"/>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551120" y="1653469"/>
            <a:ext cx="6325882" cy="4247317"/>
          </a:xfrm>
          <a:prstGeom prst="rect">
            <a:avLst/>
          </a:prstGeom>
        </p:spPr>
        <p:txBody>
          <a:bodyPr wrap="square">
            <a:spAutoFit/>
          </a:bodyPr>
          <a:lstStyle/>
          <a:p>
            <a:r>
              <a:rPr lang="da-DK" dirty="0"/>
              <a:t>E-mail marketing består af reklamekampagner via e-mail med det primære mål at promovere en service, virksomhed, produkt, brand, tilbud...</a:t>
            </a:r>
          </a:p>
          <a:p>
            <a:endParaRPr lang="da-DK" dirty="0"/>
          </a:p>
          <a:p>
            <a:r>
              <a:rPr lang="da-DK" dirty="0"/>
              <a:t>Det er stadig relevant, da det er rettet til en konto eller bruger på en personlig og privat måde, i modsætning til bannere eller publikationer på sociale netværk. Brugeren skal tidligere have givet deres data og samtykke til at modtage disse beskeder, så det er ikke påtrængende, i overensstemmelse med </a:t>
            </a:r>
            <a:r>
              <a:rPr lang="da-DK" dirty="0" err="1"/>
              <a:t>GDPR-kravene</a:t>
            </a:r>
            <a:r>
              <a:rPr lang="da-DK" dirty="0"/>
              <a:t>. Dette giver mulighed for en personlig kommunikation med større mulighed for opmærksomhed.</a:t>
            </a:r>
          </a:p>
          <a:p>
            <a:endParaRPr lang="da-DK" dirty="0"/>
          </a:p>
          <a:p>
            <a:r>
              <a:rPr lang="da-DK" dirty="0"/>
              <a:t>Nogle af de værktøjer, vi kan bruge til at hjælpe os med vores e-mail-marketingkampagne, er:</a:t>
            </a:r>
          </a:p>
          <a:p>
            <a:endParaRPr lang="da-DK" dirty="0"/>
          </a:p>
        </p:txBody>
      </p:sp>
    </p:spTree>
    <p:extLst>
      <p:ext uri="{BB962C8B-B14F-4D97-AF65-F5344CB8AC3E}">
        <p14:creationId xmlns:p14="http://schemas.microsoft.com/office/powerpoint/2010/main" val="1777218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001013" cy="3214061"/>
          </a:xfrm>
          <a:prstGeom prst="rect">
            <a:avLst/>
          </a:prstGeom>
          <a:noFill/>
        </p:spPr>
        <p:txBody>
          <a:bodyPr wrap="square" numCol="1" rtlCol="0">
            <a:noAutofit/>
          </a:bodyPr>
          <a:lstStyle/>
          <a:p>
            <a:pPr algn="just"/>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a:t>
            </a:r>
            <a:r>
              <a:rPr lang="en-AU" sz="2000" dirty="0" err="1">
                <a:latin typeface="+mj-lt"/>
                <a:ea typeface="Microsoft Sans Serif" panose="020B0604020202020204" pitchFamily="34" charset="0"/>
                <a:cs typeface="Poppins ExtraLight" panose="00000300000000000000" pitchFamily="2" charset="0"/>
              </a:rPr>
              <a:t>Sociale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Medier</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95993CD5-E7EB-E558-5FF7-E6B0232503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15511" y="2043920"/>
            <a:ext cx="4165503" cy="3022251"/>
          </a:xfrm>
          <a:prstGeom prst="rect">
            <a:avLst/>
          </a:prstGeom>
        </p:spPr>
      </p:pic>
      <p:sp>
        <p:nvSpPr>
          <p:cNvPr id="6" name="Rektangel 5"/>
          <p:cNvSpPr/>
          <p:nvPr/>
        </p:nvSpPr>
        <p:spPr>
          <a:xfrm>
            <a:off x="682908" y="1720840"/>
            <a:ext cx="5738821" cy="3416320"/>
          </a:xfrm>
          <a:prstGeom prst="rect">
            <a:avLst/>
          </a:prstGeom>
        </p:spPr>
        <p:txBody>
          <a:bodyPr wrap="square">
            <a:spAutoFit/>
          </a:bodyPr>
          <a:lstStyle/>
          <a:p>
            <a:r>
              <a:rPr lang="da-DK" dirty="0"/>
              <a:t>Sociale netværk er fællesskabsplatforme, hvor forskellige brugere deler billeder, videoer, kommentarer og forskellige publikationer.</a:t>
            </a:r>
          </a:p>
          <a:p>
            <a:endParaRPr lang="da-DK" dirty="0"/>
          </a:p>
          <a:p>
            <a:r>
              <a:rPr lang="da-DK" dirty="0"/>
              <a:t>Adskillige virksomheder satser på sociale netværk som et middel til formidling af deres produkter og tjenester, ikke kun på grund af det store antal brugere, men også på grund af deres mangfoldighed og den tid, de bruger på disse platforme. Det er dog ikke alle sociale netværk, der har de samme funktioner, medier eller målgruppe. Disse er de mest brugte sociale netværk og deres egenskaber.</a:t>
            </a:r>
          </a:p>
          <a:p>
            <a:endParaRPr lang="da-DK" dirty="0"/>
          </a:p>
        </p:txBody>
      </p:sp>
    </p:spTree>
    <p:extLst>
      <p:ext uri="{BB962C8B-B14F-4D97-AF65-F5344CB8AC3E}">
        <p14:creationId xmlns:p14="http://schemas.microsoft.com/office/powerpoint/2010/main" val="115382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2097248" y="2393100"/>
            <a:ext cx="9409802" cy="3214061"/>
          </a:xfrm>
          <a:prstGeom prst="rect">
            <a:avLst/>
          </a:prstGeom>
          <a:noFill/>
        </p:spPr>
        <p:txBody>
          <a:bodyPr wrap="square" numCol="1" rtlCol="0">
            <a:noAutofit/>
          </a:bodyPr>
          <a:lstStyle/>
          <a:p>
            <a:pPr algn="just"/>
            <a:r>
              <a:rPr lang="en-GB" b="1" dirty="0" err="1">
                <a:solidFill>
                  <a:srgbClr val="F5911B"/>
                </a:solidFill>
                <a:effectLst/>
                <a:latin typeface="+mj-lt"/>
                <a:ea typeface="Arial MT"/>
                <a:cs typeface="Arial MT"/>
              </a:rPr>
              <a:t>Facebook</a:t>
            </a:r>
            <a:r>
              <a:rPr lang="en-GB" dirty="0">
                <a:effectLst/>
                <a:latin typeface="+mj-lt"/>
                <a:ea typeface="Arial MT"/>
                <a:cs typeface="Arial MT"/>
              </a:rPr>
              <a:t>:</a:t>
            </a:r>
            <a:r>
              <a:rPr lang="da-DK" dirty="0"/>
              <a:t>Kontakt folk, del videoer, fotografier, links... Dens brugere er for det meste voksne mellem 20-50 år.</a:t>
            </a:r>
          </a:p>
          <a:p>
            <a:pPr algn="just"/>
            <a:endParaRPr lang="es-ES" b="1" dirty="0">
              <a:latin typeface="+mj-lt"/>
              <a:ea typeface="Arial MT"/>
              <a:cs typeface="Arial MT"/>
            </a:endParaRPr>
          </a:p>
          <a:p>
            <a:pPr algn="just"/>
            <a:r>
              <a:rPr lang="en-GB" b="1" dirty="0">
                <a:solidFill>
                  <a:srgbClr val="F5911B"/>
                </a:solidFill>
                <a:effectLst/>
                <a:latin typeface="+mj-lt"/>
                <a:ea typeface="Arial MT"/>
                <a:cs typeface="Arial MT"/>
              </a:rPr>
              <a:t>LinkedIn</a:t>
            </a:r>
            <a:r>
              <a:rPr lang="en-GB" dirty="0">
                <a:effectLst/>
                <a:latin typeface="+mj-lt"/>
                <a:ea typeface="Arial MT"/>
                <a:cs typeface="Arial MT"/>
              </a:rPr>
              <a:t>:</a:t>
            </a:r>
            <a:r>
              <a:rPr lang="da-DK" dirty="0"/>
              <a:t>Der er fokus på arbejdsmiljøet. Dens brugere deler deres erfaringer og virksomhedsoplysninger.</a:t>
            </a:r>
          </a:p>
          <a:p>
            <a:pPr algn="just"/>
            <a:endParaRPr lang="en-GB" b="1" dirty="0">
              <a:effectLst/>
              <a:latin typeface="+mj-lt"/>
              <a:ea typeface="Arial MT"/>
              <a:cs typeface="Arial MT"/>
            </a:endParaRPr>
          </a:p>
          <a:p>
            <a:pPr algn="just"/>
            <a:r>
              <a:rPr lang="en-GB" b="1" dirty="0" err="1">
                <a:solidFill>
                  <a:srgbClr val="F5911B"/>
                </a:solidFill>
                <a:effectLst/>
                <a:latin typeface="+mj-lt"/>
                <a:ea typeface="Arial MT"/>
                <a:cs typeface="Arial MT"/>
              </a:rPr>
              <a:t>Instagram</a:t>
            </a:r>
            <a:r>
              <a:rPr lang="en-GB" dirty="0">
                <a:effectLst/>
                <a:latin typeface="+mj-lt"/>
                <a:ea typeface="Arial MT"/>
                <a:cs typeface="Arial MT"/>
              </a:rPr>
              <a:t>:</a:t>
            </a:r>
            <a:r>
              <a:rPr lang="da-DK" dirty="0"/>
              <a:t>Dette netværk er hovedsageligt orienteret mod offentliggørelse af billeder og korte videoer. Det er udbredt blandt unge og midaldrende brugere.</a:t>
            </a:r>
          </a:p>
          <a:p>
            <a:pPr algn="just"/>
            <a:endParaRPr lang="en-GB" b="1" dirty="0">
              <a:latin typeface="+mj-lt"/>
              <a:ea typeface="Arial MT"/>
              <a:cs typeface="Arial MT"/>
            </a:endParaRPr>
          </a:p>
          <a:p>
            <a:pPr algn="just"/>
            <a:r>
              <a:rPr lang="en-GB" b="1" dirty="0" err="1">
                <a:solidFill>
                  <a:srgbClr val="F5911B"/>
                </a:solidFill>
                <a:effectLst/>
                <a:latin typeface="+mj-lt"/>
                <a:ea typeface="Arial MT"/>
                <a:cs typeface="Arial MT"/>
              </a:rPr>
              <a:t>TikTok</a:t>
            </a:r>
            <a:r>
              <a:rPr lang="en-GB" dirty="0">
                <a:effectLst/>
                <a:latin typeface="+mj-lt"/>
                <a:ea typeface="Arial MT"/>
                <a:cs typeface="Arial MT"/>
              </a:rPr>
              <a:t>:</a:t>
            </a:r>
            <a:r>
              <a:rPr lang="da-DK" dirty="0"/>
              <a:t>Det er en af ​​de seneste platforme, der bruges til at dele korte, underholdende og dynamiske videoer. Dens brug er udbredt blandt unge profiler.</a:t>
            </a:r>
          </a:p>
          <a:p>
            <a:pPr algn="just"/>
            <a:endParaRPr lang="es-ES" b="1" dirty="0">
              <a:effectLst/>
              <a:latin typeface="+mj-l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a:t>
            </a:r>
            <a:r>
              <a:rPr lang="en-AU" sz="2000" dirty="0" err="1">
                <a:latin typeface="+mj-lt"/>
                <a:ea typeface="Microsoft Sans Serif" panose="020B0604020202020204" pitchFamily="34" charset="0"/>
                <a:cs typeface="Poppins ExtraLight" panose="00000300000000000000" pitchFamily="2" charset="0"/>
              </a:rPr>
              <a:t>Sociale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Medier</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Picture 2" descr="Facebook - Entrar o registrarse">
            <a:extLst>
              <a:ext uri="{FF2B5EF4-FFF2-40B4-BE49-F238E27FC236}">
                <a16:creationId xmlns:a16="http://schemas.microsoft.com/office/drawing/2014/main" id="{0E7FA0D8-D3DE-4A5C-DF2D-6ED69F0A14F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16456" y="223276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ágina de Linkedin de Lozprinter - El blog de Lozano Impresores">
            <a:extLst>
              <a:ext uri="{FF2B5EF4-FFF2-40B4-BE49-F238E27FC236}">
                <a16:creationId xmlns:a16="http://schemas.microsoft.com/office/drawing/2014/main" id="{1FCB99DE-813A-DFB8-F0D6-BD245133786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5894" t="6882" r="6883" b="4270"/>
          <a:stretch/>
        </p:blipFill>
        <p:spPr bwMode="auto">
          <a:xfrm>
            <a:off x="1216456" y="3136137"/>
            <a:ext cx="76051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nstagram-logo-circle | Cristonautas.com">
            <a:extLst>
              <a:ext uri="{FF2B5EF4-FFF2-40B4-BE49-F238E27FC236}">
                <a16:creationId xmlns:a16="http://schemas.microsoft.com/office/drawing/2014/main" id="{C337842D-3374-2FA9-0A51-9BEA81FE6CC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6456" y="397669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Microsoft Apps">
            <a:extLst>
              <a:ext uri="{FF2B5EF4-FFF2-40B4-BE49-F238E27FC236}">
                <a16:creationId xmlns:a16="http://schemas.microsoft.com/office/drawing/2014/main" id="{FEBDEA93-DAC2-F2E3-2E27-E32201666132}"/>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t="6105" r="29186" b="7516"/>
          <a:stretch/>
        </p:blipFill>
        <p:spPr bwMode="auto">
          <a:xfrm>
            <a:off x="684950" y="4781120"/>
            <a:ext cx="1306191" cy="769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19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389943" cy="4149683"/>
            <a:chOff x="-2868940" y="1571528"/>
            <a:chExt cx="10435105"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1138773"/>
            </a:xfrm>
            <a:prstGeom prst="rect">
              <a:avLst/>
            </a:prstGeom>
            <a:noFill/>
          </p:spPr>
          <p:txBody>
            <a:bodyPr wrap="square" rtlCol="0">
              <a:spAutoFit/>
            </a:bodyPr>
            <a:lstStyle/>
            <a:p>
              <a:pPr indent="-285750"/>
              <a:r>
                <a:rPr lang="en-US" altLang="ko-KR" sz="2000" b="1" dirty="0">
                  <a:cs typeface="Poppins Medium" panose="00000600000000000000" pitchFamily="2" charset="0"/>
                </a:rPr>
                <a:t>Online </a:t>
              </a:r>
              <a:r>
                <a:rPr lang="en-US" altLang="ko-KR" sz="2000" b="1" dirty="0" err="1">
                  <a:cs typeface="Poppins Medium" panose="00000600000000000000" pitchFamily="2" charset="0"/>
                </a:rPr>
                <a:t>træning</a:t>
              </a:r>
              <a:endParaRPr lang="en-US" altLang="ko-KR" sz="2000" b="1" dirty="0">
                <a:cs typeface="Poppins Medium" panose="00000600000000000000" pitchFamily="2" charset="0"/>
              </a:endParaRPr>
            </a:p>
            <a:p>
              <a:pPr indent="-285750" algn="just"/>
              <a:r>
                <a:rPr lang="da-DK" sz="1600" dirty="0"/>
                <a:t>Online træning Online træning er nem og øjeblikkelig at distribuere, alsidig, personlig og omkostningseffektiv.</a:t>
              </a:r>
            </a:p>
            <a:p>
              <a:pPr indent="-285750" algn="just"/>
              <a:r>
                <a:rPr lang="en-US" altLang="ko-KR" sz="1600" dirty="0">
                  <a:latin typeface="+mj-lt"/>
                  <a:cs typeface="Poppins Medium" panose="00000600000000000000" pitchFamily="2" charset="0"/>
                </a:rPr>
                <a:t> .</a:t>
              </a:r>
              <a:endParaRPr lang="ko-KR" altLang="en-US" sz="12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F5911B"/>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975233" cy="954107"/>
            </a:xfrm>
            <a:prstGeom prst="rect">
              <a:avLst/>
            </a:prstGeom>
            <a:noFill/>
          </p:spPr>
          <p:txBody>
            <a:bodyPr wrap="square" rtlCol="0">
              <a:spAutoFit/>
            </a:bodyPr>
            <a:lstStyle/>
            <a:p>
              <a:pPr indent="-285750"/>
              <a:r>
                <a:rPr lang="en-US" altLang="ko-KR" sz="2000" b="1" dirty="0">
                  <a:cs typeface="Poppins Medium" panose="00000600000000000000" pitchFamily="2" charset="0"/>
                </a:rPr>
                <a:t>Online marketing </a:t>
              </a:r>
            </a:p>
            <a:p>
              <a:pPr indent="-285750"/>
              <a:r>
                <a:rPr lang="da-DK" sz="1200" dirty="0"/>
                <a:t>Det kræver en veldesignet hjemmeside at nå offentligheden og få dem til at efterspørge vores tjenester/produkter.</a:t>
              </a:r>
            </a:p>
            <a:p>
              <a:pPr indent="-285750" algn="just"/>
              <a:endParaRPr lang="ko-KR" altLang="en-US" sz="12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515956" y="3641104"/>
              <a:ext cx="5050209" cy="1384995"/>
            </a:xfrm>
            <a:prstGeom prst="rect">
              <a:avLst/>
            </a:prstGeom>
            <a:noFill/>
          </p:spPr>
          <p:txBody>
            <a:bodyPr wrap="square" rtlCol="0">
              <a:spAutoFit/>
            </a:bodyPr>
            <a:lstStyle/>
            <a:p>
              <a:pPr indent="-285750"/>
              <a:r>
                <a:rPr lang="en-US" altLang="ko-KR" sz="2000" b="1" dirty="0" err="1">
                  <a:cs typeface="Poppins Medium" panose="00000600000000000000" pitchFamily="2" charset="0"/>
                </a:rPr>
                <a:t>Hjemmeside</a:t>
              </a:r>
              <a:endParaRPr lang="en-US" altLang="ko-KR" sz="2000" b="1" dirty="0">
                <a:cs typeface="Poppins Medium" panose="00000600000000000000" pitchFamily="2" charset="0"/>
              </a:endParaRPr>
            </a:p>
            <a:p>
              <a:pPr indent="-285750" algn="just"/>
              <a:r>
                <a:rPr lang="da-DK" sz="1600" dirty="0"/>
                <a:t>Det bør struktureres omkring brugervenlighed, tilgængelighed og brugervenlighed. Der er enkle muligheder for at lave det fra bunden.</a:t>
              </a:r>
            </a:p>
            <a:p>
              <a:pPr indent="-285750" algn="just"/>
              <a:r>
                <a:rPr lang="en-US" altLang="ko-KR" sz="1600" dirty="0">
                  <a:latin typeface="+mj-lt"/>
                  <a:cs typeface="Poppins Medium" panose="00000600000000000000" pitchFamily="2" charset="0"/>
                </a:rPr>
                <a:t> </a:t>
              </a:r>
            </a:p>
            <a:p>
              <a:pPr indent="-285750"/>
              <a:r>
                <a:rPr lang="es-ES" altLang="ko-KR" sz="1600" dirty="0">
                  <a:solidFill>
                    <a:prstClr val="black"/>
                  </a:solidFill>
                  <a:latin typeface="+mj-lt"/>
                  <a:cs typeface="Poppins ExtraLight" panose="00000300000000000000" pitchFamily="2" charset="0"/>
                </a:rPr>
                <a:t>.</a:t>
              </a:r>
              <a:endParaRPr lang="ko-KR" altLang="en-US" sz="1600" dirty="0">
                <a:solidFill>
                  <a:prstClr val="black"/>
                </a:solidFill>
                <a:latin typeface="+mj-lt"/>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1"/>
              <a:ext cx="5604803" cy="982833"/>
            </a:xfrm>
            <a:prstGeom prst="rect">
              <a:avLst/>
            </a:prstGeom>
            <a:noFill/>
          </p:spPr>
          <p:txBody>
            <a:bodyPr wrap="square" rtlCol="0">
              <a:spAutoFit/>
            </a:bodyPr>
            <a:lstStyle/>
            <a:p>
              <a:pPr indent="-285750"/>
              <a:r>
                <a:rPr lang="en-US" altLang="ko-KR" sz="2000" b="1" dirty="0">
                  <a:cs typeface="Poppins Medium" panose="00000600000000000000" pitchFamily="2" charset="0"/>
                </a:rPr>
                <a:t>SEO/SEM</a:t>
              </a:r>
              <a:r>
                <a:rPr lang="en-US" altLang="ko-KR" sz="1600" b="1" dirty="0">
                  <a:cs typeface="Poppins Medium" panose="00000600000000000000" pitchFamily="2" charset="0"/>
                </a:rPr>
                <a:t> </a:t>
              </a:r>
              <a:endParaRPr lang="es-ES" altLang="ko-KR" sz="1600" dirty="0">
                <a:solidFill>
                  <a:prstClr val="black"/>
                </a:solidFill>
                <a:latin typeface="Calibri Light" panose="020F0302020204030204"/>
                <a:cs typeface="Poppins ExtraLight" panose="00000300000000000000" pitchFamily="2" charset="0"/>
              </a:endParaRPr>
            </a:p>
            <a:p>
              <a:pPr indent="-285750" algn="just">
                <a:lnSpc>
                  <a:spcPct val="120000"/>
                </a:lnSpc>
              </a:pPr>
              <a:r>
                <a:rPr lang="en-US" altLang="ko-KR" sz="1600" dirty="0">
                  <a:solidFill>
                    <a:prstClr val="black"/>
                  </a:solidFill>
                  <a:latin typeface="Calibri Light" panose="020F0302020204030204"/>
                  <a:cs typeface="Poppins ExtraLight" panose="00000300000000000000" pitchFamily="2" charset="0"/>
                </a:rPr>
                <a:t>En </a:t>
              </a:r>
              <a:r>
                <a:rPr lang="en-US" altLang="ko-KR" sz="1600" dirty="0" err="1">
                  <a:solidFill>
                    <a:prstClr val="black"/>
                  </a:solidFill>
                  <a:latin typeface="Calibri Light" panose="020F0302020204030204"/>
                  <a:cs typeface="Poppins ExtraLight" panose="00000300000000000000" pitchFamily="2" charset="0"/>
                </a:rPr>
                <a:t>grundlæggende</a:t>
              </a:r>
              <a:r>
                <a:rPr lang="en-US" altLang="ko-KR" sz="1600" dirty="0">
                  <a:solidFill>
                    <a:prstClr val="black"/>
                  </a:solidFill>
                  <a:latin typeface="Calibri Light" panose="020F0302020204030204"/>
                  <a:cs typeface="Poppins ExtraLight" panose="00000300000000000000" pitchFamily="2" charset="0"/>
                </a:rPr>
                <a:t> del </a:t>
              </a:r>
              <a:r>
                <a:rPr lang="en-US" altLang="ko-KR" sz="1600" dirty="0" err="1">
                  <a:solidFill>
                    <a:prstClr val="black"/>
                  </a:solidFill>
                  <a:latin typeface="Calibri Light" panose="020F0302020204030204"/>
                  <a:cs typeface="Poppins ExtraLight" panose="00000300000000000000" pitchFamily="2" charset="0"/>
                </a:rPr>
                <a:t>af</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vores</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strategi</a:t>
              </a:r>
              <a:r>
                <a:rPr lang="en-US" altLang="ko-KR" sz="1600" dirty="0">
                  <a:solidFill>
                    <a:prstClr val="black"/>
                  </a:solidFill>
                  <a:latin typeface="Calibri Light" panose="020F0302020204030204"/>
                  <a:cs typeface="Poppins ExtraLight" panose="00000300000000000000" pitchFamily="2" charset="0"/>
                </a:rPr>
                <a:t>, de </a:t>
              </a:r>
              <a:r>
                <a:rPr lang="en-US" altLang="ko-KR" sz="1600" dirty="0" err="1">
                  <a:solidFill>
                    <a:prstClr val="black"/>
                  </a:solidFill>
                  <a:latin typeface="Calibri Light" panose="020F0302020204030204"/>
                  <a:cs typeface="Poppins ExtraLight" panose="00000300000000000000" pitchFamily="2" charset="0"/>
                </a:rPr>
                <a:t>skal</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være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komplimentære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uden</a:t>
              </a:r>
              <a:r>
                <a:rPr lang="en-US" altLang="ko-KR" sz="1600" dirty="0">
                  <a:solidFill>
                    <a:prstClr val="black"/>
                  </a:solidFill>
                  <a:latin typeface="Calibri Light" panose="020F0302020204030204"/>
                  <a:cs typeface="Poppins ExtraLight" panose="00000300000000000000" pitchFamily="2" charset="0"/>
                </a:rPr>
                <a:t> at give </a:t>
              </a:r>
              <a:r>
                <a:rPr lang="en-US" altLang="ko-KR" sz="1600" dirty="0" err="1">
                  <a:solidFill>
                    <a:prstClr val="black"/>
                  </a:solidFill>
                  <a:latin typeface="Calibri Light" panose="020F0302020204030204"/>
                  <a:cs typeface="Poppins ExtraLight" panose="00000300000000000000" pitchFamily="2" charset="0"/>
                </a:rPr>
                <a:t>afkald</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på</a:t>
              </a:r>
              <a:r>
                <a:rPr lang="en-US" altLang="ko-KR" sz="1600" dirty="0">
                  <a:solidFill>
                    <a:prstClr val="black"/>
                  </a:solidFill>
                  <a:latin typeface="Calibri Light" panose="020F0302020204030204"/>
                  <a:cs typeface="Poppins ExtraLight" panose="00000300000000000000" pitchFamily="2" charset="0"/>
                </a:rPr>
                <a:t> SEO </a:t>
              </a:r>
              <a:r>
                <a:rPr lang="en-US" altLang="ko-KR" sz="1600" dirty="0" err="1">
                  <a:solidFill>
                    <a:prstClr val="black"/>
                  </a:solidFill>
                  <a:latin typeface="Calibri Light" panose="020F0302020204030204"/>
                  <a:cs typeface="Poppins ExtraLight" panose="00000300000000000000" pitchFamily="2" charset="0"/>
                </a:rPr>
                <a:t>selvom</a:t>
              </a:r>
              <a:r>
                <a:rPr lang="en-US" altLang="ko-KR" sz="1600" dirty="0">
                  <a:solidFill>
                    <a:prstClr val="black"/>
                  </a:solidFill>
                  <a:latin typeface="Calibri Light" panose="020F0302020204030204"/>
                  <a:cs typeface="Poppins ExtraLight" panose="00000300000000000000" pitchFamily="2" charset="0"/>
                </a:rPr>
                <a:t> SEM </a:t>
              </a:r>
              <a:r>
                <a:rPr lang="en-US" altLang="ko-KR" sz="1600" dirty="0" err="1">
                  <a:solidFill>
                    <a:prstClr val="black"/>
                  </a:solidFill>
                  <a:latin typeface="Calibri Light" panose="020F0302020204030204"/>
                  <a:cs typeface="Poppins ExtraLight" panose="00000300000000000000" pitchFamily="2" charset="0"/>
                </a:rPr>
                <a:t>bruges</a:t>
              </a:r>
              <a:endParaRPr lang="en-US" altLang="ko-KR"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F5911B"/>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39479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 marketing</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Opsummering</a:t>
            </a:r>
            <a:r>
              <a:rPr lang="en-AU" sz="2000" dirty="0">
                <a:latin typeface="+mj-lt"/>
                <a:ea typeface="Microsoft Sans Serif" panose="020B0604020202020204" pitchFamily="34" charset="0"/>
                <a:cs typeface="Poppins ExtraLight" panose="00000300000000000000" pitchFamily="2" charset="0"/>
              </a:rPr>
              <a:t>:</a:t>
            </a:r>
          </a:p>
        </p:txBody>
      </p:sp>
      <p:grpSp>
        <p:nvGrpSpPr>
          <p:cNvPr id="38" name="Gruppo 37">
            <a:extLst>
              <a:ext uri="{FF2B5EF4-FFF2-40B4-BE49-F238E27FC236}">
                <a16:creationId xmlns:a16="http://schemas.microsoft.com/office/drawing/2014/main" id="{1822006B-38E3-41ED-A3B8-70722686800E}"/>
              </a:ext>
            </a:extLst>
          </p:cNvPr>
          <p:cNvGrpSpPr>
            <a:grpSpLocks noChangeAspect="1"/>
          </p:cNvGrpSpPr>
          <p:nvPr/>
        </p:nvGrpSpPr>
        <p:grpSpPr>
          <a:xfrm>
            <a:off x="10207680" y="2917800"/>
            <a:ext cx="1440000" cy="1022400"/>
            <a:chOff x="6949036" y="2151000"/>
            <a:chExt cx="3600000" cy="2556000"/>
          </a:xfrm>
        </p:grpSpPr>
        <p:sp>
          <p:nvSpPr>
            <p:cNvPr id="42" name="Figura a mano libera: forma 41">
              <a:extLst>
                <a:ext uri="{FF2B5EF4-FFF2-40B4-BE49-F238E27FC236}">
                  <a16:creationId xmlns:a16="http://schemas.microsoft.com/office/drawing/2014/main" id="{8E9E11A8-C9E7-4D7A-AB02-894581FF23D6}"/>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4" name="Figura a mano libera: forma 43">
              <a:extLst>
                <a:ext uri="{FF2B5EF4-FFF2-40B4-BE49-F238E27FC236}">
                  <a16:creationId xmlns:a16="http://schemas.microsoft.com/office/drawing/2014/main" id="{F0D10DDD-C403-4C67-9AD5-E3C5581048AC}"/>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5" name="Figura a mano libera: forma 44">
              <a:extLst>
                <a:ext uri="{FF2B5EF4-FFF2-40B4-BE49-F238E27FC236}">
                  <a16:creationId xmlns:a16="http://schemas.microsoft.com/office/drawing/2014/main" id="{5F6A77CE-DD22-4EC6-9B02-26358925475A}"/>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46" name="Figura a mano libera: forma 45">
              <a:extLst>
                <a:ext uri="{FF2B5EF4-FFF2-40B4-BE49-F238E27FC236}">
                  <a16:creationId xmlns:a16="http://schemas.microsoft.com/office/drawing/2014/main" id="{EC800F32-260A-45FF-A482-B8C453B6C546}"/>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47" name="Figura a mano libera: forma 46">
              <a:extLst>
                <a:ext uri="{FF2B5EF4-FFF2-40B4-BE49-F238E27FC236}">
                  <a16:creationId xmlns:a16="http://schemas.microsoft.com/office/drawing/2014/main" id="{7B032AF3-2FBB-4DAA-B150-72FA43D543BC}"/>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48" name="Figura a mano libera: forma 47">
              <a:extLst>
                <a:ext uri="{FF2B5EF4-FFF2-40B4-BE49-F238E27FC236}">
                  <a16:creationId xmlns:a16="http://schemas.microsoft.com/office/drawing/2014/main" id="{0AA889B7-0A84-4701-A705-A55130CACFA2}"/>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5A264691-5862-4DF0-9F17-14BF084F4983}"/>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773E0A4C-053D-491D-A1F0-3B94A836C29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70B4FD21-2F9D-4334-BFE9-B9380B93732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5B3D2533-53CE-494E-BA4C-3B4E7BC238CF}"/>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8C4A13DD-7A99-49F5-B966-6A532C94AE3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77843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722432" y="1401854"/>
            <a:ext cx="8098260" cy="4472749"/>
          </a:xfrm>
          <a:prstGeom prst="rect">
            <a:avLst/>
          </a:prstGeom>
          <a:noFill/>
        </p:spPr>
        <p:txBody>
          <a:bodyPr wrap="square" numCol="2" rtlCol="0">
            <a:noAutofit/>
          </a:bodyPr>
          <a:lstStyle/>
          <a:p>
            <a:pPr indent="-285750">
              <a:buFont typeface="Arial" panose="020B0604020202020204" pitchFamily="34" charset="0"/>
              <a:buChar char="•"/>
            </a:pPr>
            <a:r>
              <a:rPr lang="en-US" altLang="ko-KR" b="1" dirty="0" err="1">
                <a:cs typeface="Poppins Medium" panose="00000600000000000000" pitchFamily="2" charset="0"/>
              </a:rPr>
              <a:t>Hvilken</a:t>
            </a:r>
            <a:r>
              <a:rPr lang="en-US" altLang="ko-KR" b="1" dirty="0">
                <a:cs typeface="Poppins Medium" panose="00000600000000000000" pitchFamily="2" charset="0"/>
              </a:rPr>
              <a:t> </a:t>
            </a:r>
            <a:r>
              <a:rPr lang="en-US" altLang="ko-KR" b="1" dirty="0" err="1">
                <a:cs typeface="Poppins Medium" panose="00000600000000000000" pitchFamily="2" charset="0"/>
              </a:rPr>
              <a:t>er</a:t>
            </a:r>
            <a:r>
              <a:rPr lang="en-US" altLang="ko-KR" b="1" dirty="0">
                <a:cs typeface="Poppins Medium" panose="00000600000000000000" pitchFamily="2" charset="0"/>
              </a:rPr>
              <a:t> en internet </a:t>
            </a:r>
            <a:r>
              <a:rPr lang="en-US" altLang="ko-KR" b="1" dirty="0" err="1">
                <a:cs typeface="Poppins Medium" panose="00000600000000000000" pitchFamily="2" charset="0"/>
              </a:rPr>
              <a:t>fordel</a:t>
            </a:r>
            <a:endParaRPr lang="en-US" altLang="ko-KR" b="1" dirty="0">
              <a:cs typeface="Poppins Medium" panose="000006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Umiddelbarhed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Alsidighed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Begge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er</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korrekte</a:t>
            </a:r>
            <a:endParaRPr lang="en-US" altLang="ko-KR" dirty="0">
              <a:latin typeface="+mj-lt"/>
              <a:cs typeface="Poppins ExtraLight" panose="00000300000000000000" pitchFamily="2" charset="0"/>
            </a:endParaRP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skal</a:t>
            </a:r>
            <a:r>
              <a:rPr lang="en-US" altLang="ko-KR" b="1" dirty="0">
                <a:cs typeface="Poppins Medium" panose="00000600000000000000" pitchFamily="2" charset="0"/>
              </a:rPr>
              <a:t> </a:t>
            </a:r>
            <a:r>
              <a:rPr lang="en-US" altLang="ko-KR" b="1" dirty="0" err="1">
                <a:cs typeface="Poppins Medium" panose="00000600000000000000" pitchFamily="2" charset="0"/>
              </a:rPr>
              <a:t>vores</a:t>
            </a:r>
            <a:r>
              <a:rPr lang="en-US" altLang="ko-KR" b="1" dirty="0">
                <a:cs typeface="Poppins Medium" panose="00000600000000000000" pitchFamily="2" charset="0"/>
              </a:rPr>
              <a:t> </a:t>
            </a:r>
            <a:r>
              <a:rPr lang="en-US" altLang="ko-KR" b="1" dirty="0" err="1">
                <a:cs typeface="Poppins Medium" panose="00000600000000000000" pitchFamily="2" charset="0"/>
              </a:rPr>
              <a:t>hjemmeside</a:t>
            </a:r>
            <a:r>
              <a:rPr lang="en-US" altLang="ko-KR" b="1" dirty="0">
                <a:cs typeface="Poppins Medium" panose="00000600000000000000" pitchFamily="2" charset="0"/>
              </a:rPr>
              <a:t> have?</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Annoncering</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Kontakt</a:t>
            </a:r>
            <a:r>
              <a:rPr lang="en-US" altLang="ko-KR" dirty="0">
                <a:latin typeface="+mj-lt"/>
                <a:cs typeface="Poppins ExtraLight" panose="00000300000000000000" pitchFamily="2" charset="0"/>
              </a:rPr>
              <a:t> information</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Videoer</a:t>
            </a:r>
            <a:endParaRPr lang="en-US" altLang="ko-KR" dirty="0">
              <a:latin typeface="+mj-lt"/>
              <a:cs typeface="Poppins ExtraLight" panose="00000300000000000000" pitchFamily="2" charset="0"/>
            </a:endParaRP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skal</a:t>
            </a:r>
            <a:r>
              <a:rPr lang="en-US" altLang="ko-KR" b="1" dirty="0">
                <a:cs typeface="Poppins Medium" panose="00000600000000000000" pitchFamily="2" charset="0"/>
              </a:rPr>
              <a:t> </a:t>
            </a:r>
            <a:r>
              <a:rPr lang="en-US" altLang="ko-KR" b="1" dirty="0" err="1">
                <a:cs typeface="Poppins Medium" panose="00000600000000000000" pitchFamily="2" charset="0"/>
              </a:rPr>
              <a:t>hovedfokus</a:t>
            </a:r>
            <a:r>
              <a:rPr lang="en-US" altLang="ko-KR" b="1" dirty="0">
                <a:cs typeface="Poppins Medium" panose="00000600000000000000" pitchFamily="2" charset="0"/>
              </a:rPr>
              <a:t> </a:t>
            </a:r>
            <a:r>
              <a:rPr lang="en-US" altLang="ko-KR" b="1" dirty="0" err="1">
                <a:cs typeface="Poppins Medium" panose="00000600000000000000" pitchFamily="2" charset="0"/>
              </a:rPr>
              <a:t>være</a:t>
            </a:r>
            <a:r>
              <a:rPr lang="en-US" altLang="ko-KR" b="1" dirty="0">
                <a:cs typeface="Poppins Medium" panose="00000600000000000000" pitchFamily="2" charset="0"/>
              </a:rPr>
              <a:t> I </a:t>
            </a:r>
            <a:r>
              <a:rPr lang="en-US" altLang="ko-KR" b="1" dirty="0" err="1">
                <a:cs typeface="Poppins Medium" panose="00000600000000000000" pitchFamily="2" charset="0"/>
              </a:rPr>
              <a:t>vores</a:t>
            </a:r>
            <a:r>
              <a:rPr lang="en-US" altLang="ko-KR" b="1" dirty="0">
                <a:cs typeface="Poppins Medium" panose="00000600000000000000" pitchFamily="2" charset="0"/>
              </a:rPr>
              <a:t> </a:t>
            </a:r>
            <a:r>
              <a:rPr lang="en-US" altLang="ko-KR" b="1" dirty="0" err="1">
                <a:cs typeface="Poppins Medium" panose="00000600000000000000" pitchFamily="2" charset="0"/>
              </a:rPr>
              <a:t>digitale</a:t>
            </a:r>
            <a:r>
              <a:rPr lang="en-US" altLang="ko-KR" b="1" dirty="0">
                <a:cs typeface="Poppins Medium" panose="00000600000000000000" pitchFamily="2" charset="0"/>
              </a:rPr>
              <a:t> </a:t>
            </a:r>
            <a:r>
              <a:rPr lang="en-US" altLang="ko-KR" b="1" dirty="0" err="1">
                <a:cs typeface="Poppins Medium" panose="00000600000000000000" pitchFamily="2" charset="0"/>
              </a:rPr>
              <a:t>marketingsstrategi</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Vores</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sociale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netværk</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Vores</a:t>
            </a:r>
            <a:r>
              <a:rPr lang="en-US" altLang="ko-KR" dirty="0">
                <a:latin typeface="+mj-lt"/>
                <a:cs typeface="Poppins ExtraLight" panose="00000300000000000000" pitchFamily="2" charset="0"/>
              </a:rPr>
              <a:t> emails</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Vores</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hjemmeside</a:t>
            </a:r>
            <a:endParaRPr lang="en-US" altLang="ko-KR" dirty="0">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er</a:t>
            </a:r>
            <a:r>
              <a:rPr lang="en-US" altLang="ko-KR" b="1" dirty="0">
                <a:cs typeface="Poppins Medium" panose="00000600000000000000" pitchFamily="2" charset="0"/>
              </a:rPr>
              <a:t> SEO for </a:t>
            </a:r>
            <a:r>
              <a:rPr lang="en-US" altLang="ko-KR" b="1" dirty="0" err="1">
                <a:cs typeface="Poppins Medium" panose="00000600000000000000" pitchFamily="2" charset="0"/>
              </a:rPr>
              <a:t>noget</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Til</a:t>
            </a:r>
            <a:r>
              <a:rPr lang="en-US" altLang="ko-KR" dirty="0">
                <a:latin typeface="+mj-lt"/>
                <a:cs typeface="Poppins ExtraLight" panose="00000300000000000000" pitchFamily="2" charset="0"/>
              </a:rPr>
              <a:t> at </a:t>
            </a:r>
            <a:r>
              <a:rPr lang="en-US" altLang="ko-KR" dirty="0" err="1">
                <a:latin typeface="+mj-lt"/>
                <a:cs typeface="Poppins ExtraLight" panose="00000300000000000000" pitchFamily="2" charset="0"/>
              </a:rPr>
              <a:t>placere</a:t>
            </a:r>
            <a:r>
              <a:rPr lang="en-US" altLang="ko-KR" dirty="0">
                <a:latin typeface="+mj-lt"/>
                <a:cs typeface="Poppins ExtraLight" panose="00000300000000000000" pitchFamily="2" charset="0"/>
              </a:rPr>
              <a:t> en </a:t>
            </a:r>
            <a:r>
              <a:rPr lang="en-US" altLang="ko-KR" dirty="0" err="1">
                <a:latin typeface="+mj-lt"/>
                <a:cs typeface="Poppins ExtraLight" panose="00000300000000000000" pitchFamily="2" charset="0"/>
              </a:rPr>
              <a:t>hjemmeside</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Til</a:t>
            </a:r>
            <a:r>
              <a:rPr lang="en-US" altLang="ko-KR" dirty="0">
                <a:latin typeface="+mj-lt"/>
                <a:cs typeface="Poppins ExtraLight" panose="00000300000000000000" pitchFamily="2" charset="0"/>
              </a:rPr>
              <a:t> at lave en </a:t>
            </a:r>
            <a:r>
              <a:rPr lang="en-US" altLang="ko-KR" dirty="0" err="1">
                <a:latin typeface="+mj-lt"/>
                <a:cs typeface="Poppins ExtraLight" panose="00000300000000000000" pitchFamily="2" charset="0"/>
              </a:rPr>
              <a:t>hjemmeside</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Til</a:t>
            </a:r>
            <a:r>
              <a:rPr lang="en-US" altLang="ko-KR" dirty="0">
                <a:latin typeface="+mj-lt"/>
                <a:cs typeface="Poppins ExtraLight" panose="00000300000000000000" pitchFamily="2" charset="0"/>
              </a:rPr>
              <a:t> at </a:t>
            </a:r>
            <a:r>
              <a:rPr lang="en-US" altLang="ko-KR" dirty="0" err="1">
                <a:latin typeface="+mj-lt"/>
                <a:cs typeface="Poppins ExtraLight" panose="00000300000000000000" pitchFamily="2" charset="0"/>
              </a:rPr>
              <a:t>strukturere</a:t>
            </a:r>
            <a:r>
              <a:rPr lang="en-US" altLang="ko-KR" dirty="0">
                <a:latin typeface="+mj-lt"/>
                <a:cs typeface="Poppins ExtraLight" panose="00000300000000000000" pitchFamily="2" charset="0"/>
              </a:rPr>
              <a:t> en </a:t>
            </a:r>
            <a:r>
              <a:rPr lang="en-US" altLang="ko-KR" dirty="0" err="1">
                <a:latin typeface="+mj-lt"/>
                <a:cs typeface="Poppins ExtraLight" panose="00000300000000000000" pitchFamily="2" charset="0"/>
              </a:rPr>
              <a:t>hjemmeside</a:t>
            </a:r>
            <a:endParaRPr lang="en-US" altLang="ko-KR" dirty="0">
              <a:latin typeface="+mj-lt"/>
              <a:cs typeface="Poppins ExtraLight" panose="00000300000000000000" pitchFamily="2" charset="0"/>
            </a:endParaRPr>
          </a:p>
          <a:p>
            <a:pPr marL="288000" lvl="2"/>
            <a:endParaRPr lang="en-US" altLang="ko-KR" b="1" dirty="0">
              <a:cs typeface="Poppins Medium" panose="000006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Hvilket</a:t>
            </a:r>
            <a:r>
              <a:rPr lang="en-US" altLang="ko-KR" b="1" dirty="0">
                <a:cs typeface="Poppins Medium" panose="00000600000000000000" pitchFamily="2" charset="0"/>
              </a:rPr>
              <a:t> </a:t>
            </a:r>
            <a:r>
              <a:rPr lang="en-US" altLang="ko-KR" b="1" dirty="0" err="1">
                <a:cs typeface="Poppins Medium" panose="00000600000000000000" pitchFamily="2" charset="0"/>
              </a:rPr>
              <a:t>af</a:t>
            </a:r>
            <a:r>
              <a:rPr lang="en-US" altLang="ko-KR" b="1" dirty="0">
                <a:cs typeface="Poppins Medium" panose="00000600000000000000" pitchFamily="2" charset="0"/>
              </a:rPr>
              <a:t> </a:t>
            </a:r>
            <a:r>
              <a:rPr lang="en-US" altLang="ko-KR" b="1" dirty="0" err="1">
                <a:cs typeface="Poppins Medium" panose="00000600000000000000" pitchFamily="2" charset="0"/>
              </a:rPr>
              <a:t>disse</a:t>
            </a:r>
            <a:r>
              <a:rPr lang="en-US" altLang="ko-KR" b="1" dirty="0">
                <a:cs typeface="Poppins Medium" panose="00000600000000000000" pitchFamily="2" charset="0"/>
              </a:rPr>
              <a:t> </a:t>
            </a:r>
            <a:r>
              <a:rPr lang="en-US" altLang="ko-KR" b="1" dirty="0" err="1">
                <a:cs typeface="Poppins Medium" panose="00000600000000000000" pitchFamily="2" charset="0"/>
              </a:rPr>
              <a:t>sociale</a:t>
            </a:r>
            <a:r>
              <a:rPr lang="en-US" altLang="ko-KR" b="1" dirty="0">
                <a:cs typeface="Poppins Medium" panose="00000600000000000000" pitchFamily="2" charset="0"/>
              </a:rPr>
              <a:t> </a:t>
            </a:r>
            <a:r>
              <a:rPr lang="en-US" altLang="ko-KR" b="1" dirty="0" err="1">
                <a:cs typeface="Poppins Medium" panose="00000600000000000000" pitchFamily="2" charset="0"/>
              </a:rPr>
              <a:t>netværk</a:t>
            </a:r>
            <a:r>
              <a:rPr lang="en-US" altLang="ko-KR" b="1" dirty="0">
                <a:cs typeface="Poppins Medium" panose="00000600000000000000" pitchFamily="2" charset="0"/>
              </a:rPr>
              <a:t> </a:t>
            </a:r>
            <a:r>
              <a:rPr lang="en-US" altLang="ko-KR" b="1" dirty="0" err="1">
                <a:cs typeface="Poppins Medium" panose="00000600000000000000" pitchFamily="2" charset="0"/>
              </a:rPr>
              <a:t>bruges</a:t>
            </a:r>
            <a:r>
              <a:rPr lang="en-US" altLang="ko-KR" b="1" dirty="0">
                <a:cs typeface="Poppins Medium" panose="00000600000000000000" pitchFamily="2" charset="0"/>
              </a:rPr>
              <a:t> </a:t>
            </a:r>
            <a:r>
              <a:rPr lang="en-US" altLang="ko-KR" b="1" dirty="0" err="1">
                <a:cs typeface="Poppins Medium" panose="00000600000000000000" pitchFamily="2" charset="0"/>
              </a:rPr>
              <a:t>til</a:t>
            </a:r>
            <a:r>
              <a:rPr lang="en-US" altLang="ko-KR" b="1" dirty="0">
                <a:cs typeface="Poppins Medium" panose="00000600000000000000" pitchFamily="2" charset="0"/>
              </a:rPr>
              <a:t> at </a:t>
            </a:r>
            <a:r>
              <a:rPr lang="en-US" altLang="ko-KR" b="1" dirty="0" err="1">
                <a:cs typeface="Poppins Medium" panose="00000600000000000000" pitchFamily="2" charset="0"/>
              </a:rPr>
              <a:t>sende</a:t>
            </a:r>
            <a:r>
              <a:rPr lang="en-US" altLang="ko-KR" b="1" dirty="0">
                <a:cs typeface="Poppins Medium" panose="00000600000000000000" pitchFamily="2" charset="0"/>
              </a:rPr>
              <a:t> </a:t>
            </a:r>
            <a:r>
              <a:rPr lang="en-US" altLang="ko-KR" b="1" dirty="0" err="1">
                <a:cs typeface="Poppins Medium" panose="00000600000000000000" pitchFamily="2" charset="0"/>
              </a:rPr>
              <a:t>billeder</a:t>
            </a:r>
            <a:r>
              <a:rPr lang="en-US" altLang="ko-KR" b="1" dirty="0">
                <a:cs typeface="Poppins Medium" panose="00000600000000000000" pitchFamily="2" charset="0"/>
              </a:rPr>
              <a:t> </a:t>
            </a:r>
            <a:r>
              <a:rPr lang="en-US" altLang="ko-KR" b="1" dirty="0" err="1">
                <a:cs typeface="Poppins Medium" panose="00000600000000000000" pitchFamily="2" charset="0"/>
              </a:rPr>
              <a:t>og</a:t>
            </a:r>
            <a:r>
              <a:rPr lang="en-US" altLang="ko-KR" b="1" dirty="0">
                <a:cs typeface="Poppins Medium" panose="00000600000000000000" pitchFamily="2" charset="0"/>
              </a:rPr>
              <a:t> </a:t>
            </a:r>
            <a:r>
              <a:rPr lang="en-US" altLang="ko-KR" b="1" dirty="0" err="1">
                <a:cs typeface="Poppins Medium" panose="00000600000000000000" pitchFamily="2" charset="0"/>
              </a:rPr>
              <a:t>korte</a:t>
            </a:r>
            <a:r>
              <a:rPr lang="en-US" altLang="ko-KR" b="1" dirty="0">
                <a:cs typeface="Poppins Medium" panose="00000600000000000000" pitchFamily="2" charset="0"/>
              </a:rPr>
              <a:t> </a:t>
            </a:r>
            <a:r>
              <a:rPr lang="en-US" altLang="ko-KR" b="1" dirty="0" err="1">
                <a:cs typeface="Poppins Medium" panose="00000600000000000000" pitchFamily="2" charset="0"/>
              </a:rPr>
              <a:t>videoer</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Facebook</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Instagram</a:t>
            </a:r>
            <a:endParaRPr lang="en-US" altLang="ko-KR" dirty="0">
              <a:latin typeface="+mj-lt"/>
              <a:cs typeface="Poppins ExtraLight" panose="00000300000000000000" pitchFamily="2" charset="0"/>
            </a:endParaRP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99383" y="3605982"/>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1077218"/>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Afsluttende</a:t>
            </a:r>
            <a:r>
              <a:rPr lang="en-AU" sz="2400" b="1" dirty="0">
                <a:solidFill>
                  <a:srgbClr val="F5911B"/>
                </a:solidFill>
                <a:ea typeface="Microsoft Sans Serif" panose="020B0604020202020204" pitchFamily="34" charset="0"/>
                <a:cs typeface="Poppins Medium" panose="00000600000000000000" pitchFamily="2" charset="0"/>
              </a:rPr>
              <a:t> </a:t>
            </a:r>
            <a:r>
              <a:rPr lang="en-AU" sz="2400" b="1" dirty="0" err="1">
                <a:solidFill>
                  <a:srgbClr val="F5911B"/>
                </a:solidFill>
                <a:ea typeface="Microsoft Sans Serif" panose="020B0604020202020204" pitchFamily="34" charset="0"/>
                <a:cs typeface="Poppins Medium" panose="00000600000000000000" pitchFamily="2" charset="0"/>
              </a:rPr>
              <a:t>opsummeringstest</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a-DK" sz="2000" dirty="0"/>
              <a:t>Konsolider din viden ved at besvare følgende spørgsmål</a:t>
            </a:r>
          </a:p>
          <a:p>
            <a:pPr>
              <a:tabLst>
                <a:tab pos="1205230" algn="l"/>
                <a:tab pos="1926589" algn="l"/>
                <a:tab pos="2915920" algn="l"/>
                <a:tab pos="3444875" algn="l"/>
                <a:tab pos="4383405" algn="l"/>
                <a:tab pos="6796405" algn="l"/>
              </a:tabLst>
              <a:defRPr/>
            </a:pPr>
            <a:endParaRPr lang="en-GB"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51555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722432" y="1540100"/>
            <a:ext cx="8098260" cy="4334503"/>
          </a:xfrm>
          <a:prstGeom prst="rect">
            <a:avLst/>
          </a:prstGeom>
          <a:noFill/>
        </p:spPr>
        <p:txBody>
          <a:bodyPr wrap="square" numCol="2" rtlCol="0">
            <a:noAutofit/>
          </a:bodyPr>
          <a:lstStyle/>
          <a:p>
            <a:pPr indent="-285750">
              <a:buFont typeface="Arial" panose="020B0604020202020204" pitchFamily="34" charset="0"/>
              <a:buChar char="•"/>
            </a:pPr>
            <a:r>
              <a:rPr lang="en-US" altLang="ko-KR" b="1" dirty="0" err="1">
                <a:cs typeface="Poppins Medium" panose="00000600000000000000" pitchFamily="2" charset="0"/>
              </a:rPr>
              <a:t>Hvilken</a:t>
            </a:r>
            <a:r>
              <a:rPr lang="en-US" altLang="ko-KR" b="1" dirty="0">
                <a:cs typeface="Poppins Medium" panose="00000600000000000000" pitchFamily="2" charset="0"/>
              </a:rPr>
              <a:t> </a:t>
            </a:r>
            <a:r>
              <a:rPr lang="en-US" altLang="ko-KR" b="1" dirty="0" err="1">
                <a:cs typeface="Poppins Medium" panose="00000600000000000000" pitchFamily="2" charset="0"/>
              </a:rPr>
              <a:t>er</a:t>
            </a:r>
            <a:r>
              <a:rPr lang="en-US" altLang="ko-KR" b="1" dirty="0">
                <a:cs typeface="Poppins Medium" panose="00000600000000000000" pitchFamily="2" charset="0"/>
              </a:rPr>
              <a:t> en </a:t>
            </a:r>
            <a:r>
              <a:rPr lang="en-US" altLang="ko-KR" b="1" dirty="0" err="1">
                <a:cs typeface="Poppins Medium" panose="00000600000000000000" pitchFamily="2" charset="0"/>
              </a:rPr>
              <a:t>internetfordel</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Umiddelbarhed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Alsidighed</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b="1" dirty="0" err="1">
                <a:solidFill>
                  <a:srgbClr val="F5911B"/>
                </a:solidFill>
                <a:latin typeface="+mj-lt"/>
                <a:cs typeface="Poppins ExtraLight" panose="00000300000000000000" pitchFamily="2" charset="0"/>
              </a:rPr>
              <a:t>Begge</a:t>
            </a:r>
            <a:r>
              <a:rPr lang="en-US" altLang="ko-KR" b="1" dirty="0">
                <a:solidFill>
                  <a:srgbClr val="F5911B"/>
                </a:solidFill>
                <a:latin typeface="+mj-lt"/>
                <a:cs typeface="Poppins ExtraLight" panose="00000300000000000000" pitchFamily="2" charset="0"/>
              </a:rPr>
              <a:t> </a:t>
            </a:r>
            <a:r>
              <a:rPr lang="en-US" altLang="ko-KR" b="1" dirty="0" err="1">
                <a:solidFill>
                  <a:srgbClr val="F5911B"/>
                </a:solidFill>
                <a:latin typeface="+mj-lt"/>
                <a:cs typeface="Poppins ExtraLight" panose="00000300000000000000" pitchFamily="2" charset="0"/>
              </a:rPr>
              <a:t>er</a:t>
            </a:r>
            <a:r>
              <a:rPr lang="en-US" altLang="ko-KR" b="1" dirty="0">
                <a:solidFill>
                  <a:srgbClr val="F5911B"/>
                </a:solidFill>
                <a:latin typeface="+mj-lt"/>
                <a:cs typeface="Poppins ExtraLight" panose="00000300000000000000" pitchFamily="2" charset="0"/>
              </a:rPr>
              <a:t> </a:t>
            </a:r>
            <a:r>
              <a:rPr lang="en-US" altLang="ko-KR" b="1" dirty="0" err="1">
                <a:solidFill>
                  <a:srgbClr val="F5911B"/>
                </a:solidFill>
                <a:latin typeface="+mj-lt"/>
                <a:cs typeface="Poppins ExtraLight" panose="00000300000000000000" pitchFamily="2" charset="0"/>
              </a:rPr>
              <a:t>korrekte</a:t>
            </a:r>
            <a:endParaRPr lang="en-US" altLang="ko-KR" b="1" dirty="0">
              <a:solidFill>
                <a:srgbClr val="F5911B"/>
              </a:solidFill>
              <a:latin typeface="+mj-lt"/>
              <a:cs typeface="Poppins ExtraLight" panose="00000300000000000000" pitchFamily="2" charset="0"/>
            </a:endParaRPr>
          </a:p>
          <a:p>
            <a:pPr marL="288000" lvl="2"/>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skal</a:t>
            </a:r>
            <a:r>
              <a:rPr lang="en-US" altLang="ko-KR" b="1" dirty="0">
                <a:cs typeface="Poppins Medium" panose="00000600000000000000" pitchFamily="2" charset="0"/>
              </a:rPr>
              <a:t> </a:t>
            </a:r>
            <a:r>
              <a:rPr lang="en-US" altLang="ko-KR" b="1" dirty="0" err="1">
                <a:cs typeface="Poppins Medium" panose="00000600000000000000" pitchFamily="2" charset="0"/>
              </a:rPr>
              <a:t>vores</a:t>
            </a:r>
            <a:r>
              <a:rPr lang="en-US" altLang="ko-KR" b="1" dirty="0">
                <a:cs typeface="Poppins Medium" panose="00000600000000000000" pitchFamily="2" charset="0"/>
              </a:rPr>
              <a:t> </a:t>
            </a:r>
            <a:r>
              <a:rPr lang="en-US" altLang="ko-KR" b="1" dirty="0" err="1">
                <a:cs typeface="Poppins Medium" panose="00000600000000000000" pitchFamily="2" charset="0"/>
              </a:rPr>
              <a:t>hjemmeside</a:t>
            </a:r>
            <a:r>
              <a:rPr lang="en-US" altLang="ko-KR" b="1" dirty="0">
                <a:cs typeface="Poppins Medium" panose="00000600000000000000" pitchFamily="2" charset="0"/>
              </a:rPr>
              <a:t> have?</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Annoncering</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b="1" dirty="0" err="1">
                <a:solidFill>
                  <a:srgbClr val="F5911B"/>
                </a:solidFill>
                <a:latin typeface="+mj-lt"/>
                <a:cs typeface="Poppins ExtraLight" panose="00000300000000000000" pitchFamily="2" charset="0"/>
              </a:rPr>
              <a:t>Kontakt</a:t>
            </a:r>
            <a:r>
              <a:rPr lang="en-US" altLang="ko-KR" b="1" dirty="0">
                <a:solidFill>
                  <a:srgbClr val="F5911B"/>
                </a:solidFill>
                <a:latin typeface="+mj-lt"/>
                <a:cs typeface="Poppins ExtraLight" panose="00000300000000000000" pitchFamily="2" charset="0"/>
              </a:rPr>
              <a:t> information</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Videoer</a:t>
            </a:r>
            <a:endParaRPr lang="en-US" altLang="ko-KR" dirty="0">
              <a:latin typeface="+mj-lt"/>
              <a:cs typeface="Poppins ExtraLight" panose="00000300000000000000" pitchFamily="2" charset="0"/>
            </a:endParaRPr>
          </a:p>
          <a:p>
            <a:pPr marL="284400">
              <a:lnSpc>
                <a:spcPct val="120000"/>
              </a:lnSpc>
            </a:pPr>
            <a:endParaRPr lang="en-US" altLang="ko-KR" dirty="0">
              <a:latin typeface="+mj-lt"/>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skal</a:t>
            </a:r>
            <a:r>
              <a:rPr lang="en-US" altLang="ko-KR" b="1" dirty="0">
                <a:cs typeface="Poppins Medium" panose="00000600000000000000" pitchFamily="2" charset="0"/>
              </a:rPr>
              <a:t> </a:t>
            </a:r>
            <a:r>
              <a:rPr lang="en-US" altLang="ko-KR" b="1" dirty="0" err="1">
                <a:cs typeface="Poppins Medium" panose="00000600000000000000" pitchFamily="2" charset="0"/>
              </a:rPr>
              <a:t>være</a:t>
            </a:r>
            <a:r>
              <a:rPr lang="en-US" altLang="ko-KR" b="1" dirty="0">
                <a:cs typeface="Poppins Medium" panose="00000600000000000000" pitchFamily="2" charset="0"/>
              </a:rPr>
              <a:t> </a:t>
            </a:r>
            <a:r>
              <a:rPr lang="en-US" altLang="ko-KR" b="1" dirty="0" err="1">
                <a:cs typeface="Poppins Medium" panose="00000600000000000000" pitchFamily="2" charset="0"/>
              </a:rPr>
              <a:t>hovedfokus</a:t>
            </a:r>
            <a:r>
              <a:rPr lang="en-US" altLang="ko-KR" b="1" dirty="0">
                <a:cs typeface="Poppins Medium" panose="00000600000000000000" pitchFamily="2" charset="0"/>
              </a:rPr>
              <a:t> I </a:t>
            </a:r>
            <a:r>
              <a:rPr lang="en-US" altLang="ko-KR" b="1" dirty="0" err="1">
                <a:cs typeface="Poppins Medium" panose="00000600000000000000" pitchFamily="2" charset="0"/>
              </a:rPr>
              <a:t>vores</a:t>
            </a:r>
            <a:r>
              <a:rPr lang="en-US" altLang="ko-KR" b="1" dirty="0">
                <a:cs typeface="Poppins Medium" panose="00000600000000000000" pitchFamily="2" charset="0"/>
              </a:rPr>
              <a:t> </a:t>
            </a:r>
            <a:r>
              <a:rPr lang="en-US" altLang="ko-KR" b="1" dirty="0" err="1">
                <a:cs typeface="Poppins Medium" panose="00000600000000000000" pitchFamily="2" charset="0"/>
              </a:rPr>
              <a:t>digitale</a:t>
            </a:r>
            <a:r>
              <a:rPr lang="en-US" altLang="ko-KR" b="1" dirty="0">
                <a:cs typeface="Poppins Medium" panose="00000600000000000000" pitchFamily="2" charset="0"/>
              </a:rPr>
              <a:t> </a:t>
            </a:r>
            <a:r>
              <a:rPr lang="en-US" altLang="ko-KR" b="1" dirty="0" err="1">
                <a:cs typeface="Poppins Medium" panose="00000600000000000000" pitchFamily="2" charset="0"/>
              </a:rPr>
              <a:t>marketingsstrategi</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Vores</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sociale</a:t>
            </a:r>
            <a:r>
              <a:rPr lang="en-US" altLang="ko-KR" dirty="0">
                <a:latin typeface="+mj-lt"/>
                <a:cs typeface="Poppins ExtraLight" panose="00000300000000000000" pitchFamily="2" charset="0"/>
              </a:rPr>
              <a:t> </a:t>
            </a:r>
            <a:r>
              <a:rPr lang="en-US" altLang="ko-KR" dirty="0" err="1">
                <a:latin typeface="+mj-lt"/>
                <a:cs typeface="Poppins ExtraLight" panose="00000300000000000000" pitchFamily="2" charset="0"/>
              </a:rPr>
              <a:t>netværk</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Vores</a:t>
            </a:r>
            <a:r>
              <a:rPr lang="en-US" altLang="ko-KR" dirty="0">
                <a:latin typeface="+mj-lt"/>
                <a:cs typeface="Poppins ExtraLight" panose="00000300000000000000" pitchFamily="2" charset="0"/>
              </a:rPr>
              <a:t> emails</a:t>
            </a:r>
          </a:p>
          <a:p>
            <a:pPr marL="432000" lvl="2" indent="-144000">
              <a:buFont typeface="Arial" panose="020B0604020202020204" pitchFamily="34" charset="0"/>
              <a:buChar char="•"/>
            </a:pPr>
            <a:r>
              <a:rPr lang="en-US" altLang="ko-KR" b="1" dirty="0" err="1">
                <a:solidFill>
                  <a:srgbClr val="F5911B"/>
                </a:solidFill>
                <a:latin typeface="+mj-lt"/>
                <a:cs typeface="Poppins ExtraLight" panose="00000300000000000000" pitchFamily="2" charset="0"/>
              </a:rPr>
              <a:t>Vores</a:t>
            </a:r>
            <a:r>
              <a:rPr lang="en-US" altLang="ko-KR" b="1" dirty="0">
                <a:solidFill>
                  <a:srgbClr val="F5911B"/>
                </a:solidFill>
                <a:latin typeface="+mj-lt"/>
                <a:cs typeface="Poppins ExtraLight" panose="00000300000000000000" pitchFamily="2" charset="0"/>
              </a:rPr>
              <a:t> </a:t>
            </a:r>
            <a:r>
              <a:rPr lang="en-US" altLang="ko-KR" b="1" dirty="0" err="1">
                <a:solidFill>
                  <a:srgbClr val="F5911B"/>
                </a:solidFill>
                <a:latin typeface="+mj-lt"/>
                <a:cs typeface="Poppins ExtraLight" panose="00000300000000000000" pitchFamily="2" charset="0"/>
              </a:rPr>
              <a:t>hjemmeside</a:t>
            </a:r>
            <a:endParaRPr lang="en-US" altLang="ko-KR" b="1" dirty="0">
              <a:solidFill>
                <a:srgbClr val="F5911B"/>
              </a:solidFill>
              <a:latin typeface="+mj-lt"/>
              <a:cs typeface="Poppins ExtraLight" panose="000003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Hvad</a:t>
            </a:r>
            <a:r>
              <a:rPr lang="en-US" altLang="ko-KR" b="1" dirty="0">
                <a:cs typeface="Poppins Medium" panose="00000600000000000000" pitchFamily="2" charset="0"/>
              </a:rPr>
              <a:t> </a:t>
            </a:r>
            <a:r>
              <a:rPr lang="en-US" altLang="ko-KR" b="1" dirty="0" err="1">
                <a:cs typeface="Poppins Medium" panose="00000600000000000000" pitchFamily="2" charset="0"/>
              </a:rPr>
              <a:t>er</a:t>
            </a:r>
            <a:r>
              <a:rPr lang="en-US" altLang="ko-KR" b="1" dirty="0">
                <a:cs typeface="Poppins Medium" panose="00000600000000000000" pitchFamily="2" charset="0"/>
              </a:rPr>
              <a:t> SEO for </a:t>
            </a:r>
            <a:r>
              <a:rPr lang="en-US" altLang="ko-KR" b="1" dirty="0" err="1">
                <a:cs typeface="Poppins Medium" panose="00000600000000000000" pitchFamily="2" charset="0"/>
              </a:rPr>
              <a:t>noget</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b="1" dirty="0" err="1">
                <a:solidFill>
                  <a:srgbClr val="F5911B"/>
                </a:solidFill>
                <a:latin typeface="+mj-lt"/>
                <a:cs typeface="Poppins ExtraLight" panose="00000300000000000000" pitchFamily="2" charset="0"/>
              </a:rPr>
              <a:t>Til</a:t>
            </a:r>
            <a:r>
              <a:rPr lang="en-US" altLang="ko-KR" b="1" dirty="0">
                <a:solidFill>
                  <a:srgbClr val="F5911B"/>
                </a:solidFill>
                <a:latin typeface="+mj-lt"/>
                <a:cs typeface="Poppins ExtraLight" panose="00000300000000000000" pitchFamily="2" charset="0"/>
              </a:rPr>
              <a:t> at </a:t>
            </a:r>
            <a:r>
              <a:rPr lang="en-US" altLang="ko-KR" b="1" dirty="0" err="1">
                <a:solidFill>
                  <a:srgbClr val="F5911B"/>
                </a:solidFill>
                <a:latin typeface="+mj-lt"/>
                <a:cs typeface="Poppins ExtraLight" panose="00000300000000000000" pitchFamily="2" charset="0"/>
              </a:rPr>
              <a:t>placere</a:t>
            </a:r>
            <a:r>
              <a:rPr lang="en-US" altLang="ko-KR" b="1" dirty="0">
                <a:solidFill>
                  <a:srgbClr val="F5911B"/>
                </a:solidFill>
                <a:latin typeface="+mj-lt"/>
                <a:cs typeface="Poppins ExtraLight" panose="00000300000000000000" pitchFamily="2" charset="0"/>
              </a:rPr>
              <a:t> en </a:t>
            </a:r>
            <a:r>
              <a:rPr lang="en-US" altLang="ko-KR" b="1" dirty="0" err="1">
                <a:solidFill>
                  <a:srgbClr val="F5911B"/>
                </a:solidFill>
                <a:latin typeface="+mj-lt"/>
                <a:cs typeface="Poppins ExtraLight" panose="00000300000000000000" pitchFamily="2" charset="0"/>
              </a:rPr>
              <a:t>hjemmeside</a:t>
            </a:r>
            <a:endParaRPr lang="en-US" altLang="ko-KR" b="1" dirty="0">
              <a:solidFill>
                <a:srgbClr val="F5911B"/>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Til</a:t>
            </a:r>
            <a:r>
              <a:rPr lang="en-US" altLang="ko-KR" dirty="0">
                <a:latin typeface="+mj-lt"/>
                <a:cs typeface="Poppins ExtraLight" panose="00000300000000000000" pitchFamily="2" charset="0"/>
              </a:rPr>
              <a:t> at lave en </a:t>
            </a:r>
            <a:r>
              <a:rPr lang="en-US" altLang="ko-KR" dirty="0" err="1">
                <a:latin typeface="+mj-lt"/>
                <a:cs typeface="Poppins ExtraLight" panose="00000300000000000000" pitchFamily="2" charset="0"/>
              </a:rPr>
              <a:t>hjemmeside</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Til</a:t>
            </a:r>
            <a:r>
              <a:rPr lang="en-US" altLang="ko-KR" dirty="0">
                <a:latin typeface="+mj-lt"/>
                <a:cs typeface="Poppins ExtraLight" panose="00000300000000000000" pitchFamily="2" charset="0"/>
              </a:rPr>
              <a:t> at </a:t>
            </a:r>
            <a:r>
              <a:rPr lang="en-US" altLang="ko-KR" dirty="0" err="1">
                <a:latin typeface="+mj-lt"/>
                <a:cs typeface="Poppins ExtraLight" panose="00000300000000000000" pitchFamily="2" charset="0"/>
              </a:rPr>
              <a:t>strukturere</a:t>
            </a:r>
            <a:r>
              <a:rPr lang="en-US" altLang="ko-KR" dirty="0">
                <a:latin typeface="+mj-lt"/>
                <a:cs typeface="Poppins ExtraLight" panose="00000300000000000000" pitchFamily="2" charset="0"/>
              </a:rPr>
              <a:t> en </a:t>
            </a:r>
            <a:r>
              <a:rPr lang="en-US" altLang="ko-KR" dirty="0" err="1">
                <a:latin typeface="+mj-lt"/>
                <a:cs typeface="Poppins ExtraLight" panose="00000300000000000000" pitchFamily="2" charset="0"/>
              </a:rPr>
              <a:t>hjemmeside</a:t>
            </a:r>
            <a:endParaRPr lang="en-US" altLang="ko-KR" dirty="0">
              <a:latin typeface="+mj-lt"/>
              <a:cs typeface="Poppins ExtraLight" panose="00000300000000000000" pitchFamily="2" charset="0"/>
            </a:endParaRPr>
          </a:p>
          <a:p>
            <a:pPr marL="288000" lvl="2"/>
            <a:endParaRPr lang="en-US" altLang="ko-KR" b="1" dirty="0">
              <a:cs typeface="Poppins Medium" panose="00000600000000000000" pitchFamily="2" charset="0"/>
            </a:endParaRPr>
          </a:p>
          <a:p>
            <a:pPr indent="-285750">
              <a:buFont typeface="Arial" panose="020B0604020202020204" pitchFamily="34" charset="0"/>
              <a:buChar char="•"/>
            </a:pPr>
            <a:r>
              <a:rPr lang="en-US" altLang="ko-KR" b="1" dirty="0" err="1">
                <a:cs typeface="Poppins Medium" panose="00000600000000000000" pitchFamily="2" charset="0"/>
              </a:rPr>
              <a:t>Hvilken</a:t>
            </a:r>
            <a:r>
              <a:rPr lang="en-US" altLang="ko-KR" b="1" dirty="0">
                <a:cs typeface="Poppins Medium" panose="00000600000000000000" pitchFamily="2" charset="0"/>
              </a:rPr>
              <a:t> </a:t>
            </a:r>
            <a:r>
              <a:rPr lang="en-US" altLang="ko-KR" b="1" dirty="0" err="1">
                <a:cs typeface="Poppins Medium" panose="00000600000000000000" pitchFamily="2" charset="0"/>
              </a:rPr>
              <a:t>af</a:t>
            </a:r>
            <a:r>
              <a:rPr lang="en-US" altLang="ko-KR" b="1" dirty="0">
                <a:cs typeface="Poppins Medium" panose="00000600000000000000" pitchFamily="2" charset="0"/>
              </a:rPr>
              <a:t> </a:t>
            </a:r>
            <a:r>
              <a:rPr lang="en-US" altLang="ko-KR" b="1" dirty="0" err="1">
                <a:cs typeface="Poppins Medium" panose="00000600000000000000" pitchFamily="2" charset="0"/>
              </a:rPr>
              <a:t>disse</a:t>
            </a:r>
            <a:r>
              <a:rPr lang="en-US" altLang="ko-KR" b="1" dirty="0">
                <a:cs typeface="Poppins Medium" panose="00000600000000000000" pitchFamily="2" charset="0"/>
              </a:rPr>
              <a:t> </a:t>
            </a:r>
            <a:r>
              <a:rPr lang="en-US" altLang="ko-KR" b="1" dirty="0" err="1">
                <a:cs typeface="Poppins Medium" panose="00000600000000000000" pitchFamily="2" charset="0"/>
              </a:rPr>
              <a:t>sociale</a:t>
            </a:r>
            <a:r>
              <a:rPr lang="en-US" altLang="ko-KR" b="1" dirty="0">
                <a:cs typeface="Poppins Medium" panose="00000600000000000000" pitchFamily="2" charset="0"/>
              </a:rPr>
              <a:t> </a:t>
            </a:r>
            <a:r>
              <a:rPr lang="en-US" altLang="ko-KR" b="1" dirty="0" err="1">
                <a:cs typeface="Poppins Medium" panose="00000600000000000000" pitchFamily="2" charset="0"/>
              </a:rPr>
              <a:t>netværk</a:t>
            </a:r>
            <a:r>
              <a:rPr lang="en-US" altLang="ko-KR" b="1" dirty="0">
                <a:cs typeface="Poppins Medium" panose="00000600000000000000" pitchFamily="2" charset="0"/>
              </a:rPr>
              <a:t> </a:t>
            </a:r>
            <a:r>
              <a:rPr lang="en-US" altLang="ko-KR" b="1" dirty="0" err="1">
                <a:cs typeface="Poppins Medium" panose="00000600000000000000" pitchFamily="2" charset="0"/>
              </a:rPr>
              <a:t>bruges</a:t>
            </a:r>
            <a:r>
              <a:rPr lang="en-US" altLang="ko-KR" b="1" dirty="0">
                <a:cs typeface="Poppins Medium" panose="00000600000000000000" pitchFamily="2" charset="0"/>
              </a:rPr>
              <a:t> </a:t>
            </a:r>
            <a:r>
              <a:rPr lang="en-US" altLang="ko-KR" b="1" dirty="0" err="1">
                <a:cs typeface="Poppins Medium" panose="00000600000000000000" pitchFamily="2" charset="0"/>
              </a:rPr>
              <a:t>til</a:t>
            </a:r>
            <a:r>
              <a:rPr lang="en-US" altLang="ko-KR" b="1" dirty="0">
                <a:cs typeface="Poppins Medium" panose="00000600000000000000" pitchFamily="2" charset="0"/>
              </a:rPr>
              <a:t> at </a:t>
            </a:r>
            <a:r>
              <a:rPr lang="en-US" altLang="ko-KR" b="1" dirty="0" err="1">
                <a:cs typeface="Poppins Medium" panose="00000600000000000000" pitchFamily="2" charset="0"/>
              </a:rPr>
              <a:t>sende</a:t>
            </a:r>
            <a:r>
              <a:rPr lang="en-US" altLang="ko-KR" b="1" dirty="0">
                <a:cs typeface="Poppins Medium" panose="00000600000000000000" pitchFamily="2" charset="0"/>
              </a:rPr>
              <a:t> </a:t>
            </a:r>
            <a:r>
              <a:rPr lang="en-US" altLang="ko-KR" b="1" dirty="0" err="1">
                <a:cs typeface="Poppins Medium" panose="00000600000000000000" pitchFamily="2" charset="0"/>
              </a:rPr>
              <a:t>billeder</a:t>
            </a:r>
            <a:r>
              <a:rPr lang="en-US" altLang="ko-KR" b="1" dirty="0">
                <a:cs typeface="Poppins Medium" panose="00000600000000000000" pitchFamily="2" charset="0"/>
              </a:rPr>
              <a:t> </a:t>
            </a:r>
            <a:r>
              <a:rPr lang="en-US" altLang="ko-KR" b="1" dirty="0" err="1">
                <a:cs typeface="Poppins Medium" panose="00000600000000000000" pitchFamily="2" charset="0"/>
              </a:rPr>
              <a:t>og</a:t>
            </a:r>
            <a:r>
              <a:rPr lang="en-US" altLang="ko-KR" b="1" dirty="0">
                <a:cs typeface="Poppins Medium" panose="00000600000000000000" pitchFamily="2" charset="0"/>
              </a:rPr>
              <a:t> </a:t>
            </a:r>
            <a:r>
              <a:rPr lang="en-US" altLang="ko-KR" b="1" dirty="0" err="1">
                <a:cs typeface="Poppins Medium" panose="00000600000000000000" pitchFamily="2" charset="0"/>
              </a:rPr>
              <a:t>korte</a:t>
            </a:r>
            <a:r>
              <a:rPr lang="en-US" altLang="ko-KR" b="1" dirty="0">
                <a:cs typeface="Poppins Medium" panose="00000600000000000000" pitchFamily="2" charset="0"/>
              </a:rPr>
              <a:t> </a:t>
            </a:r>
            <a:r>
              <a:rPr lang="en-US" altLang="ko-KR" b="1" dirty="0" err="1">
                <a:cs typeface="Poppins Medium" panose="00000600000000000000" pitchFamily="2" charset="0"/>
              </a:rPr>
              <a:t>videoer</a:t>
            </a:r>
            <a:r>
              <a:rPr lang="en-US" altLang="ko-KR" b="1" dirty="0">
                <a:cs typeface="Poppins Medium" panose="00000600000000000000" pitchFamily="2" charset="0"/>
              </a:rPr>
              <a:t>?</a:t>
            </a:r>
          </a:p>
          <a:p>
            <a:pPr marL="432000" lvl="2" indent="-144000">
              <a:buFont typeface="Arial" panose="020B0604020202020204" pitchFamily="34" charset="0"/>
              <a:buChar char="•"/>
            </a:pPr>
            <a:r>
              <a:rPr lang="en-US" altLang="ko-KR" dirty="0" err="1">
                <a:latin typeface="+mj-lt"/>
                <a:cs typeface="Poppins ExtraLight" panose="00000300000000000000" pitchFamily="2" charset="0"/>
              </a:rPr>
              <a:t>Facebook</a:t>
            </a:r>
            <a:endParaRPr lang="en-US" altLang="ko-KR" dirty="0">
              <a:latin typeface="+mj-lt"/>
              <a:cs typeface="Poppins ExtraLight" panose="00000300000000000000" pitchFamily="2" charset="0"/>
            </a:endParaRPr>
          </a:p>
          <a:p>
            <a:pPr marL="432000" lvl="2" indent="-144000">
              <a:buFont typeface="Arial" panose="020B0604020202020204" pitchFamily="34" charset="0"/>
              <a:buChar char="•"/>
            </a:pPr>
            <a:r>
              <a:rPr lang="en-US" altLang="ko-KR" dirty="0">
                <a:latin typeface="+mj-lt"/>
                <a:cs typeface="Poppins ExtraLight" panose="00000300000000000000" pitchFamily="2" charset="0"/>
              </a:rPr>
              <a:t>LinkedIn</a:t>
            </a:r>
          </a:p>
          <a:p>
            <a:pPr marL="432000" lvl="2" indent="-144000">
              <a:buFont typeface="Arial" panose="020B0604020202020204" pitchFamily="34" charset="0"/>
              <a:buChar char="•"/>
            </a:pPr>
            <a:r>
              <a:rPr lang="en-US" altLang="ko-KR" b="1" dirty="0" err="1">
                <a:solidFill>
                  <a:srgbClr val="F5911B"/>
                </a:solidFill>
                <a:latin typeface="+mj-lt"/>
                <a:cs typeface="Poppins ExtraLight" panose="00000300000000000000" pitchFamily="2" charset="0"/>
              </a:rPr>
              <a:t>Instagram</a:t>
            </a:r>
            <a:endParaRPr lang="en-US" altLang="ko-KR" b="1" dirty="0">
              <a:solidFill>
                <a:srgbClr val="F5911B"/>
              </a:solidFill>
              <a:latin typeface="+mj-lt"/>
              <a:cs typeface="Poppins ExtraLight" panose="00000300000000000000" pitchFamily="2" charset="0"/>
            </a:endParaRPr>
          </a:p>
          <a:p>
            <a:pPr indent="-28575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699383" y="3605982"/>
            <a:ext cx="1508297" cy="0"/>
          </a:xfrm>
          <a:prstGeom prst="straightConnector1">
            <a:avLst/>
          </a:prstGeom>
          <a:noFill/>
          <a:ln w="9525" cap="flat" cmpd="sng">
            <a:solidFill>
              <a:srgbClr val="F5911B"/>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F5911B"/>
                </a:solidFill>
                <a:ea typeface="Microsoft Sans Serif" panose="020B0604020202020204" pitchFamily="34" charset="0"/>
                <a:cs typeface="Poppins Medium" panose="00000600000000000000" pitchFamily="2" charset="0"/>
              </a:rPr>
              <a:t>Final </a:t>
            </a:r>
            <a:r>
              <a:rPr lang="en-AU" sz="2400" b="1">
                <a:solidFill>
                  <a:srgbClr val="F5911B"/>
                </a:solidFill>
                <a:ea typeface="Microsoft Sans Serif" panose="020B0604020202020204" pitchFamily="34" charset="0"/>
                <a:cs typeface="Poppins Medium" panose="00000600000000000000" pitchFamily="2" charset="0"/>
              </a:rPr>
              <a:t>summary test solutions</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Here are the answers:</a:t>
            </a:r>
            <a:endParaRPr lang="en-GB"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385928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571492"/>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b="1" dirty="0">
                <a:cs typeface="Poppins Medium" panose="00000600000000000000" pitchFamily="2" charset="0"/>
                <a:sym typeface="Varela Round"/>
              </a:rPr>
              <a:t> 1</a:t>
            </a:r>
          </a:p>
          <a:p>
            <a:pPr>
              <a:lnSpc>
                <a:spcPct val="100000"/>
              </a:lnSpc>
              <a:spcBef>
                <a:spcPts val="0"/>
              </a:spcBef>
              <a:buSzPct val="60000"/>
              <a:buFont typeface="Poppins Medium" panose="00000600000000000000" pitchFamily="2" charset="0"/>
              <a:buChar char="॰"/>
            </a:pPr>
            <a:r>
              <a:rPr lang="da-DK" sz="2000" dirty="0"/>
              <a:t>Forbedring af onlinekommunikation for at fremme </a:t>
            </a:r>
            <a:r>
              <a:rPr lang="da-DK" sz="2000" dirty="0" err="1"/>
              <a:t>EUD-uddannelsestilbuddet</a:t>
            </a:r>
            <a:r>
              <a:rPr lang="en-US" sz="2000" b="1" dirty="0">
                <a:cs typeface="Poppins Medium" panose="00000600000000000000" pitchFamily="2" charset="0"/>
                <a:sym typeface="Varela Round"/>
              </a:rPr>
              <a:t>1</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562334"/>
            <a:ext cx="3989875" cy="1343686"/>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b="1" dirty="0">
                <a:cs typeface="Poppins Medium" panose="00000600000000000000" pitchFamily="2" charset="0"/>
                <a:sym typeface="Varela Round"/>
              </a:rPr>
              <a:t> 2</a:t>
            </a:r>
          </a:p>
          <a:p>
            <a:pPr>
              <a:lnSpc>
                <a:spcPct val="100000"/>
              </a:lnSpc>
              <a:spcBef>
                <a:spcPts val="0"/>
              </a:spcBef>
              <a:buSzPct val="60000"/>
              <a:buFont typeface="Poppins Medium" panose="00000600000000000000" pitchFamily="2" charset="0"/>
              <a:buChar char="॰"/>
            </a:pPr>
            <a:r>
              <a:rPr lang="da-DK" sz="2000" dirty="0"/>
              <a:t>Lær om markedsføringsmuligheder og dens typer.</a:t>
            </a:r>
          </a:p>
          <a:p>
            <a:pPr>
              <a:lnSpc>
                <a:spcPct val="100000"/>
              </a:lnSpc>
              <a:spcBef>
                <a:spcPts val="0"/>
              </a:spcBef>
              <a:buSzPct val="60000"/>
              <a:buFont typeface="Poppins Medium" panose="00000600000000000000" pitchFamily="2" charset="0"/>
              <a:buChar char="॰"/>
            </a:pPr>
            <a:endParaRPr lang="en-US" sz="2000" b="1" dirty="0">
              <a:cs typeface="Poppins Medium" panose="000006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158619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b="1" dirty="0">
                <a:cs typeface="Poppins Medium" panose="00000600000000000000" pitchFamily="2" charset="0"/>
                <a:sym typeface="Varela Round"/>
              </a:rPr>
              <a:t> 3 </a:t>
            </a:r>
          </a:p>
          <a:p>
            <a:pPr>
              <a:lnSpc>
                <a:spcPct val="100000"/>
              </a:lnSpc>
              <a:spcBef>
                <a:spcPts val="0"/>
              </a:spcBef>
              <a:buSzPct val="60000"/>
              <a:buNone/>
            </a:pPr>
            <a:r>
              <a:rPr lang="da-DK" sz="2000" dirty="0"/>
              <a:t>	At vide, hvordan man opretter, designer og placerer et websted for at promovere vores tjenester.</a:t>
            </a:r>
          </a:p>
          <a:p>
            <a:pPr lvl="0">
              <a:lnSpc>
                <a:spcPct val="100000"/>
              </a:lnSpc>
              <a:spcBef>
                <a:spcPts val="0"/>
              </a:spcBef>
              <a:buSzPct val="60000"/>
              <a:buFont typeface="Poppins Medium" panose="00000600000000000000" pitchFamily="2" charset="0"/>
              <a:buChar char="॰"/>
            </a:pPr>
            <a:endParaRPr lang="en-US" sz="2000" b="1" dirty="0">
              <a:cs typeface="Poppins Medium" panose="000006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
        <p:nvSpPr>
          <p:cNvPr id="19" name="CuadroTexto 4">
            <a:extLst>
              <a:ext uri="{FF2B5EF4-FFF2-40B4-BE49-F238E27FC236}">
                <a16:creationId xmlns:a16="http://schemas.microsoft.com/office/drawing/2014/main" id="{5E872BC6-B4E8-E622-5C96-4F7202243420}"/>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F5911B"/>
                </a:solidFill>
                <a:ea typeface="Microsoft Sans Serif" panose="020B0604020202020204" pitchFamily="34" charset="0"/>
                <a:cs typeface="Poppins Medium" panose="00000600000000000000" pitchFamily="2" charset="0"/>
              </a:rPr>
              <a:t>Fantastisk</a:t>
            </a:r>
            <a:r>
              <a:rPr lang="en-GB" sz="2400" b="1" dirty="0">
                <a:solidFill>
                  <a:srgbClr val="F5911B"/>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HUSK (nu </a:t>
            </a:r>
            <a:r>
              <a:rPr lang="en-GB" sz="2000" dirty="0" err="1">
                <a:latin typeface="+mj-lt"/>
                <a:ea typeface="Calibri" panose="020F0502020204030204" pitchFamily="34" charset="0"/>
                <a:cs typeface="Helvetica" panose="020B0604020202020204" pitchFamily="34" charset="0"/>
              </a:rPr>
              <a:t>ved</a:t>
            </a:r>
            <a:r>
              <a:rPr lang="en-GB" sz="2000" dirty="0">
                <a:latin typeface="+mj-lt"/>
                <a:ea typeface="Calibri" panose="020F0502020204030204" pitchFamily="34" charset="0"/>
                <a:cs typeface="Helvetica" panose="020B0604020202020204" pitchFamily="34" charset="0"/>
              </a:rPr>
              <a:t> du):</a:t>
            </a:r>
          </a:p>
        </p:txBody>
      </p:sp>
    </p:spTree>
    <p:extLst>
      <p:ext uri="{BB962C8B-B14F-4D97-AF65-F5344CB8AC3E}">
        <p14:creationId xmlns:p14="http://schemas.microsoft.com/office/powerpoint/2010/main" val="2423247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err="1">
                <a:ea typeface="Microsoft Sans Serif" panose="020B0604020202020204" pitchFamily="34" charset="0"/>
                <a:cs typeface="Poppins SemiBold" panose="00000700000000000000" pitchFamily="2" charset="0"/>
              </a:rPr>
              <a:t>Bliv</a:t>
            </a:r>
            <a:r>
              <a:rPr lang="en-AU" sz="3600" b="1" dirty="0">
                <a:ea typeface="Microsoft Sans Serif" panose="020B0604020202020204" pitchFamily="34" charset="0"/>
                <a:cs typeface="Poppins SemiBold" panose="00000700000000000000" pitchFamily="2" charset="0"/>
              </a:rPr>
              <a:t> </a:t>
            </a:r>
            <a:r>
              <a:rPr lang="en-AU" sz="3600" b="1">
                <a:ea typeface="Microsoft Sans Serif" panose="020B0604020202020204" pitchFamily="34" charset="0"/>
                <a:cs typeface="Poppins SemiBold" panose="00000700000000000000" pitchFamily="2" charset="0"/>
              </a:rPr>
              <a:t>ved!</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20" y="2096791"/>
            <a:ext cx="5779036" cy="956266"/>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GB" sz="2800" b="1" dirty="0">
                <a:solidFill>
                  <a:schemeClr val="bg1"/>
                </a:solidFill>
                <a:cs typeface="Poppins Medium" panose="00000600000000000000" pitchFamily="2" charset="0"/>
              </a:rPr>
              <a:t>Digital Marketing for EUD-</a:t>
            </a:r>
            <a:r>
              <a:rPr lang="en-GB" sz="2800" b="1" dirty="0" err="1">
                <a:solidFill>
                  <a:schemeClr val="bg1"/>
                </a:solidFill>
                <a:cs typeface="Poppins Medium" panose="00000600000000000000" pitchFamily="2" charset="0"/>
              </a:rPr>
              <a:t>forordningen</a:t>
            </a:r>
            <a:endParaRPr lang="en-GB" sz="2800" b="1" dirty="0">
              <a:solidFill>
                <a:schemeClr val="bg1"/>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rgbClr val="F5911B"/>
            </a:solidFill>
            <a:prstDash val="dash"/>
            <a:round/>
            <a:headEnd type="none" w="med" len="med"/>
            <a:tailEnd type="none" w="med" len="med"/>
          </a:ln>
        </p:spPr>
      </p:cxnSp>
      <p:sp>
        <p:nvSpPr>
          <p:cNvPr id="33" name="CuadroTexto 4">
            <a:extLst>
              <a:ext uri="{FF2B5EF4-FFF2-40B4-BE49-F238E27FC236}">
                <a16:creationId xmlns:a16="http://schemas.microsoft.com/office/drawing/2014/main" id="{274C03EF-8371-4406-BE52-4421870D359F}"/>
              </a:ext>
            </a:extLst>
          </p:cNvPr>
          <p:cNvSpPr txBox="1"/>
          <p:nvPr/>
        </p:nvSpPr>
        <p:spPr>
          <a:xfrm>
            <a:off x="675242" y="3067289"/>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Area 1: </a:t>
            </a:r>
            <a:r>
              <a:rPr lang="en-GB" sz="1600" dirty="0" err="1">
                <a:latin typeface="+mj-lt"/>
                <a:cs typeface="Poppins Medium" panose="00000600000000000000" pitchFamily="2" charset="0"/>
              </a:rPr>
              <a:t>Professionelt</a:t>
            </a:r>
            <a:r>
              <a:rPr lang="en-GB" sz="1600" dirty="0">
                <a:latin typeface="+mj-lt"/>
                <a:cs typeface="Poppins Medium" panose="00000600000000000000" pitchFamily="2" charset="0"/>
              </a:rPr>
              <a:t> Engagement</a:t>
            </a:r>
          </a:p>
        </p:txBody>
      </p:sp>
      <p:sp>
        <p:nvSpPr>
          <p:cNvPr id="11" name="CuadroTexto 4">
            <a:extLst>
              <a:ext uri="{FF2B5EF4-FFF2-40B4-BE49-F238E27FC236}">
                <a16:creationId xmlns:a16="http://schemas.microsoft.com/office/drawing/2014/main" id="{39BA6DD8-D9B4-4EE7-99D6-32CFB0371C53}"/>
              </a:ext>
            </a:extLst>
          </p:cNvPr>
          <p:cNvSpPr txBox="1"/>
          <p:nvPr/>
        </p:nvSpPr>
        <p:spPr>
          <a:xfrm>
            <a:off x="675241" y="3740993"/>
            <a:ext cx="444829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Partner: </a:t>
            </a:r>
            <a:r>
              <a:rPr lang="en-GB" sz="2400">
                <a:solidFill>
                  <a:srgbClr val="F5911B"/>
                </a:solidFill>
                <a:ea typeface="Microsoft Sans Serif" panose="020B0604020202020204" pitchFamily="34" charset="0"/>
                <a:cs typeface="Poppins Medium" panose="00000600000000000000" pitchFamily="2" charset="0"/>
              </a:rPr>
              <a:t>Internet Web Solutions</a:t>
            </a:r>
          </a:p>
        </p:txBody>
      </p:sp>
      <p:grpSp>
        <p:nvGrpSpPr>
          <p:cNvPr id="32" name="Gruppo 31">
            <a:extLst>
              <a:ext uri="{FF2B5EF4-FFF2-40B4-BE49-F238E27FC236}">
                <a16:creationId xmlns:a16="http://schemas.microsoft.com/office/drawing/2014/main" id="{8A598108-9943-40CE-AEC1-6756D36FDB5B}"/>
              </a:ext>
            </a:extLst>
          </p:cNvPr>
          <p:cNvGrpSpPr/>
          <p:nvPr/>
        </p:nvGrpSpPr>
        <p:grpSpPr>
          <a:xfrm>
            <a:off x="6949036" y="2151000"/>
            <a:ext cx="3600000" cy="2556000"/>
            <a:chOff x="6949036" y="2151000"/>
            <a:chExt cx="3600000" cy="2556000"/>
          </a:xfrm>
        </p:grpSpPr>
        <p:sp>
          <p:nvSpPr>
            <p:cNvPr id="4" name="Figura a mano libera: forma 3">
              <a:extLst>
                <a:ext uri="{FF2B5EF4-FFF2-40B4-BE49-F238E27FC236}">
                  <a16:creationId xmlns:a16="http://schemas.microsoft.com/office/drawing/2014/main" id="{D2051E62-A5B3-4A1E-AFCB-73D0A310ACFE}"/>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baseline="-25000"/>
            </a:p>
          </p:txBody>
        </p:sp>
        <p:sp>
          <p:nvSpPr>
            <p:cNvPr id="5" name="Figura a mano libera: forma 4">
              <a:extLst>
                <a:ext uri="{FF2B5EF4-FFF2-40B4-BE49-F238E27FC236}">
                  <a16:creationId xmlns:a16="http://schemas.microsoft.com/office/drawing/2014/main" id="{802CC251-4CC6-4AFA-BC3D-27C3C3F7AB36}"/>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9050" cap="flat">
              <a:solidFill>
                <a:srgbClr val="F5911B"/>
              </a:solidFill>
              <a:prstDash val="solid"/>
              <a:round/>
            </a:ln>
          </p:spPr>
          <p:txBody>
            <a:bodyPr rtlCol="0" anchor="ctr"/>
            <a:lstStyle/>
            <a:p>
              <a:endParaRPr lang="en-GB"/>
            </a:p>
          </p:txBody>
        </p:sp>
        <p:sp>
          <p:nvSpPr>
            <p:cNvPr id="6" name="Figura a mano libera: forma 5">
              <a:extLst>
                <a:ext uri="{FF2B5EF4-FFF2-40B4-BE49-F238E27FC236}">
                  <a16:creationId xmlns:a16="http://schemas.microsoft.com/office/drawing/2014/main" id="{348EAB16-0213-4422-BA3B-F63470CB0717}"/>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9050" cap="flat">
              <a:solidFill>
                <a:srgbClr val="F5911B"/>
              </a:solidFill>
              <a:prstDash val="solid"/>
              <a:round/>
            </a:ln>
          </p:spPr>
          <p:txBody>
            <a:bodyPr rtlCol="0" anchor="ctr"/>
            <a:lstStyle/>
            <a:p>
              <a:endParaRPr lang="en-GB"/>
            </a:p>
          </p:txBody>
        </p:sp>
        <p:sp>
          <p:nvSpPr>
            <p:cNvPr id="7" name="Figura a mano libera: forma 6">
              <a:extLst>
                <a:ext uri="{FF2B5EF4-FFF2-40B4-BE49-F238E27FC236}">
                  <a16:creationId xmlns:a16="http://schemas.microsoft.com/office/drawing/2014/main" id="{ABEB5FC4-7D19-43EA-AD60-B20E827FAFEB}"/>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8" name="Figura a mano libera: forma 7">
              <a:extLst>
                <a:ext uri="{FF2B5EF4-FFF2-40B4-BE49-F238E27FC236}">
                  <a16:creationId xmlns:a16="http://schemas.microsoft.com/office/drawing/2014/main" id="{F040CF65-8EF2-4FD5-BA0A-61E54E710B50}"/>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9050" cap="flat">
              <a:solidFill>
                <a:srgbClr val="F5911B"/>
              </a:solidFill>
              <a:prstDash val="solid"/>
              <a:round/>
            </a:ln>
          </p:spPr>
          <p:txBody>
            <a:bodyPr rtlCol="0" anchor="ctr"/>
            <a:lstStyle/>
            <a:p>
              <a:endParaRPr lang="en-GB"/>
            </a:p>
          </p:txBody>
        </p:sp>
        <p:sp>
          <p:nvSpPr>
            <p:cNvPr id="10" name="Figura a mano libera: forma 9">
              <a:extLst>
                <a:ext uri="{FF2B5EF4-FFF2-40B4-BE49-F238E27FC236}">
                  <a16:creationId xmlns:a16="http://schemas.microsoft.com/office/drawing/2014/main" id="{FA7BFFDC-4762-4F92-9BB3-F86DFCF3448F}"/>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9050" cap="flat">
              <a:solidFill>
                <a:srgbClr val="F5911B"/>
              </a:solidFill>
              <a:prstDash val="solid"/>
              <a:round/>
            </a:ln>
          </p:spPr>
          <p:txBody>
            <a:bodyPr rtlCol="0" anchor="ctr"/>
            <a:lstStyle/>
            <a:p>
              <a:endParaRPr lang="en-GB"/>
            </a:p>
          </p:txBody>
        </p:sp>
        <p:sp>
          <p:nvSpPr>
            <p:cNvPr id="12" name="Figura a mano libera: forma 11">
              <a:extLst>
                <a:ext uri="{FF2B5EF4-FFF2-40B4-BE49-F238E27FC236}">
                  <a16:creationId xmlns:a16="http://schemas.microsoft.com/office/drawing/2014/main" id="{9F013DF8-F590-4A66-A770-963C32A33A75}"/>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14" name="Figura a mano libera: forma 13">
              <a:extLst>
                <a:ext uri="{FF2B5EF4-FFF2-40B4-BE49-F238E27FC236}">
                  <a16:creationId xmlns:a16="http://schemas.microsoft.com/office/drawing/2014/main" id="{D0F0D63A-06BA-4F64-A30E-F88F0D8B4CB1}"/>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9050" cap="flat">
              <a:solidFill>
                <a:srgbClr val="F5911B"/>
              </a:solidFill>
              <a:prstDash val="solid"/>
              <a:round/>
            </a:ln>
          </p:spPr>
          <p:txBody>
            <a:bodyPr rtlCol="0" anchor="ctr"/>
            <a:lstStyle/>
            <a:p>
              <a:endParaRPr lang="en-GB"/>
            </a:p>
          </p:txBody>
        </p:sp>
        <p:sp>
          <p:nvSpPr>
            <p:cNvPr id="15" name="Figura a mano libera: forma 14">
              <a:extLst>
                <a:ext uri="{FF2B5EF4-FFF2-40B4-BE49-F238E27FC236}">
                  <a16:creationId xmlns:a16="http://schemas.microsoft.com/office/drawing/2014/main" id="{F5B75FBC-C6F7-460F-8B4F-D328F060C38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9050" cap="flat">
              <a:solidFill>
                <a:srgbClr val="F5911B"/>
              </a:solidFill>
              <a:prstDash val="solid"/>
              <a:round/>
            </a:ln>
          </p:spPr>
          <p:txBody>
            <a:bodyPr rtlCol="0" anchor="ctr"/>
            <a:lstStyle/>
            <a:p>
              <a:endParaRPr lang="en-GB"/>
            </a:p>
          </p:txBody>
        </p:sp>
        <p:sp>
          <p:nvSpPr>
            <p:cNvPr id="16" name="Figura a mano libera: forma 15">
              <a:extLst>
                <a:ext uri="{FF2B5EF4-FFF2-40B4-BE49-F238E27FC236}">
                  <a16:creationId xmlns:a16="http://schemas.microsoft.com/office/drawing/2014/main" id="{3E33B1BC-BF89-4977-9705-7C40FFCE7EA6}"/>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9050" cap="flat">
              <a:solidFill>
                <a:srgbClr val="F5911B"/>
              </a:solidFill>
              <a:prstDash val="solid"/>
              <a:round/>
            </a:ln>
          </p:spPr>
          <p:txBody>
            <a:bodyPr rtlCol="0" anchor="ctr"/>
            <a:lstStyle/>
            <a:p>
              <a:endParaRPr lang="en-GB"/>
            </a:p>
          </p:txBody>
        </p:sp>
        <p:sp>
          <p:nvSpPr>
            <p:cNvPr id="17" name="Figura a mano libera: forma 16">
              <a:extLst>
                <a:ext uri="{FF2B5EF4-FFF2-40B4-BE49-F238E27FC236}">
                  <a16:creationId xmlns:a16="http://schemas.microsoft.com/office/drawing/2014/main" id="{1BBD5772-B1D1-4A84-8695-2BD9B2AC0CC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9050" cap="flat">
              <a:solidFill>
                <a:srgbClr val="F5911B"/>
              </a:solidFill>
              <a:prstDash val="solid"/>
              <a:round/>
            </a:ln>
          </p:spPr>
          <p:txBody>
            <a:bodyPr rtlCol="0" anchor="ctr"/>
            <a:lstStyle/>
            <a:p>
              <a:endParaRPr lang="en-GB"/>
            </a:p>
          </p:txBody>
        </p:sp>
      </p:grpSp>
    </p:spTree>
    <p:extLst>
      <p:ext uri="{BB962C8B-B14F-4D97-AF65-F5344CB8AC3E}">
        <p14:creationId xmlns:p14="http://schemas.microsoft.com/office/powerpoint/2010/main" val="23423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Mål</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Når</a:t>
            </a:r>
            <a:r>
              <a:rPr lang="en-GB" sz="2000" dirty="0">
                <a:latin typeface="+mj-lt"/>
                <a:ea typeface="Microsoft Sans Serif" panose="020B0604020202020204" pitchFamily="34" charset="0"/>
                <a:cs typeface="Poppins ExtraLight" panose="00000300000000000000" pitchFamily="2" charset="0"/>
              </a:rPr>
              <a:t> du </a:t>
            </a:r>
            <a:r>
              <a:rPr lang="en-GB" sz="2000" dirty="0" err="1">
                <a:latin typeface="+mj-lt"/>
                <a:ea typeface="Microsoft Sans Serif" panose="020B0604020202020204" pitchFamily="34" charset="0"/>
                <a:cs typeface="Poppins ExtraLight" panose="00000300000000000000" pitchFamily="2" charset="0"/>
              </a:rPr>
              <a:t>er</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færdig</a:t>
            </a:r>
            <a:r>
              <a:rPr lang="en-GB" sz="2000" dirty="0">
                <a:latin typeface="+mj-lt"/>
                <a:ea typeface="Microsoft Sans Serif" panose="020B0604020202020204" pitchFamily="34" charset="0"/>
                <a:cs typeface="Poppins ExtraLight" panose="00000300000000000000" pitchFamily="2" charset="0"/>
              </a:rPr>
              <a:t> med </a:t>
            </a:r>
            <a:r>
              <a:rPr lang="en-GB" sz="2000" dirty="0" err="1">
                <a:latin typeface="+mj-lt"/>
                <a:ea typeface="Microsoft Sans Serif" panose="020B0604020202020204" pitchFamily="34" charset="0"/>
                <a:cs typeface="Poppins ExtraLight" panose="00000300000000000000" pitchFamily="2" charset="0"/>
              </a:rPr>
              <a:t>dette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modul</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kan</a:t>
            </a:r>
            <a:r>
              <a:rPr lang="en-GB" sz="2000" dirty="0">
                <a:latin typeface="+mj-lt"/>
                <a:ea typeface="Microsoft Sans Serif" panose="020B0604020202020204" pitchFamily="34" charset="0"/>
                <a:cs typeface="Poppins ExtraLight" panose="00000300000000000000" pitchFamily="2" charset="0"/>
              </a:rPr>
              <a:t> du:</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228588"/>
            <a:ext cx="4239325" cy="138987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b="1" dirty="0">
                <a:cs typeface="Poppins Medium" panose="00000600000000000000" pitchFamily="2" charset="0"/>
                <a:sym typeface="Varela Round"/>
              </a:rPr>
              <a:t> 1</a:t>
            </a:r>
          </a:p>
          <a:p>
            <a:pPr marL="230400" indent="0">
              <a:lnSpc>
                <a:spcPct val="100000"/>
              </a:lnSpc>
              <a:spcBef>
                <a:spcPts val="0"/>
              </a:spcBef>
              <a:buNone/>
            </a:pPr>
            <a:r>
              <a:rPr lang="en-US" sz="2000" dirty="0" err="1">
                <a:latin typeface="+mj-lt"/>
                <a:cs typeface="Poppins ExtraLight" panose="00000300000000000000" pitchFamily="2" charset="0"/>
                <a:sym typeface="Varela Round"/>
              </a:rPr>
              <a:t>Forbedring</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af</a:t>
            </a:r>
            <a:r>
              <a:rPr lang="en-US" sz="2000" dirty="0">
                <a:latin typeface="+mj-lt"/>
                <a:cs typeface="Poppins ExtraLight" panose="00000300000000000000" pitchFamily="2" charset="0"/>
                <a:sym typeface="Varela Round"/>
              </a:rPr>
              <a:t> online </a:t>
            </a:r>
            <a:r>
              <a:rPr lang="en-US" sz="2000" dirty="0" err="1">
                <a:latin typeface="+mj-lt"/>
                <a:cs typeface="Poppins ExtraLight" panose="00000300000000000000" pitchFamily="2" charset="0"/>
                <a:sym typeface="Varela Round"/>
              </a:rPr>
              <a:t>kommunikation</a:t>
            </a:r>
            <a:r>
              <a:rPr lang="en-US" sz="2000" dirty="0">
                <a:latin typeface="+mj-lt"/>
                <a:cs typeface="Poppins ExtraLight" panose="00000300000000000000" pitchFamily="2" charset="0"/>
                <a:sym typeface="Varela Round"/>
              </a:rPr>
              <a:t> for at </a:t>
            </a:r>
            <a:r>
              <a:rPr lang="en-US" sz="2000" dirty="0" err="1">
                <a:latin typeface="+mj-lt"/>
                <a:cs typeface="Poppins ExtraLight" panose="00000300000000000000" pitchFamily="2" charset="0"/>
                <a:sym typeface="Varela Round"/>
              </a:rPr>
              <a:t>fremme</a:t>
            </a:r>
            <a:r>
              <a:rPr lang="en-US" sz="2000" dirty="0">
                <a:latin typeface="+mj-lt"/>
                <a:cs typeface="Poppins ExtraLight" panose="00000300000000000000" pitchFamily="2" charset="0"/>
                <a:sym typeface="Varela Round"/>
              </a:rPr>
              <a:t> EUD </a:t>
            </a:r>
            <a:r>
              <a:rPr lang="en-US" sz="2000" dirty="0" err="1">
                <a:latin typeface="+mj-lt"/>
                <a:cs typeface="Poppins ExtraLight" panose="00000300000000000000" pitchFamily="2" charset="0"/>
                <a:sym typeface="Varela Round"/>
              </a:rPr>
              <a:t>uddannelsestilbuddet</a:t>
            </a:r>
            <a:r>
              <a:rPr lang="en-US" sz="2000" dirty="0">
                <a:latin typeface="+mj-lt"/>
                <a:cs typeface="Poppins ExtraLight" panose="00000300000000000000" pitchFamily="2" charset="0"/>
                <a:sym typeface="Varela Round"/>
              </a:rPr>
              <a:t> </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734067" y="2168680"/>
            <a:ext cx="3989875" cy="1293654"/>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b="1" dirty="0">
                <a:cs typeface="Poppins Medium" panose="00000600000000000000" pitchFamily="2" charset="0"/>
                <a:sym typeface="Varela Round"/>
              </a:rPr>
              <a:t> 2</a:t>
            </a:r>
          </a:p>
          <a:p>
            <a:pPr marL="230400" lvl="0" indent="0">
              <a:lnSpc>
                <a:spcPct val="100000"/>
              </a:lnSpc>
              <a:spcBef>
                <a:spcPts val="0"/>
              </a:spcBef>
              <a:buNone/>
            </a:pPr>
            <a:r>
              <a:rPr lang="en-US" sz="2000" dirty="0" err="1">
                <a:latin typeface="+mj-lt"/>
                <a:cs typeface="Poppins ExtraLight" panose="00000300000000000000" pitchFamily="2" charset="0"/>
                <a:sym typeface="Varela Round"/>
              </a:rPr>
              <a:t>Lær</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om</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markedsføringsmuligheder</a:t>
            </a:r>
            <a:r>
              <a:rPr lang="en-US" sz="2000" dirty="0">
                <a:latin typeface="+mj-lt"/>
                <a:cs typeface="Poppins ExtraLight" panose="00000300000000000000" pitchFamily="2" charset="0"/>
                <a:sym typeface="Varela Round"/>
              </a:rPr>
              <a:t> </a:t>
            </a:r>
            <a:r>
              <a:rPr lang="en-US" sz="2000" dirty="0" err="1">
                <a:latin typeface="+mj-lt"/>
                <a:cs typeface="Poppins ExtraLight" panose="00000300000000000000" pitchFamily="2" charset="0"/>
                <a:sym typeface="Varela Round"/>
              </a:rPr>
              <a:t>og</a:t>
            </a:r>
            <a:r>
              <a:rPr lang="en-US" sz="2000" dirty="0">
                <a:latin typeface="+mj-lt"/>
                <a:cs typeface="Poppins ExtraLight" panose="00000300000000000000" pitchFamily="2" charset="0"/>
                <a:sym typeface="Varela Round"/>
              </a:rPr>
              <a:t> dens </a:t>
            </a:r>
            <a:r>
              <a:rPr lang="en-US" sz="2000" dirty="0" err="1">
                <a:latin typeface="+mj-lt"/>
                <a:cs typeface="Poppins ExtraLight" panose="00000300000000000000" pitchFamily="2" charset="0"/>
                <a:sym typeface="Varela Round"/>
              </a:rPr>
              <a:t>typer</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239325" cy="157421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Lærings</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udbytte</a:t>
            </a:r>
            <a:r>
              <a:rPr lang="en-US" sz="2000" dirty="0">
                <a:latin typeface="Poppins Medium" panose="00000600000000000000" pitchFamily="2" charset="0"/>
                <a:ea typeface="Varela Round"/>
                <a:cs typeface="Poppins Medium" panose="00000600000000000000" pitchFamily="2" charset="0"/>
                <a:sym typeface="Varela Round"/>
              </a:rPr>
              <a:t> </a:t>
            </a:r>
            <a:r>
              <a:rPr lang="en-US" sz="2000" b="1" dirty="0">
                <a:cs typeface="Poppins Medium" panose="00000600000000000000" pitchFamily="2" charset="0"/>
                <a:sym typeface="Varela Round"/>
              </a:rPr>
              <a:t>3</a:t>
            </a:r>
          </a:p>
          <a:p>
            <a:pPr marL="230400" indent="0">
              <a:lnSpc>
                <a:spcPct val="100000"/>
              </a:lnSpc>
              <a:spcBef>
                <a:spcPts val="0"/>
              </a:spcBef>
              <a:buNone/>
            </a:pPr>
            <a:r>
              <a:rPr lang="da-DK" sz="2000" dirty="0"/>
              <a:t>At vide, hvordan man opretter, designer og placerer et websted for at promovere vores tjenester.</a:t>
            </a:r>
          </a:p>
          <a:p>
            <a:pPr marL="230400" lvl="0" indent="0">
              <a:lnSpc>
                <a:spcPct val="100000"/>
              </a:lnSpc>
              <a:spcBef>
                <a:spcPts val="0"/>
              </a:spcBef>
              <a:buNone/>
            </a:pP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
        <p:nvSpPr>
          <p:cNvPr id="20" name="Rektangel 19"/>
          <p:cNvSpPr/>
          <p:nvPr/>
        </p:nvSpPr>
        <p:spPr>
          <a:xfrm>
            <a:off x="3048000" y="3105835"/>
            <a:ext cx="6096000" cy="646331"/>
          </a:xfrm>
          <a:prstGeom prst="rect">
            <a:avLst/>
          </a:prstGeom>
        </p:spPr>
        <p:txBody>
          <a:bodyPr>
            <a:spAutoFit/>
          </a:bodyPr>
          <a:lstStyle/>
          <a:p>
            <a:r>
              <a:rPr lang="da-DK" dirty="0"/>
              <a:t>.</a:t>
            </a:r>
          </a:p>
          <a:p>
            <a:endParaRPr lang="da-DK" dirty="0"/>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F5911B"/>
                </a:solidFill>
                <a:ea typeface="Microsoft Sans Serif" panose="020B0604020202020204" pitchFamily="34" charset="0"/>
                <a:cs typeface="Poppins Medium" panose="00000600000000000000" pitchFamily="2" charset="0"/>
              </a:rPr>
              <a:t>Index of contents</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Digital Marketing for EUD-</a:t>
            </a:r>
            <a:r>
              <a:rPr lang="en-AU" sz="2000" dirty="0" err="1">
                <a:latin typeface="+mj-lt"/>
                <a:ea typeface="Microsoft Sans Serif" panose="020B0604020202020204" pitchFamily="34" charset="0"/>
                <a:cs typeface="Poppins ExtraLight" panose="00000300000000000000" pitchFamily="2" charset="0"/>
              </a:rPr>
              <a:t>forordningen</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90" y="3742695"/>
            <a:ext cx="368565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1.1: EUD </a:t>
            </a:r>
            <a:r>
              <a:rPr lang="en-US" sz="2000" dirty="0" err="1">
                <a:latin typeface="+mj-lt"/>
                <a:ea typeface="Varela Round"/>
                <a:cs typeface="Poppins ExtraLight" panose="00000300000000000000" pitchFamily="2" charset="0"/>
                <a:sym typeface="Varela Round"/>
              </a:rPr>
              <a:t>tilbuddet</a:t>
            </a:r>
            <a:endParaRPr lang="en-US" sz="2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1.2: Online </a:t>
            </a:r>
            <a:r>
              <a:rPr lang="en-US" sz="2000" dirty="0" err="1">
                <a:latin typeface="+mj-lt"/>
                <a:ea typeface="Varela Round"/>
                <a:cs typeface="Poppins ExtraLight" panose="00000300000000000000" pitchFamily="2" charset="0"/>
                <a:sym typeface="Varela Round"/>
              </a:rPr>
              <a:t>Kommunikation</a:t>
            </a:r>
            <a:r>
              <a:rPr lang="en-US" sz="2000" dirty="0">
                <a:latin typeface="+mj-lt"/>
                <a:ea typeface="Varela Round"/>
                <a:cs typeface="Poppins ExtraLight" panose="00000300000000000000" pitchFamily="2" charset="0"/>
                <a:sym typeface="Varela Round"/>
              </a:rPr>
              <a:t> </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it-IT" sz="2000" b="1" dirty="0" err="1">
                <a:solidFill>
                  <a:schemeClr val="bg1"/>
                </a:solidFill>
                <a:cs typeface="Poppins Medium" panose="00000600000000000000" pitchFamily="2" charset="0"/>
              </a:rPr>
              <a:t>Enhed</a:t>
            </a:r>
            <a:r>
              <a:rPr lang="it-IT" sz="2000" b="1" dirty="0">
                <a:solidFill>
                  <a:schemeClr val="bg1"/>
                </a:solidFill>
                <a:cs typeface="Poppins Medium" panose="00000600000000000000" pitchFamily="2" charset="0"/>
              </a:rPr>
              <a:t> </a:t>
            </a:r>
            <a:r>
              <a:rPr lang="it-IT" sz="2000" b="1" dirty="0" err="1">
                <a:solidFill>
                  <a:schemeClr val="bg1"/>
                </a:solidFill>
                <a:cs typeface="Poppins Medium" panose="00000600000000000000" pitchFamily="2" charset="0"/>
              </a:rPr>
              <a:t>1</a:t>
            </a:r>
            <a:r>
              <a:rPr lang="it-IT" sz="2000" b="1" dirty="0">
                <a:solidFill>
                  <a:schemeClr val="bg1"/>
                </a:solidFill>
                <a:cs typeface="Poppins Medium" panose="00000600000000000000" pitchFamily="2" charset="0"/>
              </a:rPr>
              <a:t>: Online </a:t>
            </a:r>
            <a:r>
              <a:rPr lang="it-IT" sz="2000" b="1" dirty="0" err="1">
                <a:solidFill>
                  <a:schemeClr val="bg1"/>
                </a:solidFill>
                <a:cs typeface="Poppins Medium" panose="00000600000000000000" pitchFamily="2" charset="0"/>
              </a:rPr>
              <a:t>kommunikation</a:t>
            </a:r>
            <a:r>
              <a:rPr lang="it-IT" sz="2000" b="1" dirty="0">
                <a:solidFill>
                  <a:schemeClr val="bg1"/>
                </a:solidFill>
                <a:cs typeface="Poppins Medium" panose="00000600000000000000" pitchFamily="2" charset="0"/>
              </a:rPr>
              <a:t> </a:t>
            </a:r>
            <a:r>
              <a:rPr lang="it-IT" sz="2000" b="1" dirty="0" err="1">
                <a:solidFill>
                  <a:schemeClr val="bg1"/>
                </a:solidFill>
                <a:cs typeface="Poppins Medium" panose="00000600000000000000" pitchFamily="2" charset="0"/>
              </a:rPr>
              <a:t>for</a:t>
            </a:r>
            <a:r>
              <a:rPr lang="it-IT" sz="2000" b="1" dirty="0">
                <a:solidFill>
                  <a:schemeClr val="bg1"/>
                </a:solidFill>
                <a:cs typeface="Poppins Medium" panose="00000600000000000000" pitchFamily="2" charset="0"/>
              </a:rPr>
              <a:t> EUD</a:t>
            </a: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844190"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err="1">
                <a:solidFill>
                  <a:schemeClr val="bg1"/>
                </a:solidFill>
                <a:cs typeface="Poppins Medium" panose="00000600000000000000" pitchFamily="2" charset="0"/>
              </a:rPr>
              <a:t>Enhed</a:t>
            </a:r>
            <a:r>
              <a:rPr lang="it-IT" sz="2000" b="1" dirty="0">
                <a:solidFill>
                  <a:schemeClr val="bg1"/>
                </a:solidFill>
                <a:cs typeface="Poppins Medium" panose="00000600000000000000" pitchFamily="2" charset="0"/>
              </a:rPr>
              <a:t> </a:t>
            </a:r>
            <a:r>
              <a:rPr lang="it-IT" sz="2000" b="1" dirty="0" err="1">
                <a:solidFill>
                  <a:schemeClr val="bg1"/>
                </a:solidFill>
                <a:cs typeface="Poppins Medium" panose="00000600000000000000" pitchFamily="2" charset="0"/>
              </a:rPr>
              <a:t>2</a:t>
            </a:r>
            <a:r>
              <a:rPr lang="it-IT" sz="2000" b="1" dirty="0">
                <a:solidFill>
                  <a:schemeClr val="bg1"/>
                </a:solidFill>
                <a:cs typeface="Poppins Medium" panose="00000600000000000000" pitchFamily="2" charset="0"/>
              </a:rPr>
              <a:t>: Online marketing</a:t>
            </a: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4838892" y="3722760"/>
            <a:ext cx="4388998" cy="203272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2.1: </a:t>
            </a:r>
            <a:r>
              <a:rPr lang="en-US" sz="2000" dirty="0" err="1">
                <a:latin typeface="+mj-lt"/>
                <a:ea typeface="Varela Round"/>
                <a:cs typeface="Poppins ExtraLight" panose="00000300000000000000" pitchFamily="2" charset="0"/>
                <a:sym typeface="Varela Round"/>
              </a:rPr>
              <a:t>Hvad</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er</a:t>
            </a:r>
            <a:r>
              <a:rPr lang="en-US" sz="2000" dirty="0">
                <a:latin typeface="+mj-lt"/>
                <a:ea typeface="Varela Round"/>
                <a:cs typeface="Poppins ExtraLight" panose="00000300000000000000" pitchFamily="2" charset="0"/>
                <a:sym typeface="Varela Round"/>
              </a:rPr>
              <a:t> online marketing?</a:t>
            </a: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2.2: </a:t>
            </a:r>
            <a:r>
              <a:rPr lang="en-US" sz="2000" dirty="0" err="1">
                <a:latin typeface="+mj-lt"/>
                <a:ea typeface="Varela Round"/>
                <a:cs typeface="Poppins ExtraLight" panose="00000300000000000000" pitchFamily="2" charset="0"/>
                <a:sym typeface="Varela Round"/>
              </a:rPr>
              <a:t>Hjemmeside</a:t>
            </a:r>
            <a:endParaRPr lang="en-US" sz="20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2.3: SEO </a:t>
            </a:r>
            <a:r>
              <a:rPr lang="en-US" sz="2000" dirty="0" err="1">
                <a:latin typeface="+mj-lt"/>
                <a:ea typeface="Varela Round"/>
                <a:cs typeface="Poppins ExtraLight" panose="00000300000000000000" pitchFamily="2" charset="0"/>
                <a:sym typeface="Varela Round"/>
              </a:rPr>
              <a:t>og</a:t>
            </a:r>
            <a:r>
              <a:rPr lang="en-US" sz="2000" dirty="0">
                <a:latin typeface="+mj-lt"/>
                <a:ea typeface="Varela Round"/>
                <a:cs typeface="Poppins ExtraLight" panose="00000300000000000000" pitchFamily="2" charset="0"/>
                <a:sym typeface="Varela Round"/>
              </a:rPr>
              <a:t> SEM</a:t>
            </a:r>
          </a:p>
          <a:p>
            <a:pPr marL="0" lvl="0" indent="0">
              <a:lnSpc>
                <a:spcPct val="100000"/>
              </a:lnSpc>
              <a:spcBef>
                <a:spcPts val="0"/>
              </a:spcBef>
              <a:buNone/>
            </a:pPr>
            <a:r>
              <a:rPr lang="en-US" sz="2000" dirty="0">
                <a:latin typeface="+mj-lt"/>
                <a:ea typeface="Varela Round"/>
                <a:cs typeface="Poppins ExtraLight" panose="00000300000000000000" pitchFamily="2" charset="0"/>
                <a:sym typeface="Varela Round"/>
              </a:rPr>
              <a:t>2.4: Email Marketing</a:t>
            </a:r>
          </a:p>
          <a:p>
            <a:pPr marL="0" indent="0">
              <a:lnSpc>
                <a:spcPct val="100000"/>
              </a:lnSpc>
              <a:spcBef>
                <a:spcPts val="0"/>
              </a:spcBef>
              <a:buNone/>
            </a:pPr>
            <a:r>
              <a:rPr lang="en-US" sz="2000" dirty="0">
                <a:latin typeface="+mj-lt"/>
                <a:ea typeface="Varela Round"/>
                <a:cs typeface="Poppins ExtraLight" panose="00000300000000000000" pitchFamily="2" charset="0"/>
                <a:sym typeface="Varela Round"/>
              </a:rPr>
              <a:t>2.5: </a:t>
            </a:r>
            <a:r>
              <a:rPr lang="en-US" sz="2000" dirty="0" err="1">
                <a:latin typeface="+mj-lt"/>
                <a:ea typeface="Varela Round"/>
                <a:cs typeface="Poppins ExtraLight" panose="00000300000000000000" pitchFamily="2" charset="0"/>
                <a:sym typeface="Varela Round"/>
              </a:rPr>
              <a:t>Sociale</a:t>
            </a:r>
            <a:r>
              <a:rPr lang="en-US" sz="2000" dirty="0">
                <a:latin typeface="+mj-lt"/>
                <a:ea typeface="Varela Round"/>
                <a:cs typeface="Poppins ExtraLight" panose="00000300000000000000" pitchFamily="2" charset="0"/>
                <a:sym typeface="Varela Round"/>
              </a:rPr>
              <a:t> </a:t>
            </a:r>
            <a:r>
              <a:rPr lang="en-US" sz="2000" dirty="0" err="1">
                <a:latin typeface="+mj-lt"/>
                <a:ea typeface="Varela Round"/>
                <a:cs typeface="Poppins ExtraLight" panose="00000300000000000000" pitchFamily="2" charset="0"/>
                <a:sym typeface="Varela Round"/>
              </a:rPr>
              <a:t>Medier</a:t>
            </a:r>
            <a:endParaRPr lang="en-US" sz="2000" dirty="0">
              <a:latin typeface="+mj-lt"/>
              <a:ea typeface="Varela Round"/>
              <a:cs typeface="Poppins ExtraLight" panose="00000300000000000000" pitchFamily="2" charset="0"/>
              <a:sym typeface="Varela Round"/>
            </a:endParaRPr>
          </a:p>
          <a:p>
            <a:pPr marL="0" lvl="0" indent="0">
              <a:lnSpc>
                <a:spcPct val="100000"/>
              </a:lnSpc>
              <a:spcBef>
                <a:spcPts val="0"/>
              </a:spcBef>
              <a:buNone/>
            </a:pPr>
            <a:endParaRPr lang="en-US" sz="2000" dirty="0">
              <a:latin typeface="+mj-lt"/>
              <a:ea typeface="Varela Round"/>
              <a:cs typeface="Poppins ExtraLight" panose="00000300000000000000" pitchFamily="2" charset="0"/>
              <a:sym typeface="Varela Round"/>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46" name="Gruppo 45">
            <a:extLst>
              <a:ext uri="{FF2B5EF4-FFF2-40B4-BE49-F238E27FC236}">
                <a16:creationId xmlns:a16="http://schemas.microsoft.com/office/drawing/2014/main" id="{A07F54CF-9722-4FDA-AB5E-3DEA68E28B1B}"/>
              </a:ext>
            </a:extLst>
          </p:cNvPr>
          <p:cNvGrpSpPr>
            <a:grpSpLocks noChangeAspect="1"/>
          </p:cNvGrpSpPr>
          <p:nvPr/>
        </p:nvGrpSpPr>
        <p:grpSpPr>
          <a:xfrm>
            <a:off x="10207680" y="2917800"/>
            <a:ext cx="1440000" cy="1022400"/>
            <a:chOff x="6949036" y="2151000"/>
            <a:chExt cx="3600000" cy="2556000"/>
          </a:xfrm>
        </p:grpSpPr>
        <p:sp>
          <p:nvSpPr>
            <p:cNvPr id="47" name="Figura a mano libera: forma 46">
              <a:extLst>
                <a:ext uri="{FF2B5EF4-FFF2-40B4-BE49-F238E27FC236}">
                  <a16:creationId xmlns:a16="http://schemas.microsoft.com/office/drawing/2014/main" id="{BEFB21E5-8AD8-42A7-98C5-279EEFF08558}"/>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8" name="Figura a mano libera: forma 47">
              <a:extLst>
                <a:ext uri="{FF2B5EF4-FFF2-40B4-BE49-F238E27FC236}">
                  <a16:creationId xmlns:a16="http://schemas.microsoft.com/office/drawing/2014/main" id="{AEBC799D-9354-42B3-BBCF-560447F056F4}"/>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290E52D1-754A-4B08-AD56-30DDB9FC0D52}"/>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BB9D1FDE-2373-4B5B-9B32-9E080417BED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EE7FD848-D95D-4B80-9BD8-A147D42ECBE4}"/>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52" name="Figura a mano libera: forma 51">
              <a:extLst>
                <a:ext uri="{FF2B5EF4-FFF2-40B4-BE49-F238E27FC236}">
                  <a16:creationId xmlns:a16="http://schemas.microsoft.com/office/drawing/2014/main" id="{6A063AD1-149C-4C11-92B3-7DFE7CF7BBE8}"/>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53" name="Figura a mano libera: forma 52">
              <a:extLst>
                <a:ext uri="{FF2B5EF4-FFF2-40B4-BE49-F238E27FC236}">
                  <a16:creationId xmlns:a16="http://schemas.microsoft.com/office/drawing/2014/main" id="{0426E311-31FD-4DB0-B582-FC2C1DC04F80}"/>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4" name="Figura a mano libera: forma 53">
              <a:extLst>
                <a:ext uri="{FF2B5EF4-FFF2-40B4-BE49-F238E27FC236}">
                  <a16:creationId xmlns:a16="http://schemas.microsoft.com/office/drawing/2014/main" id="{5BF8F73B-0955-43F5-B503-69D1CE1B033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C9D0C39B-B338-4EFF-A9A4-69FEEBCD4437}"/>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6" name="Figura a mano libera: forma 55">
              <a:extLst>
                <a:ext uri="{FF2B5EF4-FFF2-40B4-BE49-F238E27FC236}">
                  <a16:creationId xmlns:a16="http://schemas.microsoft.com/office/drawing/2014/main" id="{84A066C3-9092-45E2-AB56-A601060B11B5}"/>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1E6DB22D-A676-4D77-B9F8-E6F7877780DB}"/>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 </a:t>
            </a:r>
            <a:r>
              <a:rPr lang="it-IT" sz="2000" b="1" dirty="0" err="1">
                <a:solidFill>
                  <a:prstClr val="white"/>
                </a:solidFill>
                <a:cs typeface="Poppins Medium" panose="00000600000000000000" pitchFamily="2" charset="0"/>
              </a:rPr>
              <a:t>kommunikation</a:t>
            </a:r>
            <a:r>
              <a:rPr lang="it-IT" sz="2000" b="1" dirty="0">
                <a:solidFill>
                  <a:prstClr val="white"/>
                </a:solidFill>
                <a:cs typeface="Poppins Medium" panose="00000600000000000000" pitchFamily="2" charset="0"/>
              </a:rPr>
              <a:t> </a:t>
            </a:r>
            <a:r>
              <a:rPr lang="it-IT" sz="2000" b="1" dirty="0" err="1">
                <a:solidFill>
                  <a:prstClr val="white"/>
                </a:solidFill>
                <a:cs typeface="Poppins Medium" panose="00000600000000000000" pitchFamily="2" charset="0"/>
              </a:rPr>
              <a:t>for</a:t>
            </a:r>
            <a:r>
              <a:rPr lang="it-IT" sz="2000" b="1" dirty="0">
                <a:solidFill>
                  <a:prstClr val="white"/>
                </a:solidFill>
                <a:cs typeface="Poppins Medium" panose="00000600000000000000" pitchFamily="2" charset="0"/>
              </a:rPr>
              <a:t> EUD</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095480"/>
          </a:xfrm>
          <a:prstGeom prst="rect">
            <a:avLst/>
          </a:prstGeom>
          <a:noFill/>
        </p:spPr>
        <p:txBody>
          <a:bodyPr wrap="square" numCol="1" rtlCol="0">
            <a:noAutofit/>
          </a:bodyPr>
          <a:lstStyle/>
          <a:p>
            <a:pPr algn="just"/>
            <a:r>
              <a:rPr lang="da-DK" dirty="0"/>
              <a:t>I dag er online kommunikation en af ​​de mest effektive og udvidede ressourcer. Efter pandemien har tusindvis af studerende, brugere og undervisere på internettet fundet en mulighed for at fortsætte deres træning og finde nye læringsresultater.</a:t>
            </a:r>
          </a:p>
          <a:p>
            <a:pPr algn="just"/>
            <a:endParaRPr lang="da-DK" altLang="es-ES" dirty="0"/>
          </a:p>
          <a:p>
            <a:pPr algn="just"/>
            <a:endParaRPr lang="da-DK" dirty="0"/>
          </a:p>
          <a:p>
            <a:pPr algn="just"/>
            <a:r>
              <a:rPr lang="da-DK" dirty="0"/>
              <a:t>Internettet giver således disse brugere adgang til vores </a:t>
            </a:r>
            <a:r>
              <a:rPr lang="da-DK" dirty="0" err="1"/>
              <a:t>VET-uddannelsestilbud</a:t>
            </a:r>
            <a:r>
              <a:rPr lang="da-DK" dirty="0"/>
              <a:t>. Ikke desto mindre, for at dette er muligt, skal vi lære kommunikations- og marketingstrategier på den digitale verden.</a:t>
            </a:r>
          </a:p>
          <a:p>
            <a:pPr algn="just"/>
            <a:endParaRPr lang="en-US" altLang="es-ES" b="1" dirty="0">
              <a:latin typeface="+mj-lt"/>
              <a:cs typeface="Calibri" panose="020F0502020204030204" pitchFamily="34" charset="0"/>
            </a:endParaRPr>
          </a:p>
          <a:p>
            <a:pPr algn="just"/>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1.1EUD </a:t>
            </a:r>
            <a:r>
              <a:rPr lang="en-AU" sz="2000" dirty="0" err="1">
                <a:latin typeface="+mj-lt"/>
                <a:ea typeface="Microsoft Sans Serif" panose="020B0604020202020204" pitchFamily="34" charset="0"/>
                <a:cs typeface="Poppins ExtraLight" panose="00000300000000000000" pitchFamily="2" charset="0"/>
              </a:rPr>
              <a:t>tilbuddet</a:t>
            </a:r>
            <a:endParaRPr lang="en-AU" sz="2000" dirty="0">
              <a:latin typeface="+mj-lt"/>
              <a:ea typeface="Microsoft Sans Serif" panose="020B0604020202020204" pitchFamily="34" charset="0"/>
              <a:cs typeface="Poppins ExtraLight" panose="00000300000000000000" pitchFamily="2" charset="0"/>
            </a:endParaRPr>
          </a:p>
        </p:txBody>
      </p:sp>
      <p:pic>
        <p:nvPicPr>
          <p:cNvPr id="19" name="Imagen 18">
            <a:extLst>
              <a:ext uri="{FF2B5EF4-FFF2-40B4-BE49-F238E27FC236}">
                <a16:creationId xmlns:a16="http://schemas.microsoft.com/office/drawing/2014/main" id="{7A1417AC-5FD2-DDC0-0A9D-651F062BDD8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931199" y="1905853"/>
            <a:ext cx="3265714" cy="3446231"/>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Online </a:t>
            </a:r>
            <a:r>
              <a:rPr lang="it-IT" sz="2000" b="1" dirty="0" err="1">
                <a:solidFill>
                  <a:prstClr val="white"/>
                </a:solidFill>
                <a:cs typeface="Poppins Medium" panose="00000600000000000000" pitchFamily="2" charset="0"/>
              </a:rPr>
              <a:t>kommunikation</a:t>
            </a:r>
            <a:r>
              <a:rPr lang="it-IT" sz="2000" b="1" dirty="0">
                <a:solidFill>
                  <a:prstClr val="white"/>
                </a:solidFill>
                <a:cs typeface="Poppins Medium" panose="00000600000000000000" pitchFamily="2" charset="0"/>
              </a:rPr>
              <a:t> </a:t>
            </a:r>
            <a:r>
              <a:rPr lang="it-IT" sz="2000" b="1" dirty="0" err="1">
                <a:solidFill>
                  <a:prstClr val="white"/>
                </a:solidFill>
                <a:cs typeface="Poppins Medium" panose="00000600000000000000" pitchFamily="2" charset="0"/>
              </a:rPr>
              <a:t>for</a:t>
            </a:r>
            <a:r>
              <a:rPr lang="it-IT" sz="2000" b="1" dirty="0">
                <a:solidFill>
                  <a:prstClr val="white"/>
                </a:solidFill>
                <a:cs typeface="Poppins Medium" panose="00000600000000000000" pitchFamily="2" charset="0"/>
              </a:rPr>
              <a:t> EUD</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9"/>
            <a:ext cx="4158014" cy="1416748"/>
          </a:xfrm>
          <a:prstGeom prst="rect">
            <a:avLst/>
          </a:prstGeom>
          <a:noFill/>
        </p:spPr>
        <p:txBody>
          <a:bodyPr wrap="square" numCol="1" rtlCol="0">
            <a:noAutofit/>
          </a:bodyPr>
          <a:lstStyle/>
          <a:p>
            <a:pPr algn="just"/>
            <a:r>
              <a:rPr lang="en-US" altLang="es-ES" dirty="0" err="1">
                <a:latin typeface="+mj-lt"/>
                <a:cs typeface="Calibri" panose="020F0502020204030204" pitchFamily="34" charset="0"/>
              </a:rPr>
              <a:t>Internettet</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er</a:t>
            </a:r>
            <a:r>
              <a:rPr lang="en-US" altLang="es-ES" dirty="0">
                <a:latin typeface="+mj-lt"/>
                <a:cs typeface="Calibri" panose="020F0502020204030204" pitchFamily="34" charset="0"/>
              </a:rPr>
              <a:t> en </a:t>
            </a:r>
            <a:r>
              <a:rPr lang="en-US" altLang="es-ES" dirty="0" err="1">
                <a:latin typeface="+mj-lt"/>
                <a:cs typeface="Calibri" panose="020F0502020204030204" pitchFamily="34" charset="0"/>
              </a:rPr>
              <a:t>fantastisk</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måde</a:t>
            </a:r>
            <a:r>
              <a:rPr lang="en-US" altLang="es-ES" dirty="0">
                <a:latin typeface="+mj-lt"/>
                <a:cs typeface="Calibri" panose="020F0502020204030204" pitchFamily="34" charset="0"/>
              </a:rPr>
              <a:t> at </a:t>
            </a:r>
            <a:r>
              <a:rPr lang="en-US" altLang="es-ES" dirty="0" err="1">
                <a:latin typeface="+mj-lt"/>
                <a:cs typeface="Calibri" panose="020F0502020204030204" pitchFamily="34" charset="0"/>
              </a:rPr>
              <a:t>gøre</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vores</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træningstilbud</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kendt</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på</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Nogle</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af</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fordelene</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det</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har</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som</a:t>
            </a:r>
            <a:r>
              <a:rPr lang="en-US" altLang="es-ES" dirty="0">
                <a:latin typeface="+mj-lt"/>
                <a:cs typeface="Calibri" panose="020F0502020204030204" pitchFamily="34" charset="0"/>
              </a:rPr>
              <a:t> </a:t>
            </a:r>
            <a:r>
              <a:rPr lang="en-US" altLang="es-ES" dirty="0" err="1">
                <a:latin typeface="+mj-lt"/>
                <a:cs typeface="Calibri" panose="020F0502020204030204" pitchFamily="34" charset="0"/>
              </a:rPr>
              <a:t>kommunikationskanaler</a:t>
            </a:r>
            <a:r>
              <a:rPr lang="en-US" altLang="es-ES" dirty="0">
                <a:latin typeface="+mj-lt"/>
                <a:cs typeface="Calibri" panose="020F0502020204030204" pitchFamily="34" charset="0"/>
              </a:rP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Online </a:t>
            </a:r>
            <a:r>
              <a:rPr lang="en-AU" sz="2000" dirty="0" err="1">
                <a:latin typeface="+mj-lt"/>
                <a:ea typeface="Microsoft Sans Serif" panose="020B0604020202020204" pitchFamily="34" charset="0"/>
                <a:cs typeface="Poppins ExtraLight" panose="00000300000000000000" pitchFamily="2" charset="0"/>
              </a:rPr>
              <a:t>Kommunikation</a:t>
            </a:r>
            <a:endParaRPr lang="en-AU" sz="2000" dirty="0">
              <a:latin typeface="+mj-lt"/>
              <a:ea typeface="Microsoft Sans Serif" panose="020B0604020202020204" pitchFamily="34" charset="0"/>
              <a:cs typeface="Poppins ExtraLight" panose="00000300000000000000" pitchFamily="2" charset="0"/>
            </a:endParaRPr>
          </a:p>
        </p:txBody>
      </p:sp>
      <p:grpSp>
        <p:nvGrpSpPr>
          <p:cNvPr id="6" name="Grupo 5">
            <a:extLst>
              <a:ext uri="{FF2B5EF4-FFF2-40B4-BE49-F238E27FC236}">
                <a16:creationId xmlns:a16="http://schemas.microsoft.com/office/drawing/2014/main" id="{2B5C1218-62E6-A228-D977-4AB8486097B5}"/>
              </a:ext>
            </a:extLst>
          </p:cNvPr>
          <p:cNvGrpSpPr/>
          <p:nvPr/>
        </p:nvGrpSpPr>
        <p:grpSpPr>
          <a:xfrm>
            <a:off x="9175651" y="2031259"/>
            <a:ext cx="1447630" cy="1663943"/>
            <a:chOff x="3569610" y="1266360"/>
            <a:chExt cx="1447630" cy="1663943"/>
          </a:xfrm>
        </p:grpSpPr>
        <p:sp>
          <p:nvSpPr>
            <p:cNvPr id="7" name="Hexágono 6">
              <a:extLst>
                <a:ext uri="{FF2B5EF4-FFF2-40B4-BE49-F238E27FC236}">
                  <a16:creationId xmlns:a16="http://schemas.microsoft.com/office/drawing/2014/main" id="{70675105-B520-F9D7-AC2C-F84DC9B137F5}"/>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Hexágono 6">
              <a:extLst>
                <a:ext uri="{FF2B5EF4-FFF2-40B4-BE49-F238E27FC236}">
                  <a16:creationId xmlns:a16="http://schemas.microsoft.com/office/drawing/2014/main" id="{19F20839-1277-5B8A-17B7-B17A594F5A7D}"/>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0" name="Grupo 9">
            <a:extLst>
              <a:ext uri="{FF2B5EF4-FFF2-40B4-BE49-F238E27FC236}">
                <a16:creationId xmlns:a16="http://schemas.microsoft.com/office/drawing/2014/main" id="{FAC1E89B-9162-090C-EA3F-A607784B3C59}"/>
              </a:ext>
            </a:extLst>
          </p:cNvPr>
          <p:cNvGrpSpPr/>
          <p:nvPr/>
        </p:nvGrpSpPr>
        <p:grpSpPr>
          <a:xfrm>
            <a:off x="5687356" y="2032856"/>
            <a:ext cx="1447630" cy="1663943"/>
            <a:chOff x="81315" y="1267957"/>
            <a:chExt cx="1447630" cy="1663943"/>
          </a:xfrm>
        </p:grpSpPr>
        <p:sp>
          <p:nvSpPr>
            <p:cNvPr id="11" name="Hexágono 10">
              <a:extLst>
                <a:ext uri="{FF2B5EF4-FFF2-40B4-BE49-F238E27FC236}">
                  <a16:creationId xmlns:a16="http://schemas.microsoft.com/office/drawing/2014/main" id="{744D6ADC-C590-12AE-1C42-0B35600A66BE}"/>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Hexágono 10">
              <a:extLst>
                <a:ext uri="{FF2B5EF4-FFF2-40B4-BE49-F238E27FC236}">
                  <a16:creationId xmlns:a16="http://schemas.microsoft.com/office/drawing/2014/main" id="{D3F5D2D0-0108-BE37-4ED5-37FA38F19F0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3" name="Grupo 12">
            <a:extLst>
              <a:ext uri="{FF2B5EF4-FFF2-40B4-BE49-F238E27FC236}">
                <a16:creationId xmlns:a16="http://schemas.microsoft.com/office/drawing/2014/main" id="{F1432AB8-9238-2811-D8DC-2DA4F34CC531}"/>
              </a:ext>
            </a:extLst>
          </p:cNvPr>
          <p:cNvGrpSpPr/>
          <p:nvPr/>
        </p:nvGrpSpPr>
        <p:grpSpPr>
          <a:xfrm>
            <a:off x="7456894" y="2011824"/>
            <a:ext cx="1447630" cy="1663943"/>
            <a:chOff x="1850853" y="1246925"/>
            <a:chExt cx="1447630" cy="1663943"/>
          </a:xfrm>
        </p:grpSpPr>
        <p:sp>
          <p:nvSpPr>
            <p:cNvPr id="14" name="Hexágono 13">
              <a:extLst>
                <a:ext uri="{FF2B5EF4-FFF2-40B4-BE49-F238E27FC236}">
                  <a16:creationId xmlns:a16="http://schemas.microsoft.com/office/drawing/2014/main" id="{EEB493E0-2C2F-A734-9AF1-A0DBCEBD0824}"/>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ágono 14">
              <a:extLst>
                <a:ext uri="{FF2B5EF4-FFF2-40B4-BE49-F238E27FC236}">
                  <a16:creationId xmlns:a16="http://schemas.microsoft.com/office/drawing/2014/main" id="{DB3F31E3-F619-1200-A2B5-F191FE9F2AA7}"/>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17" name="CuadroTexto 16">
            <a:extLst>
              <a:ext uri="{FF2B5EF4-FFF2-40B4-BE49-F238E27FC236}">
                <a16:creationId xmlns:a16="http://schemas.microsoft.com/office/drawing/2014/main" id="{DACEA372-91C3-8315-799A-3D345896B2E9}"/>
              </a:ext>
            </a:extLst>
          </p:cNvPr>
          <p:cNvSpPr txBox="1"/>
          <p:nvPr/>
        </p:nvSpPr>
        <p:spPr>
          <a:xfrm>
            <a:off x="5673253" y="2681896"/>
            <a:ext cx="1447631" cy="707886"/>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Umiddelbarhed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18" name="CuadroTexto 17">
            <a:extLst>
              <a:ext uri="{FF2B5EF4-FFF2-40B4-BE49-F238E27FC236}">
                <a16:creationId xmlns:a16="http://schemas.microsoft.com/office/drawing/2014/main" id="{A0068A34-8B43-462A-3310-B57970F4D695}"/>
              </a:ext>
            </a:extLst>
          </p:cNvPr>
          <p:cNvSpPr txBox="1"/>
          <p:nvPr/>
        </p:nvSpPr>
        <p:spPr>
          <a:xfrm>
            <a:off x="7404399" y="2681896"/>
            <a:ext cx="1527841" cy="400110"/>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Alsidighed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20" name="CuadroTexto 19">
            <a:extLst>
              <a:ext uri="{FF2B5EF4-FFF2-40B4-BE49-F238E27FC236}">
                <a16:creationId xmlns:a16="http://schemas.microsoft.com/office/drawing/2014/main" id="{C006E1B8-3D1C-41CA-B8A4-97133A8AA18D}"/>
              </a:ext>
            </a:extLst>
          </p:cNvPr>
          <p:cNvSpPr txBox="1"/>
          <p:nvPr/>
        </p:nvSpPr>
        <p:spPr>
          <a:xfrm>
            <a:off x="9131152" y="2355398"/>
            <a:ext cx="1527841" cy="1631216"/>
          </a:xfrm>
          <a:prstGeom prst="rect">
            <a:avLst/>
          </a:prstGeom>
          <a:noFill/>
        </p:spPr>
        <p:txBody>
          <a:bodyPr wrap="square" rtlCol="0">
            <a:spAutoFit/>
          </a:bodyPr>
          <a:lstStyle/>
          <a:p>
            <a:pPr algn="ctr"/>
            <a:r>
              <a:rPr lang="en-AU" sz="2000" b="1" dirty="0">
                <a:solidFill>
                  <a:schemeClr val="bg1"/>
                </a:solidFill>
                <a:latin typeface="+mj-lt"/>
                <a:ea typeface="Microsoft Sans Serif" panose="020B0604020202020204" pitchFamily="34" charset="0"/>
                <a:cs typeface="Microsoft Sans Serif" panose="020B0604020202020204" pitchFamily="34" charset="0"/>
              </a:rPr>
              <a:t>Lave </a:t>
            </a:r>
            <a:r>
              <a:rPr lang="en-AU" sz="2000" b="1" dirty="0" err="1">
                <a:solidFill>
                  <a:schemeClr val="bg1"/>
                </a:solidFill>
                <a:latin typeface="+mj-lt"/>
                <a:ea typeface="Microsoft Sans Serif" panose="020B0604020202020204" pitchFamily="34" charset="0"/>
                <a:cs typeface="Microsoft Sans Serif" panose="020B0604020202020204" pitchFamily="34" charset="0"/>
              </a:rPr>
              <a:t>økonomiske</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r>
              <a:rPr lang="en-AU" sz="2000" b="1" dirty="0" err="1">
                <a:solidFill>
                  <a:schemeClr val="bg1"/>
                </a:solidFill>
                <a:latin typeface="+mj-lt"/>
                <a:ea typeface="Microsoft Sans Serif" panose="020B0604020202020204" pitchFamily="34" charset="0"/>
                <a:cs typeface="Microsoft Sans Serif" panose="020B0604020202020204" pitchFamily="34" charset="0"/>
              </a:rPr>
              <a:t>omkostninger</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grpSp>
        <p:nvGrpSpPr>
          <p:cNvPr id="21" name="Grupo 20">
            <a:extLst>
              <a:ext uri="{FF2B5EF4-FFF2-40B4-BE49-F238E27FC236}">
                <a16:creationId xmlns:a16="http://schemas.microsoft.com/office/drawing/2014/main" id="{DEDA7FB4-8F83-D670-49D1-FD079A84D9E0}"/>
              </a:ext>
            </a:extLst>
          </p:cNvPr>
          <p:cNvGrpSpPr/>
          <p:nvPr/>
        </p:nvGrpSpPr>
        <p:grpSpPr>
          <a:xfrm>
            <a:off x="10005010" y="3537974"/>
            <a:ext cx="1447630" cy="1663943"/>
            <a:chOff x="4374189" y="2752843"/>
            <a:chExt cx="1447630" cy="1663943"/>
          </a:xfrm>
        </p:grpSpPr>
        <p:sp>
          <p:nvSpPr>
            <p:cNvPr id="22" name="Hexágono 21">
              <a:extLst>
                <a:ext uri="{FF2B5EF4-FFF2-40B4-BE49-F238E27FC236}">
                  <a16:creationId xmlns:a16="http://schemas.microsoft.com/office/drawing/2014/main" id="{472027CF-354D-68D9-8054-45DBAB32B06A}"/>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4">
              <a:extLst>
                <a:ext uri="{FF2B5EF4-FFF2-40B4-BE49-F238E27FC236}">
                  <a16:creationId xmlns:a16="http://schemas.microsoft.com/office/drawing/2014/main" id="{5D2B36F4-F428-2618-04CE-9DF293AADA49}"/>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4" name="Grupo 23">
            <a:extLst>
              <a:ext uri="{FF2B5EF4-FFF2-40B4-BE49-F238E27FC236}">
                <a16:creationId xmlns:a16="http://schemas.microsoft.com/office/drawing/2014/main" id="{B6ED65C8-C57B-2A73-97FA-540CE5728458}"/>
              </a:ext>
            </a:extLst>
          </p:cNvPr>
          <p:cNvGrpSpPr/>
          <p:nvPr/>
        </p:nvGrpSpPr>
        <p:grpSpPr>
          <a:xfrm>
            <a:off x="8326062" y="3528324"/>
            <a:ext cx="1447630" cy="1663943"/>
            <a:chOff x="2695241" y="2743193"/>
            <a:chExt cx="1447630" cy="1663943"/>
          </a:xfrm>
        </p:grpSpPr>
        <p:sp>
          <p:nvSpPr>
            <p:cNvPr id="25" name="Hexágono 24">
              <a:extLst>
                <a:ext uri="{FF2B5EF4-FFF2-40B4-BE49-F238E27FC236}">
                  <a16:creationId xmlns:a16="http://schemas.microsoft.com/office/drawing/2014/main" id="{91FCF42D-88D3-1F38-6A0E-D69A5DF1D3A3}"/>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2">
              <a:extLst>
                <a:ext uri="{FF2B5EF4-FFF2-40B4-BE49-F238E27FC236}">
                  <a16:creationId xmlns:a16="http://schemas.microsoft.com/office/drawing/2014/main" id="{DD51E11E-B6D8-9A9C-C893-98E27900CE7F}"/>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8" name="Grupo 27">
            <a:extLst>
              <a:ext uri="{FF2B5EF4-FFF2-40B4-BE49-F238E27FC236}">
                <a16:creationId xmlns:a16="http://schemas.microsoft.com/office/drawing/2014/main" id="{B054EECE-2A26-7614-F441-653FFA46A440}"/>
              </a:ext>
            </a:extLst>
          </p:cNvPr>
          <p:cNvGrpSpPr/>
          <p:nvPr/>
        </p:nvGrpSpPr>
        <p:grpSpPr>
          <a:xfrm>
            <a:off x="6538040" y="3508889"/>
            <a:ext cx="1527840" cy="1663943"/>
            <a:chOff x="81315" y="1267957"/>
            <a:chExt cx="1447630" cy="1663943"/>
          </a:xfrm>
          <a:solidFill>
            <a:srgbClr val="8CAB49"/>
          </a:solidFill>
        </p:grpSpPr>
        <p:sp>
          <p:nvSpPr>
            <p:cNvPr id="29" name="Hexágono 28">
              <a:extLst>
                <a:ext uri="{FF2B5EF4-FFF2-40B4-BE49-F238E27FC236}">
                  <a16:creationId xmlns:a16="http://schemas.microsoft.com/office/drawing/2014/main" id="{55F0A4B2-71E2-515B-10BF-1A815734611C}"/>
                </a:ext>
              </a:extLst>
            </p:cNvPr>
            <p:cNvSpPr/>
            <p:nvPr/>
          </p:nvSpPr>
          <p:spPr>
            <a:xfrm rot="5400000">
              <a:off x="-26842" y="1376114"/>
              <a:ext cx="1663943" cy="144763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Hexágono 10">
              <a:extLst>
                <a:ext uri="{FF2B5EF4-FFF2-40B4-BE49-F238E27FC236}">
                  <a16:creationId xmlns:a16="http://schemas.microsoft.com/office/drawing/2014/main" id="{4B71B5BA-C683-6177-33FA-96085ADCD42D}"/>
                </a:ext>
              </a:extLst>
            </p:cNvPr>
            <p:cNvSpPr txBox="1"/>
            <p:nvPr/>
          </p:nvSpPr>
          <p:spPr>
            <a:xfrm>
              <a:off x="306903" y="1527256"/>
              <a:ext cx="996452" cy="1145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31" name="CuadroTexto 30">
            <a:extLst>
              <a:ext uri="{FF2B5EF4-FFF2-40B4-BE49-F238E27FC236}">
                <a16:creationId xmlns:a16="http://schemas.microsoft.com/office/drawing/2014/main" id="{87D4C50F-7395-C8D0-7A54-DED823393615}"/>
              </a:ext>
            </a:extLst>
          </p:cNvPr>
          <p:cNvSpPr txBox="1"/>
          <p:nvPr/>
        </p:nvSpPr>
        <p:spPr>
          <a:xfrm>
            <a:off x="6250902" y="4147662"/>
            <a:ext cx="210211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Tilpasning</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2" name="CuadroTexto 31">
            <a:extLst>
              <a:ext uri="{FF2B5EF4-FFF2-40B4-BE49-F238E27FC236}">
                <a16:creationId xmlns:a16="http://schemas.microsoft.com/office/drawing/2014/main" id="{AF123F73-63EB-1655-798D-9CFE4452093F}"/>
              </a:ext>
            </a:extLst>
          </p:cNvPr>
          <p:cNvSpPr txBox="1"/>
          <p:nvPr/>
        </p:nvSpPr>
        <p:spPr>
          <a:xfrm>
            <a:off x="8245851" y="4152324"/>
            <a:ext cx="1527841" cy="400110"/>
          </a:xfrm>
          <a:prstGeom prst="rect">
            <a:avLst/>
          </a:prstGeom>
          <a:noFill/>
        </p:spPr>
        <p:txBody>
          <a:bodyPr wrap="square" rtlCol="0">
            <a:spAutoFit/>
          </a:bodyPr>
          <a:lstStyle/>
          <a:p>
            <a:pPr algn="ctr"/>
            <a:r>
              <a:rPr lang="en-AU" sz="2000" b="1" dirty="0">
                <a:solidFill>
                  <a:schemeClr val="bg1"/>
                </a:solidFill>
                <a:latin typeface="+mj-lt"/>
                <a:ea typeface="Microsoft Sans Serif" panose="020B0604020202020204" pitchFamily="34" charset="0"/>
                <a:cs typeface="Microsoft Sans Serif" panose="020B0604020202020204" pitchFamily="34" charset="0"/>
              </a:rPr>
              <a:t>Kan </a:t>
            </a:r>
            <a:r>
              <a:rPr lang="en-AU" sz="2000" b="1" dirty="0" err="1">
                <a:solidFill>
                  <a:schemeClr val="bg1"/>
                </a:solidFill>
                <a:latin typeface="+mj-lt"/>
                <a:ea typeface="Microsoft Sans Serif" panose="020B0604020202020204" pitchFamily="34" charset="0"/>
                <a:cs typeface="Microsoft Sans Serif" panose="020B0604020202020204" pitchFamily="34" charset="0"/>
              </a:rPr>
              <a:t>nå</a:t>
            </a:r>
            <a:r>
              <a:rPr lang="en-AU" sz="2000" b="1" dirty="0">
                <a:solidFill>
                  <a:schemeClr val="bg1"/>
                </a:solidFill>
                <a:latin typeface="+mj-lt"/>
                <a:ea typeface="Microsoft Sans Serif" panose="020B0604020202020204" pitchFamily="34" charset="0"/>
                <a:cs typeface="Microsoft Sans Serif" panose="020B0604020202020204" pitchFamily="34" charset="0"/>
              </a:rPr>
              <a:t> </a:t>
            </a:r>
            <a:r>
              <a:rPr lang="en-AU" sz="2000" b="1" dirty="0" err="1">
                <a:solidFill>
                  <a:schemeClr val="bg1"/>
                </a:solidFill>
                <a:latin typeface="+mj-lt"/>
                <a:ea typeface="Microsoft Sans Serif" panose="020B0604020202020204" pitchFamily="34" charset="0"/>
                <a:cs typeface="Microsoft Sans Serif" panose="020B0604020202020204" pitchFamily="34" charset="0"/>
              </a:rPr>
              <a:t>ud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3" name="CuadroTexto 32">
            <a:extLst>
              <a:ext uri="{FF2B5EF4-FFF2-40B4-BE49-F238E27FC236}">
                <a16:creationId xmlns:a16="http://schemas.microsoft.com/office/drawing/2014/main" id="{AD06AEDA-679C-99B9-513F-AD960D68988A}"/>
              </a:ext>
            </a:extLst>
          </p:cNvPr>
          <p:cNvSpPr txBox="1"/>
          <p:nvPr/>
        </p:nvSpPr>
        <p:spPr>
          <a:xfrm>
            <a:off x="9995924" y="4189578"/>
            <a:ext cx="1527841" cy="400110"/>
          </a:xfrm>
          <a:prstGeom prst="rect">
            <a:avLst/>
          </a:prstGeom>
          <a:noFill/>
        </p:spPr>
        <p:txBody>
          <a:bodyPr wrap="square" rtlCol="0">
            <a:spAutoFit/>
          </a:bodyPr>
          <a:lstStyle/>
          <a:p>
            <a:pPr algn="ctr"/>
            <a:r>
              <a:rPr lang="en-AU" sz="2000" b="1" dirty="0" err="1">
                <a:solidFill>
                  <a:schemeClr val="bg1"/>
                </a:solidFill>
                <a:latin typeface="+mj-lt"/>
                <a:ea typeface="Microsoft Sans Serif" panose="020B0604020202020204" pitchFamily="34" charset="0"/>
                <a:cs typeface="Microsoft Sans Serif" panose="020B0604020202020204" pitchFamily="34" charset="0"/>
              </a:rPr>
              <a:t>lethed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4" name="Rektangel 33"/>
          <p:cNvSpPr/>
          <p:nvPr/>
        </p:nvSpPr>
        <p:spPr>
          <a:xfrm>
            <a:off x="3048000" y="2719837"/>
            <a:ext cx="6096000" cy="646331"/>
          </a:xfrm>
          <a:prstGeom prst="rect">
            <a:avLst/>
          </a:prstGeom>
        </p:spPr>
        <p:txBody>
          <a:bodyPr wrap="square">
            <a:spAutoFit/>
          </a:bodyPr>
          <a:lstStyle/>
          <a:p>
            <a:endParaRPr lang="da-DK" dirty="0"/>
          </a:p>
          <a:p>
            <a:endParaRPr lang="da-DK" dirty="0"/>
          </a:p>
        </p:txBody>
      </p:sp>
    </p:spTree>
    <p:extLst>
      <p:ext uri="{BB962C8B-B14F-4D97-AF65-F5344CB8AC3E}">
        <p14:creationId xmlns:p14="http://schemas.microsoft.com/office/powerpoint/2010/main" val="23341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658618"/>
          </a:xfrm>
          <a:prstGeom prst="rect">
            <a:avLst/>
          </a:prstGeom>
          <a:noFill/>
        </p:spPr>
        <p:txBody>
          <a:bodyPr wrap="square" numCol="1" rtlCol="0">
            <a:noAutofit/>
          </a:bodyPr>
          <a:lstStyle/>
          <a:p>
            <a:pPr algn="just"/>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a:t>
            </a:r>
            <a:r>
              <a:rPr lang="en-AU" sz="2000" dirty="0" err="1">
                <a:latin typeface="+mj-lt"/>
                <a:ea typeface="Microsoft Sans Serif" panose="020B0604020202020204" pitchFamily="34" charset="0"/>
                <a:cs typeface="Poppins ExtraLight" panose="00000300000000000000" pitchFamily="2" charset="0"/>
              </a:rPr>
              <a:t>Hvad</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er</a:t>
            </a:r>
            <a:r>
              <a:rPr lang="en-AU" sz="2000" dirty="0">
                <a:latin typeface="+mj-lt"/>
                <a:ea typeface="Microsoft Sans Serif" panose="020B0604020202020204" pitchFamily="34" charset="0"/>
                <a:cs typeface="Poppins ExtraLight" panose="00000300000000000000" pitchFamily="2" charset="0"/>
              </a:rPr>
              <a:t> online marketing?</a:t>
            </a:r>
          </a:p>
        </p:txBody>
      </p:sp>
      <p:pic>
        <p:nvPicPr>
          <p:cNvPr id="6" name="Imagen 5">
            <a:extLst>
              <a:ext uri="{FF2B5EF4-FFF2-40B4-BE49-F238E27FC236}">
                <a16:creationId xmlns:a16="http://schemas.microsoft.com/office/drawing/2014/main" id="{716590C2-2FBC-026D-0327-148706E192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91507" y="2468222"/>
            <a:ext cx="3761573" cy="2570306"/>
          </a:xfrm>
          <a:prstGeom prst="rect">
            <a:avLst/>
          </a:prstGeom>
        </p:spPr>
      </p:pic>
      <p:sp>
        <p:nvSpPr>
          <p:cNvPr id="7" name="Rektangel 6"/>
          <p:cNvSpPr/>
          <p:nvPr/>
        </p:nvSpPr>
        <p:spPr>
          <a:xfrm>
            <a:off x="623004" y="1677432"/>
            <a:ext cx="6313901" cy="3693319"/>
          </a:xfrm>
          <a:prstGeom prst="rect">
            <a:avLst/>
          </a:prstGeom>
        </p:spPr>
        <p:txBody>
          <a:bodyPr wrap="square">
            <a:spAutoFit/>
          </a:bodyPr>
          <a:lstStyle/>
          <a:p>
            <a:r>
              <a:rPr lang="da-DK" dirty="0"/>
              <a:t>"Hvis det ikke er på internettet, eksisterer det ikke"</a:t>
            </a:r>
          </a:p>
          <a:p>
            <a:endParaRPr lang="da-DK" dirty="0"/>
          </a:p>
          <a:p>
            <a:r>
              <a:rPr lang="da-DK" dirty="0"/>
              <a:t>Digital markedsføring består af en række strategier og teknikker, hvis formål er at forbedre markedsføringen og kommunikationen af ​​en virksomheds produkt eller service ved brug af internettet som medie.</a:t>
            </a:r>
          </a:p>
          <a:p>
            <a:endParaRPr lang="da-DK" dirty="0"/>
          </a:p>
          <a:p>
            <a:r>
              <a:rPr lang="da-DK" dirty="0"/>
              <a:t>I dag bruger de fleste virksomheder internettet. Traditionel markedsføring bliver mindre relevant, og digital markedsføring øger sin indflydelse, da det giver utallige fordele. Flere og flere brugere er online hver dag, uanset om det er til rekreative formål, arbejde eller ressourcesøgning.</a:t>
            </a:r>
          </a:p>
          <a:p>
            <a:endParaRPr lang="da-DK" dirty="0"/>
          </a:p>
        </p:txBody>
      </p:sp>
    </p:spTree>
    <p:extLst>
      <p:ext uri="{BB962C8B-B14F-4D97-AF65-F5344CB8AC3E}">
        <p14:creationId xmlns:p14="http://schemas.microsoft.com/office/powerpoint/2010/main" val="29649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5623508" cy="3574747"/>
          </a:xfrm>
          <a:prstGeom prst="rect">
            <a:avLst/>
          </a:prstGeom>
          <a:noFill/>
        </p:spPr>
        <p:txBody>
          <a:bodyPr wrap="square" numCol="1" rtlCol="0">
            <a:noAutofit/>
          </a:bodyPr>
          <a:lstStyle/>
          <a:p>
            <a:pPr algn="just"/>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Hjemmeside</a:t>
            </a:r>
            <a:endParaRPr lang="en-AU" sz="2000" dirty="0">
              <a:latin typeface="+mj-lt"/>
              <a:ea typeface="Microsoft Sans Serif" panose="020B0604020202020204" pitchFamily="34" charset="0"/>
              <a:cs typeface="Poppins ExtraLight" panose="00000300000000000000" pitchFamily="2" charset="0"/>
            </a:endParaRPr>
          </a:p>
        </p:txBody>
      </p:sp>
      <p:graphicFrame>
        <p:nvGraphicFramePr>
          <p:cNvPr id="7" name="Diagrama 6">
            <a:extLst>
              <a:ext uri="{FF2B5EF4-FFF2-40B4-BE49-F238E27FC236}">
                <a16:creationId xmlns:a16="http://schemas.microsoft.com/office/drawing/2014/main" id="{B318D187-E3FB-6CF4-F27D-92166FD4EEE2}"/>
              </a:ext>
            </a:extLst>
          </p:cNvPr>
          <p:cNvGraphicFramePr/>
          <p:nvPr>
            <p:extLst>
              <p:ext uri="{D42A27DB-BD31-4B8C-83A1-F6EECF244321}">
                <p14:modId xmlns:p14="http://schemas.microsoft.com/office/powerpoint/2010/main" val="2327054751"/>
              </p:ext>
            </p:extLst>
          </p:nvPr>
        </p:nvGraphicFramePr>
        <p:xfrm>
          <a:off x="6400800" y="1683259"/>
          <a:ext cx="4966283" cy="3693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ktangel 5"/>
          <p:cNvSpPr/>
          <p:nvPr/>
        </p:nvSpPr>
        <p:spPr>
          <a:xfrm>
            <a:off x="670927" y="1720840"/>
            <a:ext cx="5786745" cy="3416320"/>
          </a:xfrm>
          <a:prstGeom prst="rect">
            <a:avLst/>
          </a:prstGeom>
        </p:spPr>
        <p:txBody>
          <a:bodyPr wrap="square">
            <a:spAutoFit/>
          </a:bodyPr>
          <a:lstStyle/>
          <a:p>
            <a:r>
              <a:rPr lang="da-DK" dirty="0"/>
              <a:t>Vores virksomheds hjemmeside skal være centrum for vores markedsføringsstrategi, da den samler al den information, som brugeren har brug for, og hvorfra de vil kontakte vores tjenester.</a:t>
            </a:r>
          </a:p>
          <a:p>
            <a:endParaRPr lang="da-DK" dirty="0"/>
          </a:p>
          <a:p>
            <a:r>
              <a:rPr lang="da-DK" dirty="0" err="1"/>
              <a:t>Content</a:t>
            </a:r>
            <a:r>
              <a:rPr lang="da-DK" dirty="0"/>
              <a:t> marketing består af publicering, oprettelse og formidling af interessant indhold til din målgruppe. Dette er ikke altid relateret til reklame, men for at fange din brugers opmærksomhed for at gøre dine tjenester kendt.</a:t>
            </a:r>
          </a:p>
          <a:p>
            <a:endParaRPr lang="da-DK" dirty="0"/>
          </a:p>
          <a:p>
            <a:r>
              <a:rPr lang="da-DK" dirty="0"/>
              <a:t>Glem ikke at inkludere:</a:t>
            </a:r>
          </a:p>
          <a:p>
            <a:endParaRPr lang="da-DK" dirty="0"/>
          </a:p>
        </p:txBody>
      </p:sp>
    </p:spTree>
    <p:extLst>
      <p:ext uri="{BB962C8B-B14F-4D97-AF65-F5344CB8AC3E}">
        <p14:creationId xmlns:p14="http://schemas.microsoft.com/office/powerpoint/2010/main" val="395714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descr="Google Sites | 👨🏻‍💻 Raúl Diego 🚀">
            <a:extLst>
              <a:ext uri="{FF2B5EF4-FFF2-40B4-BE49-F238E27FC236}">
                <a16:creationId xmlns:a16="http://schemas.microsoft.com/office/drawing/2014/main" id="{42097460-47B8-7285-5F0D-762B377C6A24}"/>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7554"/>
          <a:stretch/>
        </p:blipFill>
        <p:spPr bwMode="auto">
          <a:xfrm>
            <a:off x="6780551" y="3665051"/>
            <a:ext cx="4163495" cy="2139361"/>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Online Marketing</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6154260" cy="3214061"/>
          </a:xfrm>
          <a:prstGeom prst="rect">
            <a:avLst/>
          </a:prstGeom>
          <a:noFill/>
        </p:spPr>
        <p:txBody>
          <a:bodyPr wrap="square" numCol="1" rtlCol="0">
            <a:noAutofit/>
          </a:bodyPr>
          <a:lstStyle/>
          <a:p>
            <a:pPr algn="just"/>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Hjemmeside</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Picture 2" descr="WordPress.com - Wikipedia, la enciclopedia libre">
            <a:extLst>
              <a:ext uri="{FF2B5EF4-FFF2-40B4-BE49-F238E27FC236}">
                <a16:creationId xmlns:a16="http://schemas.microsoft.com/office/drawing/2014/main" id="{5441681E-D97F-06CC-4727-D3DDA0EE13F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8987" y="1584581"/>
            <a:ext cx="1301787" cy="13017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Wix | LiveAgent">
            <a:extLst>
              <a:ext uri="{FF2B5EF4-FFF2-40B4-BE49-F238E27FC236}">
                <a16:creationId xmlns:a16="http://schemas.microsoft.com/office/drawing/2014/main" id="{0E438BA8-9AF0-076F-2047-157AD53428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62328" y="3288284"/>
            <a:ext cx="1937657" cy="753533"/>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694889" y="1859340"/>
            <a:ext cx="5223645" cy="3416320"/>
          </a:xfrm>
          <a:prstGeom prst="rect">
            <a:avLst/>
          </a:prstGeom>
        </p:spPr>
        <p:txBody>
          <a:bodyPr wrap="square">
            <a:spAutoFit/>
          </a:bodyPr>
          <a:lstStyle/>
          <a:p>
            <a:r>
              <a:rPr lang="da-DK" dirty="0"/>
              <a:t>Husk: vores hjemmeside skal være opbygget efter tre kriterier: brugervenlighed, tilgængelighed og brugervenlighed.</a:t>
            </a:r>
          </a:p>
          <a:p>
            <a:endParaRPr lang="da-DK" dirty="0"/>
          </a:p>
          <a:p>
            <a:r>
              <a:rPr lang="da-DK" dirty="0"/>
              <a:t>Hvis du ikke har et websted endnu, er dette den grundlæggende struktur i oprettelsesprocessen:</a:t>
            </a:r>
          </a:p>
          <a:p>
            <a:endParaRPr lang="da-DK" dirty="0"/>
          </a:p>
          <a:p>
            <a:r>
              <a:rPr lang="da-DK" dirty="0"/>
              <a:t>1.Find et webdomænenavn.</a:t>
            </a:r>
          </a:p>
          <a:p>
            <a:r>
              <a:rPr lang="da-DK" dirty="0"/>
              <a:t>2.Vælg en </a:t>
            </a:r>
            <a:r>
              <a:rPr lang="da-DK" dirty="0" err="1"/>
              <a:t>hostingtjeneste</a:t>
            </a:r>
            <a:r>
              <a:rPr lang="da-DK" dirty="0"/>
              <a:t>.</a:t>
            </a:r>
          </a:p>
          <a:p>
            <a:r>
              <a:rPr lang="da-DK" dirty="0"/>
              <a:t>3.Vælg en platform til oprettelse af hjemmeside.</a:t>
            </a:r>
          </a:p>
          <a:p>
            <a:r>
              <a:rPr lang="da-DK" dirty="0"/>
              <a:t>4.Design og strukturér dit indhold.</a:t>
            </a:r>
          </a:p>
          <a:p>
            <a:endParaRPr lang="da-DK" dirty="0"/>
          </a:p>
        </p:txBody>
      </p:sp>
    </p:spTree>
    <p:extLst>
      <p:ext uri="{BB962C8B-B14F-4D97-AF65-F5344CB8AC3E}">
        <p14:creationId xmlns:p14="http://schemas.microsoft.com/office/powerpoint/2010/main" val="3512588550"/>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1296</Words>
  <Application>Microsoft Office PowerPoint</Application>
  <PresentationFormat>Panorámica</PresentationFormat>
  <Paragraphs>177</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19</vt:i4>
      </vt:variant>
    </vt:vector>
  </HeadingPairs>
  <TitlesOfParts>
    <vt:vector size="35" baseType="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372</cp:revision>
  <dcterms:created xsi:type="dcterms:W3CDTF">2023-03-06T14:33:07Z</dcterms:created>
  <dcterms:modified xsi:type="dcterms:W3CDTF">2023-05-04T08:06:05Z</dcterms:modified>
</cp:coreProperties>
</file>