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8.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9.xml"/>
  <Override ContentType="application/vnd.openxmlformats-officedocument.presentationml.slideMaster+xml" PartName="/ppt/slideMasters/slideMaster11.xml"/>
  <Override ContentType="application/vnd.openxmlformats-officedocument.presentationml.slideMaster+xml" PartName="/ppt/slideMasters/slideMaster10.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vnd.openxmlformats-officedocument.presentationml.slideMaster+xml" PartName="/ppt/slideMasters/slideMaster7.xml"/>
  <Override ContentType="application/vnd.openxmlformats-officedocument.presentationml.slideMaster+xml" PartName="/ppt/slideMasters/slideMaster6.xml"/>
  <Override ContentType="application/vnd.openxmlformats-officedocument.presentationml.slideMaster+xml" PartName="/ppt/slideMasters/slideMaster5.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7.xml"/>
  <Override ContentType="application/vnd.openxmlformats-officedocument.theme+xml" PartName="/ppt/theme/theme6.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11.xml"/>
  <Override ContentType="application/vnd.openxmlformats-officedocument.theme+xml" PartName="/ppt/theme/theme5.xml"/>
  <Override ContentType="application/vnd.openxmlformats-officedocument.theme+xml" PartName="/ppt/theme/theme8.xml"/>
  <Override ContentType="application/vnd.openxmlformats-officedocument.theme+xml" PartName="/ppt/theme/theme10.xml"/>
  <Override ContentType="application/vnd.openxmlformats-officedocument.theme+xml" PartName="/ppt/theme/theme12.xml"/>
  <Override ContentType="application/vnd.openxmlformats-officedocument.theme+xml" PartName="/ppt/theme/theme9.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 id="2147483650" r:id="rId5"/>
    <p:sldMasterId id="2147483652" r:id="rId6"/>
    <p:sldMasterId id="2147483654" r:id="rId7"/>
    <p:sldMasterId id="2147483656" r:id="rId8"/>
    <p:sldMasterId id="2147483658" r:id="rId9"/>
    <p:sldMasterId id="2147483660" r:id="rId10"/>
    <p:sldMasterId id="2147483662" r:id="rId11"/>
    <p:sldMasterId id="2147483664" r:id="rId12"/>
    <p:sldMasterId id="2147483666" r:id="rId13"/>
    <p:sldMasterId id="2147483668" r:id="rId14"/>
  </p:sldMasterIdLst>
  <p:notesMasterIdLst>
    <p:notesMasterId r:id="rId15"/>
  </p:notesMasterIdLst>
  <p:sldIdLst>
    <p:sldId id="256" r:id="rId16"/>
    <p:sldId id="257" r:id="rId17"/>
    <p:sldId id="258" r:id="rId18"/>
    <p:sldId id="259" r:id="rId19"/>
    <p:sldId id="260" r:id="rId20"/>
    <p:sldId id="261" r:id="rId21"/>
    <p:sldId id="262" r:id="rId22"/>
    <p:sldId id="263" r:id="rId23"/>
    <p:sldId id="264" r:id="rId24"/>
    <p:sldId id="265" r:id="rId25"/>
    <p:sldId id="266" r:id="rId26"/>
    <p:sldId id="267" r:id="rId27"/>
    <p:sldId id="268" r:id="rId28"/>
    <p:sldId id="269" r:id="rId29"/>
    <p:sldId id="270" r:id="rId30"/>
    <p:sldId id="271" r:id="rId31"/>
    <p:sldId id="272" r:id="rId32"/>
    <p:sldId id="273" r:id="rId33"/>
    <p:sldId id="274" r:id="rId34"/>
    <p:sldId id="275" r:id="rId35"/>
    <p:sldId id="276" r:id="rId36"/>
    <p:sldId id="277" r:id="rId37"/>
    <p:sldId id="278" r:id="rId38"/>
    <p:sldId id="279" r:id="rId39"/>
    <p:sldId id="280" r:id="rId40"/>
    <p:sldId id="281" r:id="rId41"/>
    <p:sldId id="282" r:id="rId42"/>
    <p:sldId id="283" r:id="rId43"/>
    <p:sldId id="284" r:id="rId44"/>
  </p:sldIdLst>
  <p:sldSz cy="6858000" cx="12192000"/>
  <p:notesSz cx="6858000" cy="9144000"/>
  <p:embeddedFontLst>
    <p:embeddedFont>
      <p:font typeface="Helvetica Neue"/>
      <p:regular r:id="rId45"/>
      <p:bold r:id="rId46"/>
      <p:italic r:id="rId47"/>
      <p:boldItalic r:id="rId4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568">
          <p15:clr>
            <a:srgbClr val="A4A3A4"/>
          </p15:clr>
        </p15:guide>
        <p15:guide id="2" pos="461">
          <p15:clr>
            <a:srgbClr val="A4A3A4"/>
          </p15:clr>
        </p15:guide>
      </p15:sldGuideLst>
    </p:ext>
    <p:ext uri="GoogleSlidesCustomDataVersion2">
      <go:slidesCustomData xmlns:go="http://customooxmlschemas.google.com/" r:id="rId49" roundtripDataSignature="AMtx7mhD07vepIDx++dQN1wWcqIKhsQ6s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568" orient="horz"/>
        <p:guide pos="461"/>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25.xml"/><Relationship Id="rId42" Type="http://schemas.openxmlformats.org/officeDocument/2006/relationships/slide" Target="slides/slide27.xml"/><Relationship Id="rId41" Type="http://schemas.openxmlformats.org/officeDocument/2006/relationships/slide" Target="slides/slide26.xml"/><Relationship Id="rId44" Type="http://schemas.openxmlformats.org/officeDocument/2006/relationships/slide" Target="slides/slide29.xml"/><Relationship Id="rId43" Type="http://schemas.openxmlformats.org/officeDocument/2006/relationships/slide" Target="slides/slide28.xml"/><Relationship Id="rId46" Type="http://schemas.openxmlformats.org/officeDocument/2006/relationships/font" Target="fonts/HelveticaNeue-bold.fntdata"/><Relationship Id="rId45" Type="http://schemas.openxmlformats.org/officeDocument/2006/relationships/font" Target="fonts/HelveticaNeue-regular.fntdata"/><Relationship Id="rId1" Type="http://schemas.openxmlformats.org/officeDocument/2006/relationships/theme" Target="theme/theme5.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Master" Target="slideMasters/slideMaster6.xml"/><Relationship Id="rId48" Type="http://schemas.openxmlformats.org/officeDocument/2006/relationships/font" Target="fonts/HelveticaNeue-boldItalic.fntdata"/><Relationship Id="rId47" Type="http://schemas.openxmlformats.org/officeDocument/2006/relationships/font" Target="fonts/HelveticaNeue-italic.fntdata"/><Relationship Id="rId49" Type="http://customschemas.google.com/relationships/presentationmetadata" Target="metadata"/><Relationship Id="rId5" Type="http://schemas.openxmlformats.org/officeDocument/2006/relationships/slideMaster" Target="slideMasters/slideMaster2.xml"/><Relationship Id="rId6" Type="http://schemas.openxmlformats.org/officeDocument/2006/relationships/slideMaster" Target="slideMasters/slideMaster3.xml"/><Relationship Id="rId7" Type="http://schemas.openxmlformats.org/officeDocument/2006/relationships/slideMaster" Target="slideMasters/slideMaster4.xml"/><Relationship Id="rId8" Type="http://schemas.openxmlformats.org/officeDocument/2006/relationships/slideMaster" Target="slideMasters/slideMaster5.xml"/><Relationship Id="rId31" Type="http://schemas.openxmlformats.org/officeDocument/2006/relationships/slide" Target="slides/slide16.xml"/><Relationship Id="rId30" Type="http://schemas.openxmlformats.org/officeDocument/2006/relationships/slide" Target="slides/slide15.xml"/><Relationship Id="rId33" Type="http://schemas.openxmlformats.org/officeDocument/2006/relationships/slide" Target="slides/slide18.xml"/><Relationship Id="rId32" Type="http://schemas.openxmlformats.org/officeDocument/2006/relationships/slide" Target="slides/slide17.xml"/><Relationship Id="rId35" Type="http://schemas.openxmlformats.org/officeDocument/2006/relationships/slide" Target="slides/slide20.xml"/><Relationship Id="rId34" Type="http://schemas.openxmlformats.org/officeDocument/2006/relationships/slide" Target="slides/slide19.xml"/><Relationship Id="rId37" Type="http://schemas.openxmlformats.org/officeDocument/2006/relationships/slide" Target="slides/slide22.xml"/><Relationship Id="rId36" Type="http://schemas.openxmlformats.org/officeDocument/2006/relationships/slide" Target="slides/slide21.xml"/><Relationship Id="rId39" Type="http://schemas.openxmlformats.org/officeDocument/2006/relationships/slide" Target="slides/slide24.xml"/><Relationship Id="rId38" Type="http://schemas.openxmlformats.org/officeDocument/2006/relationships/slide" Target="slides/slide23.xml"/><Relationship Id="rId20" Type="http://schemas.openxmlformats.org/officeDocument/2006/relationships/slide" Target="slides/slide5.xml"/><Relationship Id="rId22" Type="http://schemas.openxmlformats.org/officeDocument/2006/relationships/slide" Target="slides/slide7.xml"/><Relationship Id="rId21" Type="http://schemas.openxmlformats.org/officeDocument/2006/relationships/slide" Target="slides/slide6.xml"/><Relationship Id="rId24" Type="http://schemas.openxmlformats.org/officeDocument/2006/relationships/slide" Target="slides/slide9.xml"/><Relationship Id="rId23" Type="http://schemas.openxmlformats.org/officeDocument/2006/relationships/slide" Target="slides/slide8.xml"/><Relationship Id="rId26" Type="http://schemas.openxmlformats.org/officeDocument/2006/relationships/slide" Target="slides/slide11.xml"/><Relationship Id="rId25" Type="http://schemas.openxmlformats.org/officeDocument/2006/relationships/slide" Target="slides/slide10.xml"/><Relationship Id="rId28" Type="http://schemas.openxmlformats.org/officeDocument/2006/relationships/slide" Target="slides/slide13.xml"/><Relationship Id="rId27" Type="http://schemas.openxmlformats.org/officeDocument/2006/relationships/slide" Target="slides/slide12.xml"/><Relationship Id="rId29" Type="http://schemas.openxmlformats.org/officeDocument/2006/relationships/slide" Target="slides/slide14.xml"/><Relationship Id="rId11" Type="http://schemas.openxmlformats.org/officeDocument/2006/relationships/slideMaster" Target="slideMasters/slideMaster8.xml"/><Relationship Id="rId10" Type="http://schemas.openxmlformats.org/officeDocument/2006/relationships/slideMaster" Target="slideMasters/slideMaster7.xml"/><Relationship Id="rId13" Type="http://schemas.openxmlformats.org/officeDocument/2006/relationships/slideMaster" Target="slideMasters/slideMaster10.xml"/><Relationship Id="rId12" Type="http://schemas.openxmlformats.org/officeDocument/2006/relationships/slideMaster" Target="slideMasters/slideMaster9.xml"/><Relationship Id="rId15" Type="http://schemas.openxmlformats.org/officeDocument/2006/relationships/notesMaster" Target="notesMasters/notesMaster1.xml"/><Relationship Id="rId14" Type="http://schemas.openxmlformats.org/officeDocument/2006/relationships/slideMaster" Target="slideMasters/slideMaster11.xml"/><Relationship Id="rId17" Type="http://schemas.openxmlformats.org/officeDocument/2006/relationships/slide" Target="slides/slide2.xml"/><Relationship Id="rId16" Type="http://schemas.openxmlformats.org/officeDocument/2006/relationships/slide" Target="slides/slide1.xml"/><Relationship Id="rId19" Type="http://schemas.openxmlformats.org/officeDocument/2006/relationships/slide" Target="slides/slide4.xml"/><Relationship Id="rId1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8" name="Google Shape;188;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2" name="Shape 402"/>
        <p:cNvGrpSpPr/>
        <p:nvPr/>
      </p:nvGrpSpPr>
      <p:grpSpPr>
        <a:xfrm>
          <a:off x="0" y="0"/>
          <a:ext cx="0" cy="0"/>
          <a:chOff x="0" y="0"/>
          <a:chExt cx="0" cy="0"/>
        </a:xfrm>
      </p:grpSpPr>
      <p:sp>
        <p:nvSpPr>
          <p:cNvPr id="403" name="Google Shape;403;p1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04" name="Google Shape;404;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3" name="Shape 423"/>
        <p:cNvGrpSpPr/>
        <p:nvPr/>
      </p:nvGrpSpPr>
      <p:grpSpPr>
        <a:xfrm>
          <a:off x="0" y="0"/>
          <a:ext cx="0" cy="0"/>
          <a:chOff x="0" y="0"/>
          <a:chExt cx="0" cy="0"/>
        </a:xfrm>
      </p:grpSpPr>
      <p:sp>
        <p:nvSpPr>
          <p:cNvPr id="424" name="Google Shape;424;p1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25" name="Google Shape;425;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5" name="Shape 445"/>
        <p:cNvGrpSpPr/>
        <p:nvPr/>
      </p:nvGrpSpPr>
      <p:grpSpPr>
        <a:xfrm>
          <a:off x="0" y="0"/>
          <a:ext cx="0" cy="0"/>
          <a:chOff x="0" y="0"/>
          <a:chExt cx="0" cy="0"/>
        </a:xfrm>
      </p:grpSpPr>
      <p:sp>
        <p:nvSpPr>
          <p:cNvPr id="446" name="Google Shape;446;p1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47" name="Google Shape;447;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7" name="Shape 467"/>
        <p:cNvGrpSpPr/>
        <p:nvPr/>
      </p:nvGrpSpPr>
      <p:grpSpPr>
        <a:xfrm>
          <a:off x="0" y="0"/>
          <a:ext cx="0" cy="0"/>
          <a:chOff x="0" y="0"/>
          <a:chExt cx="0" cy="0"/>
        </a:xfrm>
      </p:grpSpPr>
      <p:sp>
        <p:nvSpPr>
          <p:cNvPr id="468" name="Google Shape;468;p1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69" name="Google Shape;469;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0" name="Shape 490"/>
        <p:cNvGrpSpPr/>
        <p:nvPr/>
      </p:nvGrpSpPr>
      <p:grpSpPr>
        <a:xfrm>
          <a:off x="0" y="0"/>
          <a:ext cx="0" cy="0"/>
          <a:chOff x="0" y="0"/>
          <a:chExt cx="0" cy="0"/>
        </a:xfrm>
      </p:grpSpPr>
      <p:sp>
        <p:nvSpPr>
          <p:cNvPr id="491" name="Google Shape;491;p1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92" name="Google Shape;492;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6" name="Shape 526"/>
        <p:cNvGrpSpPr/>
        <p:nvPr/>
      </p:nvGrpSpPr>
      <p:grpSpPr>
        <a:xfrm>
          <a:off x="0" y="0"/>
          <a:ext cx="0" cy="0"/>
          <a:chOff x="0" y="0"/>
          <a:chExt cx="0" cy="0"/>
        </a:xfrm>
      </p:grpSpPr>
      <p:sp>
        <p:nvSpPr>
          <p:cNvPr id="527" name="Google Shape;527;p1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28" name="Google Shape;528;p1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8" name="Shape 558"/>
        <p:cNvGrpSpPr/>
        <p:nvPr/>
      </p:nvGrpSpPr>
      <p:grpSpPr>
        <a:xfrm>
          <a:off x="0" y="0"/>
          <a:ext cx="0" cy="0"/>
          <a:chOff x="0" y="0"/>
          <a:chExt cx="0" cy="0"/>
        </a:xfrm>
      </p:grpSpPr>
      <p:sp>
        <p:nvSpPr>
          <p:cNvPr id="559" name="Google Shape;559;p1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60" name="Google Shape;560;p1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0" name="Shape 580"/>
        <p:cNvGrpSpPr/>
        <p:nvPr/>
      </p:nvGrpSpPr>
      <p:grpSpPr>
        <a:xfrm>
          <a:off x="0" y="0"/>
          <a:ext cx="0" cy="0"/>
          <a:chOff x="0" y="0"/>
          <a:chExt cx="0" cy="0"/>
        </a:xfrm>
      </p:grpSpPr>
      <p:sp>
        <p:nvSpPr>
          <p:cNvPr id="581" name="Google Shape;581;p1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82" name="Google Shape;582;p1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2" name="Shape 602"/>
        <p:cNvGrpSpPr/>
        <p:nvPr/>
      </p:nvGrpSpPr>
      <p:grpSpPr>
        <a:xfrm>
          <a:off x="0" y="0"/>
          <a:ext cx="0" cy="0"/>
          <a:chOff x="0" y="0"/>
          <a:chExt cx="0" cy="0"/>
        </a:xfrm>
      </p:grpSpPr>
      <p:sp>
        <p:nvSpPr>
          <p:cNvPr id="603" name="Google Shape;603;p1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04" name="Google Shape;604;p1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6" name="Shape 626"/>
        <p:cNvGrpSpPr/>
        <p:nvPr/>
      </p:nvGrpSpPr>
      <p:grpSpPr>
        <a:xfrm>
          <a:off x="0" y="0"/>
          <a:ext cx="0" cy="0"/>
          <a:chOff x="0" y="0"/>
          <a:chExt cx="0" cy="0"/>
        </a:xfrm>
      </p:grpSpPr>
      <p:sp>
        <p:nvSpPr>
          <p:cNvPr id="627" name="Google Shape;627;p1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28" name="Google Shape;628;p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2" name="Google Shape;192;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1" name="Shape 661"/>
        <p:cNvGrpSpPr/>
        <p:nvPr/>
      </p:nvGrpSpPr>
      <p:grpSpPr>
        <a:xfrm>
          <a:off x="0" y="0"/>
          <a:ext cx="0" cy="0"/>
          <a:chOff x="0" y="0"/>
          <a:chExt cx="0" cy="0"/>
        </a:xfrm>
      </p:grpSpPr>
      <p:sp>
        <p:nvSpPr>
          <p:cNvPr id="662" name="Google Shape;662;p2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63" name="Google Shape;663;p2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6" name="Shape 686"/>
        <p:cNvGrpSpPr/>
        <p:nvPr/>
      </p:nvGrpSpPr>
      <p:grpSpPr>
        <a:xfrm>
          <a:off x="0" y="0"/>
          <a:ext cx="0" cy="0"/>
          <a:chOff x="0" y="0"/>
          <a:chExt cx="0" cy="0"/>
        </a:xfrm>
      </p:grpSpPr>
      <p:sp>
        <p:nvSpPr>
          <p:cNvPr id="687" name="Google Shape;687;p2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88" name="Google Shape;688;p2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8" name="Shape 718"/>
        <p:cNvGrpSpPr/>
        <p:nvPr/>
      </p:nvGrpSpPr>
      <p:grpSpPr>
        <a:xfrm>
          <a:off x="0" y="0"/>
          <a:ext cx="0" cy="0"/>
          <a:chOff x="0" y="0"/>
          <a:chExt cx="0" cy="0"/>
        </a:xfrm>
      </p:grpSpPr>
      <p:sp>
        <p:nvSpPr>
          <p:cNvPr id="719" name="Google Shape;719;p2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20" name="Google Shape;720;p2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0" name="Shape 740"/>
        <p:cNvGrpSpPr/>
        <p:nvPr/>
      </p:nvGrpSpPr>
      <p:grpSpPr>
        <a:xfrm>
          <a:off x="0" y="0"/>
          <a:ext cx="0" cy="0"/>
          <a:chOff x="0" y="0"/>
          <a:chExt cx="0" cy="0"/>
        </a:xfrm>
      </p:grpSpPr>
      <p:sp>
        <p:nvSpPr>
          <p:cNvPr id="741" name="Google Shape;741;p2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42" name="Google Shape;742;p2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2" name="Shape 762"/>
        <p:cNvGrpSpPr/>
        <p:nvPr/>
      </p:nvGrpSpPr>
      <p:grpSpPr>
        <a:xfrm>
          <a:off x="0" y="0"/>
          <a:ext cx="0" cy="0"/>
          <a:chOff x="0" y="0"/>
          <a:chExt cx="0" cy="0"/>
        </a:xfrm>
      </p:grpSpPr>
      <p:sp>
        <p:nvSpPr>
          <p:cNvPr id="763" name="Google Shape;763;p2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64" name="Google Shape;764;p2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3" name="Shape 783"/>
        <p:cNvGrpSpPr/>
        <p:nvPr/>
      </p:nvGrpSpPr>
      <p:grpSpPr>
        <a:xfrm>
          <a:off x="0" y="0"/>
          <a:ext cx="0" cy="0"/>
          <a:chOff x="0" y="0"/>
          <a:chExt cx="0" cy="0"/>
        </a:xfrm>
      </p:grpSpPr>
      <p:sp>
        <p:nvSpPr>
          <p:cNvPr id="784" name="Google Shape;784;p2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85" name="Google Shape;785;p2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4" name="Shape 804"/>
        <p:cNvGrpSpPr/>
        <p:nvPr/>
      </p:nvGrpSpPr>
      <p:grpSpPr>
        <a:xfrm>
          <a:off x="0" y="0"/>
          <a:ext cx="0" cy="0"/>
          <a:chOff x="0" y="0"/>
          <a:chExt cx="0" cy="0"/>
        </a:xfrm>
      </p:grpSpPr>
      <p:sp>
        <p:nvSpPr>
          <p:cNvPr id="805" name="Google Shape;805;p2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06" name="Google Shape;806;p2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5" name="Shape 825"/>
        <p:cNvGrpSpPr/>
        <p:nvPr/>
      </p:nvGrpSpPr>
      <p:grpSpPr>
        <a:xfrm>
          <a:off x="0" y="0"/>
          <a:ext cx="0" cy="0"/>
          <a:chOff x="0" y="0"/>
          <a:chExt cx="0" cy="0"/>
        </a:xfrm>
      </p:grpSpPr>
      <p:sp>
        <p:nvSpPr>
          <p:cNvPr id="826" name="Google Shape;826;p2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27" name="Google Shape;827;p2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6" name="Shape 846"/>
        <p:cNvGrpSpPr/>
        <p:nvPr/>
      </p:nvGrpSpPr>
      <p:grpSpPr>
        <a:xfrm>
          <a:off x="0" y="0"/>
          <a:ext cx="0" cy="0"/>
          <a:chOff x="0" y="0"/>
          <a:chExt cx="0" cy="0"/>
        </a:xfrm>
      </p:grpSpPr>
      <p:sp>
        <p:nvSpPr>
          <p:cNvPr id="847" name="Google Shape;847;p2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48" name="Google Shape;848;p2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0" name="Shape 870"/>
        <p:cNvGrpSpPr/>
        <p:nvPr/>
      </p:nvGrpSpPr>
      <p:grpSpPr>
        <a:xfrm>
          <a:off x="0" y="0"/>
          <a:ext cx="0" cy="0"/>
          <a:chOff x="0" y="0"/>
          <a:chExt cx="0" cy="0"/>
        </a:xfrm>
      </p:grpSpPr>
      <p:sp>
        <p:nvSpPr>
          <p:cNvPr id="871" name="Google Shape;871;p2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72" name="Google Shape;872;p2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2" name="Shape 212"/>
        <p:cNvGrpSpPr/>
        <p:nvPr/>
      </p:nvGrpSpPr>
      <p:grpSpPr>
        <a:xfrm>
          <a:off x="0" y="0"/>
          <a:ext cx="0" cy="0"/>
          <a:chOff x="0" y="0"/>
          <a:chExt cx="0" cy="0"/>
        </a:xfrm>
      </p:grpSpPr>
      <p:sp>
        <p:nvSpPr>
          <p:cNvPr id="213" name="Google Shape;213;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4" name="Google Shape;214;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6" name="Shape 236"/>
        <p:cNvGrpSpPr/>
        <p:nvPr/>
      </p:nvGrpSpPr>
      <p:grpSpPr>
        <a:xfrm>
          <a:off x="0" y="0"/>
          <a:ext cx="0" cy="0"/>
          <a:chOff x="0" y="0"/>
          <a:chExt cx="0" cy="0"/>
        </a:xfrm>
      </p:grpSpPr>
      <p:sp>
        <p:nvSpPr>
          <p:cNvPr id="237" name="Google Shape;237;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8" name="Google Shape;238;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2" name="Shape 262"/>
        <p:cNvGrpSpPr/>
        <p:nvPr/>
      </p:nvGrpSpPr>
      <p:grpSpPr>
        <a:xfrm>
          <a:off x="0" y="0"/>
          <a:ext cx="0" cy="0"/>
          <a:chOff x="0" y="0"/>
          <a:chExt cx="0" cy="0"/>
        </a:xfrm>
      </p:grpSpPr>
      <p:sp>
        <p:nvSpPr>
          <p:cNvPr id="263" name="Google Shape;263;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4" name="Google Shape;264;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9" name="Shape 299"/>
        <p:cNvGrpSpPr/>
        <p:nvPr/>
      </p:nvGrpSpPr>
      <p:grpSpPr>
        <a:xfrm>
          <a:off x="0" y="0"/>
          <a:ext cx="0" cy="0"/>
          <a:chOff x="0" y="0"/>
          <a:chExt cx="0" cy="0"/>
        </a:xfrm>
      </p:grpSpPr>
      <p:sp>
        <p:nvSpPr>
          <p:cNvPr id="300" name="Google Shape;300;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1" name="Google Shape;301;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3" name="Shape 323"/>
        <p:cNvGrpSpPr/>
        <p:nvPr/>
      </p:nvGrpSpPr>
      <p:grpSpPr>
        <a:xfrm>
          <a:off x="0" y="0"/>
          <a:ext cx="0" cy="0"/>
          <a:chOff x="0" y="0"/>
          <a:chExt cx="0" cy="0"/>
        </a:xfrm>
      </p:grpSpPr>
      <p:sp>
        <p:nvSpPr>
          <p:cNvPr id="324" name="Google Shape;324;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5" name="Google Shape;325;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5" name="Shape 345"/>
        <p:cNvGrpSpPr/>
        <p:nvPr/>
      </p:nvGrpSpPr>
      <p:grpSpPr>
        <a:xfrm>
          <a:off x="0" y="0"/>
          <a:ext cx="0" cy="0"/>
          <a:chOff x="0" y="0"/>
          <a:chExt cx="0" cy="0"/>
        </a:xfrm>
      </p:grpSpPr>
      <p:sp>
        <p:nvSpPr>
          <p:cNvPr id="346" name="Google Shape;346;p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47" name="Google Shape;347;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7" name="Shape 367"/>
        <p:cNvGrpSpPr/>
        <p:nvPr/>
      </p:nvGrpSpPr>
      <p:grpSpPr>
        <a:xfrm>
          <a:off x="0" y="0"/>
          <a:ext cx="0" cy="0"/>
          <a:chOff x="0" y="0"/>
          <a:chExt cx="0" cy="0"/>
        </a:xfrm>
      </p:grpSpPr>
      <p:sp>
        <p:nvSpPr>
          <p:cNvPr id="368" name="Google Shape;368;p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69" name="Google Shape;369;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de título">
  <p:cSld name="Diapositiva de título">
    <p:spTree>
      <p:nvGrpSpPr>
        <p:cNvPr id="24" name="Shape 24"/>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de título">
  <p:cSld name="Diapositiva de título">
    <p:spTree>
      <p:nvGrpSpPr>
        <p:cNvPr id="169" name="Shape 169"/>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de título">
  <p:cSld name="Diapositiva de título">
    <p:spTree>
      <p:nvGrpSpPr>
        <p:cNvPr id="185" name="Shape 185"/>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de título">
  <p:cSld name="Diapositiva de título">
    <p:spTree>
      <p:nvGrpSpPr>
        <p:cNvPr id="40" name="Shape 40"/>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de título">
  <p:cSld name="Diapositiva de título">
    <p:spTree>
      <p:nvGrpSpPr>
        <p:cNvPr id="56" name="Shape 56"/>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de título">
  <p:cSld name="Diapositiva de título">
    <p:spTree>
      <p:nvGrpSpPr>
        <p:cNvPr id="72" name="Shape 72"/>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de título">
  <p:cSld name="Diapositiva de título">
    <p:spTree>
      <p:nvGrpSpPr>
        <p:cNvPr id="88" name="Shape 88"/>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de título">
  <p:cSld name="Diapositiva de título">
    <p:spTree>
      <p:nvGrpSpPr>
        <p:cNvPr id="104" name="Shape 104"/>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de título">
  <p:cSld name="Diapositiva de título">
    <p:spTree>
      <p:nvGrpSpPr>
        <p:cNvPr id="120" name="Shape 120"/>
        <p:cNvGrpSpPr/>
        <p:nvPr/>
      </p:nvGrpSpPr>
      <p:grpSpPr>
        <a:xfrm>
          <a:off x="0" y="0"/>
          <a:ext cx="0" cy="0"/>
          <a:chOff x="0" y="0"/>
          <a:chExt cx="0" cy="0"/>
        </a:xfrm>
      </p:grpSpPr>
      <p:sp>
        <p:nvSpPr>
          <p:cNvPr id="121" name="Google Shape;121;p43"/>
          <p:cNvSpPr txBox="1"/>
          <p:nvPr>
            <p:ph idx="12" type="sldNum"/>
          </p:nvPr>
        </p:nvSpPr>
        <p:spPr>
          <a:xfrm>
            <a:off x="8610600" y="6356350"/>
            <a:ext cx="27432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de título">
  <p:cSld name="Diapositiva de título">
    <p:spTree>
      <p:nvGrpSpPr>
        <p:cNvPr id="137" name="Shape 137"/>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de título">
  <p:cSld name="Diapositiva de título">
    <p:spTree>
      <p:nvGrpSpPr>
        <p:cNvPr id="153" name="Shape 153"/>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6.png"/><Relationship Id="rId2" Type="http://schemas.openxmlformats.org/officeDocument/2006/relationships/image" Target="../media/image23.jpg"/><Relationship Id="rId3" Type="http://schemas.openxmlformats.org/officeDocument/2006/relationships/image" Target="../media/image12.png"/><Relationship Id="rId4" Type="http://schemas.openxmlformats.org/officeDocument/2006/relationships/image" Target="../media/image5.png"/><Relationship Id="rId11" Type="http://schemas.openxmlformats.org/officeDocument/2006/relationships/theme" Target="../theme/theme5.xml"/><Relationship Id="rId10" Type="http://schemas.openxmlformats.org/officeDocument/2006/relationships/slideLayout" Target="../slideLayouts/slideLayout1.xml"/><Relationship Id="rId9" Type="http://schemas.openxmlformats.org/officeDocument/2006/relationships/image" Target="../media/image3.png"/><Relationship Id="rId5" Type="http://schemas.openxmlformats.org/officeDocument/2006/relationships/image" Target="../media/image11.png"/><Relationship Id="rId6" Type="http://schemas.openxmlformats.org/officeDocument/2006/relationships/image" Target="../media/image16.png"/><Relationship Id="rId7" Type="http://schemas.openxmlformats.org/officeDocument/2006/relationships/image" Target="../media/image9.png"/><Relationship Id="rId8" Type="http://schemas.openxmlformats.org/officeDocument/2006/relationships/image" Target="../media/image8.png"/></Relationships>
</file>

<file path=ppt/slideMasters/_rels/slideMaster10.xml.rels><?xml version="1.0" encoding="UTF-8" standalone="yes"?><Relationships xmlns="http://schemas.openxmlformats.org/package/2006/relationships"><Relationship Id="rId1" Type="http://schemas.openxmlformats.org/officeDocument/2006/relationships/image" Target="../media/image23.jpg"/><Relationship Id="rId2" Type="http://schemas.openxmlformats.org/officeDocument/2006/relationships/image" Target="../media/image12.png"/><Relationship Id="rId3" Type="http://schemas.openxmlformats.org/officeDocument/2006/relationships/image" Target="../media/image5.png"/><Relationship Id="rId4" Type="http://schemas.openxmlformats.org/officeDocument/2006/relationships/image" Target="../media/image11.png"/><Relationship Id="rId11" Type="http://schemas.openxmlformats.org/officeDocument/2006/relationships/theme" Target="../theme/theme11.xml"/><Relationship Id="rId10" Type="http://schemas.openxmlformats.org/officeDocument/2006/relationships/slideLayout" Target="../slideLayouts/slideLayout10.xml"/><Relationship Id="rId9" Type="http://schemas.openxmlformats.org/officeDocument/2006/relationships/image" Target="../media/image1.png"/><Relationship Id="rId5" Type="http://schemas.openxmlformats.org/officeDocument/2006/relationships/image" Target="../media/image16.png"/><Relationship Id="rId6" Type="http://schemas.openxmlformats.org/officeDocument/2006/relationships/image" Target="../media/image9.png"/><Relationship Id="rId7" Type="http://schemas.openxmlformats.org/officeDocument/2006/relationships/image" Target="../media/image8.png"/><Relationship Id="rId8" Type="http://schemas.openxmlformats.org/officeDocument/2006/relationships/image" Target="../media/image3.png"/></Relationships>
</file>

<file path=ppt/slideMasters/_rels/slideMaster11.xml.rels><?xml version="1.0" encoding="UTF-8" standalone="yes"?><Relationships xmlns="http://schemas.openxmlformats.org/package/2006/relationships"><Relationship Id="rId1" Type="http://schemas.openxmlformats.org/officeDocument/2006/relationships/image" Target="../media/image23.jpg"/><Relationship Id="rId2" Type="http://schemas.openxmlformats.org/officeDocument/2006/relationships/image" Target="../media/image12.png"/><Relationship Id="rId3" Type="http://schemas.openxmlformats.org/officeDocument/2006/relationships/image" Target="../media/image5.png"/><Relationship Id="rId4" Type="http://schemas.openxmlformats.org/officeDocument/2006/relationships/image" Target="../media/image11.png"/><Relationship Id="rId11" Type="http://schemas.openxmlformats.org/officeDocument/2006/relationships/theme" Target="../theme/theme1.xml"/><Relationship Id="rId10" Type="http://schemas.openxmlformats.org/officeDocument/2006/relationships/slideLayout" Target="../slideLayouts/slideLayout11.xml"/><Relationship Id="rId9" Type="http://schemas.openxmlformats.org/officeDocument/2006/relationships/image" Target="../media/image1.png"/><Relationship Id="rId5" Type="http://schemas.openxmlformats.org/officeDocument/2006/relationships/image" Target="../media/image16.png"/><Relationship Id="rId6" Type="http://schemas.openxmlformats.org/officeDocument/2006/relationships/image" Target="../media/image9.png"/><Relationship Id="rId7" Type="http://schemas.openxmlformats.org/officeDocument/2006/relationships/image" Target="../media/image8.png"/><Relationship Id="rId8"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23.jpg"/><Relationship Id="rId2" Type="http://schemas.openxmlformats.org/officeDocument/2006/relationships/image" Target="../media/image12.png"/><Relationship Id="rId3" Type="http://schemas.openxmlformats.org/officeDocument/2006/relationships/image" Target="../media/image5.png"/><Relationship Id="rId4" Type="http://schemas.openxmlformats.org/officeDocument/2006/relationships/image" Target="../media/image11.png"/><Relationship Id="rId11" Type="http://schemas.openxmlformats.org/officeDocument/2006/relationships/theme" Target="../theme/theme10.xml"/><Relationship Id="rId10" Type="http://schemas.openxmlformats.org/officeDocument/2006/relationships/slideLayout" Target="../slideLayouts/slideLayout2.xml"/><Relationship Id="rId9" Type="http://schemas.openxmlformats.org/officeDocument/2006/relationships/image" Target="../media/image1.png"/><Relationship Id="rId5" Type="http://schemas.openxmlformats.org/officeDocument/2006/relationships/image" Target="../media/image16.png"/><Relationship Id="rId6" Type="http://schemas.openxmlformats.org/officeDocument/2006/relationships/image" Target="../media/image9.png"/><Relationship Id="rId7" Type="http://schemas.openxmlformats.org/officeDocument/2006/relationships/image" Target="../media/image8.png"/><Relationship Id="rId8"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23.jpg"/><Relationship Id="rId3" Type="http://schemas.openxmlformats.org/officeDocument/2006/relationships/image" Target="../media/image12.png"/><Relationship Id="rId4" Type="http://schemas.openxmlformats.org/officeDocument/2006/relationships/image" Target="../media/image5.png"/><Relationship Id="rId11" Type="http://schemas.openxmlformats.org/officeDocument/2006/relationships/theme" Target="../theme/theme7.xml"/><Relationship Id="rId10" Type="http://schemas.openxmlformats.org/officeDocument/2006/relationships/slideLayout" Target="../slideLayouts/slideLayout3.xml"/><Relationship Id="rId9" Type="http://schemas.openxmlformats.org/officeDocument/2006/relationships/image" Target="../media/image3.png"/><Relationship Id="rId5" Type="http://schemas.openxmlformats.org/officeDocument/2006/relationships/image" Target="../media/image11.png"/><Relationship Id="rId6" Type="http://schemas.openxmlformats.org/officeDocument/2006/relationships/image" Target="../media/image16.png"/><Relationship Id="rId7" Type="http://schemas.openxmlformats.org/officeDocument/2006/relationships/image" Target="../media/image9.png"/><Relationship Id="rId8" Type="http://schemas.openxmlformats.org/officeDocument/2006/relationships/image" Target="../media/image8.png"/></Relationships>
</file>

<file path=ppt/slideMasters/_rels/slideMaster4.xml.rels><?xml version="1.0" encoding="UTF-8" standalone="yes"?><Relationships xmlns="http://schemas.openxmlformats.org/package/2006/relationships"><Relationship Id="rId1" Type="http://schemas.openxmlformats.org/officeDocument/2006/relationships/image" Target="../media/image6.png"/><Relationship Id="rId2" Type="http://schemas.openxmlformats.org/officeDocument/2006/relationships/image" Target="../media/image23.jpg"/><Relationship Id="rId3" Type="http://schemas.openxmlformats.org/officeDocument/2006/relationships/image" Target="../media/image12.png"/><Relationship Id="rId4" Type="http://schemas.openxmlformats.org/officeDocument/2006/relationships/image" Target="../media/image5.png"/><Relationship Id="rId11" Type="http://schemas.openxmlformats.org/officeDocument/2006/relationships/theme" Target="../theme/theme4.xml"/><Relationship Id="rId10" Type="http://schemas.openxmlformats.org/officeDocument/2006/relationships/slideLayout" Target="../slideLayouts/slideLayout4.xml"/><Relationship Id="rId9" Type="http://schemas.openxmlformats.org/officeDocument/2006/relationships/image" Target="../media/image3.png"/><Relationship Id="rId5" Type="http://schemas.openxmlformats.org/officeDocument/2006/relationships/image" Target="../media/image11.png"/><Relationship Id="rId6" Type="http://schemas.openxmlformats.org/officeDocument/2006/relationships/image" Target="../media/image16.png"/><Relationship Id="rId7" Type="http://schemas.openxmlformats.org/officeDocument/2006/relationships/image" Target="../media/image9.png"/><Relationship Id="rId8" Type="http://schemas.openxmlformats.org/officeDocument/2006/relationships/image" Target="../media/image8.png"/></Relationships>
</file>

<file path=ppt/slideMasters/_rels/slideMaster5.xml.rels><?xml version="1.0" encoding="UTF-8" standalone="yes"?><Relationships xmlns="http://schemas.openxmlformats.org/package/2006/relationships"><Relationship Id="rId1" Type="http://schemas.openxmlformats.org/officeDocument/2006/relationships/image" Target="../media/image23.jpg"/><Relationship Id="rId2" Type="http://schemas.openxmlformats.org/officeDocument/2006/relationships/image" Target="../media/image12.png"/><Relationship Id="rId3" Type="http://schemas.openxmlformats.org/officeDocument/2006/relationships/image" Target="../media/image5.png"/><Relationship Id="rId4" Type="http://schemas.openxmlformats.org/officeDocument/2006/relationships/image" Target="../media/image11.png"/><Relationship Id="rId11" Type="http://schemas.openxmlformats.org/officeDocument/2006/relationships/theme" Target="../theme/theme8.xml"/><Relationship Id="rId10" Type="http://schemas.openxmlformats.org/officeDocument/2006/relationships/slideLayout" Target="../slideLayouts/slideLayout5.xml"/><Relationship Id="rId9" Type="http://schemas.openxmlformats.org/officeDocument/2006/relationships/image" Target="../media/image1.png"/><Relationship Id="rId5" Type="http://schemas.openxmlformats.org/officeDocument/2006/relationships/image" Target="../media/image16.png"/><Relationship Id="rId6" Type="http://schemas.openxmlformats.org/officeDocument/2006/relationships/image" Target="../media/image9.png"/><Relationship Id="rId7" Type="http://schemas.openxmlformats.org/officeDocument/2006/relationships/image" Target="../media/image8.png"/><Relationship Id="rId8" Type="http://schemas.openxmlformats.org/officeDocument/2006/relationships/image" Target="../media/image3.png"/></Relationships>
</file>

<file path=ppt/slideMasters/_rels/slideMaster6.xml.rels><?xml version="1.0" encoding="UTF-8" standalone="yes"?><Relationships xmlns="http://schemas.openxmlformats.org/package/2006/relationships"><Relationship Id="rId1" Type="http://schemas.openxmlformats.org/officeDocument/2006/relationships/image" Target="../media/image23.jpg"/><Relationship Id="rId2" Type="http://schemas.openxmlformats.org/officeDocument/2006/relationships/image" Target="../media/image12.png"/><Relationship Id="rId3" Type="http://schemas.openxmlformats.org/officeDocument/2006/relationships/image" Target="../media/image5.png"/><Relationship Id="rId4" Type="http://schemas.openxmlformats.org/officeDocument/2006/relationships/image" Target="../media/image11.png"/><Relationship Id="rId11" Type="http://schemas.openxmlformats.org/officeDocument/2006/relationships/theme" Target="../theme/theme2.xml"/><Relationship Id="rId10" Type="http://schemas.openxmlformats.org/officeDocument/2006/relationships/slideLayout" Target="../slideLayouts/slideLayout6.xml"/><Relationship Id="rId9" Type="http://schemas.openxmlformats.org/officeDocument/2006/relationships/image" Target="../media/image1.png"/><Relationship Id="rId5" Type="http://schemas.openxmlformats.org/officeDocument/2006/relationships/image" Target="../media/image16.png"/><Relationship Id="rId6" Type="http://schemas.openxmlformats.org/officeDocument/2006/relationships/image" Target="../media/image9.png"/><Relationship Id="rId7" Type="http://schemas.openxmlformats.org/officeDocument/2006/relationships/image" Target="../media/image8.png"/><Relationship Id="rId8" Type="http://schemas.openxmlformats.org/officeDocument/2006/relationships/image" Target="../media/image3.png"/></Relationships>
</file>

<file path=ppt/slideMasters/_rels/slideMaster7.xml.rels><?xml version="1.0" encoding="UTF-8" standalone="yes"?><Relationships xmlns="http://schemas.openxmlformats.org/package/2006/relationships"><Relationship Id="rId1" Type="http://schemas.openxmlformats.org/officeDocument/2006/relationships/image" Target="../media/image23.jpg"/><Relationship Id="rId2" Type="http://schemas.openxmlformats.org/officeDocument/2006/relationships/image" Target="../media/image12.png"/><Relationship Id="rId3" Type="http://schemas.openxmlformats.org/officeDocument/2006/relationships/image" Target="../media/image5.png"/><Relationship Id="rId4" Type="http://schemas.openxmlformats.org/officeDocument/2006/relationships/image" Target="../media/image11.png"/><Relationship Id="rId11" Type="http://schemas.openxmlformats.org/officeDocument/2006/relationships/theme" Target="../theme/theme9.xml"/><Relationship Id="rId10" Type="http://schemas.openxmlformats.org/officeDocument/2006/relationships/slideLayout" Target="../slideLayouts/slideLayout7.xml"/><Relationship Id="rId9" Type="http://schemas.openxmlformats.org/officeDocument/2006/relationships/image" Target="../media/image1.png"/><Relationship Id="rId5" Type="http://schemas.openxmlformats.org/officeDocument/2006/relationships/image" Target="../media/image16.png"/><Relationship Id="rId6" Type="http://schemas.openxmlformats.org/officeDocument/2006/relationships/image" Target="../media/image9.png"/><Relationship Id="rId7" Type="http://schemas.openxmlformats.org/officeDocument/2006/relationships/image" Target="../media/image8.png"/><Relationship Id="rId8" Type="http://schemas.openxmlformats.org/officeDocument/2006/relationships/image" Target="../media/image3.png"/></Relationships>
</file>

<file path=ppt/slideMasters/_rels/slideMaster8.xml.rels><?xml version="1.0" encoding="UTF-8" standalone="yes"?><Relationships xmlns="http://schemas.openxmlformats.org/package/2006/relationships"><Relationship Id="rId1" Type="http://schemas.openxmlformats.org/officeDocument/2006/relationships/image" Target="../media/image23.jpg"/><Relationship Id="rId2" Type="http://schemas.openxmlformats.org/officeDocument/2006/relationships/image" Target="../media/image12.png"/><Relationship Id="rId3" Type="http://schemas.openxmlformats.org/officeDocument/2006/relationships/image" Target="../media/image5.png"/><Relationship Id="rId4" Type="http://schemas.openxmlformats.org/officeDocument/2006/relationships/image" Target="../media/image11.png"/><Relationship Id="rId11" Type="http://schemas.openxmlformats.org/officeDocument/2006/relationships/theme" Target="../theme/theme3.xml"/><Relationship Id="rId10" Type="http://schemas.openxmlformats.org/officeDocument/2006/relationships/slideLayout" Target="../slideLayouts/slideLayout8.xml"/><Relationship Id="rId9" Type="http://schemas.openxmlformats.org/officeDocument/2006/relationships/image" Target="../media/image1.png"/><Relationship Id="rId5" Type="http://schemas.openxmlformats.org/officeDocument/2006/relationships/image" Target="../media/image16.png"/><Relationship Id="rId6" Type="http://schemas.openxmlformats.org/officeDocument/2006/relationships/image" Target="../media/image9.png"/><Relationship Id="rId7" Type="http://schemas.openxmlformats.org/officeDocument/2006/relationships/image" Target="../media/image8.png"/><Relationship Id="rId8" Type="http://schemas.openxmlformats.org/officeDocument/2006/relationships/image" Target="../media/image3.png"/></Relationships>
</file>

<file path=ppt/slideMasters/_rels/slideMaster9.xml.rels><?xml version="1.0" encoding="UTF-8" standalone="yes"?><Relationships xmlns="http://schemas.openxmlformats.org/package/2006/relationships"><Relationship Id="rId1" Type="http://schemas.openxmlformats.org/officeDocument/2006/relationships/image" Target="../media/image23.jpg"/><Relationship Id="rId2" Type="http://schemas.openxmlformats.org/officeDocument/2006/relationships/image" Target="../media/image12.png"/><Relationship Id="rId3" Type="http://schemas.openxmlformats.org/officeDocument/2006/relationships/image" Target="../media/image5.png"/><Relationship Id="rId4" Type="http://schemas.openxmlformats.org/officeDocument/2006/relationships/image" Target="../media/image11.png"/><Relationship Id="rId11" Type="http://schemas.openxmlformats.org/officeDocument/2006/relationships/theme" Target="../theme/theme12.xml"/><Relationship Id="rId10" Type="http://schemas.openxmlformats.org/officeDocument/2006/relationships/slideLayout" Target="../slideLayouts/slideLayout9.xml"/><Relationship Id="rId9" Type="http://schemas.openxmlformats.org/officeDocument/2006/relationships/image" Target="../media/image1.png"/><Relationship Id="rId5" Type="http://schemas.openxmlformats.org/officeDocument/2006/relationships/image" Target="../media/image16.png"/><Relationship Id="rId6" Type="http://schemas.openxmlformats.org/officeDocument/2006/relationships/image" Target="../media/image9.png"/><Relationship Id="rId7" Type="http://schemas.openxmlformats.org/officeDocument/2006/relationships/image" Target="../media/image8.png"/><Relationship Id="rId8"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pic>
        <p:nvPicPr>
          <p:cNvPr id="10" name="Google Shape;10;p30"/>
          <p:cNvPicPr preferRelativeResize="0"/>
          <p:nvPr/>
        </p:nvPicPr>
        <p:blipFill rotWithShape="1">
          <a:blip r:embed="rId1">
            <a:alphaModFix/>
          </a:blip>
          <a:srcRect b="0" l="0" r="0" t="0"/>
          <a:stretch/>
        </p:blipFill>
        <p:spPr>
          <a:xfrm>
            <a:off x="3811084" y="1690210"/>
            <a:ext cx="3913115" cy="2608743"/>
          </a:xfrm>
          <a:prstGeom prst="rect">
            <a:avLst/>
          </a:prstGeom>
          <a:noFill/>
          <a:ln>
            <a:noFill/>
          </a:ln>
        </p:spPr>
      </p:pic>
      <p:grpSp>
        <p:nvGrpSpPr>
          <p:cNvPr id="11" name="Google Shape;11;p30"/>
          <p:cNvGrpSpPr/>
          <p:nvPr/>
        </p:nvGrpSpPr>
        <p:grpSpPr>
          <a:xfrm>
            <a:off x="607443" y="5784622"/>
            <a:ext cx="10977114" cy="937585"/>
            <a:chOff x="607443" y="5723662"/>
            <a:chExt cx="10977114" cy="937585"/>
          </a:xfrm>
        </p:grpSpPr>
        <p:pic>
          <p:nvPicPr>
            <p:cNvPr id="12" name="Google Shape;12;p30"/>
            <p:cNvPicPr preferRelativeResize="0"/>
            <p:nvPr/>
          </p:nvPicPr>
          <p:blipFill rotWithShape="1">
            <a:blip r:embed="rId2">
              <a:alphaModFix/>
            </a:blip>
            <a:srcRect b="0" l="0" r="0" t="0"/>
            <a:stretch/>
          </p:blipFill>
          <p:spPr>
            <a:xfrm>
              <a:off x="633578" y="6139462"/>
              <a:ext cx="2187488" cy="458924"/>
            </a:xfrm>
            <a:prstGeom prst="rect">
              <a:avLst/>
            </a:prstGeom>
            <a:noFill/>
            <a:ln>
              <a:noFill/>
            </a:ln>
          </p:spPr>
        </p:pic>
        <p:sp>
          <p:nvSpPr>
            <p:cNvPr id="13" name="Google Shape;13;p30"/>
            <p:cNvSpPr txBox="1"/>
            <p:nvPr/>
          </p:nvSpPr>
          <p:spPr>
            <a:xfrm>
              <a:off x="3507539" y="6076600"/>
              <a:ext cx="8077018" cy="584647"/>
            </a:xfrm>
            <a:prstGeom prst="rect">
              <a:avLst/>
            </a:prstGeom>
            <a:noFill/>
            <a:ln>
              <a:noFill/>
            </a:ln>
          </p:spPr>
          <p:txBody>
            <a:bodyPr anchorCtr="0" anchor="t" bIns="45700" lIns="91425" spcFirstLastPara="1" rIns="91425" wrap="square" tIns="45700">
              <a:spAutoFit/>
            </a:bodyPr>
            <a:lstStyle/>
            <a:p>
              <a:pPr indent="0" lvl="0" marL="0" marR="0" rtl="0" algn="just">
                <a:lnSpc>
                  <a:spcPct val="130000"/>
                </a:lnSpc>
                <a:spcBef>
                  <a:spcPts val="0"/>
                </a:spcBef>
                <a:spcAft>
                  <a:spcPts val="0"/>
                </a:spcAft>
                <a:buNone/>
              </a:pPr>
              <a:r>
                <a:rPr b="0" i="0" lang="en-US" sz="1000" u="none" cap="none" strike="noStrike">
                  <a:solidFill>
                    <a:schemeClr val="dk1"/>
                  </a:solidFill>
                  <a:latin typeface="Calibri"/>
                  <a:ea typeface="Calibri"/>
                  <a:cs typeface="Calibri"/>
                  <a:sym typeface="Calibri"/>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a:p>
          </p:txBody>
        </p:sp>
        <p:sp>
          <p:nvSpPr>
            <p:cNvPr id="14" name="Google Shape;14;p30"/>
            <p:cNvSpPr/>
            <p:nvPr/>
          </p:nvSpPr>
          <p:spPr>
            <a:xfrm flipH="1" rot="10800000">
              <a:off x="3507539" y="5723662"/>
              <a:ext cx="8077018" cy="152397"/>
            </a:xfrm>
            <a:custGeom>
              <a:rect b="b" l="l" r="r" t="t"/>
              <a:pathLst>
                <a:path extrusionOk="0" h="120000" w="13021310">
                  <a:moveTo>
                    <a:pt x="0" y="0"/>
                  </a:moveTo>
                  <a:lnTo>
                    <a:pt x="13020820" y="0"/>
                  </a:lnTo>
                </a:path>
              </a:pathLst>
            </a:custGeom>
            <a:noFill/>
            <a:ln cap="flat" cmpd="sng" w="38075">
              <a:solidFill>
                <a:srgbClr val="00000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pic>
          <p:nvPicPr>
            <p:cNvPr id="15" name="Google Shape;15;p30"/>
            <p:cNvPicPr preferRelativeResize="0"/>
            <p:nvPr/>
          </p:nvPicPr>
          <p:blipFill rotWithShape="1">
            <a:blip r:embed="rId3">
              <a:alphaModFix/>
            </a:blip>
            <a:srcRect b="0" l="0" r="0" t="0"/>
            <a:stretch/>
          </p:blipFill>
          <p:spPr>
            <a:xfrm>
              <a:off x="607443" y="5799864"/>
              <a:ext cx="152399" cy="152400"/>
            </a:xfrm>
            <a:prstGeom prst="rect">
              <a:avLst/>
            </a:prstGeom>
            <a:noFill/>
            <a:ln>
              <a:noFill/>
            </a:ln>
          </p:spPr>
        </p:pic>
        <p:pic>
          <p:nvPicPr>
            <p:cNvPr id="16" name="Google Shape;16;p30"/>
            <p:cNvPicPr preferRelativeResize="0"/>
            <p:nvPr/>
          </p:nvPicPr>
          <p:blipFill rotWithShape="1">
            <a:blip r:embed="rId4">
              <a:alphaModFix/>
            </a:blip>
            <a:srcRect b="0" l="0" r="0" t="0"/>
            <a:stretch/>
          </p:blipFill>
          <p:spPr>
            <a:xfrm>
              <a:off x="966872" y="5799864"/>
              <a:ext cx="152399" cy="152400"/>
            </a:xfrm>
            <a:prstGeom prst="rect">
              <a:avLst/>
            </a:prstGeom>
            <a:noFill/>
            <a:ln>
              <a:noFill/>
            </a:ln>
          </p:spPr>
        </p:pic>
        <p:pic>
          <p:nvPicPr>
            <p:cNvPr id="17" name="Google Shape;17;p30"/>
            <p:cNvPicPr preferRelativeResize="0"/>
            <p:nvPr/>
          </p:nvPicPr>
          <p:blipFill rotWithShape="1">
            <a:blip r:embed="rId5">
              <a:alphaModFix/>
            </a:blip>
            <a:srcRect b="0" l="0" r="0" t="0"/>
            <a:stretch/>
          </p:blipFill>
          <p:spPr>
            <a:xfrm>
              <a:off x="1320678" y="5799864"/>
              <a:ext cx="152399" cy="152400"/>
            </a:xfrm>
            <a:prstGeom prst="rect">
              <a:avLst/>
            </a:prstGeom>
            <a:noFill/>
            <a:ln>
              <a:noFill/>
            </a:ln>
          </p:spPr>
        </p:pic>
        <p:pic>
          <p:nvPicPr>
            <p:cNvPr id="18" name="Google Shape;18;p30"/>
            <p:cNvPicPr preferRelativeResize="0"/>
            <p:nvPr/>
          </p:nvPicPr>
          <p:blipFill rotWithShape="1">
            <a:blip r:embed="rId6">
              <a:alphaModFix/>
            </a:blip>
            <a:srcRect b="0" l="0" r="0" t="0"/>
            <a:stretch/>
          </p:blipFill>
          <p:spPr>
            <a:xfrm>
              <a:off x="1680911" y="5799864"/>
              <a:ext cx="152399" cy="152400"/>
            </a:xfrm>
            <a:prstGeom prst="rect">
              <a:avLst/>
            </a:prstGeom>
            <a:noFill/>
            <a:ln>
              <a:noFill/>
            </a:ln>
          </p:spPr>
        </p:pic>
        <p:pic>
          <p:nvPicPr>
            <p:cNvPr id="19" name="Google Shape;19;p30"/>
            <p:cNvPicPr preferRelativeResize="0"/>
            <p:nvPr/>
          </p:nvPicPr>
          <p:blipFill rotWithShape="1">
            <a:blip r:embed="rId7">
              <a:alphaModFix/>
            </a:blip>
            <a:srcRect b="0" l="0" r="0" t="0"/>
            <a:stretch/>
          </p:blipFill>
          <p:spPr>
            <a:xfrm>
              <a:off x="2040340" y="5799864"/>
              <a:ext cx="152399" cy="152400"/>
            </a:xfrm>
            <a:prstGeom prst="rect">
              <a:avLst/>
            </a:prstGeom>
            <a:noFill/>
            <a:ln>
              <a:noFill/>
            </a:ln>
          </p:spPr>
        </p:pic>
        <p:pic>
          <p:nvPicPr>
            <p:cNvPr id="20" name="Google Shape;20;p30"/>
            <p:cNvPicPr preferRelativeResize="0"/>
            <p:nvPr/>
          </p:nvPicPr>
          <p:blipFill rotWithShape="1">
            <a:blip r:embed="rId8">
              <a:alphaModFix/>
            </a:blip>
            <a:srcRect b="0" l="0" r="0" t="0"/>
            <a:stretch/>
          </p:blipFill>
          <p:spPr>
            <a:xfrm>
              <a:off x="2394146" y="5799864"/>
              <a:ext cx="152399" cy="152400"/>
            </a:xfrm>
            <a:prstGeom prst="rect">
              <a:avLst/>
            </a:prstGeom>
            <a:noFill/>
            <a:ln>
              <a:noFill/>
            </a:ln>
          </p:spPr>
        </p:pic>
        <p:pic>
          <p:nvPicPr>
            <p:cNvPr id="21" name="Google Shape;21;p30"/>
            <p:cNvPicPr preferRelativeResize="0"/>
            <p:nvPr/>
          </p:nvPicPr>
          <p:blipFill rotWithShape="1">
            <a:blip r:embed="rId4">
              <a:alphaModFix/>
            </a:blip>
            <a:srcRect b="0" l="0" r="0" t="0"/>
            <a:stretch/>
          </p:blipFill>
          <p:spPr>
            <a:xfrm>
              <a:off x="3108185" y="5799864"/>
              <a:ext cx="152399" cy="152400"/>
            </a:xfrm>
            <a:prstGeom prst="rect">
              <a:avLst/>
            </a:prstGeom>
            <a:noFill/>
            <a:ln>
              <a:noFill/>
            </a:ln>
          </p:spPr>
        </p:pic>
        <p:pic>
          <p:nvPicPr>
            <p:cNvPr id="22" name="Google Shape;22;p30"/>
            <p:cNvPicPr preferRelativeResize="0"/>
            <p:nvPr/>
          </p:nvPicPr>
          <p:blipFill rotWithShape="1">
            <a:blip r:embed="rId9">
              <a:alphaModFix/>
            </a:blip>
            <a:srcRect b="0" l="0" r="0" t="0"/>
            <a:stretch/>
          </p:blipFill>
          <p:spPr>
            <a:xfrm>
              <a:off x="2754380" y="5799864"/>
              <a:ext cx="152399" cy="152400"/>
            </a:xfrm>
            <a:prstGeom prst="rect">
              <a:avLst/>
            </a:prstGeom>
            <a:noFill/>
            <a:ln>
              <a:noFill/>
            </a:ln>
          </p:spPr>
        </p:pic>
      </p:grpSp>
      <p:sp>
        <p:nvSpPr>
          <p:cNvPr id="23" name="Google Shape;23;p30"/>
          <p:cNvSpPr/>
          <p:nvPr/>
        </p:nvSpPr>
        <p:spPr>
          <a:xfrm>
            <a:off x="0" y="0"/>
            <a:ext cx="12192000" cy="403986"/>
          </a:xfrm>
          <a:custGeom>
            <a:rect b="b" l="l" r="r" t="t"/>
            <a:pathLst>
              <a:path extrusionOk="0" h="403986" w="12192000">
                <a:moveTo>
                  <a:pt x="0" y="0"/>
                </a:moveTo>
                <a:lnTo>
                  <a:pt x="12192000" y="0"/>
                </a:lnTo>
                <a:lnTo>
                  <a:pt x="12190476" y="403986"/>
                </a:lnTo>
                <a:lnTo>
                  <a:pt x="0" y="151002"/>
                </a:lnTo>
                <a:lnTo>
                  <a:pt x="0" y="0"/>
                </a:lnTo>
                <a:close/>
              </a:path>
            </a:pathLst>
          </a:custGeom>
          <a:solidFill>
            <a:schemeClr val="dk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sldLayoutIdLst>
    <p:sldLayoutId id="2147483649"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10.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4" name="Shape 154"/>
        <p:cNvGrpSpPr/>
        <p:nvPr/>
      </p:nvGrpSpPr>
      <p:grpSpPr>
        <a:xfrm>
          <a:off x="0" y="0"/>
          <a:ext cx="0" cy="0"/>
          <a:chOff x="0" y="0"/>
          <a:chExt cx="0" cy="0"/>
        </a:xfrm>
      </p:grpSpPr>
      <p:sp>
        <p:nvSpPr>
          <p:cNvPr id="155" name="Google Shape;155;p48"/>
          <p:cNvSpPr/>
          <p:nvPr/>
        </p:nvSpPr>
        <p:spPr>
          <a:xfrm>
            <a:off x="0" y="0"/>
            <a:ext cx="12192000" cy="403986"/>
          </a:xfrm>
          <a:custGeom>
            <a:rect b="b" l="l" r="r" t="t"/>
            <a:pathLst>
              <a:path extrusionOk="0" h="403986" w="12192000">
                <a:moveTo>
                  <a:pt x="0" y="0"/>
                </a:moveTo>
                <a:lnTo>
                  <a:pt x="12192000" y="0"/>
                </a:lnTo>
                <a:lnTo>
                  <a:pt x="12190476" y="403986"/>
                </a:lnTo>
                <a:lnTo>
                  <a:pt x="0" y="151002"/>
                </a:lnTo>
                <a:lnTo>
                  <a:pt x="0" y="0"/>
                </a:lnTo>
                <a:close/>
              </a:path>
            </a:pathLst>
          </a:custGeom>
          <a:solidFill>
            <a:srgbClr val="ED388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nvGrpSpPr>
          <p:cNvPr id="156" name="Google Shape;156;p48"/>
          <p:cNvGrpSpPr/>
          <p:nvPr/>
        </p:nvGrpSpPr>
        <p:grpSpPr>
          <a:xfrm>
            <a:off x="607443" y="5784622"/>
            <a:ext cx="10977114" cy="874724"/>
            <a:chOff x="607443" y="5723662"/>
            <a:chExt cx="10977114" cy="874724"/>
          </a:xfrm>
        </p:grpSpPr>
        <p:pic>
          <p:nvPicPr>
            <p:cNvPr id="157" name="Google Shape;157;p48"/>
            <p:cNvPicPr preferRelativeResize="0"/>
            <p:nvPr/>
          </p:nvPicPr>
          <p:blipFill rotWithShape="1">
            <a:blip r:embed="rId1">
              <a:alphaModFix/>
            </a:blip>
            <a:srcRect b="0" l="0" r="0" t="0"/>
            <a:stretch/>
          </p:blipFill>
          <p:spPr>
            <a:xfrm>
              <a:off x="633578" y="6139462"/>
              <a:ext cx="2187488" cy="458924"/>
            </a:xfrm>
            <a:prstGeom prst="rect">
              <a:avLst/>
            </a:prstGeom>
            <a:noFill/>
            <a:ln>
              <a:noFill/>
            </a:ln>
          </p:spPr>
        </p:pic>
        <p:sp>
          <p:nvSpPr>
            <p:cNvPr id="158" name="Google Shape;158;p48"/>
            <p:cNvSpPr txBox="1"/>
            <p:nvPr/>
          </p:nvSpPr>
          <p:spPr>
            <a:xfrm>
              <a:off x="3507539" y="6150892"/>
              <a:ext cx="8077018" cy="417935"/>
            </a:xfrm>
            <a:prstGeom prst="rect">
              <a:avLst/>
            </a:prstGeom>
            <a:noFill/>
            <a:ln>
              <a:noFill/>
            </a:ln>
          </p:spPr>
          <p:txBody>
            <a:bodyPr anchorCtr="0" anchor="t" bIns="45700" lIns="91425" spcFirstLastPara="1" rIns="91425" wrap="square" tIns="45700">
              <a:spAutoFit/>
            </a:bodyPr>
            <a:lstStyle/>
            <a:p>
              <a:pPr indent="0" lvl="0" marL="0" marR="0" rtl="0" algn="just">
                <a:lnSpc>
                  <a:spcPct val="130000"/>
                </a:lnSpc>
                <a:spcBef>
                  <a:spcPts val="0"/>
                </a:spcBef>
                <a:spcAft>
                  <a:spcPts val="0"/>
                </a:spcAft>
                <a:buNone/>
              </a:pPr>
              <a:r>
                <a:rPr lang="en-US" sz="1000">
                  <a:solidFill>
                    <a:schemeClr val="dk1"/>
                  </a:solidFill>
                  <a:latin typeface="Calibri"/>
                  <a:ea typeface="Calibri"/>
                  <a:cs typeface="Calibri"/>
                  <a:sym typeface="Calibri"/>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endParaRPr/>
            </a:p>
          </p:txBody>
        </p:sp>
        <p:sp>
          <p:nvSpPr>
            <p:cNvPr id="159" name="Google Shape;159;p48"/>
            <p:cNvSpPr/>
            <p:nvPr/>
          </p:nvSpPr>
          <p:spPr>
            <a:xfrm flipH="1" rot="10800000">
              <a:off x="3507539" y="5723662"/>
              <a:ext cx="8077018" cy="152397"/>
            </a:xfrm>
            <a:custGeom>
              <a:rect b="b" l="l" r="r" t="t"/>
              <a:pathLst>
                <a:path extrusionOk="0" h="120000" w="13021310">
                  <a:moveTo>
                    <a:pt x="0" y="0"/>
                  </a:moveTo>
                  <a:lnTo>
                    <a:pt x="13020820" y="0"/>
                  </a:lnTo>
                </a:path>
              </a:pathLst>
            </a:custGeom>
            <a:noFill/>
            <a:ln cap="flat" cmpd="sng" w="38075">
              <a:solidFill>
                <a:srgbClr val="00000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pic>
          <p:nvPicPr>
            <p:cNvPr id="160" name="Google Shape;160;p48"/>
            <p:cNvPicPr preferRelativeResize="0"/>
            <p:nvPr/>
          </p:nvPicPr>
          <p:blipFill rotWithShape="1">
            <a:blip r:embed="rId2">
              <a:alphaModFix/>
            </a:blip>
            <a:srcRect b="0" l="0" r="0" t="0"/>
            <a:stretch/>
          </p:blipFill>
          <p:spPr>
            <a:xfrm>
              <a:off x="607443" y="5799864"/>
              <a:ext cx="152399" cy="152400"/>
            </a:xfrm>
            <a:prstGeom prst="rect">
              <a:avLst/>
            </a:prstGeom>
            <a:noFill/>
            <a:ln>
              <a:noFill/>
            </a:ln>
          </p:spPr>
        </p:pic>
        <p:pic>
          <p:nvPicPr>
            <p:cNvPr id="161" name="Google Shape;161;p48"/>
            <p:cNvPicPr preferRelativeResize="0"/>
            <p:nvPr/>
          </p:nvPicPr>
          <p:blipFill rotWithShape="1">
            <a:blip r:embed="rId3">
              <a:alphaModFix/>
            </a:blip>
            <a:srcRect b="0" l="0" r="0" t="0"/>
            <a:stretch/>
          </p:blipFill>
          <p:spPr>
            <a:xfrm>
              <a:off x="966872" y="5799864"/>
              <a:ext cx="152399" cy="152400"/>
            </a:xfrm>
            <a:prstGeom prst="rect">
              <a:avLst/>
            </a:prstGeom>
            <a:noFill/>
            <a:ln>
              <a:noFill/>
            </a:ln>
          </p:spPr>
        </p:pic>
        <p:pic>
          <p:nvPicPr>
            <p:cNvPr id="162" name="Google Shape;162;p48"/>
            <p:cNvPicPr preferRelativeResize="0"/>
            <p:nvPr/>
          </p:nvPicPr>
          <p:blipFill rotWithShape="1">
            <a:blip r:embed="rId4">
              <a:alphaModFix/>
            </a:blip>
            <a:srcRect b="0" l="0" r="0" t="0"/>
            <a:stretch/>
          </p:blipFill>
          <p:spPr>
            <a:xfrm>
              <a:off x="1320678" y="5799864"/>
              <a:ext cx="152399" cy="152400"/>
            </a:xfrm>
            <a:prstGeom prst="rect">
              <a:avLst/>
            </a:prstGeom>
            <a:noFill/>
            <a:ln>
              <a:noFill/>
            </a:ln>
          </p:spPr>
        </p:pic>
        <p:pic>
          <p:nvPicPr>
            <p:cNvPr id="163" name="Google Shape;163;p48"/>
            <p:cNvPicPr preferRelativeResize="0"/>
            <p:nvPr/>
          </p:nvPicPr>
          <p:blipFill rotWithShape="1">
            <a:blip r:embed="rId5">
              <a:alphaModFix/>
            </a:blip>
            <a:srcRect b="0" l="0" r="0" t="0"/>
            <a:stretch/>
          </p:blipFill>
          <p:spPr>
            <a:xfrm>
              <a:off x="1680911" y="5799864"/>
              <a:ext cx="152399" cy="152400"/>
            </a:xfrm>
            <a:prstGeom prst="rect">
              <a:avLst/>
            </a:prstGeom>
            <a:noFill/>
            <a:ln>
              <a:noFill/>
            </a:ln>
          </p:spPr>
        </p:pic>
        <p:pic>
          <p:nvPicPr>
            <p:cNvPr id="164" name="Google Shape;164;p48"/>
            <p:cNvPicPr preferRelativeResize="0"/>
            <p:nvPr/>
          </p:nvPicPr>
          <p:blipFill rotWithShape="1">
            <a:blip r:embed="rId6">
              <a:alphaModFix/>
            </a:blip>
            <a:srcRect b="0" l="0" r="0" t="0"/>
            <a:stretch/>
          </p:blipFill>
          <p:spPr>
            <a:xfrm>
              <a:off x="2040340" y="5799864"/>
              <a:ext cx="152399" cy="152400"/>
            </a:xfrm>
            <a:prstGeom prst="rect">
              <a:avLst/>
            </a:prstGeom>
            <a:noFill/>
            <a:ln>
              <a:noFill/>
            </a:ln>
          </p:spPr>
        </p:pic>
        <p:pic>
          <p:nvPicPr>
            <p:cNvPr id="165" name="Google Shape;165;p48"/>
            <p:cNvPicPr preferRelativeResize="0"/>
            <p:nvPr/>
          </p:nvPicPr>
          <p:blipFill rotWithShape="1">
            <a:blip r:embed="rId7">
              <a:alphaModFix/>
            </a:blip>
            <a:srcRect b="0" l="0" r="0" t="0"/>
            <a:stretch/>
          </p:blipFill>
          <p:spPr>
            <a:xfrm>
              <a:off x="2394146" y="5799864"/>
              <a:ext cx="152399" cy="152400"/>
            </a:xfrm>
            <a:prstGeom prst="rect">
              <a:avLst/>
            </a:prstGeom>
            <a:noFill/>
            <a:ln>
              <a:noFill/>
            </a:ln>
          </p:spPr>
        </p:pic>
        <p:pic>
          <p:nvPicPr>
            <p:cNvPr id="166" name="Google Shape;166;p48"/>
            <p:cNvPicPr preferRelativeResize="0"/>
            <p:nvPr/>
          </p:nvPicPr>
          <p:blipFill rotWithShape="1">
            <a:blip r:embed="rId3">
              <a:alphaModFix/>
            </a:blip>
            <a:srcRect b="0" l="0" r="0" t="0"/>
            <a:stretch/>
          </p:blipFill>
          <p:spPr>
            <a:xfrm>
              <a:off x="3108185" y="5799864"/>
              <a:ext cx="152399" cy="152400"/>
            </a:xfrm>
            <a:prstGeom prst="rect">
              <a:avLst/>
            </a:prstGeom>
            <a:noFill/>
            <a:ln>
              <a:noFill/>
            </a:ln>
          </p:spPr>
        </p:pic>
        <p:pic>
          <p:nvPicPr>
            <p:cNvPr id="167" name="Google Shape;167;p48"/>
            <p:cNvPicPr preferRelativeResize="0"/>
            <p:nvPr/>
          </p:nvPicPr>
          <p:blipFill rotWithShape="1">
            <a:blip r:embed="rId8">
              <a:alphaModFix/>
            </a:blip>
            <a:srcRect b="0" l="0" r="0" t="0"/>
            <a:stretch/>
          </p:blipFill>
          <p:spPr>
            <a:xfrm>
              <a:off x="2754380" y="5799864"/>
              <a:ext cx="152399" cy="152400"/>
            </a:xfrm>
            <a:prstGeom prst="rect">
              <a:avLst/>
            </a:prstGeom>
            <a:noFill/>
            <a:ln>
              <a:noFill/>
            </a:ln>
          </p:spPr>
        </p:pic>
      </p:grpSp>
      <p:pic>
        <p:nvPicPr>
          <p:cNvPr id="168" name="Google Shape;168;p48"/>
          <p:cNvPicPr preferRelativeResize="0"/>
          <p:nvPr/>
        </p:nvPicPr>
        <p:blipFill rotWithShape="1">
          <a:blip r:embed="rId9">
            <a:alphaModFix/>
          </a:blip>
          <a:srcRect b="0" l="0" r="0" t="0"/>
          <a:stretch/>
        </p:blipFill>
        <p:spPr>
          <a:xfrm>
            <a:off x="10064337" y="471054"/>
            <a:ext cx="1620000" cy="108000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67"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1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70" name="Shape 170"/>
        <p:cNvGrpSpPr/>
        <p:nvPr/>
      </p:nvGrpSpPr>
      <p:grpSpPr>
        <a:xfrm>
          <a:off x="0" y="0"/>
          <a:ext cx="0" cy="0"/>
          <a:chOff x="0" y="0"/>
          <a:chExt cx="0" cy="0"/>
        </a:xfrm>
      </p:grpSpPr>
      <p:sp>
        <p:nvSpPr>
          <p:cNvPr id="171" name="Google Shape;171;p50"/>
          <p:cNvSpPr/>
          <p:nvPr/>
        </p:nvSpPr>
        <p:spPr>
          <a:xfrm>
            <a:off x="0" y="0"/>
            <a:ext cx="12192000" cy="403986"/>
          </a:xfrm>
          <a:custGeom>
            <a:rect b="b" l="l" r="r" t="t"/>
            <a:pathLst>
              <a:path extrusionOk="0" h="403986" w="12192000">
                <a:moveTo>
                  <a:pt x="0" y="0"/>
                </a:moveTo>
                <a:lnTo>
                  <a:pt x="12192000" y="0"/>
                </a:lnTo>
                <a:lnTo>
                  <a:pt x="12190476" y="403986"/>
                </a:lnTo>
                <a:lnTo>
                  <a:pt x="0" y="151002"/>
                </a:lnTo>
                <a:lnTo>
                  <a:pt x="0" y="0"/>
                </a:lnTo>
                <a:close/>
              </a:path>
            </a:pathLst>
          </a:custGeom>
          <a:solidFill>
            <a:srgbClr val="F14F2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nvGrpSpPr>
          <p:cNvPr id="172" name="Google Shape;172;p50"/>
          <p:cNvGrpSpPr/>
          <p:nvPr/>
        </p:nvGrpSpPr>
        <p:grpSpPr>
          <a:xfrm>
            <a:off x="607443" y="5784622"/>
            <a:ext cx="10977114" cy="874724"/>
            <a:chOff x="607443" y="5723662"/>
            <a:chExt cx="10977114" cy="874724"/>
          </a:xfrm>
        </p:grpSpPr>
        <p:pic>
          <p:nvPicPr>
            <p:cNvPr id="173" name="Google Shape;173;p50"/>
            <p:cNvPicPr preferRelativeResize="0"/>
            <p:nvPr/>
          </p:nvPicPr>
          <p:blipFill rotWithShape="1">
            <a:blip r:embed="rId1">
              <a:alphaModFix/>
            </a:blip>
            <a:srcRect b="0" l="0" r="0" t="0"/>
            <a:stretch/>
          </p:blipFill>
          <p:spPr>
            <a:xfrm>
              <a:off x="633578" y="6139462"/>
              <a:ext cx="2187488" cy="458924"/>
            </a:xfrm>
            <a:prstGeom prst="rect">
              <a:avLst/>
            </a:prstGeom>
            <a:noFill/>
            <a:ln>
              <a:noFill/>
            </a:ln>
          </p:spPr>
        </p:pic>
        <p:sp>
          <p:nvSpPr>
            <p:cNvPr id="174" name="Google Shape;174;p50"/>
            <p:cNvSpPr txBox="1"/>
            <p:nvPr/>
          </p:nvSpPr>
          <p:spPr>
            <a:xfrm>
              <a:off x="3507539" y="6150892"/>
              <a:ext cx="8077018" cy="417935"/>
            </a:xfrm>
            <a:prstGeom prst="rect">
              <a:avLst/>
            </a:prstGeom>
            <a:noFill/>
            <a:ln>
              <a:noFill/>
            </a:ln>
          </p:spPr>
          <p:txBody>
            <a:bodyPr anchorCtr="0" anchor="t" bIns="45700" lIns="91425" spcFirstLastPara="1" rIns="91425" wrap="square" tIns="45700">
              <a:spAutoFit/>
            </a:bodyPr>
            <a:lstStyle/>
            <a:p>
              <a:pPr indent="0" lvl="0" marL="0" marR="0" rtl="0" algn="just">
                <a:lnSpc>
                  <a:spcPct val="130000"/>
                </a:lnSpc>
                <a:spcBef>
                  <a:spcPts val="0"/>
                </a:spcBef>
                <a:spcAft>
                  <a:spcPts val="0"/>
                </a:spcAft>
                <a:buNone/>
              </a:pPr>
              <a:r>
                <a:rPr lang="en-US" sz="1000">
                  <a:solidFill>
                    <a:schemeClr val="dk1"/>
                  </a:solidFill>
                  <a:latin typeface="Calibri"/>
                  <a:ea typeface="Calibri"/>
                  <a:cs typeface="Calibri"/>
                  <a:sym typeface="Calibri"/>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endParaRPr/>
            </a:p>
          </p:txBody>
        </p:sp>
        <p:sp>
          <p:nvSpPr>
            <p:cNvPr id="175" name="Google Shape;175;p50"/>
            <p:cNvSpPr/>
            <p:nvPr/>
          </p:nvSpPr>
          <p:spPr>
            <a:xfrm flipH="1" rot="10800000">
              <a:off x="3507539" y="5723662"/>
              <a:ext cx="8077018" cy="152397"/>
            </a:xfrm>
            <a:custGeom>
              <a:rect b="b" l="l" r="r" t="t"/>
              <a:pathLst>
                <a:path extrusionOk="0" h="120000" w="13021310">
                  <a:moveTo>
                    <a:pt x="0" y="0"/>
                  </a:moveTo>
                  <a:lnTo>
                    <a:pt x="13020820" y="0"/>
                  </a:lnTo>
                </a:path>
              </a:pathLst>
            </a:custGeom>
            <a:noFill/>
            <a:ln cap="flat" cmpd="sng" w="38075">
              <a:solidFill>
                <a:srgbClr val="00000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pic>
          <p:nvPicPr>
            <p:cNvPr id="176" name="Google Shape;176;p50"/>
            <p:cNvPicPr preferRelativeResize="0"/>
            <p:nvPr/>
          </p:nvPicPr>
          <p:blipFill rotWithShape="1">
            <a:blip r:embed="rId2">
              <a:alphaModFix/>
            </a:blip>
            <a:srcRect b="0" l="0" r="0" t="0"/>
            <a:stretch/>
          </p:blipFill>
          <p:spPr>
            <a:xfrm>
              <a:off x="607443" y="5799864"/>
              <a:ext cx="152399" cy="152400"/>
            </a:xfrm>
            <a:prstGeom prst="rect">
              <a:avLst/>
            </a:prstGeom>
            <a:noFill/>
            <a:ln>
              <a:noFill/>
            </a:ln>
          </p:spPr>
        </p:pic>
        <p:pic>
          <p:nvPicPr>
            <p:cNvPr id="177" name="Google Shape;177;p50"/>
            <p:cNvPicPr preferRelativeResize="0"/>
            <p:nvPr/>
          </p:nvPicPr>
          <p:blipFill rotWithShape="1">
            <a:blip r:embed="rId3">
              <a:alphaModFix/>
            </a:blip>
            <a:srcRect b="0" l="0" r="0" t="0"/>
            <a:stretch/>
          </p:blipFill>
          <p:spPr>
            <a:xfrm>
              <a:off x="966872" y="5799864"/>
              <a:ext cx="152399" cy="152400"/>
            </a:xfrm>
            <a:prstGeom prst="rect">
              <a:avLst/>
            </a:prstGeom>
            <a:noFill/>
            <a:ln>
              <a:noFill/>
            </a:ln>
          </p:spPr>
        </p:pic>
        <p:pic>
          <p:nvPicPr>
            <p:cNvPr id="178" name="Google Shape;178;p50"/>
            <p:cNvPicPr preferRelativeResize="0"/>
            <p:nvPr/>
          </p:nvPicPr>
          <p:blipFill rotWithShape="1">
            <a:blip r:embed="rId4">
              <a:alphaModFix/>
            </a:blip>
            <a:srcRect b="0" l="0" r="0" t="0"/>
            <a:stretch/>
          </p:blipFill>
          <p:spPr>
            <a:xfrm>
              <a:off x="1320678" y="5799864"/>
              <a:ext cx="152399" cy="152400"/>
            </a:xfrm>
            <a:prstGeom prst="rect">
              <a:avLst/>
            </a:prstGeom>
            <a:noFill/>
            <a:ln>
              <a:noFill/>
            </a:ln>
          </p:spPr>
        </p:pic>
        <p:pic>
          <p:nvPicPr>
            <p:cNvPr id="179" name="Google Shape;179;p50"/>
            <p:cNvPicPr preferRelativeResize="0"/>
            <p:nvPr/>
          </p:nvPicPr>
          <p:blipFill rotWithShape="1">
            <a:blip r:embed="rId5">
              <a:alphaModFix/>
            </a:blip>
            <a:srcRect b="0" l="0" r="0" t="0"/>
            <a:stretch/>
          </p:blipFill>
          <p:spPr>
            <a:xfrm>
              <a:off x="1680911" y="5799864"/>
              <a:ext cx="152399" cy="152400"/>
            </a:xfrm>
            <a:prstGeom prst="rect">
              <a:avLst/>
            </a:prstGeom>
            <a:noFill/>
            <a:ln>
              <a:noFill/>
            </a:ln>
          </p:spPr>
        </p:pic>
        <p:pic>
          <p:nvPicPr>
            <p:cNvPr id="180" name="Google Shape;180;p50"/>
            <p:cNvPicPr preferRelativeResize="0"/>
            <p:nvPr/>
          </p:nvPicPr>
          <p:blipFill rotWithShape="1">
            <a:blip r:embed="rId6">
              <a:alphaModFix/>
            </a:blip>
            <a:srcRect b="0" l="0" r="0" t="0"/>
            <a:stretch/>
          </p:blipFill>
          <p:spPr>
            <a:xfrm>
              <a:off x="2040340" y="5799864"/>
              <a:ext cx="152399" cy="152400"/>
            </a:xfrm>
            <a:prstGeom prst="rect">
              <a:avLst/>
            </a:prstGeom>
            <a:noFill/>
            <a:ln>
              <a:noFill/>
            </a:ln>
          </p:spPr>
        </p:pic>
        <p:pic>
          <p:nvPicPr>
            <p:cNvPr id="181" name="Google Shape;181;p50"/>
            <p:cNvPicPr preferRelativeResize="0"/>
            <p:nvPr/>
          </p:nvPicPr>
          <p:blipFill rotWithShape="1">
            <a:blip r:embed="rId7">
              <a:alphaModFix/>
            </a:blip>
            <a:srcRect b="0" l="0" r="0" t="0"/>
            <a:stretch/>
          </p:blipFill>
          <p:spPr>
            <a:xfrm>
              <a:off x="2394146" y="5799864"/>
              <a:ext cx="152399" cy="152400"/>
            </a:xfrm>
            <a:prstGeom prst="rect">
              <a:avLst/>
            </a:prstGeom>
            <a:noFill/>
            <a:ln>
              <a:noFill/>
            </a:ln>
          </p:spPr>
        </p:pic>
        <p:pic>
          <p:nvPicPr>
            <p:cNvPr id="182" name="Google Shape;182;p50"/>
            <p:cNvPicPr preferRelativeResize="0"/>
            <p:nvPr/>
          </p:nvPicPr>
          <p:blipFill rotWithShape="1">
            <a:blip r:embed="rId3">
              <a:alphaModFix/>
            </a:blip>
            <a:srcRect b="0" l="0" r="0" t="0"/>
            <a:stretch/>
          </p:blipFill>
          <p:spPr>
            <a:xfrm>
              <a:off x="3108185" y="5799864"/>
              <a:ext cx="152399" cy="152400"/>
            </a:xfrm>
            <a:prstGeom prst="rect">
              <a:avLst/>
            </a:prstGeom>
            <a:noFill/>
            <a:ln>
              <a:noFill/>
            </a:ln>
          </p:spPr>
        </p:pic>
        <p:pic>
          <p:nvPicPr>
            <p:cNvPr id="183" name="Google Shape;183;p50"/>
            <p:cNvPicPr preferRelativeResize="0"/>
            <p:nvPr/>
          </p:nvPicPr>
          <p:blipFill rotWithShape="1">
            <a:blip r:embed="rId8">
              <a:alphaModFix/>
            </a:blip>
            <a:srcRect b="0" l="0" r="0" t="0"/>
            <a:stretch/>
          </p:blipFill>
          <p:spPr>
            <a:xfrm>
              <a:off x="2754380" y="5799864"/>
              <a:ext cx="152399" cy="152400"/>
            </a:xfrm>
            <a:prstGeom prst="rect">
              <a:avLst/>
            </a:prstGeom>
            <a:noFill/>
            <a:ln>
              <a:noFill/>
            </a:ln>
          </p:spPr>
        </p:pic>
      </p:grpSp>
      <p:pic>
        <p:nvPicPr>
          <p:cNvPr id="184" name="Google Shape;184;p50"/>
          <p:cNvPicPr preferRelativeResize="0"/>
          <p:nvPr/>
        </p:nvPicPr>
        <p:blipFill rotWithShape="1">
          <a:blip r:embed="rId9">
            <a:alphaModFix/>
          </a:blip>
          <a:srcRect b="0" l="0" r="0" t="0"/>
          <a:stretch/>
        </p:blipFill>
        <p:spPr>
          <a:xfrm>
            <a:off x="10064337" y="471054"/>
            <a:ext cx="1620000" cy="108000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69"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5" name="Shape 25"/>
        <p:cNvGrpSpPr/>
        <p:nvPr/>
      </p:nvGrpSpPr>
      <p:grpSpPr>
        <a:xfrm>
          <a:off x="0" y="0"/>
          <a:ext cx="0" cy="0"/>
          <a:chOff x="0" y="0"/>
          <a:chExt cx="0" cy="0"/>
        </a:xfrm>
      </p:grpSpPr>
      <p:sp>
        <p:nvSpPr>
          <p:cNvPr id="26" name="Google Shape;26;p32"/>
          <p:cNvSpPr/>
          <p:nvPr/>
        </p:nvSpPr>
        <p:spPr>
          <a:xfrm>
            <a:off x="0" y="0"/>
            <a:ext cx="12192000" cy="403986"/>
          </a:xfrm>
          <a:custGeom>
            <a:rect b="b" l="l" r="r" t="t"/>
            <a:pathLst>
              <a:path extrusionOk="0" h="403986" w="12192000">
                <a:moveTo>
                  <a:pt x="0" y="0"/>
                </a:moveTo>
                <a:lnTo>
                  <a:pt x="12192000" y="0"/>
                </a:lnTo>
                <a:lnTo>
                  <a:pt x="12190476" y="403986"/>
                </a:lnTo>
                <a:lnTo>
                  <a:pt x="0" y="151002"/>
                </a:lnTo>
                <a:lnTo>
                  <a:pt x="0" y="0"/>
                </a:lnTo>
                <a:close/>
              </a:path>
            </a:pathLst>
          </a:custGeom>
          <a:solidFill>
            <a:srgbClr val="00B05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nvGrpSpPr>
          <p:cNvPr id="27" name="Google Shape;27;p32"/>
          <p:cNvGrpSpPr/>
          <p:nvPr/>
        </p:nvGrpSpPr>
        <p:grpSpPr>
          <a:xfrm>
            <a:off x="607443" y="5784622"/>
            <a:ext cx="10977114" cy="874724"/>
            <a:chOff x="607443" y="5723662"/>
            <a:chExt cx="10977114" cy="874724"/>
          </a:xfrm>
        </p:grpSpPr>
        <p:pic>
          <p:nvPicPr>
            <p:cNvPr id="28" name="Google Shape;28;p32"/>
            <p:cNvPicPr preferRelativeResize="0"/>
            <p:nvPr/>
          </p:nvPicPr>
          <p:blipFill rotWithShape="1">
            <a:blip r:embed="rId1">
              <a:alphaModFix/>
            </a:blip>
            <a:srcRect b="0" l="0" r="0" t="0"/>
            <a:stretch/>
          </p:blipFill>
          <p:spPr>
            <a:xfrm>
              <a:off x="633578" y="6139462"/>
              <a:ext cx="2187488" cy="458924"/>
            </a:xfrm>
            <a:prstGeom prst="rect">
              <a:avLst/>
            </a:prstGeom>
            <a:noFill/>
            <a:ln>
              <a:noFill/>
            </a:ln>
          </p:spPr>
        </p:pic>
        <p:sp>
          <p:nvSpPr>
            <p:cNvPr id="29" name="Google Shape;29;p32"/>
            <p:cNvSpPr/>
            <p:nvPr/>
          </p:nvSpPr>
          <p:spPr>
            <a:xfrm flipH="1" rot="10800000">
              <a:off x="3507539" y="5723662"/>
              <a:ext cx="8077018" cy="152397"/>
            </a:xfrm>
            <a:custGeom>
              <a:rect b="b" l="l" r="r" t="t"/>
              <a:pathLst>
                <a:path extrusionOk="0" h="120000" w="13021310">
                  <a:moveTo>
                    <a:pt x="0" y="0"/>
                  </a:moveTo>
                  <a:lnTo>
                    <a:pt x="13020820" y="0"/>
                  </a:lnTo>
                </a:path>
              </a:pathLst>
            </a:custGeom>
            <a:noFill/>
            <a:ln cap="flat" cmpd="sng" w="38075">
              <a:solidFill>
                <a:srgbClr val="00000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pic>
          <p:nvPicPr>
            <p:cNvPr id="30" name="Google Shape;30;p32"/>
            <p:cNvPicPr preferRelativeResize="0"/>
            <p:nvPr/>
          </p:nvPicPr>
          <p:blipFill rotWithShape="1">
            <a:blip r:embed="rId2">
              <a:alphaModFix/>
            </a:blip>
            <a:srcRect b="0" l="0" r="0" t="0"/>
            <a:stretch/>
          </p:blipFill>
          <p:spPr>
            <a:xfrm>
              <a:off x="607443" y="5799864"/>
              <a:ext cx="152399" cy="152400"/>
            </a:xfrm>
            <a:prstGeom prst="rect">
              <a:avLst/>
            </a:prstGeom>
            <a:noFill/>
            <a:ln>
              <a:noFill/>
            </a:ln>
          </p:spPr>
        </p:pic>
        <p:pic>
          <p:nvPicPr>
            <p:cNvPr id="31" name="Google Shape;31;p32"/>
            <p:cNvPicPr preferRelativeResize="0"/>
            <p:nvPr/>
          </p:nvPicPr>
          <p:blipFill rotWithShape="1">
            <a:blip r:embed="rId3">
              <a:alphaModFix/>
            </a:blip>
            <a:srcRect b="0" l="0" r="0" t="0"/>
            <a:stretch/>
          </p:blipFill>
          <p:spPr>
            <a:xfrm>
              <a:off x="966872" y="5799864"/>
              <a:ext cx="152399" cy="152400"/>
            </a:xfrm>
            <a:prstGeom prst="rect">
              <a:avLst/>
            </a:prstGeom>
            <a:noFill/>
            <a:ln>
              <a:noFill/>
            </a:ln>
          </p:spPr>
        </p:pic>
        <p:pic>
          <p:nvPicPr>
            <p:cNvPr id="32" name="Google Shape;32;p32"/>
            <p:cNvPicPr preferRelativeResize="0"/>
            <p:nvPr/>
          </p:nvPicPr>
          <p:blipFill rotWithShape="1">
            <a:blip r:embed="rId4">
              <a:alphaModFix/>
            </a:blip>
            <a:srcRect b="0" l="0" r="0" t="0"/>
            <a:stretch/>
          </p:blipFill>
          <p:spPr>
            <a:xfrm>
              <a:off x="1320678" y="5799864"/>
              <a:ext cx="152399" cy="152400"/>
            </a:xfrm>
            <a:prstGeom prst="rect">
              <a:avLst/>
            </a:prstGeom>
            <a:noFill/>
            <a:ln>
              <a:noFill/>
            </a:ln>
          </p:spPr>
        </p:pic>
        <p:pic>
          <p:nvPicPr>
            <p:cNvPr id="33" name="Google Shape;33;p32"/>
            <p:cNvPicPr preferRelativeResize="0"/>
            <p:nvPr/>
          </p:nvPicPr>
          <p:blipFill rotWithShape="1">
            <a:blip r:embed="rId5">
              <a:alphaModFix/>
            </a:blip>
            <a:srcRect b="0" l="0" r="0" t="0"/>
            <a:stretch/>
          </p:blipFill>
          <p:spPr>
            <a:xfrm>
              <a:off x="1680911" y="5799864"/>
              <a:ext cx="152399" cy="152400"/>
            </a:xfrm>
            <a:prstGeom prst="rect">
              <a:avLst/>
            </a:prstGeom>
            <a:noFill/>
            <a:ln>
              <a:noFill/>
            </a:ln>
          </p:spPr>
        </p:pic>
        <p:pic>
          <p:nvPicPr>
            <p:cNvPr id="34" name="Google Shape;34;p32"/>
            <p:cNvPicPr preferRelativeResize="0"/>
            <p:nvPr/>
          </p:nvPicPr>
          <p:blipFill rotWithShape="1">
            <a:blip r:embed="rId6">
              <a:alphaModFix/>
            </a:blip>
            <a:srcRect b="0" l="0" r="0" t="0"/>
            <a:stretch/>
          </p:blipFill>
          <p:spPr>
            <a:xfrm>
              <a:off x="2040340" y="5799864"/>
              <a:ext cx="152399" cy="152400"/>
            </a:xfrm>
            <a:prstGeom prst="rect">
              <a:avLst/>
            </a:prstGeom>
            <a:noFill/>
            <a:ln>
              <a:noFill/>
            </a:ln>
          </p:spPr>
        </p:pic>
        <p:pic>
          <p:nvPicPr>
            <p:cNvPr id="35" name="Google Shape;35;p32"/>
            <p:cNvPicPr preferRelativeResize="0"/>
            <p:nvPr/>
          </p:nvPicPr>
          <p:blipFill rotWithShape="1">
            <a:blip r:embed="rId7">
              <a:alphaModFix/>
            </a:blip>
            <a:srcRect b="0" l="0" r="0" t="0"/>
            <a:stretch/>
          </p:blipFill>
          <p:spPr>
            <a:xfrm>
              <a:off x="2394146" y="5799864"/>
              <a:ext cx="152399" cy="152400"/>
            </a:xfrm>
            <a:prstGeom prst="rect">
              <a:avLst/>
            </a:prstGeom>
            <a:noFill/>
            <a:ln>
              <a:noFill/>
            </a:ln>
          </p:spPr>
        </p:pic>
        <p:pic>
          <p:nvPicPr>
            <p:cNvPr id="36" name="Google Shape;36;p32"/>
            <p:cNvPicPr preferRelativeResize="0"/>
            <p:nvPr/>
          </p:nvPicPr>
          <p:blipFill rotWithShape="1">
            <a:blip r:embed="rId3">
              <a:alphaModFix/>
            </a:blip>
            <a:srcRect b="0" l="0" r="0" t="0"/>
            <a:stretch/>
          </p:blipFill>
          <p:spPr>
            <a:xfrm>
              <a:off x="3108185" y="5799864"/>
              <a:ext cx="152399" cy="152400"/>
            </a:xfrm>
            <a:prstGeom prst="rect">
              <a:avLst/>
            </a:prstGeom>
            <a:noFill/>
            <a:ln>
              <a:noFill/>
            </a:ln>
          </p:spPr>
        </p:pic>
        <p:pic>
          <p:nvPicPr>
            <p:cNvPr id="37" name="Google Shape;37;p32"/>
            <p:cNvPicPr preferRelativeResize="0"/>
            <p:nvPr/>
          </p:nvPicPr>
          <p:blipFill rotWithShape="1">
            <a:blip r:embed="rId8">
              <a:alphaModFix/>
            </a:blip>
            <a:srcRect b="0" l="0" r="0" t="0"/>
            <a:stretch/>
          </p:blipFill>
          <p:spPr>
            <a:xfrm>
              <a:off x="2754380" y="5799864"/>
              <a:ext cx="152399" cy="152400"/>
            </a:xfrm>
            <a:prstGeom prst="rect">
              <a:avLst/>
            </a:prstGeom>
            <a:noFill/>
            <a:ln>
              <a:noFill/>
            </a:ln>
          </p:spPr>
        </p:pic>
      </p:grpSp>
      <p:pic>
        <p:nvPicPr>
          <p:cNvPr id="38" name="Google Shape;38;p32"/>
          <p:cNvPicPr preferRelativeResize="0"/>
          <p:nvPr/>
        </p:nvPicPr>
        <p:blipFill rotWithShape="1">
          <a:blip r:embed="rId9">
            <a:alphaModFix/>
          </a:blip>
          <a:srcRect b="0" l="0" r="0" t="0"/>
          <a:stretch/>
        </p:blipFill>
        <p:spPr>
          <a:xfrm>
            <a:off x="10064337" y="471054"/>
            <a:ext cx="1620000" cy="1080000"/>
          </a:xfrm>
          <a:prstGeom prst="rect">
            <a:avLst/>
          </a:prstGeom>
          <a:noFill/>
          <a:ln>
            <a:noFill/>
          </a:ln>
        </p:spPr>
      </p:pic>
      <p:sp>
        <p:nvSpPr>
          <p:cNvPr id="39" name="Google Shape;39;p32"/>
          <p:cNvSpPr txBox="1"/>
          <p:nvPr/>
        </p:nvSpPr>
        <p:spPr>
          <a:xfrm>
            <a:off x="3507539" y="6137560"/>
            <a:ext cx="8077018" cy="584647"/>
          </a:xfrm>
          <a:prstGeom prst="rect">
            <a:avLst/>
          </a:prstGeom>
          <a:noFill/>
          <a:ln>
            <a:noFill/>
          </a:ln>
        </p:spPr>
        <p:txBody>
          <a:bodyPr anchorCtr="0" anchor="t" bIns="45700" lIns="91425" spcFirstLastPara="1" rIns="91425" wrap="square" tIns="45700">
            <a:spAutoFit/>
          </a:bodyPr>
          <a:lstStyle/>
          <a:p>
            <a:pPr indent="0" lvl="0" marL="0" marR="0" rtl="0" algn="just">
              <a:lnSpc>
                <a:spcPct val="130000"/>
              </a:lnSpc>
              <a:spcBef>
                <a:spcPts val="0"/>
              </a:spcBef>
              <a:spcAft>
                <a:spcPts val="0"/>
              </a:spcAft>
              <a:buNone/>
            </a:pPr>
            <a:r>
              <a:rPr lang="en-US" sz="1000">
                <a:solidFill>
                  <a:schemeClr val="dk1"/>
                </a:solidFill>
                <a:latin typeface="Calibri"/>
                <a:ea typeface="Calibri"/>
                <a:cs typeface="Calibri"/>
                <a:sym typeface="Calibri"/>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a:p>
        </p:txBody>
      </p:sp>
    </p:spTree>
  </p:cSld>
  <p:clrMap accent1="accent1" accent2="accent2" accent3="accent3" accent4="accent4" accent5="accent5" accent6="accent6" bg1="lt1" bg2="dk2" tx1="dk1" tx2="lt2" folHlink="folHlink" hlink="hlink"/>
  <p:sldLayoutIdLst>
    <p:sldLayoutId id="2147483651"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41" name="Shape 41"/>
        <p:cNvGrpSpPr/>
        <p:nvPr/>
      </p:nvGrpSpPr>
      <p:grpSpPr>
        <a:xfrm>
          <a:off x="0" y="0"/>
          <a:ext cx="0" cy="0"/>
          <a:chOff x="0" y="0"/>
          <a:chExt cx="0" cy="0"/>
        </a:xfrm>
      </p:grpSpPr>
      <p:sp>
        <p:nvSpPr>
          <p:cNvPr id="42" name="Google Shape;42;p34"/>
          <p:cNvSpPr/>
          <p:nvPr/>
        </p:nvSpPr>
        <p:spPr>
          <a:xfrm>
            <a:off x="0" y="0"/>
            <a:ext cx="12192000" cy="403986"/>
          </a:xfrm>
          <a:custGeom>
            <a:rect b="b" l="l" r="r" t="t"/>
            <a:pathLst>
              <a:path extrusionOk="0" h="403986" w="12192000">
                <a:moveTo>
                  <a:pt x="0" y="0"/>
                </a:moveTo>
                <a:lnTo>
                  <a:pt x="12192000" y="0"/>
                </a:lnTo>
                <a:lnTo>
                  <a:pt x="12190476" y="403986"/>
                </a:lnTo>
                <a:lnTo>
                  <a:pt x="0" y="151002"/>
                </a:lnTo>
                <a:lnTo>
                  <a:pt x="0" y="0"/>
                </a:lnTo>
                <a:close/>
              </a:path>
            </a:pathLst>
          </a:custGeom>
          <a:solidFill>
            <a:schemeClr val="dk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id="43" name="Google Shape;43;p34"/>
          <p:cNvPicPr preferRelativeResize="0"/>
          <p:nvPr/>
        </p:nvPicPr>
        <p:blipFill rotWithShape="1">
          <a:blip r:embed="rId1">
            <a:alphaModFix/>
          </a:blip>
          <a:srcRect b="0" l="0" r="0" t="0"/>
          <a:stretch/>
        </p:blipFill>
        <p:spPr>
          <a:xfrm>
            <a:off x="10064337" y="471054"/>
            <a:ext cx="1620000" cy="1080000"/>
          </a:xfrm>
          <a:prstGeom prst="rect">
            <a:avLst/>
          </a:prstGeom>
          <a:noFill/>
          <a:ln>
            <a:noFill/>
          </a:ln>
        </p:spPr>
      </p:pic>
      <p:grpSp>
        <p:nvGrpSpPr>
          <p:cNvPr id="44" name="Google Shape;44;p34"/>
          <p:cNvGrpSpPr/>
          <p:nvPr/>
        </p:nvGrpSpPr>
        <p:grpSpPr>
          <a:xfrm>
            <a:off x="607443" y="5784622"/>
            <a:ext cx="10977114" cy="874724"/>
            <a:chOff x="607443" y="5723662"/>
            <a:chExt cx="10977114" cy="874724"/>
          </a:xfrm>
        </p:grpSpPr>
        <p:pic>
          <p:nvPicPr>
            <p:cNvPr id="45" name="Google Shape;45;p34"/>
            <p:cNvPicPr preferRelativeResize="0"/>
            <p:nvPr/>
          </p:nvPicPr>
          <p:blipFill rotWithShape="1">
            <a:blip r:embed="rId2">
              <a:alphaModFix/>
            </a:blip>
            <a:srcRect b="0" l="0" r="0" t="0"/>
            <a:stretch/>
          </p:blipFill>
          <p:spPr>
            <a:xfrm>
              <a:off x="633578" y="6139462"/>
              <a:ext cx="2187488" cy="458924"/>
            </a:xfrm>
            <a:prstGeom prst="rect">
              <a:avLst/>
            </a:prstGeom>
            <a:noFill/>
            <a:ln>
              <a:noFill/>
            </a:ln>
          </p:spPr>
        </p:pic>
        <p:sp>
          <p:nvSpPr>
            <p:cNvPr id="46" name="Google Shape;46;p34"/>
            <p:cNvSpPr/>
            <p:nvPr/>
          </p:nvSpPr>
          <p:spPr>
            <a:xfrm flipH="1" rot="10800000">
              <a:off x="3507539" y="5723662"/>
              <a:ext cx="8077018" cy="152397"/>
            </a:xfrm>
            <a:custGeom>
              <a:rect b="b" l="l" r="r" t="t"/>
              <a:pathLst>
                <a:path extrusionOk="0" h="120000" w="13021310">
                  <a:moveTo>
                    <a:pt x="0" y="0"/>
                  </a:moveTo>
                  <a:lnTo>
                    <a:pt x="13020820" y="0"/>
                  </a:lnTo>
                </a:path>
              </a:pathLst>
            </a:custGeom>
            <a:noFill/>
            <a:ln cap="flat" cmpd="sng" w="38075">
              <a:solidFill>
                <a:srgbClr val="00000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pic>
          <p:nvPicPr>
            <p:cNvPr id="47" name="Google Shape;47;p34"/>
            <p:cNvPicPr preferRelativeResize="0"/>
            <p:nvPr/>
          </p:nvPicPr>
          <p:blipFill rotWithShape="1">
            <a:blip r:embed="rId3">
              <a:alphaModFix/>
            </a:blip>
            <a:srcRect b="0" l="0" r="0" t="0"/>
            <a:stretch/>
          </p:blipFill>
          <p:spPr>
            <a:xfrm>
              <a:off x="607443" y="5799864"/>
              <a:ext cx="152399" cy="152400"/>
            </a:xfrm>
            <a:prstGeom prst="rect">
              <a:avLst/>
            </a:prstGeom>
            <a:noFill/>
            <a:ln>
              <a:noFill/>
            </a:ln>
          </p:spPr>
        </p:pic>
        <p:pic>
          <p:nvPicPr>
            <p:cNvPr id="48" name="Google Shape;48;p34"/>
            <p:cNvPicPr preferRelativeResize="0"/>
            <p:nvPr/>
          </p:nvPicPr>
          <p:blipFill rotWithShape="1">
            <a:blip r:embed="rId4">
              <a:alphaModFix/>
            </a:blip>
            <a:srcRect b="0" l="0" r="0" t="0"/>
            <a:stretch/>
          </p:blipFill>
          <p:spPr>
            <a:xfrm>
              <a:off x="966872" y="5799864"/>
              <a:ext cx="152399" cy="152400"/>
            </a:xfrm>
            <a:prstGeom prst="rect">
              <a:avLst/>
            </a:prstGeom>
            <a:noFill/>
            <a:ln>
              <a:noFill/>
            </a:ln>
          </p:spPr>
        </p:pic>
        <p:pic>
          <p:nvPicPr>
            <p:cNvPr id="49" name="Google Shape;49;p34"/>
            <p:cNvPicPr preferRelativeResize="0"/>
            <p:nvPr/>
          </p:nvPicPr>
          <p:blipFill rotWithShape="1">
            <a:blip r:embed="rId5">
              <a:alphaModFix/>
            </a:blip>
            <a:srcRect b="0" l="0" r="0" t="0"/>
            <a:stretch/>
          </p:blipFill>
          <p:spPr>
            <a:xfrm>
              <a:off x="1320678" y="5799864"/>
              <a:ext cx="152399" cy="152400"/>
            </a:xfrm>
            <a:prstGeom prst="rect">
              <a:avLst/>
            </a:prstGeom>
            <a:noFill/>
            <a:ln>
              <a:noFill/>
            </a:ln>
          </p:spPr>
        </p:pic>
        <p:pic>
          <p:nvPicPr>
            <p:cNvPr id="50" name="Google Shape;50;p34"/>
            <p:cNvPicPr preferRelativeResize="0"/>
            <p:nvPr/>
          </p:nvPicPr>
          <p:blipFill rotWithShape="1">
            <a:blip r:embed="rId6">
              <a:alphaModFix/>
            </a:blip>
            <a:srcRect b="0" l="0" r="0" t="0"/>
            <a:stretch/>
          </p:blipFill>
          <p:spPr>
            <a:xfrm>
              <a:off x="1680911" y="5799864"/>
              <a:ext cx="152399" cy="152400"/>
            </a:xfrm>
            <a:prstGeom prst="rect">
              <a:avLst/>
            </a:prstGeom>
            <a:noFill/>
            <a:ln>
              <a:noFill/>
            </a:ln>
          </p:spPr>
        </p:pic>
        <p:pic>
          <p:nvPicPr>
            <p:cNvPr id="51" name="Google Shape;51;p34"/>
            <p:cNvPicPr preferRelativeResize="0"/>
            <p:nvPr/>
          </p:nvPicPr>
          <p:blipFill rotWithShape="1">
            <a:blip r:embed="rId7">
              <a:alphaModFix/>
            </a:blip>
            <a:srcRect b="0" l="0" r="0" t="0"/>
            <a:stretch/>
          </p:blipFill>
          <p:spPr>
            <a:xfrm>
              <a:off x="2040340" y="5799864"/>
              <a:ext cx="152399" cy="152400"/>
            </a:xfrm>
            <a:prstGeom prst="rect">
              <a:avLst/>
            </a:prstGeom>
            <a:noFill/>
            <a:ln>
              <a:noFill/>
            </a:ln>
          </p:spPr>
        </p:pic>
        <p:pic>
          <p:nvPicPr>
            <p:cNvPr id="52" name="Google Shape;52;p34"/>
            <p:cNvPicPr preferRelativeResize="0"/>
            <p:nvPr/>
          </p:nvPicPr>
          <p:blipFill rotWithShape="1">
            <a:blip r:embed="rId8">
              <a:alphaModFix/>
            </a:blip>
            <a:srcRect b="0" l="0" r="0" t="0"/>
            <a:stretch/>
          </p:blipFill>
          <p:spPr>
            <a:xfrm>
              <a:off x="2394146" y="5799864"/>
              <a:ext cx="152399" cy="152400"/>
            </a:xfrm>
            <a:prstGeom prst="rect">
              <a:avLst/>
            </a:prstGeom>
            <a:noFill/>
            <a:ln>
              <a:noFill/>
            </a:ln>
          </p:spPr>
        </p:pic>
        <p:pic>
          <p:nvPicPr>
            <p:cNvPr id="53" name="Google Shape;53;p34"/>
            <p:cNvPicPr preferRelativeResize="0"/>
            <p:nvPr/>
          </p:nvPicPr>
          <p:blipFill rotWithShape="1">
            <a:blip r:embed="rId4">
              <a:alphaModFix/>
            </a:blip>
            <a:srcRect b="0" l="0" r="0" t="0"/>
            <a:stretch/>
          </p:blipFill>
          <p:spPr>
            <a:xfrm>
              <a:off x="3108185" y="5799864"/>
              <a:ext cx="152399" cy="152400"/>
            </a:xfrm>
            <a:prstGeom prst="rect">
              <a:avLst/>
            </a:prstGeom>
            <a:noFill/>
            <a:ln>
              <a:noFill/>
            </a:ln>
          </p:spPr>
        </p:pic>
        <p:pic>
          <p:nvPicPr>
            <p:cNvPr id="54" name="Google Shape;54;p34"/>
            <p:cNvPicPr preferRelativeResize="0"/>
            <p:nvPr/>
          </p:nvPicPr>
          <p:blipFill rotWithShape="1">
            <a:blip r:embed="rId9">
              <a:alphaModFix/>
            </a:blip>
            <a:srcRect b="0" l="0" r="0" t="0"/>
            <a:stretch/>
          </p:blipFill>
          <p:spPr>
            <a:xfrm>
              <a:off x="2754380" y="5799864"/>
              <a:ext cx="152399" cy="152400"/>
            </a:xfrm>
            <a:prstGeom prst="rect">
              <a:avLst/>
            </a:prstGeom>
            <a:noFill/>
            <a:ln>
              <a:noFill/>
            </a:ln>
          </p:spPr>
        </p:pic>
      </p:grpSp>
      <p:sp>
        <p:nvSpPr>
          <p:cNvPr id="55" name="Google Shape;55;p34"/>
          <p:cNvSpPr txBox="1"/>
          <p:nvPr/>
        </p:nvSpPr>
        <p:spPr>
          <a:xfrm>
            <a:off x="3507539" y="6137560"/>
            <a:ext cx="8077018" cy="584647"/>
          </a:xfrm>
          <a:prstGeom prst="rect">
            <a:avLst/>
          </a:prstGeom>
          <a:noFill/>
          <a:ln>
            <a:noFill/>
          </a:ln>
        </p:spPr>
        <p:txBody>
          <a:bodyPr anchorCtr="0" anchor="t" bIns="45700" lIns="91425" spcFirstLastPara="1" rIns="91425" wrap="square" tIns="45700">
            <a:spAutoFit/>
          </a:bodyPr>
          <a:lstStyle/>
          <a:p>
            <a:pPr indent="0" lvl="0" marL="0" marR="0" rtl="0" algn="just">
              <a:lnSpc>
                <a:spcPct val="130000"/>
              </a:lnSpc>
              <a:spcBef>
                <a:spcPts val="0"/>
              </a:spcBef>
              <a:spcAft>
                <a:spcPts val="0"/>
              </a:spcAft>
              <a:buNone/>
            </a:pPr>
            <a:r>
              <a:rPr lang="en-US" sz="1000">
                <a:solidFill>
                  <a:schemeClr val="dk1"/>
                </a:solidFill>
                <a:latin typeface="Calibri"/>
                <a:ea typeface="Calibri"/>
                <a:cs typeface="Calibri"/>
                <a:sym typeface="Calibri"/>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a:p>
        </p:txBody>
      </p:sp>
    </p:spTree>
  </p:cSld>
  <p:clrMap accent1="accent1" accent2="accent2" accent3="accent3" accent4="accent4" accent5="accent5" accent6="accent6" bg1="lt1" bg2="dk2" tx1="dk1" tx2="lt2" folHlink="folHlink" hlink="hlink"/>
  <p:sldLayoutIdLst>
    <p:sldLayoutId id="2147483653"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7" name="Shape 57"/>
        <p:cNvGrpSpPr/>
        <p:nvPr/>
      </p:nvGrpSpPr>
      <p:grpSpPr>
        <a:xfrm>
          <a:off x="0" y="0"/>
          <a:ext cx="0" cy="0"/>
          <a:chOff x="0" y="0"/>
          <a:chExt cx="0" cy="0"/>
        </a:xfrm>
      </p:grpSpPr>
      <p:pic>
        <p:nvPicPr>
          <p:cNvPr id="58" name="Google Shape;58;p36"/>
          <p:cNvPicPr preferRelativeResize="0"/>
          <p:nvPr/>
        </p:nvPicPr>
        <p:blipFill rotWithShape="1">
          <a:blip r:embed="rId1">
            <a:alphaModFix/>
          </a:blip>
          <a:srcRect b="0" l="0" r="0" t="0"/>
          <a:stretch/>
        </p:blipFill>
        <p:spPr>
          <a:xfrm>
            <a:off x="3811084" y="1690210"/>
            <a:ext cx="3913115" cy="2608743"/>
          </a:xfrm>
          <a:prstGeom prst="rect">
            <a:avLst/>
          </a:prstGeom>
          <a:noFill/>
          <a:ln>
            <a:noFill/>
          </a:ln>
        </p:spPr>
      </p:pic>
      <p:grpSp>
        <p:nvGrpSpPr>
          <p:cNvPr id="59" name="Google Shape;59;p36"/>
          <p:cNvGrpSpPr/>
          <p:nvPr/>
        </p:nvGrpSpPr>
        <p:grpSpPr>
          <a:xfrm>
            <a:off x="607443" y="5784622"/>
            <a:ext cx="10977114" cy="874724"/>
            <a:chOff x="607443" y="5723662"/>
            <a:chExt cx="10977114" cy="874724"/>
          </a:xfrm>
        </p:grpSpPr>
        <p:pic>
          <p:nvPicPr>
            <p:cNvPr id="60" name="Google Shape;60;p36"/>
            <p:cNvPicPr preferRelativeResize="0"/>
            <p:nvPr/>
          </p:nvPicPr>
          <p:blipFill rotWithShape="1">
            <a:blip r:embed="rId2">
              <a:alphaModFix/>
            </a:blip>
            <a:srcRect b="0" l="0" r="0" t="0"/>
            <a:stretch/>
          </p:blipFill>
          <p:spPr>
            <a:xfrm>
              <a:off x="633578" y="6139462"/>
              <a:ext cx="2187488" cy="458924"/>
            </a:xfrm>
            <a:prstGeom prst="rect">
              <a:avLst/>
            </a:prstGeom>
            <a:noFill/>
            <a:ln>
              <a:noFill/>
            </a:ln>
          </p:spPr>
        </p:pic>
        <p:sp>
          <p:nvSpPr>
            <p:cNvPr id="61" name="Google Shape;61;p36"/>
            <p:cNvSpPr txBox="1"/>
            <p:nvPr/>
          </p:nvSpPr>
          <p:spPr>
            <a:xfrm>
              <a:off x="3507539" y="6150892"/>
              <a:ext cx="8077018" cy="417935"/>
            </a:xfrm>
            <a:prstGeom prst="rect">
              <a:avLst/>
            </a:prstGeom>
            <a:noFill/>
            <a:ln>
              <a:noFill/>
            </a:ln>
          </p:spPr>
          <p:txBody>
            <a:bodyPr anchorCtr="0" anchor="t" bIns="45700" lIns="91425" spcFirstLastPara="1" rIns="91425" wrap="square" tIns="45700">
              <a:spAutoFit/>
            </a:bodyPr>
            <a:lstStyle/>
            <a:p>
              <a:pPr indent="0" lvl="0" marL="0" marR="0" rtl="0" algn="just">
                <a:lnSpc>
                  <a:spcPct val="130000"/>
                </a:lnSpc>
                <a:spcBef>
                  <a:spcPts val="0"/>
                </a:spcBef>
                <a:spcAft>
                  <a:spcPts val="0"/>
                </a:spcAft>
                <a:buNone/>
              </a:pPr>
              <a:r>
                <a:rPr lang="en-US" sz="1000">
                  <a:solidFill>
                    <a:schemeClr val="dk1"/>
                  </a:solidFill>
                  <a:latin typeface="Calibri"/>
                  <a:ea typeface="Calibri"/>
                  <a:cs typeface="Calibri"/>
                  <a:sym typeface="Calibri"/>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endParaRPr/>
            </a:p>
          </p:txBody>
        </p:sp>
        <p:sp>
          <p:nvSpPr>
            <p:cNvPr id="62" name="Google Shape;62;p36"/>
            <p:cNvSpPr/>
            <p:nvPr/>
          </p:nvSpPr>
          <p:spPr>
            <a:xfrm flipH="1" rot="10800000">
              <a:off x="3507539" y="5723662"/>
              <a:ext cx="8077018" cy="152397"/>
            </a:xfrm>
            <a:custGeom>
              <a:rect b="b" l="l" r="r" t="t"/>
              <a:pathLst>
                <a:path extrusionOk="0" h="120000" w="13021310">
                  <a:moveTo>
                    <a:pt x="0" y="0"/>
                  </a:moveTo>
                  <a:lnTo>
                    <a:pt x="13020820" y="0"/>
                  </a:lnTo>
                </a:path>
              </a:pathLst>
            </a:custGeom>
            <a:noFill/>
            <a:ln cap="flat" cmpd="sng" w="38075">
              <a:solidFill>
                <a:srgbClr val="00000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pic>
          <p:nvPicPr>
            <p:cNvPr id="63" name="Google Shape;63;p36"/>
            <p:cNvPicPr preferRelativeResize="0"/>
            <p:nvPr/>
          </p:nvPicPr>
          <p:blipFill rotWithShape="1">
            <a:blip r:embed="rId3">
              <a:alphaModFix/>
            </a:blip>
            <a:srcRect b="0" l="0" r="0" t="0"/>
            <a:stretch/>
          </p:blipFill>
          <p:spPr>
            <a:xfrm>
              <a:off x="607443" y="5799864"/>
              <a:ext cx="152399" cy="152400"/>
            </a:xfrm>
            <a:prstGeom prst="rect">
              <a:avLst/>
            </a:prstGeom>
            <a:noFill/>
            <a:ln>
              <a:noFill/>
            </a:ln>
          </p:spPr>
        </p:pic>
        <p:pic>
          <p:nvPicPr>
            <p:cNvPr id="64" name="Google Shape;64;p36"/>
            <p:cNvPicPr preferRelativeResize="0"/>
            <p:nvPr/>
          </p:nvPicPr>
          <p:blipFill rotWithShape="1">
            <a:blip r:embed="rId4">
              <a:alphaModFix/>
            </a:blip>
            <a:srcRect b="0" l="0" r="0" t="0"/>
            <a:stretch/>
          </p:blipFill>
          <p:spPr>
            <a:xfrm>
              <a:off x="966872" y="5799864"/>
              <a:ext cx="152399" cy="152400"/>
            </a:xfrm>
            <a:prstGeom prst="rect">
              <a:avLst/>
            </a:prstGeom>
            <a:noFill/>
            <a:ln>
              <a:noFill/>
            </a:ln>
          </p:spPr>
        </p:pic>
        <p:pic>
          <p:nvPicPr>
            <p:cNvPr id="65" name="Google Shape;65;p36"/>
            <p:cNvPicPr preferRelativeResize="0"/>
            <p:nvPr/>
          </p:nvPicPr>
          <p:blipFill rotWithShape="1">
            <a:blip r:embed="rId5">
              <a:alphaModFix/>
            </a:blip>
            <a:srcRect b="0" l="0" r="0" t="0"/>
            <a:stretch/>
          </p:blipFill>
          <p:spPr>
            <a:xfrm>
              <a:off x="1320678" y="5799864"/>
              <a:ext cx="152399" cy="152400"/>
            </a:xfrm>
            <a:prstGeom prst="rect">
              <a:avLst/>
            </a:prstGeom>
            <a:noFill/>
            <a:ln>
              <a:noFill/>
            </a:ln>
          </p:spPr>
        </p:pic>
        <p:pic>
          <p:nvPicPr>
            <p:cNvPr id="66" name="Google Shape;66;p36"/>
            <p:cNvPicPr preferRelativeResize="0"/>
            <p:nvPr/>
          </p:nvPicPr>
          <p:blipFill rotWithShape="1">
            <a:blip r:embed="rId6">
              <a:alphaModFix/>
            </a:blip>
            <a:srcRect b="0" l="0" r="0" t="0"/>
            <a:stretch/>
          </p:blipFill>
          <p:spPr>
            <a:xfrm>
              <a:off x="1680911" y="5799864"/>
              <a:ext cx="152399" cy="152400"/>
            </a:xfrm>
            <a:prstGeom prst="rect">
              <a:avLst/>
            </a:prstGeom>
            <a:noFill/>
            <a:ln>
              <a:noFill/>
            </a:ln>
          </p:spPr>
        </p:pic>
        <p:pic>
          <p:nvPicPr>
            <p:cNvPr id="67" name="Google Shape;67;p36"/>
            <p:cNvPicPr preferRelativeResize="0"/>
            <p:nvPr/>
          </p:nvPicPr>
          <p:blipFill rotWithShape="1">
            <a:blip r:embed="rId7">
              <a:alphaModFix/>
            </a:blip>
            <a:srcRect b="0" l="0" r="0" t="0"/>
            <a:stretch/>
          </p:blipFill>
          <p:spPr>
            <a:xfrm>
              <a:off x="2040340" y="5799864"/>
              <a:ext cx="152399" cy="152400"/>
            </a:xfrm>
            <a:prstGeom prst="rect">
              <a:avLst/>
            </a:prstGeom>
            <a:noFill/>
            <a:ln>
              <a:noFill/>
            </a:ln>
          </p:spPr>
        </p:pic>
        <p:pic>
          <p:nvPicPr>
            <p:cNvPr id="68" name="Google Shape;68;p36"/>
            <p:cNvPicPr preferRelativeResize="0"/>
            <p:nvPr/>
          </p:nvPicPr>
          <p:blipFill rotWithShape="1">
            <a:blip r:embed="rId8">
              <a:alphaModFix/>
            </a:blip>
            <a:srcRect b="0" l="0" r="0" t="0"/>
            <a:stretch/>
          </p:blipFill>
          <p:spPr>
            <a:xfrm>
              <a:off x="2394146" y="5799864"/>
              <a:ext cx="152399" cy="152400"/>
            </a:xfrm>
            <a:prstGeom prst="rect">
              <a:avLst/>
            </a:prstGeom>
            <a:noFill/>
            <a:ln>
              <a:noFill/>
            </a:ln>
          </p:spPr>
        </p:pic>
        <p:pic>
          <p:nvPicPr>
            <p:cNvPr id="69" name="Google Shape;69;p36"/>
            <p:cNvPicPr preferRelativeResize="0"/>
            <p:nvPr/>
          </p:nvPicPr>
          <p:blipFill rotWithShape="1">
            <a:blip r:embed="rId4">
              <a:alphaModFix/>
            </a:blip>
            <a:srcRect b="0" l="0" r="0" t="0"/>
            <a:stretch/>
          </p:blipFill>
          <p:spPr>
            <a:xfrm>
              <a:off x="3108185" y="5799864"/>
              <a:ext cx="152399" cy="152400"/>
            </a:xfrm>
            <a:prstGeom prst="rect">
              <a:avLst/>
            </a:prstGeom>
            <a:noFill/>
            <a:ln>
              <a:noFill/>
            </a:ln>
          </p:spPr>
        </p:pic>
        <p:pic>
          <p:nvPicPr>
            <p:cNvPr id="70" name="Google Shape;70;p36"/>
            <p:cNvPicPr preferRelativeResize="0"/>
            <p:nvPr/>
          </p:nvPicPr>
          <p:blipFill rotWithShape="1">
            <a:blip r:embed="rId9">
              <a:alphaModFix/>
            </a:blip>
            <a:srcRect b="0" l="0" r="0" t="0"/>
            <a:stretch/>
          </p:blipFill>
          <p:spPr>
            <a:xfrm>
              <a:off x="2754380" y="5799864"/>
              <a:ext cx="152399" cy="152400"/>
            </a:xfrm>
            <a:prstGeom prst="rect">
              <a:avLst/>
            </a:prstGeom>
            <a:noFill/>
            <a:ln>
              <a:noFill/>
            </a:ln>
          </p:spPr>
        </p:pic>
      </p:grpSp>
      <p:sp>
        <p:nvSpPr>
          <p:cNvPr id="71" name="Google Shape;71;p36"/>
          <p:cNvSpPr/>
          <p:nvPr/>
        </p:nvSpPr>
        <p:spPr>
          <a:xfrm>
            <a:off x="0" y="0"/>
            <a:ext cx="12192000" cy="403986"/>
          </a:xfrm>
          <a:custGeom>
            <a:rect b="b" l="l" r="r" t="t"/>
            <a:pathLst>
              <a:path extrusionOk="0" h="403986" w="12192000">
                <a:moveTo>
                  <a:pt x="0" y="0"/>
                </a:moveTo>
                <a:lnTo>
                  <a:pt x="12192000" y="0"/>
                </a:lnTo>
                <a:lnTo>
                  <a:pt x="12190476" y="403986"/>
                </a:lnTo>
                <a:lnTo>
                  <a:pt x="0" y="151002"/>
                </a:lnTo>
                <a:lnTo>
                  <a:pt x="0" y="0"/>
                </a:lnTo>
                <a:close/>
              </a:path>
            </a:pathLst>
          </a:custGeom>
          <a:solidFill>
            <a:srgbClr val="D8D8D8"/>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sldLayoutIdLst>
    <p:sldLayoutId id="2147483655"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73" name="Shape 73"/>
        <p:cNvGrpSpPr/>
        <p:nvPr/>
      </p:nvGrpSpPr>
      <p:grpSpPr>
        <a:xfrm>
          <a:off x="0" y="0"/>
          <a:ext cx="0" cy="0"/>
          <a:chOff x="0" y="0"/>
          <a:chExt cx="0" cy="0"/>
        </a:xfrm>
      </p:grpSpPr>
      <p:sp>
        <p:nvSpPr>
          <p:cNvPr id="74" name="Google Shape;74;p38"/>
          <p:cNvSpPr/>
          <p:nvPr/>
        </p:nvSpPr>
        <p:spPr>
          <a:xfrm>
            <a:off x="0" y="0"/>
            <a:ext cx="12192000" cy="403986"/>
          </a:xfrm>
          <a:custGeom>
            <a:rect b="b" l="l" r="r" t="t"/>
            <a:pathLst>
              <a:path extrusionOk="0" h="403986" w="12192000">
                <a:moveTo>
                  <a:pt x="0" y="0"/>
                </a:moveTo>
                <a:lnTo>
                  <a:pt x="12192000" y="0"/>
                </a:lnTo>
                <a:lnTo>
                  <a:pt x="12190476" y="403986"/>
                </a:lnTo>
                <a:lnTo>
                  <a:pt x="0" y="151002"/>
                </a:lnTo>
                <a:lnTo>
                  <a:pt x="0" y="0"/>
                </a:lnTo>
                <a:close/>
              </a:path>
            </a:pathLst>
          </a:custGeom>
          <a:solidFill>
            <a:srgbClr val="D8D8D8"/>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nvGrpSpPr>
          <p:cNvPr id="75" name="Google Shape;75;p38"/>
          <p:cNvGrpSpPr/>
          <p:nvPr/>
        </p:nvGrpSpPr>
        <p:grpSpPr>
          <a:xfrm>
            <a:off x="607443" y="5784622"/>
            <a:ext cx="10977114" cy="874724"/>
            <a:chOff x="607443" y="5723662"/>
            <a:chExt cx="10977114" cy="874724"/>
          </a:xfrm>
        </p:grpSpPr>
        <p:pic>
          <p:nvPicPr>
            <p:cNvPr id="76" name="Google Shape;76;p38"/>
            <p:cNvPicPr preferRelativeResize="0"/>
            <p:nvPr/>
          </p:nvPicPr>
          <p:blipFill rotWithShape="1">
            <a:blip r:embed="rId1">
              <a:alphaModFix/>
            </a:blip>
            <a:srcRect b="0" l="0" r="0" t="0"/>
            <a:stretch/>
          </p:blipFill>
          <p:spPr>
            <a:xfrm>
              <a:off x="633578" y="6139462"/>
              <a:ext cx="2187488" cy="458924"/>
            </a:xfrm>
            <a:prstGeom prst="rect">
              <a:avLst/>
            </a:prstGeom>
            <a:noFill/>
            <a:ln>
              <a:noFill/>
            </a:ln>
          </p:spPr>
        </p:pic>
        <p:sp>
          <p:nvSpPr>
            <p:cNvPr id="77" name="Google Shape;77;p38"/>
            <p:cNvSpPr txBox="1"/>
            <p:nvPr/>
          </p:nvSpPr>
          <p:spPr>
            <a:xfrm>
              <a:off x="3507539" y="6150892"/>
              <a:ext cx="8077018" cy="417935"/>
            </a:xfrm>
            <a:prstGeom prst="rect">
              <a:avLst/>
            </a:prstGeom>
            <a:noFill/>
            <a:ln>
              <a:noFill/>
            </a:ln>
          </p:spPr>
          <p:txBody>
            <a:bodyPr anchorCtr="0" anchor="t" bIns="45700" lIns="91425" spcFirstLastPara="1" rIns="91425" wrap="square" tIns="45700">
              <a:spAutoFit/>
            </a:bodyPr>
            <a:lstStyle/>
            <a:p>
              <a:pPr indent="0" lvl="0" marL="0" marR="0" rtl="0" algn="just">
                <a:lnSpc>
                  <a:spcPct val="130000"/>
                </a:lnSpc>
                <a:spcBef>
                  <a:spcPts val="0"/>
                </a:spcBef>
                <a:spcAft>
                  <a:spcPts val="0"/>
                </a:spcAft>
                <a:buNone/>
              </a:pPr>
              <a:r>
                <a:rPr lang="en-US" sz="1000">
                  <a:solidFill>
                    <a:schemeClr val="dk1"/>
                  </a:solidFill>
                  <a:latin typeface="Calibri"/>
                  <a:ea typeface="Calibri"/>
                  <a:cs typeface="Calibri"/>
                  <a:sym typeface="Calibri"/>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endParaRPr/>
            </a:p>
          </p:txBody>
        </p:sp>
        <p:sp>
          <p:nvSpPr>
            <p:cNvPr id="78" name="Google Shape;78;p38"/>
            <p:cNvSpPr/>
            <p:nvPr/>
          </p:nvSpPr>
          <p:spPr>
            <a:xfrm flipH="1" rot="10800000">
              <a:off x="3507539" y="5723662"/>
              <a:ext cx="8077018" cy="152397"/>
            </a:xfrm>
            <a:custGeom>
              <a:rect b="b" l="l" r="r" t="t"/>
              <a:pathLst>
                <a:path extrusionOk="0" h="120000" w="13021310">
                  <a:moveTo>
                    <a:pt x="0" y="0"/>
                  </a:moveTo>
                  <a:lnTo>
                    <a:pt x="13020820" y="0"/>
                  </a:lnTo>
                </a:path>
              </a:pathLst>
            </a:custGeom>
            <a:noFill/>
            <a:ln cap="flat" cmpd="sng" w="38075">
              <a:solidFill>
                <a:srgbClr val="00000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pic>
          <p:nvPicPr>
            <p:cNvPr id="79" name="Google Shape;79;p38"/>
            <p:cNvPicPr preferRelativeResize="0"/>
            <p:nvPr/>
          </p:nvPicPr>
          <p:blipFill rotWithShape="1">
            <a:blip r:embed="rId2">
              <a:alphaModFix/>
            </a:blip>
            <a:srcRect b="0" l="0" r="0" t="0"/>
            <a:stretch/>
          </p:blipFill>
          <p:spPr>
            <a:xfrm>
              <a:off x="607443" y="5799864"/>
              <a:ext cx="152399" cy="152400"/>
            </a:xfrm>
            <a:prstGeom prst="rect">
              <a:avLst/>
            </a:prstGeom>
            <a:noFill/>
            <a:ln>
              <a:noFill/>
            </a:ln>
          </p:spPr>
        </p:pic>
        <p:pic>
          <p:nvPicPr>
            <p:cNvPr id="80" name="Google Shape;80;p38"/>
            <p:cNvPicPr preferRelativeResize="0"/>
            <p:nvPr/>
          </p:nvPicPr>
          <p:blipFill rotWithShape="1">
            <a:blip r:embed="rId3">
              <a:alphaModFix/>
            </a:blip>
            <a:srcRect b="0" l="0" r="0" t="0"/>
            <a:stretch/>
          </p:blipFill>
          <p:spPr>
            <a:xfrm>
              <a:off x="966872" y="5799864"/>
              <a:ext cx="152399" cy="152400"/>
            </a:xfrm>
            <a:prstGeom prst="rect">
              <a:avLst/>
            </a:prstGeom>
            <a:noFill/>
            <a:ln>
              <a:noFill/>
            </a:ln>
          </p:spPr>
        </p:pic>
        <p:pic>
          <p:nvPicPr>
            <p:cNvPr id="81" name="Google Shape;81;p38"/>
            <p:cNvPicPr preferRelativeResize="0"/>
            <p:nvPr/>
          </p:nvPicPr>
          <p:blipFill rotWithShape="1">
            <a:blip r:embed="rId4">
              <a:alphaModFix/>
            </a:blip>
            <a:srcRect b="0" l="0" r="0" t="0"/>
            <a:stretch/>
          </p:blipFill>
          <p:spPr>
            <a:xfrm>
              <a:off x="1320678" y="5799864"/>
              <a:ext cx="152399" cy="152400"/>
            </a:xfrm>
            <a:prstGeom prst="rect">
              <a:avLst/>
            </a:prstGeom>
            <a:noFill/>
            <a:ln>
              <a:noFill/>
            </a:ln>
          </p:spPr>
        </p:pic>
        <p:pic>
          <p:nvPicPr>
            <p:cNvPr id="82" name="Google Shape;82;p38"/>
            <p:cNvPicPr preferRelativeResize="0"/>
            <p:nvPr/>
          </p:nvPicPr>
          <p:blipFill rotWithShape="1">
            <a:blip r:embed="rId5">
              <a:alphaModFix/>
            </a:blip>
            <a:srcRect b="0" l="0" r="0" t="0"/>
            <a:stretch/>
          </p:blipFill>
          <p:spPr>
            <a:xfrm>
              <a:off x="1680911" y="5799864"/>
              <a:ext cx="152399" cy="152400"/>
            </a:xfrm>
            <a:prstGeom prst="rect">
              <a:avLst/>
            </a:prstGeom>
            <a:noFill/>
            <a:ln>
              <a:noFill/>
            </a:ln>
          </p:spPr>
        </p:pic>
        <p:pic>
          <p:nvPicPr>
            <p:cNvPr id="83" name="Google Shape;83;p38"/>
            <p:cNvPicPr preferRelativeResize="0"/>
            <p:nvPr/>
          </p:nvPicPr>
          <p:blipFill rotWithShape="1">
            <a:blip r:embed="rId6">
              <a:alphaModFix/>
            </a:blip>
            <a:srcRect b="0" l="0" r="0" t="0"/>
            <a:stretch/>
          </p:blipFill>
          <p:spPr>
            <a:xfrm>
              <a:off x="2040340" y="5799864"/>
              <a:ext cx="152399" cy="152400"/>
            </a:xfrm>
            <a:prstGeom prst="rect">
              <a:avLst/>
            </a:prstGeom>
            <a:noFill/>
            <a:ln>
              <a:noFill/>
            </a:ln>
          </p:spPr>
        </p:pic>
        <p:pic>
          <p:nvPicPr>
            <p:cNvPr id="84" name="Google Shape;84;p38"/>
            <p:cNvPicPr preferRelativeResize="0"/>
            <p:nvPr/>
          </p:nvPicPr>
          <p:blipFill rotWithShape="1">
            <a:blip r:embed="rId7">
              <a:alphaModFix/>
            </a:blip>
            <a:srcRect b="0" l="0" r="0" t="0"/>
            <a:stretch/>
          </p:blipFill>
          <p:spPr>
            <a:xfrm>
              <a:off x="2394146" y="5799864"/>
              <a:ext cx="152399" cy="152400"/>
            </a:xfrm>
            <a:prstGeom prst="rect">
              <a:avLst/>
            </a:prstGeom>
            <a:noFill/>
            <a:ln>
              <a:noFill/>
            </a:ln>
          </p:spPr>
        </p:pic>
        <p:pic>
          <p:nvPicPr>
            <p:cNvPr id="85" name="Google Shape;85;p38"/>
            <p:cNvPicPr preferRelativeResize="0"/>
            <p:nvPr/>
          </p:nvPicPr>
          <p:blipFill rotWithShape="1">
            <a:blip r:embed="rId3">
              <a:alphaModFix/>
            </a:blip>
            <a:srcRect b="0" l="0" r="0" t="0"/>
            <a:stretch/>
          </p:blipFill>
          <p:spPr>
            <a:xfrm>
              <a:off x="3108185" y="5799864"/>
              <a:ext cx="152399" cy="152400"/>
            </a:xfrm>
            <a:prstGeom prst="rect">
              <a:avLst/>
            </a:prstGeom>
            <a:noFill/>
            <a:ln>
              <a:noFill/>
            </a:ln>
          </p:spPr>
        </p:pic>
        <p:pic>
          <p:nvPicPr>
            <p:cNvPr id="86" name="Google Shape;86;p38"/>
            <p:cNvPicPr preferRelativeResize="0"/>
            <p:nvPr/>
          </p:nvPicPr>
          <p:blipFill rotWithShape="1">
            <a:blip r:embed="rId8">
              <a:alphaModFix/>
            </a:blip>
            <a:srcRect b="0" l="0" r="0" t="0"/>
            <a:stretch/>
          </p:blipFill>
          <p:spPr>
            <a:xfrm>
              <a:off x="2754380" y="5799864"/>
              <a:ext cx="152399" cy="152400"/>
            </a:xfrm>
            <a:prstGeom prst="rect">
              <a:avLst/>
            </a:prstGeom>
            <a:noFill/>
            <a:ln>
              <a:noFill/>
            </a:ln>
          </p:spPr>
        </p:pic>
      </p:grpSp>
      <p:pic>
        <p:nvPicPr>
          <p:cNvPr id="87" name="Google Shape;87;p38"/>
          <p:cNvPicPr preferRelativeResize="0"/>
          <p:nvPr/>
        </p:nvPicPr>
        <p:blipFill rotWithShape="1">
          <a:blip r:embed="rId9">
            <a:alphaModFix/>
          </a:blip>
          <a:srcRect b="0" l="0" r="0" t="0"/>
          <a:stretch/>
        </p:blipFill>
        <p:spPr>
          <a:xfrm>
            <a:off x="10064337" y="471054"/>
            <a:ext cx="1620000" cy="108000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57"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89" name="Shape 89"/>
        <p:cNvGrpSpPr/>
        <p:nvPr/>
      </p:nvGrpSpPr>
      <p:grpSpPr>
        <a:xfrm>
          <a:off x="0" y="0"/>
          <a:ext cx="0" cy="0"/>
          <a:chOff x="0" y="0"/>
          <a:chExt cx="0" cy="0"/>
        </a:xfrm>
      </p:grpSpPr>
      <p:sp>
        <p:nvSpPr>
          <p:cNvPr id="90" name="Google Shape;90;p40"/>
          <p:cNvSpPr/>
          <p:nvPr/>
        </p:nvSpPr>
        <p:spPr>
          <a:xfrm>
            <a:off x="0" y="0"/>
            <a:ext cx="12192000" cy="403986"/>
          </a:xfrm>
          <a:custGeom>
            <a:rect b="b" l="l" r="r" t="t"/>
            <a:pathLst>
              <a:path extrusionOk="0" h="403986" w="12192000">
                <a:moveTo>
                  <a:pt x="0" y="0"/>
                </a:moveTo>
                <a:lnTo>
                  <a:pt x="12192000" y="0"/>
                </a:lnTo>
                <a:lnTo>
                  <a:pt x="12190476" y="403986"/>
                </a:lnTo>
                <a:lnTo>
                  <a:pt x="0" y="151002"/>
                </a:lnTo>
                <a:lnTo>
                  <a:pt x="0" y="0"/>
                </a:lnTo>
                <a:close/>
              </a:path>
            </a:pathLst>
          </a:custGeom>
          <a:solidFill>
            <a:srgbClr val="F5911B"/>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nvGrpSpPr>
          <p:cNvPr id="91" name="Google Shape;91;p40"/>
          <p:cNvGrpSpPr/>
          <p:nvPr/>
        </p:nvGrpSpPr>
        <p:grpSpPr>
          <a:xfrm>
            <a:off x="607443" y="5784622"/>
            <a:ext cx="10977114" cy="874724"/>
            <a:chOff x="607443" y="5723662"/>
            <a:chExt cx="10977114" cy="874724"/>
          </a:xfrm>
        </p:grpSpPr>
        <p:pic>
          <p:nvPicPr>
            <p:cNvPr id="92" name="Google Shape;92;p40"/>
            <p:cNvPicPr preferRelativeResize="0"/>
            <p:nvPr/>
          </p:nvPicPr>
          <p:blipFill rotWithShape="1">
            <a:blip r:embed="rId1">
              <a:alphaModFix/>
            </a:blip>
            <a:srcRect b="0" l="0" r="0" t="0"/>
            <a:stretch/>
          </p:blipFill>
          <p:spPr>
            <a:xfrm>
              <a:off x="633578" y="6139462"/>
              <a:ext cx="2187488" cy="458924"/>
            </a:xfrm>
            <a:prstGeom prst="rect">
              <a:avLst/>
            </a:prstGeom>
            <a:noFill/>
            <a:ln>
              <a:noFill/>
            </a:ln>
          </p:spPr>
        </p:pic>
        <p:sp>
          <p:nvSpPr>
            <p:cNvPr id="93" name="Google Shape;93;p40"/>
            <p:cNvSpPr txBox="1"/>
            <p:nvPr/>
          </p:nvSpPr>
          <p:spPr>
            <a:xfrm>
              <a:off x="3507539" y="6150892"/>
              <a:ext cx="8077018" cy="417935"/>
            </a:xfrm>
            <a:prstGeom prst="rect">
              <a:avLst/>
            </a:prstGeom>
            <a:noFill/>
            <a:ln>
              <a:noFill/>
            </a:ln>
          </p:spPr>
          <p:txBody>
            <a:bodyPr anchorCtr="0" anchor="t" bIns="45700" lIns="91425" spcFirstLastPara="1" rIns="91425" wrap="square" tIns="45700">
              <a:spAutoFit/>
            </a:bodyPr>
            <a:lstStyle/>
            <a:p>
              <a:pPr indent="0" lvl="0" marL="0" marR="0" rtl="0" algn="just">
                <a:lnSpc>
                  <a:spcPct val="130000"/>
                </a:lnSpc>
                <a:spcBef>
                  <a:spcPts val="0"/>
                </a:spcBef>
                <a:spcAft>
                  <a:spcPts val="0"/>
                </a:spcAft>
                <a:buNone/>
              </a:pPr>
              <a:r>
                <a:rPr lang="en-US" sz="1000">
                  <a:solidFill>
                    <a:schemeClr val="dk1"/>
                  </a:solidFill>
                  <a:latin typeface="Calibri"/>
                  <a:ea typeface="Calibri"/>
                  <a:cs typeface="Calibri"/>
                  <a:sym typeface="Calibri"/>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endParaRPr/>
            </a:p>
          </p:txBody>
        </p:sp>
        <p:sp>
          <p:nvSpPr>
            <p:cNvPr id="94" name="Google Shape;94;p40"/>
            <p:cNvSpPr/>
            <p:nvPr/>
          </p:nvSpPr>
          <p:spPr>
            <a:xfrm flipH="1" rot="10800000">
              <a:off x="3507539" y="5723662"/>
              <a:ext cx="8077018" cy="152397"/>
            </a:xfrm>
            <a:custGeom>
              <a:rect b="b" l="l" r="r" t="t"/>
              <a:pathLst>
                <a:path extrusionOk="0" h="120000" w="13021310">
                  <a:moveTo>
                    <a:pt x="0" y="0"/>
                  </a:moveTo>
                  <a:lnTo>
                    <a:pt x="13020820" y="0"/>
                  </a:lnTo>
                </a:path>
              </a:pathLst>
            </a:custGeom>
            <a:noFill/>
            <a:ln cap="flat" cmpd="sng" w="38075">
              <a:solidFill>
                <a:srgbClr val="00000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pic>
          <p:nvPicPr>
            <p:cNvPr id="95" name="Google Shape;95;p40"/>
            <p:cNvPicPr preferRelativeResize="0"/>
            <p:nvPr/>
          </p:nvPicPr>
          <p:blipFill rotWithShape="1">
            <a:blip r:embed="rId2">
              <a:alphaModFix/>
            </a:blip>
            <a:srcRect b="0" l="0" r="0" t="0"/>
            <a:stretch/>
          </p:blipFill>
          <p:spPr>
            <a:xfrm>
              <a:off x="607443" y="5799864"/>
              <a:ext cx="152399" cy="152400"/>
            </a:xfrm>
            <a:prstGeom prst="rect">
              <a:avLst/>
            </a:prstGeom>
            <a:noFill/>
            <a:ln>
              <a:noFill/>
            </a:ln>
          </p:spPr>
        </p:pic>
        <p:pic>
          <p:nvPicPr>
            <p:cNvPr id="96" name="Google Shape;96;p40"/>
            <p:cNvPicPr preferRelativeResize="0"/>
            <p:nvPr/>
          </p:nvPicPr>
          <p:blipFill rotWithShape="1">
            <a:blip r:embed="rId3">
              <a:alphaModFix/>
            </a:blip>
            <a:srcRect b="0" l="0" r="0" t="0"/>
            <a:stretch/>
          </p:blipFill>
          <p:spPr>
            <a:xfrm>
              <a:off x="966872" y="5799864"/>
              <a:ext cx="152399" cy="152400"/>
            </a:xfrm>
            <a:prstGeom prst="rect">
              <a:avLst/>
            </a:prstGeom>
            <a:noFill/>
            <a:ln>
              <a:noFill/>
            </a:ln>
          </p:spPr>
        </p:pic>
        <p:pic>
          <p:nvPicPr>
            <p:cNvPr id="97" name="Google Shape;97;p40"/>
            <p:cNvPicPr preferRelativeResize="0"/>
            <p:nvPr/>
          </p:nvPicPr>
          <p:blipFill rotWithShape="1">
            <a:blip r:embed="rId4">
              <a:alphaModFix/>
            </a:blip>
            <a:srcRect b="0" l="0" r="0" t="0"/>
            <a:stretch/>
          </p:blipFill>
          <p:spPr>
            <a:xfrm>
              <a:off x="1320678" y="5799864"/>
              <a:ext cx="152399" cy="152400"/>
            </a:xfrm>
            <a:prstGeom prst="rect">
              <a:avLst/>
            </a:prstGeom>
            <a:noFill/>
            <a:ln>
              <a:noFill/>
            </a:ln>
          </p:spPr>
        </p:pic>
        <p:pic>
          <p:nvPicPr>
            <p:cNvPr id="98" name="Google Shape;98;p40"/>
            <p:cNvPicPr preferRelativeResize="0"/>
            <p:nvPr/>
          </p:nvPicPr>
          <p:blipFill rotWithShape="1">
            <a:blip r:embed="rId5">
              <a:alphaModFix/>
            </a:blip>
            <a:srcRect b="0" l="0" r="0" t="0"/>
            <a:stretch/>
          </p:blipFill>
          <p:spPr>
            <a:xfrm>
              <a:off x="1680911" y="5799864"/>
              <a:ext cx="152399" cy="152400"/>
            </a:xfrm>
            <a:prstGeom prst="rect">
              <a:avLst/>
            </a:prstGeom>
            <a:noFill/>
            <a:ln>
              <a:noFill/>
            </a:ln>
          </p:spPr>
        </p:pic>
        <p:pic>
          <p:nvPicPr>
            <p:cNvPr id="99" name="Google Shape;99;p40"/>
            <p:cNvPicPr preferRelativeResize="0"/>
            <p:nvPr/>
          </p:nvPicPr>
          <p:blipFill rotWithShape="1">
            <a:blip r:embed="rId6">
              <a:alphaModFix/>
            </a:blip>
            <a:srcRect b="0" l="0" r="0" t="0"/>
            <a:stretch/>
          </p:blipFill>
          <p:spPr>
            <a:xfrm>
              <a:off x="2040340" y="5799864"/>
              <a:ext cx="152399" cy="152400"/>
            </a:xfrm>
            <a:prstGeom prst="rect">
              <a:avLst/>
            </a:prstGeom>
            <a:noFill/>
            <a:ln>
              <a:noFill/>
            </a:ln>
          </p:spPr>
        </p:pic>
        <p:pic>
          <p:nvPicPr>
            <p:cNvPr id="100" name="Google Shape;100;p40"/>
            <p:cNvPicPr preferRelativeResize="0"/>
            <p:nvPr/>
          </p:nvPicPr>
          <p:blipFill rotWithShape="1">
            <a:blip r:embed="rId7">
              <a:alphaModFix/>
            </a:blip>
            <a:srcRect b="0" l="0" r="0" t="0"/>
            <a:stretch/>
          </p:blipFill>
          <p:spPr>
            <a:xfrm>
              <a:off x="2394146" y="5799864"/>
              <a:ext cx="152399" cy="152400"/>
            </a:xfrm>
            <a:prstGeom prst="rect">
              <a:avLst/>
            </a:prstGeom>
            <a:noFill/>
            <a:ln>
              <a:noFill/>
            </a:ln>
          </p:spPr>
        </p:pic>
        <p:pic>
          <p:nvPicPr>
            <p:cNvPr id="101" name="Google Shape;101;p40"/>
            <p:cNvPicPr preferRelativeResize="0"/>
            <p:nvPr/>
          </p:nvPicPr>
          <p:blipFill rotWithShape="1">
            <a:blip r:embed="rId3">
              <a:alphaModFix/>
            </a:blip>
            <a:srcRect b="0" l="0" r="0" t="0"/>
            <a:stretch/>
          </p:blipFill>
          <p:spPr>
            <a:xfrm>
              <a:off x="3108185" y="5799864"/>
              <a:ext cx="152399" cy="152400"/>
            </a:xfrm>
            <a:prstGeom prst="rect">
              <a:avLst/>
            </a:prstGeom>
            <a:noFill/>
            <a:ln>
              <a:noFill/>
            </a:ln>
          </p:spPr>
        </p:pic>
        <p:pic>
          <p:nvPicPr>
            <p:cNvPr id="102" name="Google Shape;102;p40"/>
            <p:cNvPicPr preferRelativeResize="0"/>
            <p:nvPr/>
          </p:nvPicPr>
          <p:blipFill rotWithShape="1">
            <a:blip r:embed="rId8">
              <a:alphaModFix/>
            </a:blip>
            <a:srcRect b="0" l="0" r="0" t="0"/>
            <a:stretch/>
          </p:blipFill>
          <p:spPr>
            <a:xfrm>
              <a:off x="2754380" y="5799864"/>
              <a:ext cx="152399" cy="152400"/>
            </a:xfrm>
            <a:prstGeom prst="rect">
              <a:avLst/>
            </a:prstGeom>
            <a:noFill/>
            <a:ln>
              <a:noFill/>
            </a:ln>
          </p:spPr>
        </p:pic>
      </p:grpSp>
      <p:pic>
        <p:nvPicPr>
          <p:cNvPr id="103" name="Google Shape;103;p40"/>
          <p:cNvPicPr preferRelativeResize="0"/>
          <p:nvPr/>
        </p:nvPicPr>
        <p:blipFill rotWithShape="1">
          <a:blip r:embed="rId9">
            <a:alphaModFix/>
          </a:blip>
          <a:srcRect b="0" l="0" r="0" t="0"/>
          <a:stretch/>
        </p:blipFill>
        <p:spPr>
          <a:xfrm>
            <a:off x="10064337" y="471054"/>
            <a:ext cx="1620000" cy="108000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59"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7.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05" name="Shape 105"/>
        <p:cNvGrpSpPr/>
        <p:nvPr/>
      </p:nvGrpSpPr>
      <p:grpSpPr>
        <a:xfrm>
          <a:off x="0" y="0"/>
          <a:ext cx="0" cy="0"/>
          <a:chOff x="0" y="0"/>
          <a:chExt cx="0" cy="0"/>
        </a:xfrm>
      </p:grpSpPr>
      <p:sp>
        <p:nvSpPr>
          <p:cNvPr id="106" name="Google Shape;106;p42"/>
          <p:cNvSpPr/>
          <p:nvPr/>
        </p:nvSpPr>
        <p:spPr>
          <a:xfrm>
            <a:off x="0" y="0"/>
            <a:ext cx="12192000" cy="403986"/>
          </a:xfrm>
          <a:custGeom>
            <a:rect b="b" l="l" r="r" t="t"/>
            <a:pathLst>
              <a:path extrusionOk="0" h="403986" w="12192000">
                <a:moveTo>
                  <a:pt x="0" y="0"/>
                </a:moveTo>
                <a:lnTo>
                  <a:pt x="12192000" y="0"/>
                </a:lnTo>
                <a:lnTo>
                  <a:pt x="12190476" y="403986"/>
                </a:lnTo>
                <a:lnTo>
                  <a:pt x="0" y="151002"/>
                </a:lnTo>
                <a:lnTo>
                  <a:pt x="0" y="0"/>
                </a:lnTo>
                <a:close/>
              </a:path>
            </a:pathLst>
          </a:custGeom>
          <a:solidFill>
            <a:srgbClr val="8CAB49"/>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nvGrpSpPr>
          <p:cNvPr id="107" name="Google Shape;107;p42"/>
          <p:cNvGrpSpPr/>
          <p:nvPr/>
        </p:nvGrpSpPr>
        <p:grpSpPr>
          <a:xfrm>
            <a:off x="607443" y="5784622"/>
            <a:ext cx="10977114" cy="874724"/>
            <a:chOff x="607443" y="5723662"/>
            <a:chExt cx="10977114" cy="874724"/>
          </a:xfrm>
        </p:grpSpPr>
        <p:pic>
          <p:nvPicPr>
            <p:cNvPr id="108" name="Google Shape;108;p42"/>
            <p:cNvPicPr preferRelativeResize="0"/>
            <p:nvPr/>
          </p:nvPicPr>
          <p:blipFill rotWithShape="1">
            <a:blip r:embed="rId1">
              <a:alphaModFix/>
            </a:blip>
            <a:srcRect b="0" l="0" r="0" t="0"/>
            <a:stretch/>
          </p:blipFill>
          <p:spPr>
            <a:xfrm>
              <a:off x="633578" y="6139462"/>
              <a:ext cx="2187488" cy="458924"/>
            </a:xfrm>
            <a:prstGeom prst="rect">
              <a:avLst/>
            </a:prstGeom>
            <a:noFill/>
            <a:ln>
              <a:noFill/>
            </a:ln>
          </p:spPr>
        </p:pic>
        <p:sp>
          <p:nvSpPr>
            <p:cNvPr id="109" name="Google Shape;109;p42"/>
            <p:cNvSpPr txBox="1"/>
            <p:nvPr/>
          </p:nvSpPr>
          <p:spPr>
            <a:xfrm>
              <a:off x="3507539" y="6150892"/>
              <a:ext cx="8077018" cy="417935"/>
            </a:xfrm>
            <a:prstGeom prst="rect">
              <a:avLst/>
            </a:prstGeom>
            <a:noFill/>
            <a:ln>
              <a:noFill/>
            </a:ln>
          </p:spPr>
          <p:txBody>
            <a:bodyPr anchorCtr="0" anchor="t" bIns="45700" lIns="91425" spcFirstLastPara="1" rIns="91425" wrap="square" tIns="45700">
              <a:spAutoFit/>
            </a:bodyPr>
            <a:lstStyle/>
            <a:p>
              <a:pPr indent="0" lvl="0" marL="0" marR="0" rtl="0" algn="just">
                <a:lnSpc>
                  <a:spcPct val="130000"/>
                </a:lnSpc>
                <a:spcBef>
                  <a:spcPts val="0"/>
                </a:spcBef>
                <a:spcAft>
                  <a:spcPts val="0"/>
                </a:spcAft>
                <a:buNone/>
              </a:pPr>
              <a:r>
                <a:rPr lang="en-US" sz="1000">
                  <a:solidFill>
                    <a:schemeClr val="dk1"/>
                  </a:solidFill>
                  <a:latin typeface="Calibri"/>
                  <a:ea typeface="Calibri"/>
                  <a:cs typeface="Calibri"/>
                  <a:sym typeface="Calibri"/>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endParaRPr/>
            </a:p>
          </p:txBody>
        </p:sp>
        <p:sp>
          <p:nvSpPr>
            <p:cNvPr id="110" name="Google Shape;110;p42"/>
            <p:cNvSpPr/>
            <p:nvPr/>
          </p:nvSpPr>
          <p:spPr>
            <a:xfrm flipH="1" rot="10800000">
              <a:off x="3507539" y="5723662"/>
              <a:ext cx="8077018" cy="152397"/>
            </a:xfrm>
            <a:custGeom>
              <a:rect b="b" l="l" r="r" t="t"/>
              <a:pathLst>
                <a:path extrusionOk="0" h="120000" w="13021310">
                  <a:moveTo>
                    <a:pt x="0" y="0"/>
                  </a:moveTo>
                  <a:lnTo>
                    <a:pt x="13020820" y="0"/>
                  </a:lnTo>
                </a:path>
              </a:pathLst>
            </a:custGeom>
            <a:noFill/>
            <a:ln cap="flat" cmpd="sng" w="38075">
              <a:solidFill>
                <a:srgbClr val="00000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pic>
          <p:nvPicPr>
            <p:cNvPr id="111" name="Google Shape;111;p42"/>
            <p:cNvPicPr preferRelativeResize="0"/>
            <p:nvPr/>
          </p:nvPicPr>
          <p:blipFill rotWithShape="1">
            <a:blip r:embed="rId2">
              <a:alphaModFix/>
            </a:blip>
            <a:srcRect b="0" l="0" r="0" t="0"/>
            <a:stretch/>
          </p:blipFill>
          <p:spPr>
            <a:xfrm>
              <a:off x="607443" y="5799864"/>
              <a:ext cx="152399" cy="152400"/>
            </a:xfrm>
            <a:prstGeom prst="rect">
              <a:avLst/>
            </a:prstGeom>
            <a:noFill/>
            <a:ln>
              <a:noFill/>
            </a:ln>
          </p:spPr>
        </p:pic>
        <p:pic>
          <p:nvPicPr>
            <p:cNvPr id="112" name="Google Shape;112;p42"/>
            <p:cNvPicPr preferRelativeResize="0"/>
            <p:nvPr/>
          </p:nvPicPr>
          <p:blipFill rotWithShape="1">
            <a:blip r:embed="rId3">
              <a:alphaModFix/>
            </a:blip>
            <a:srcRect b="0" l="0" r="0" t="0"/>
            <a:stretch/>
          </p:blipFill>
          <p:spPr>
            <a:xfrm>
              <a:off x="966872" y="5799864"/>
              <a:ext cx="152399" cy="152400"/>
            </a:xfrm>
            <a:prstGeom prst="rect">
              <a:avLst/>
            </a:prstGeom>
            <a:noFill/>
            <a:ln>
              <a:noFill/>
            </a:ln>
          </p:spPr>
        </p:pic>
        <p:pic>
          <p:nvPicPr>
            <p:cNvPr id="113" name="Google Shape;113;p42"/>
            <p:cNvPicPr preferRelativeResize="0"/>
            <p:nvPr/>
          </p:nvPicPr>
          <p:blipFill rotWithShape="1">
            <a:blip r:embed="rId4">
              <a:alphaModFix/>
            </a:blip>
            <a:srcRect b="0" l="0" r="0" t="0"/>
            <a:stretch/>
          </p:blipFill>
          <p:spPr>
            <a:xfrm>
              <a:off x="1320678" y="5799864"/>
              <a:ext cx="152399" cy="152400"/>
            </a:xfrm>
            <a:prstGeom prst="rect">
              <a:avLst/>
            </a:prstGeom>
            <a:noFill/>
            <a:ln>
              <a:noFill/>
            </a:ln>
          </p:spPr>
        </p:pic>
        <p:pic>
          <p:nvPicPr>
            <p:cNvPr id="114" name="Google Shape;114;p42"/>
            <p:cNvPicPr preferRelativeResize="0"/>
            <p:nvPr/>
          </p:nvPicPr>
          <p:blipFill rotWithShape="1">
            <a:blip r:embed="rId5">
              <a:alphaModFix/>
            </a:blip>
            <a:srcRect b="0" l="0" r="0" t="0"/>
            <a:stretch/>
          </p:blipFill>
          <p:spPr>
            <a:xfrm>
              <a:off x="1680911" y="5799864"/>
              <a:ext cx="152399" cy="152400"/>
            </a:xfrm>
            <a:prstGeom prst="rect">
              <a:avLst/>
            </a:prstGeom>
            <a:noFill/>
            <a:ln>
              <a:noFill/>
            </a:ln>
          </p:spPr>
        </p:pic>
        <p:pic>
          <p:nvPicPr>
            <p:cNvPr id="115" name="Google Shape;115;p42"/>
            <p:cNvPicPr preferRelativeResize="0"/>
            <p:nvPr/>
          </p:nvPicPr>
          <p:blipFill rotWithShape="1">
            <a:blip r:embed="rId6">
              <a:alphaModFix/>
            </a:blip>
            <a:srcRect b="0" l="0" r="0" t="0"/>
            <a:stretch/>
          </p:blipFill>
          <p:spPr>
            <a:xfrm>
              <a:off x="2040340" y="5799864"/>
              <a:ext cx="152399" cy="152400"/>
            </a:xfrm>
            <a:prstGeom prst="rect">
              <a:avLst/>
            </a:prstGeom>
            <a:noFill/>
            <a:ln>
              <a:noFill/>
            </a:ln>
          </p:spPr>
        </p:pic>
        <p:pic>
          <p:nvPicPr>
            <p:cNvPr id="116" name="Google Shape;116;p42"/>
            <p:cNvPicPr preferRelativeResize="0"/>
            <p:nvPr/>
          </p:nvPicPr>
          <p:blipFill rotWithShape="1">
            <a:blip r:embed="rId7">
              <a:alphaModFix/>
            </a:blip>
            <a:srcRect b="0" l="0" r="0" t="0"/>
            <a:stretch/>
          </p:blipFill>
          <p:spPr>
            <a:xfrm>
              <a:off x="2394146" y="5799864"/>
              <a:ext cx="152399" cy="152400"/>
            </a:xfrm>
            <a:prstGeom prst="rect">
              <a:avLst/>
            </a:prstGeom>
            <a:noFill/>
            <a:ln>
              <a:noFill/>
            </a:ln>
          </p:spPr>
        </p:pic>
        <p:pic>
          <p:nvPicPr>
            <p:cNvPr id="117" name="Google Shape;117;p42"/>
            <p:cNvPicPr preferRelativeResize="0"/>
            <p:nvPr/>
          </p:nvPicPr>
          <p:blipFill rotWithShape="1">
            <a:blip r:embed="rId3">
              <a:alphaModFix/>
            </a:blip>
            <a:srcRect b="0" l="0" r="0" t="0"/>
            <a:stretch/>
          </p:blipFill>
          <p:spPr>
            <a:xfrm>
              <a:off x="3108185" y="5799864"/>
              <a:ext cx="152399" cy="152400"/>
            </a:xfrm>
            <a:prstGeom prst="rect">
              <a:avLst/>
            </a:prstGeom>
            <a:noFill/>
            <a:ln>
              <a:noFill/>
            </a:ln>
          </p:spPr>
        </p:pic>
        <p:pic>
          <p:nvPicPr>
            <p:cNvPr id="118" name="Google Shape;118;p42"/>
            <p:cNvPicPr preferRelativeResize="0"/>
            <p:nvPr/>
          </p:nvPicPr>
          <p:blipFill rotWithShape="1">
            <a:blip r:embed="rId8">
              <a:alphaModFix/>
            </a:blip>
            <a:srcRect b="0" l="0" r="0" t="0"/>
            <a:stretch/>
          </p:blipFill>
          <p:spPr>
            <a:xfrm>
              <a:off x="2754380" y="5799864"/>
              <a:ext cx="152399" cy="152400"/>
            </a:xfrm>
            <a:prstGeom prst="rect">
              <a:avLst/>
            </a:prstGeom>
            <a:noFill/>
            <a:ln>
              <a:noFill/>
            </a:ln>
          </p:spPr>
        </p:pic>
      </p:grpSp>
      <p:pic>
        <p:nvPicPr>
          <p:cNvPr id="119" name="Google Shape;119;p42"/>
          <p:cNvPicPr preferRelativeResize="0"/>
          <p:nvPr/>
        </p:nvPicPr>
        <p:blipFill rotWithShape="1">
          <a:blip r:embed="rId9">
            <a:alphaModFix/>
          </a:blip>
          <a:srcRect b="0" l="0" r="0" t="0"/>
          <a:stretch/>
        </p:blipFill>
        <p:spPr>
          <a:xfrm>
            <a:off x="10064337" y="471054"/>
            <a:ext cx="1620000" cy="108000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61"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8.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22" name="Shape 122"/>
        <p:cNvGrpSpPr/>
        <p:nvPr/>
      </p:nvGrpSpPr>
      <p:grpSpPr>
        <a:xfrm>
          <a:off x="0" y="0"/>
          <a:ext cx="0" cy="0"/>
          <a:chOff x="0" y="0"/>
          <a:chExt cx="0" cy="0"/>
        </a:xfrm>
      </p:grpSpPr>
      <p:sp>
        <p:nvSpPr>
          <p:cNvPr id="123" name="Google Shape;123;p44"/>
          <p:cNvSpPr/>
          <p:nvPr/>
        </p:nvSpPr>
        <p:spPr>
          <a:xfrm>
            <a:off x="0" y="0"/>
            <a:ext cx="12192000" cy="403986"/>
          </a:xfrm>
          <a:custGeom>
            <a:rect b="b" l="l" r="r" t="t"/>
            <a:pathLst>
              <a:path extrusionOk="0" h="403986" w="12192000">
                <a:moveTo>
                  <a:pt x="0" y="0"/>
                </a:moveTo>
                <a:lnTo>
                  <a:pt x="12192000" y="0"/>
                </a:lnTo>
                <a:lnTo>
                  <a:pt x="12190476" y="403986"/>
                </a:lnTo>
                <a:lnTo>
                  <a:pt x="0" y="151002"/>
                </a:lnTo>
                <a:lnTo>
                  <a:pt x="0" y="0"/>
                </a:lnTo>
                <a:close/>
              </a:path>
            </a:pathLst>
          </a:custGeom>
          <a:solidFill>
            <a:srgbClr val="1CBECC"/>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nvGrpSpPr>
          <p:cNvPr id="124" name="Google Shape;124;p44"/>
          <p:cNvGrpSpPr/>
          <p:nvPr/>
        </p:nvGrpSpPr>
        <p:grpSpPr>
          <a:xfrm>
            <a:off x="607443" y="5784622"/>
            <a:ext cx="10977114" cy="874724"/>
            <a:chOff x="607443" y="5723662"/>
            <a:chExt cx="10977114" cy="874724"/>
          </a:xfrm>
        </p:grpSpPr>
        <p:pic>
          <p:nvPicPr>
            <p:cNvPr id="125" name="Google Shape;125;p44"/>
            <p:cNvPicPr preferRelativeResize="0"/>
            <p:nvPr/>
          </p:nvPicPr>
          <p:blipFill rotWithShape="1">
            <a:blip r:embed="rId1">
              <a:alphaModFix/>
            </a:blip>
            <a:srcRect b="0" l="0" r="0" t="0"/>
            <a:stretch/>
          </p:blipFill>
          <p:spPr>
            <a:xfrm>
              <a:off x="633578" y="6139462"/>
              <a:ext cx="2187488" cy="458924"/>
            </a:xfrm>
            <a:prstGeom prst="rect">
              <a:avLst/>
            </a:prstGeom>
            <a:noFill/>
            <a:ln>
              <a:noFill/>
            </a:ln>
          </p:spPr>
        </p:pic>
        <p:sp>
          <p:nvSpPr>
            <p:cNvPr id="126" name="Google Shape;126;p44"/>
            <p:cNvSpPr txBox="1"/>
            <p:nvPr/>
          </p:nvSpPr>
          <p:spPr>
            <a:xfrm>
              <a:off x="3507539" y="6150892"/>
              <a:ext cx="8077018" cy="417935"/>
            </a:xfrm>
            <a:prstGeom prst="rect">
              <a:avLst/>
            </a:prstGeom>
            <a:noFill/>
            <a:ln>
              <a:noFill/>
            </a:ln>
          </p:spPr>
          <p:txBody>
            <a:bodyPr anchorCtr="0" anchor="t" bIns="45700" lIns="91425" spcFirstLastPara="1" rIns="91425" wrap="square" tIns="45700">
              <a:spAutoFit/>
            </a:bodyPr>
            <a:lstStyle/>
            <a:p>
              <a:pPr indent="0" lvl="0" marL="0" marR="0" rtl="0" algn="just">
                <a:lnSpc>
                  <a:spcPct val="130000"/>
                </a:lnSpc>
                <a:spcBef>
                  <a:spcPts val="0"/>
                </a:spcBef>
                <a:spcAft>
                  <a:spcPts val="0"/>
                </a:spcAft>
                <a:buNone/>
              </a:pPr>
              <a:r>
                <a:rPr lang="en-US" sz="1000">
                  <a:solidFill>
                    <a:schemeClr val="dk1"/>
                  </a:solidFill>
                  <a:latin typeface="Calibri"/>
                  <a:ea typeface="Calibri"/>
                  <a:cs typeface="Calibri"/>
                  <a:sym typeface="Calibri"/>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endParaRPr/>
            </a:p>
          </p:txBody>
        </p:sp>
        <p:sp>
          <p:nvSpPr>
            <p:cNvPr id="127" name="Google Shape;127;p44"/>
            <p:cNvSpPr/>
            <p:nvPr/>
          </p:nvSpPr>
          <p:spPr>
            <a:xfrm flipH="1" rot="10800000">
              <a:off x="3507539" y="5723662"/>
              <a:ext cx="8077018" cy="152397"/>
            </a:xfrm>
            <a:custGeom>
              <a:rect b="b" l="l" r="r" t="t"/>
              <a:pathLst>
                <a:path extrusionOk="0" h="120000" w="13021310">
                  <a:moveTo>
                    <a:pt x="0" y="0"/>
                  </a:moveTo>
                  <a:lnTo>
                    <a:pt x="13020820" y="0"/>
                  </a:lnTo>
                </a:path>
              </a:pathLst>
            </a:custGeom>
            <a:noFill/>
            <a:ln cap="flat" cmpd="sng" w="38075">
              <a:solidFill>
                <a:srgbClr val="00000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pic>
          <p:nvPicPr>
            <p:cNvPr id="128" name="Google Shape;128;p44"/>
            <p:cNvPicPr preferRelativeResize="0"/>
            <p:nvPr/>
          </p:nvPicPr>
          <p:blipFill rotWithShape="1">
            <a:blip r:embed="rId2">
              <a:alphaModFix/>
            </a:blip>
            <a:srcRect b="0" l="0" r="0" t="0"/>
            <a:stretch/>
          </p:blipFill>
          <p:spPr>
            <a:xfrm>
              <a:off x="607443" y="5799864"/>
              <a:ext cx="152399" cy="152400"/>
            </a:xfrm>
            <a:prstGeom prst="rect">
              <a:avLst/>
            </a:prstGeom>
            <a:noFill/>
            <a:ln>
              <a:noFill/>
            </a:ln>
          </p:spPr>
        </p:pic>
        <p:pic>
          <p:nvPicPr>
            <p:cNvPr id="129" name="Google Shape;129;p44"/>
            <p:cNvPicPr preferRelativeResize="0"/>
            <p:nvPr/>
          </p:nvPicPr>
          <p:blipFill rotWithShape="1">
            <a:blip r:embed="rId3">
              <a:alphaModFix/>
            </a:blip>
            <a:srcRect b="0" l="0" r="0" t="0"/>
            <a:stretch/>
          </p:blipFill>
          <p:spPr>
            <a:xfrm>
              <a:off x="966872" y="5799864"/>
              <a:ext cx="152399" cy="152400"/>
            </a:xfrm>
            <a:prstGeom prst="rect">
              <a:avLst/>
            </a:prstGeom>
            <a:noFill/>
            <a:ln>
              <a:noFill/>
            </a:ln>
          </p:spPr>
        </p:pic>
        <p:pic>
          <p:nvPicPr>
            <p:cNvPr id="130" name="Google Shape;130;p44"/>
            <p:cNvPicPr preferRelativeResize="0"/>
            <p:nvPr/>
          </p:nvPicPr>
          <p:blipFill rotWithShape="1">
            <a:blip r:embed="rId4">
              <a:alphaModFix/>
            </a:blip>
            <a:srcRect b="0" l="0" r="0" t="0"/>
            <a:stretch/>
          </p:blipFill>
          <p:spPr>
            <a:xfrm>
              <a:off x="1320678" y="5799864"/>
              <a:ext cx="152399" cy="152400"/>
            </a:xfrm>
            <a:prstGeom prst="rect">
              <a:avLst/>
            </a:prstGeom>
            <a:noFill/>
            <a:ln>
              <a:noFill/>
            </a:ln>
          </p:spPr>
        </p:pic>
        <p:pic>
          <p:nvPicPr>
            <p:cNvPr id="131" name="Google Shape;131;p44"/>
            <p:cNvPicPr preferRelativeResize="0"/>
            <p:nvPr/>
          </p:nvPicPr>
          <p:blipFill rotWithShape="1">
            <a:blip r:embed="rId5">
              <a:alphaModFix/>
            </a:blip>
            <a:srcRect b="0" l="0" r="0" t="0"/>
            <a:stretch/>
          </p:blipFill>
          <p:spPr>
            <a:xfrm>
              <a:off x="1680911" y="5799864"/>
              <a:ext cx="152399" cy="152400"/>
            </a:xfrm>
            <a:prstGeom prst="rect">
              <a:avLst/>
            </a:prstGeom>
            <a:noFill/>
            <a:ln>
              <a:noFill/>
            </a:ln>
          </p:spPr>
        </p:pic>
        <p:pic>
          <p:nvPicPr>
            <p:cNvPr id="132" name="Google Shape;132;p44"/>
            <p:cNvPicPr preferRelativeResize="0"/>
            <p:nvPr/>
          </p:nvPicPr>
          <p:blipFill rotWithShape="1">
            <a:blip r:embed="rId6">
              <a:alphaModFix/>
            </a:blip>
            <a:srcRect b="0" l="0" r="0" t="0"/>
            <a:stretch/>
          </p:blipFill>
          <p:spPr>
            <a:xfrm>
              <a:off x="2040340" y="5799864"/>
              <a:ext cx="152399" cy="152400"/>
            </a:xfrm>
            <a:prstGeom prst="rect">
              <a:avLst/>
            </a:prstGeom>
            <a:noFill/>
            <a:ln>
              <a:noFill/>
            </a:ln>
          </p:spPr>
        </p:pic>
        <p:pic>
          <p:nvPicPr>
            <p:cNvPr id="133" name="Google Shape;133;p44"/>
            <p:cNvPicPr preferRelativeResize="0"/>
            <p:nvPr/>
          </p:nvPicPr>
          <p:blipFill rotWithShape="1">
            <a:blip r:embed="rId7">
              <a:alphaModFix/>
            </a:blip>
            <a:srcRect b="0" l="0" r="0" t="0"/>
            <a:stretch/>
          </p:blipFill>
          <p:spPr>
            <a:xfrm>
              <a:off x="2394146" y="5799864"/>
              <a:ext cx="152399" cy="152400"/>
            </a:xfrm>
            <a:prstGeom prst="rect">
              <a:avLst/>
            </a:prstGeom>
            <a:noFill/>
            <a:ln>
              <a:noFill/>
            </a:ln>
          </p:spPr>
        </p:pic>
        <p:pic>
          <p:nvPicPr>
            <p:cNvPr id="134" name="Google Shape;134;p44"/>
            <p:cNvPicPr preferRelativeResize="0"/>
            <p:nvPr/>
          </p:nvPicPr>
          <p:blipFill rotWithShape="1">
            <a:blip r:embed="rId3">
              <a:alphaModFix/>
            </a:blip>
            <a:srcRect b="0" l="0" r="0" t="0"/>
            <a:stretch/>
          </p:blipFill>
          <p:spPr>
            <a:xfrm>
              <a:off x="3108185" y="5799864"/>
              <a:ext cx="152399" cy="152400"/>
            </a:xfrm>
            <a:prstGeom prst="rect">
              <a:avLst/>
            </a:prstGeom>
            <a:noFill/>
            <a:ln>
              <a:noFill/>
            </a:ln>
          </p:spPr>
        </p:pic>
        <p:pic>
          <p:nvPicPr>
            <p:cNvPr id="135" name="Google Shape;135;p44"/>
            <p:cNvPicPr preferRelativeResize="0"/>
            <p:nvPr/>
          </p:nvPicPr>
          <p:blipFill rotWithShape="1">
            <a:blip r:embed="rId8">
              <a:alphaModFix/>
            </a:blip>
            <a:srcRect b="0" l="0" r="0" t="0"/>
            <a:stretch/>
          </p:blipFill>
          <p:spPr>
            <a:xfrm>
              <a:off x="2754380" y="5799864"/>
              <a:ext cx="152399" cy="152400"/>
            </a:xfrm>
            <a:prstGeom prst="rect">
              <a:avLst/>
            </a:prstGeom>
            <a:noFill/>
            <a:ln>
              <a:noFill/>
            </a:ln>
          </p:spPr>
        </p:pic>
      </p:grpSp>
      <p:pic>
        <p:nvPicPr>
          <p:cNvPr id="136" name="Google Shape;136;p44"/>
          <p:cNvPicPr preferRelativeResize="0"/>
          <p:nvPr/>
        </p:nvPicPr>
        <p:blipFill rotWithShape="1">
          <a:blip r:embed="rId9">
            <a:alphaModFix/>
          </a:blip>
          <a:srcRect b="0" l="0" r="0" t="0"/>
          <a:stretch/>
        </p:blipFill>
        <p:spPr>
          <a:xfrm>
            <a:off x="10064337" y="471054"/>
            <a:ext cx="1620000" cy="108000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63"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9.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38" name="Shape 138"/>
        <p:cNvGrpSpPr/>
        <p:nvPr/>
      </p:nvGrpSpPr>
      <p:grpSpPr>
        <a:xfrm>
          <a:off x="0" y="0"/>
          <a:ext cx="0" cy="0"/>
          <a:chOff x="0" y="0"/>
          <a:chExt cx="0" cy="0"/>
        </a:xfrm>
      </p:grpSpPr>
      <p:sp>
        <p:nvSpPr>
          <p:cNvPr id="139" name="Google Shape;139;p46"/>
          <p:cNvSpPr/>
          <p:nvPr/>
        </p:nvSpPr>
        <p:spPr>
          <a:xfrm>
            <a:off x="0" y="0"/>
            <a:ext cx="12192000" cy="403986"/>
          </a:xfrm>
          <a:custGeom>
            <a:rect b="b" l="l" r="r" t="t"/>
            <a:pathLst>
              <a:path extrusionOk="0" h="403986" w="12192000">
                <a:moveTo>
                  <a:pt x="0" y="0"/>
                </a:moveTo>
                <a:lnTo>
                  <a:pt x="12192000" y="0"/>
                </a:lnTo>
                <a:lnTo>
                  <a:pt x="12190476" y="403986"/>
                </a:lnTo>
                <a:lnTo>
                  <a:pt x="0" y="151002"/>
                </a:lnTo>
                <a:lnTo>
                  <a:pt x="0" y="0"/>
                </a:lnTo>
                <a:close/>
              </a:path>
            </a:pathLst>
          </a:custGeom>
          <a:solidFill>
            <a:srgbClr val="9A2583"/>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nvGrpSpPr>
          <p:cNvPr id="140" name="Google Shape;140;p46"/>
          <p:cNvGrpSpPr/>
          <p:nvPr/>
        </p:nvGrpSpPr>
        <p:grpSpPr>
          <a:xfrm>
            <a:off x="607443" y="5784622"/>
            <a:ext cx="10977114" cy="874724"/>
            <a:chOff x="607443" y="5723662"/>
            <a:chExt cx="10977114" cy="874724"/>
          </a:xfrm>
        </p:grpSpPr>
        <p:pic>
          <p:nvPicPr>
            <p:cNvPr id="141" name="Google Shape;141;p46"/>
            <p:cNvPicPr preferRelativeResize="0"/>
            <p:nvPr/>
          </p:nvPicPr>
          <p:blipFill rotWithShape="1">
            <a:blip r:embed="rId1">
              <a:alphaModFix/>
            </a:blip>
            <a:srcRect b="0" l="0" r="0" t="0"/>
            <a:stretch/>
          </p:blipFill>
          <p:spPr>
            <a:xfrm>
              <a:off x="633578" y="6139462"/>
              <a:ext cx="2187488" cy="458924"/>
            </a:xfrm>
            <a:prstGeom prst="rect">
              <a:avLst/>
            </a:prstGeom>
            <a:noFill/>
            <a:ln>
              <a:noFill/>
            </a:ln>
          </p:spPr>
        </p:pic>
        <p:sp>
          <p:nvSpPr>
            <p:cNvPr id="142" name="Google Shape;142;p46"/>
            <p:cNvSpPr txBox="1"/>
            <p:nvPr/>
          </p:nvSpPr>
          <p:spPr>
            <a:xfrm>
              <a:off x="3507539" y="6150892"/>
              <a:ext cx="8077018" cy="417935"/>
            </a:xfrm>
            <a:prstGeom prst="rect">
              <a:avLst/>
            </a:prstGeom>
            <a:noFill/>
            <a:ln>
              <a:noFill/>
            </a:ln>
          </p:spPr>
          <p:txBody>
            <a:bodyPr anchorCtr="0" anchor="t" bIns="45700" lIns="91425" spcFirstLastPara="1" rIns="91425" wrap="square" tIns="45700">
              <a:spAutoFit/>
            </a:bodyPr>
            <a:lstStyle/>
            <a:p>
              <a:pPr indent="0" lvl="0" marL="0" marR="0" rtl="0" algn="just">
                <a:lnSpc>
                  <a:spcPct val="130000"/>
                </a:lnSpc>
                <a:spcBef>
                  <a:spcPts val="0"/>
                </a:spcBef>
                <a:spcAft>
                  <a:spcPts val="0"/>
                </a:spcAft>
                <a:buNone/>
              </a:pPr>
              <a:r>
                <a:rPr lang="en-US" sz="1000">
                  <a:solidFill>
                    <a:schemeClr val="dk1"/>
                  </a:solidFill>
                  <a:latin typeface="Calibri"/>
                  <a:ea typeface="Calibri"/>
                  <a:cs typeface="Calibri"/>
                  <a:sym typeface="Calibri"/>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endParaRPr/>
            </a:p>
          </p:txBody>
        </p:sp>
        <p:sp>
          <p:nvSpPr>
            <p:cNvPr id="143" name="Google Shape;143;p46"/>
            <p:cNvSpPr/>
            <p:nvPr/>
          </p:nvSpPr>
          <p:spPr>
            <a:xfrm flipH="1" rot="10800000">
              <a:off x="3507539" y="5723662"/>
              <a:ext cx="8077018" cy="152397"/>
            </a:xfrm>
            <a:custGeom>
              <a:rect b="b" l="l" r="r" t="t"/>
              <a:pathLst>
                <a:path extrusionOk="0" h="120000" w="13021310">
                  <a:moveTo>
                    <a:pt x="0" y="0"/>
                  </a:moveTo>
                  <a:lnTo>
                    <a:pt x="13020820" y="0"/>
                  </a:lnTo>
                </a:path>
              </a:pathLst>
            </a:custGeom>
            <a:noFill/>
            <a:ln cap="flat" cmpd="sng" w="38075">
              <a:solidFill>
                <a:srgbClr val="00000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pic>
          <p:nvPicPr>
            <p:cNvPr id="144" name="Google Shape;144;p46"/>
            <p:cNvPicPr preferRelativeResize="0"/>
            <p:nvPr/>
          </p:nvPicPr>
          <p:blipFill rotWithShape="1">
            <a:blip r:embed="rId2">
              <a:alphaModFix/>
            </a:blip>
            <a:srcRect b="0" l="0" r="0" t="0"/>
            <a:stretch/>
          </p:blipFill>
          <p:spPr>
            <a:xfrm>
              <a:off x="607443" y="5799864"/>
              <a:ext cx="152399" cy="152400"/>
            </a:xfrm>
            <a:prstGeom prst="rect">
              <a:avLst/>
            </a:prstGeom>
            <a:noFill/>
            <a:ln>
              <a:noFill/>
            </a:ln>
          </p:spPr>
        </p:pic>
        <p:pic>
          <p:nvPicPr>
            <p:cNvPr id="145" name="Google Shape;145;p46"/>
            <p:cNvPicPr preferRelativeResize="0"/>
            <p:nvPr/>
          </p:nvPicPr>
          <p:blipFill rotWithShape="1">
            <a:blip r:embed="rId3">
              <a:alphaModFix/>
            </a:blip>
            <a:srcRect b="0" l="0" r="0" t="0"/>
            <a:stretch/>
          </p:blipFill>
          <p:spPr>
            <a:xfrm>
              <a:off x="966872" y="5799864"/>
              <a:ext cx="152399" cy="152400"/>
            </a:xfrm>
            <a:prstGeom prst="rect">
              <a:avLst/>
            </a:prstGeom>
            <a:noFill/>
            <a:ln>
              <a:noFill/>
            </a:ln>
          </p:spPr>
        </p:pic>
        <p:pic>
          <p:nvPicPr>
            <p:cNvPr id="146" name="Google Shape;146;p46"/>
            <p:cNvPicPr preferRelativeResize="0"/>
            <p:nvPr/>
          </p:nvPicPr>
          <p:blipFill rotWithShape="1">
            <a:blip r:embed="rId4">
              <a:alphaModFix/>
            </a:blip>
            <a:srcRect b="0" l="0" r="0" t="0"/>
            <a:stretch/>
          </p:blipFill>
          <p:spPr>
            <a:xfrm>
              <a:off x="1320678" y="5799864"/>
              <a:ext cx="152399" cy="152400"/>
            </a:xfrm>
            <a:prstGeom prst="rect">
              <a:avLst/>
            </a:prstGeom>
            <a:noFill/>
            <a:ln>
              <a:noFill/>
            </a:ln>
          </p:spPr>
        </p:pic>
        <p:pic>
          <p:nvPicPr>
            <p:cNvPr id="147" name="Google Shape;147;p46"/>
            <p:cNvPicPr preferRelativeResize="0"/>
            <p:nvPr/>
          </p:nvPicPr>
          <p:blipFill rotWithShape="1">
            <a:blip r:embed="rId5">
              <a:alphaModFix/>
            </a:blip>
            <a:srcRect b="0" l="0" r="0" t="0"/>
            <a:stretch/>
          </p:blipFill>
          <p:spPr>
            <a:xfrm>
              <a:off x="1680911" y="5799864"/>
              <a:ext cx="152399" cy="152400"/>
            </a:xfrm>
            <a:prstGeom prst="rect">
              <a:avLst/>
            </a:prstGeom>
            <a:noFill/>
            <a:ln>
              <a:noFill/>
            </a:ln>
          </p:spPr>
        </p:pic>
        <p:pic>
          <p:nvPicPr>
            <p:cNvPr id="148" name="Google Shape;148;p46"/>
            <p:cNvPicPr preferRelativeResize="0"/>
            <p:nvPr/>
          </p:nvPicPr>
          <p:blipFill rotWithShape="1">
            <a:blip r:embed="rId6">
              <a:alphaModFix/>
            </a:blip>
            <a:srcRect b="0" l="0" r="0" t="0"/>
            <a:stretch/>
          </p:blipFill>
          <p:spPr>
            <a:xfrm>
              <a:off x="2040340" y="5799864"/>
              <a:ext cx="152399" cy="152400"/>
            </a:xfrm>
            <a:prstGeom prst="rect">
              <a:avLst/>
            </a:prstGeom>
            <a:noFill/>
            <a:ln>
              <a:noFill/>
            </a:ln>
          </p:spPr>
        </p:pic>
        <p:pic>
          <p:nvPicPr>
            <p:cNvPr id="149" name="Google Shape;149;p46"/>
            <p:cNvPicPr preferRelativeResize="0"/>
            <p:nvPr/>
          </p:nvPicPr>
          <p:blipFill rotWithShape="1">
            <a:blip r:embed="rId7">
              <a:alphaModFix/>
            </a:blip>
            <a:srcRect b="0" l="0" r="0" t="0"/>
            <a:stretch/>
          </p:blipFill>
          <p:spPr>
            <a:xfrm>
              <a:off x="2394146" y="5799864"/>
              <a:ext cx="152399" cy="152400"/>
            </a:xfrm>
            <a:prstGeom prst="rect">
              <a:avLst/>
            </a:prstGeom>
            <a:noFill/>
            <a:ln>
              <a:noFill/>
            </a:ln>
          </p:spPr>
        </p:pic>
        <p:pic>
          <p:nvPicPr>
            <p:cNvPr id="150" name="Google Shape;150;p46"/>
            <p:cNvPicPr preferRelativeResize="0"/>
            <p:nvPr/>
          </p:nvPicPr>
          <p:blipFill rotWithShape="1">
            <a:blip r:embed="rId3">
              <a:alphaModFix/>
            </a:blip>
            <a:srcRect b="0" l="0" r="0" t="0"/>
            <a:stretch/>
          </p:blipFill>
          <p:spPr>
            <a:xfrm>
              <a:off x="3108185" y="5799864"/>
              <a:ext cx="152399" cy="152400"/>
            </a:xfrm>
            <a:prstGeom prst="rect">
              <a:avLst/>
            </a:prstGeom>
            <a:noFill/>
            <a:ln>
              <a:noFill/>
            </a:ln>
          </p:spPr>
        </p:pic>
        <p:pic>
          <p:nvPicPr>
            <p:cNvPr id="151" name="Google Shape;151;p46"/>
            <p:cNvPicPr preferRelativeResize="0"/>
            <p:nvPr/>
          </p:nvPicPr>
          <p:blipFill rotWithShape="1">
            <a:blip r:embed="rId8">
              <a:alphaModFix/>
            </a:blip>
            <a:srcRect b="0" l="0" r="0" t="0"/>
            <a:stretch/>
          </p:blipFill>
          <p:spPr>
            <a:xfrm>
              <a:off x="2754380" y="5799864"/>
              <a:ext cx="152399" cy="152400"/>
            </a:xfrm>
            <a:prstGeom prst="rect">
              <a:avLst/>
            </a:prstGeom>
            <a:noFill/>
            <a:ln>
              <a:noFill/>
            </a:ln>
          </p:spPr>
        </p:pic>
      </p:grpSp>
      <p:pic>
        <p:nvPicPr>
          <p:cNvPr id="152" name="Google Shape;152;p46"/>
          <p:cNvPicPr preferRelativeResize="0"/>
          <p:nvPr/>
        </p:nvPicPr>
        <p:blipFill rotWithShape="1">
          <a:blip r:embed="rId9">
            <a:alphaModFix/>
          </a:blip>
          <a:srcRect b="0" l="0" r="0" t="0"/>
          <a:stretch/>
        </p:blipFill>
        <p:spPr>
          <a:xfrm>
            <a:off x="10064337" y="471054"/>
            <a:ext cx="1620000" cy="108000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65"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hyperlink" Target="https://europa.eu/europass/en"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5" name="Shape 405"/>
        <p:cNvGrpSpPr/>
        <p:nvPr/>
      </p:nvGrpSpPr>
      <p:grpSpPr>
        <a:xfrm>
          <a:off x="0" y="0"/>
          <a:ext cx="0" cy="0"/>
          <a:chOff x="0" y="0"/>
          <a:chExt cx="0" cy="0"/>
        </a:xfrm>
      </p:grpSpPr>
      <p:sp>
        <p:nvSpPr>
          <p:cNvPr id="406" name="Google Shape;406;p10"/>
          <p:cNvSpPr txBox="1"/>
          <p:nvPr/>
        </p:nvSpPr>
        <p:spPr>
          <a:xfrm>
            <a:off x="626289" y="2104559"/>
            <a:ext cx="8925219" cy="301335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chemeClr val="dk1"/>
              </a:buClr>
              <a:buSzPts val="2000"/>
              <a:buFont typeface="Arial"/>
              <a:buChar char="•"/>
            </a:pPr>
            <a:r>
              <a:rPr b="1" lang="en-US" sz="2000">
                <a:solidFill>
                  <a:schemeClr val="dk1"/>
                </a:solidFill>
                <a:latin typeface="Calibri"/>
                <a:ea typeface="Calibri"/>
                <a:cs typeface="Calibri"/>
                <a:sym typeface="Calibri"/>
              </a:rPr>
              <a:t>Hvad er </a:t>
            </a:r>
            <a:r>
              <a:rPr b="1" lang="en-US" sz="2000">
                <a:solidFill>
                  <a:schemeClr val="dk1"/>
                </a:solidFill>
                <a:latin typeface="Calibri"/>
                <a:ea typeface="Calibri"/>
                <a:cs typeface="Calibri"/>
                <a:sym typeface="Calibri"/>
              </a:rPr>
              <a:t>mikro-læringsmoduler</a:t>
            </a:r>
            <a:r>
              <a:rPr b="1" lang="en-US" sz="2000">
                <a:solidFill>
                  <a:schemeClr val="dk1"/>
                </a:solidFill>
                <a:latin typeface="Calibri"/>
                <a:ea typeface="Calibri"/>
                <a:cs typeface="Calibri"/>
                <a:sym typeface="Calibri"/>
              </a:rPr>
              <a:t>?</a:t>
            </a:r>
            <a:endParaRPr/>
          </a:p>
          <a:p>
            <a:pPr indent="-143999" lvl="2" marL="432000" marR="0" rtl="0" algn="l">
              <a:spcBef>
                <a:spcPts val="0"/>
              </a:spcBef>
              <a:spcAft>
                <a:spcPts val="0"/>
              </a:spcAft>
              <a:buClr>
                <a:schemeClr val="dk1"/>
              </a:buClr>
              <a:buSzPts val="1600"/>
              <a:buFont typeface="Arial"/>
              <a:buChar char="•"/>
            </a:pPr>
            <a:r>
              <a:rPr b="0" i="0" lang="en-US" sz="1600" u="none" cap="none" strike="noStrike">
                <a:solidFill>
                  <a:schemeClr val="dk1"/>
                </a:solidFill>
                <a:latin typeface="Calibri"/>
                <a:ea typeface="Calibri"/>
                <a:cs typeface="Calibri"/>
                <a:sym typeface="Calibri"/>
              </a:rPr>
              <a:t>Vurderede små &amp; fleksible læringsenheder</a:t>
            </a:r>
            <a:endParaRPr b="0" i="0" sz="1600" u="none" cap="none" strike="noStrike">
              <a:solidFill>
                <a:schemeClr val="dk1"/>
              </a:solidFill>
              <a:latin typeface="Calibri"/>
              <a:ea typeface="Calibri"/>
              <a:cs typeface="Calibri"/>
              <a:sym typeface="Calibri"/>
            </a:endParaRPr>
          </a:p>
          <a:p>
            <a:pPr indent="-143999" lvl="2" marL="432000" marR="0" rtl="0" algn="l">
              <a:spcBef>
                <a:spcPts val="0"/>
              </a:spcBef>
              <a:spcAft>
                <a:spcPts val="0"/>
              </a:spcAft>
              <a:buClr>
                <a:schemeClr val="dk1"/>
              </a:buClr>
              <a:buSzPts val="1600"/>
              <a:buFont typeface="Arial"/>
              <a:buChar char="•"/>
            </a:pPr>
            <a:r>
              <a:rPr b="0" i="0" lang="en-US" sz="1600" u="none" cap="none" strike="noStrike">
                <a:solidFill>
                  <a:schemeClr val="dk1"/>
                </a:solidFill>
                <a:latin typeface="Calibri"/>
                <a:ea typeface="Calibri"/>
                <a:cs typeface="Calibri"/>
                <a:sym typeface="Calibri"/>
              </a:rPr>
              <a:t>Små digitale programmer for elever</a:t>
            </a:r>
            <a:endParaRPr b="0" i="0" sz="1600" u="none" cap="none" strike="noStrike">
              <a:solidFill>
                <a:schemeClr val="dk1"/>
              </a:solidFill>
              <a:latin typeface="Calibri"/>
              <a:ea typeface="Calibri"/>
              <a:cs typeface="Calibri"/>
              <a:sym typeface="Calibri"/>
            </a:endParaRPr>
          </a:p>
          <a:p>
            <a:pPr indent="-143999" lvl="2" marL="432000" marR="0" rtl="0" algn="l">
              <a:spcBef>
                <a:spcPts val="0"/>
              </a:spcBef>
              <a:spcAft>
                <a:spcPts val="0"/>
              </a:spcAft>
              <a:buClr>
                <a:schemeClr val="dk1"/>
              </a:buClr>
              <a:buSzPts val="1600"/>
              <a:buFont typeface="Arial"/>
              <a:buChar char="•"/>
            </a:pPr>
            <a:r>
              <a:rPr b="0" i="0" lang="en-US" sz="1600" u="none" cap="none" strike="noStrike">
                <a:solidFill>
                  <a:schemeClr val="dk1"/>
                </a:solidFill>
                <a:latin typeface="Calibri"/>
                <a:ea typeface="Calibri"/>
                <a:cs typeface="Calibri"/>
                <a:sym typeface="Calibri"/>
              </a:rPr>
              <a:t>Bekræftelse af læring uden certifikat</a:t>
            </a:r>
            <a:endParaRPr b="0" i="0" sz="1600" u="none" cap="none" strike="noStrike">
              <a:solidFill>
                <a:schemeClr val="dk1"/>
              </a:solidFill>
              <a:latin typeface="Calibri"/>
              <a:ea typeface="Calibri"/>
              <a:cs typeface="Calibri"/>
              <a:sym typeface="Calibri"/>
            </a:endParaRPr>
          </a:p>
          <a:p>
            <a:pPr indent="0" lvl="0" marL="284400" marR="0" rtl="0" algn="l">
              <a:lnSpc>
                <a:spcPct val="120000"/>
              </a:lnSpc>
              <a:spcBef>
                <a:spcPts val="0"/>
              </a:spcBef>
              <a:spcAft>
                <a:spcPts val="0"/>
              </a:spcAft>
              <a:buNone/>
            </a:pPr>
            <a:r>
              <a:t/>
            </a:r>
            <a:endParaRPr sz="1600">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2000"/>
              <a:buFont typeface="Arial"/>
              <a:buChar char="•"/>
            </a:pPr>
            <a:r>
              <a:rPr b="1" lang="en-US" sz="2000">
                <a:solidFill>
                  <a:schemeClr val="dk1"/>
                </a:solidFill>
                <a:latin typeface="Calibri"/>
                <a:ea typeface="Calibri"/>
                <a:cs typeface="Calibri"/>
                <a:sym typeface="Calibri"/>
              </a:rPr>
              <a:t>Hvilken interessent er mest opmærksom på </a:t>
            </a:r>
            <a:r>
              <a:rPr b="1" lang="en-US" sz="2000">
                <a:solidFill>
                  <a:schemeClr val="dk1"/>
                </a:solidFill>
                <a:latin typeface="Calibri"/>
                <a:ea typeface="Calibri"/>
                <a:cs typeface="Calibri"/>
                <a:sym typeface="Calibri"/>
              </a:rPr>
              <a:t>mikro-læringsmoduler</a:t>
            </a:r>
            <a:r>
              <a:rPr b="1" lang="en-US" sz="2000">
                <a:solidFill>
                  <a:schemeClr val="dk1"/>
                </a:solidFill>
                <a:latin typeface="Calibri"/>
                <a:ea typeface="Calibri"/>
                <a:cs typeface="Calibri"/>
                <a:sym typeface="Calibri"/>
              </a:rPr>
              <a:t>? </a:t>
            </a:r>
            <a:endParaRPr/>
          </a:p>
          <a:p>
            <a:pPr indent="-143999" lvl="2" marL="432000" marR="0" rtl="0" algn="l">
              <a:spcBef>
                <a:spcPts val="0"/>
              </a:spcBef>
              <a:spcAft>
                <a:spcPts val="0"/>
              </a:spcAft>
              <a:buClr>
                <a:schemeClr val="dk1"/>
              </a:buClr>
              <a:buSzPts val="1600"/>
              <a:buFont typeface="Arial"/>
              <a:buChar char="•"/>
            </a:pPr>
            <a:r>
              <a:rPr b="0" i="0" lang="en-US" sz="1600" u="none" cap="none" strike="noStrike">
                <a:solidFill>
                  <a:schemeClr val="dk1"/>
                </a:solidFill>
                <a:latin typeface="Calibri"/>
                <a:ea typeface="Calibri"/>
                <a:cs typeface="Calibri"/>
                <a:sym typeface="Calibri"/>
              </a:rPr>
              <a:t>EUD – institutioner</a:t>
            </a:r>
            <a:endParaRPr b="0" i="0" sz="1600" u="none" cap="none" strike="noStrike">
              <a:solidFill>
                <a:schemeClr val="dk1"/>
              </a:solidFill>
              <a:latin typeface="Calibri"/>
              <a:ea typeface="Calibri"/>
              <a:cs typeface="Calibri"/>
              <a:sym typeface="Calibri"/>
            </a:endParaRPr>
          </a:p>
          <a:p>
            <a:pPr indent="-143999" lvl="2" marL="432000" marR="0" rtl="0" algn="l">
              <a:spcBef>
                <a:spcPts val="0"/>
              </a:spcBef>
              <a:spcAft>
                <a:spcPts val="0"/>
              </a:spcAft>
              <a:buClr>
                <a:schemeClr val="dk1"/>
              </a:buClr>
              <a:buSzPts val="1600"/>
              <a:buFont typeface="Arial"/>
              <a:buChar char="•"/>
            </a:pPr>
            <a:r>
              <a:rPr b="0" i="0" lang="en-US" sz="1600" u="none" cap="none" strike="noStrike">
                <a:solidFill>
                  <a:schemeClr val="dk1"/>
                </a:solidFill>
                <a:latin typeface="Calibri"/>
                <a:ea typeface="Calibri"/>
                <a:cs typeface="Calibri"/>
                <a:sym typeface="Calibri"/>
              </a:rPr>
              <a:t>Elever</a:t>
            </a:r>
            <a:endParaRPr b="0" i="0" sz="1600" u="none" cap="none" strike="noStrike">
              <a:solidFill>
                <a:schemeClr val="dk1"/>
              </a:solidFill>
              <a:latin typeface="Calibri"/>
              <a:ea typeface="Calibri"/>
              <a:cs typeface="Calibri"/>
              <a:sym typeface="Calibri"/>
            </a:endParaRPr>
          </a:p>
          <a:p>
            <a:pPr indent="-143999" lvl="2" marL="432000" marR="0" rtl="0" algn="l">
              <a:spcBef>
                <a:spcPts val="0"/>
              </a:spcBef>
              <a:spcAft>
                <a:spcPts val="0"/>
              </a:spcAft>
              <a:buClr>
                <a:schemeClr val="dk1"/>
              </a:buClr>
              <a:buSzPts val="1600"/>
              <a:buFont typeface="Arial"/>
              <a:buChar char="•"/>
            </a:pPr>
            <a:r>
              <a:rPr b="0" i="0" lang="en-US" sz="1600" u="none" cap="none" strike="noStrike">
                <a:solidFill>
                  <a:schemeClr val="dk1"/>
                </a:solidFill>
                <a:latin typeface="Calibri"/>
                <a:ea typeface="Calibri"/>
                <a:cs typeface="Calibri"/>
                <a:sym typeface="Calibri"/>
              </a:rPr>
              <a:t>Arbejdsgivere</a:t>
            </a:r>
            <a:endParaRPr b="0" i="0" sz="1600" u="none" cap="none" strike="noStrike">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2000"/>
              <a:buFont typeface="Arial"/>
              <a:buChar char="•"/>
            </a:pPr>
            <a:r>
              <a:rPr b="1" lang="en-US" sz="2000">
                <a:solidFill>
                  <a:schemeClr val="dk1"/>
                </a:solidFill>
                <a:latin typeface="Calibri"/>
                <a:ea typeface="Calibri"/>
                <a:cs typeface="Calibri"/>
                <a:sym typeface="Calibri"/>
              </a:rPr>
              <a:t>Hvad er en fordel ved </a:t>
            </a:r>
            <a:r>
              <a:rPr b="1" lang="en-US" sz="2000">
                <a:solidFill>
                  <a:schemeClr val="dk1"/>
                </a:solidFill>
                <a:latin typeface="Calibri"/>
                <a:ea typeface="Calibri"/>
                <a:cs typeface="Calibri"/>
                <a:sym typeface="Calibri"/>
              </a:rPr>
              <a:t>mikro-læringsmoduler</a:t>
            </a:r>
            <a:r>
              <a:rPr b="1" lang="en-US" sz="2000">
                <a:solidFill>
                  <a:schemeClr val="dk1"/>
                </a:solidFill>
                <a:latin typeface="Calibri"/>
                <a:ea typeface="Calibri"/>
                <a:cs typeface="Calibri"/>
                <a:sym typeface="Calibri"/>
              </a:rPr>
              <a:t>?</a:t>
            </a:r>
            <a:endParaRPr/>
          </a:p>
          <a:p>
            <a:pPr indent="-143999" lvl="2" marL="432000" marR="0" rtl="0" algn="l">
              <a:spcBef>
                <a:spcPts val="0"/>
              </a:spcBef>
              <a:spcAft>
                <a:spcPts val="0"/>
              </a:spcAft>
              <a:buClr>
                <a:schemeClr val="dk1"/>
              </a:buClr>
              <a:buSzPts val="1600"/>
              <a:buFont typeface="Arial"/>
              <a:buChar char="•"/>
            </a:pPr>
            <a:r>
              <a:rPr b="0" i="0" lang="en-US" sz="1600" u="none" cap="none" strike="noStrike">
                <a:solidFill>
                  <a:schemeClr val="dk1"/>
                </a:solidFill>
                <a:latin typeface="Calibri"/>
                <a:ea typeface="Calibri"/>
                <a:cs typeface="Calibri"/>
                <a:sym typeface="Calibri"/>
              </a:rPr>
              <a:t>Billig</a:t>
            </a:r>
            <a:endParaRPr b="0" i="0" sz="1600" u="none" cap="none" strike="noStrike">
              <a:solidFill>
                <a:schemeClr val="dk1"/>
              </a:solidFill>
              <a:latin typeface="Calibri"/>
              <a:ea typeface="Calibri"/>
              <a:cs typeface="Calibri"/>
              <a:sym typeface="Calibri"/>
            </a:endParaRPr>
          </a:p>
          <a:p>
            <a:pPr indent="-143999" lvl="2" marL="432000" marR="0" rtl="0" algn="l">
              <a:spcBef>
                <a:spcPts val="0"/>
              </a:spcBef>
              <a:spcAft>
                <a:spcPts val="0"/>
              </a:spcAft>
              <a:buClr>
                <a:schemeClr val="dk1"/>
              </a:buClr>
              <a:buSzPts val="1600"/>
              <a:buFont typeface="Arial"/>
              <a:buChar char="•"/>
            </a:pPr>
            <a:r>
              <a:rPr b="0" i="0" lang="en-US" sz="1600" u="none" cap="none" strike="noStrike">
                <a:solidFill>
                  <a:schemeClr val="dk1"/>
                </a:solidFill>
                <a:latin typeface="Calibri"/>
                <a:ea typeface="Calibri"/>
                <a:cs typeface="Calibri"/>
                <a:sym typeface="Calibri"/>
              </a:rPr>
              <a:t>Forbedret motivation og fastholdelse</a:t>
            </a:r>
            <a:endParaRPr b="0" i="0" sz="1600" u="none" cap="none" strike="noStrike">
              <a:solidFill>
                <a:schemeClr val="dk1"/>
              </a:solidFill>
              <a:latin typeface="Calibri"/>
              <a:ea typeface="Calibri"/>
              <a:cs typeface="Calibri"/>
              <a:sym typeface="Calibri"/>
            </a:endParaRPr>
          </a:p>
          <a:p>
            <a:pPr indent="-143999" lvl="2" marL="432000" marR="0" rtl="0" algn="l">
              <a:spcBef>
                <a:spcPts val="0"/>
              </a:spcBef>
              <a:spcAft>
                <a:spcPts val="0"/>
              </a:spcAft>
              <a:buClr>
                <a:schemeClr val="dk1"/>
              </a:buClr>
              <a:buSzPts val="1600"/>
              <a:buFont typeface="Arial"/>
              <a:buChar char="•"/>
            </a:pPr>
            <a:r>
              <a:rPr b="0" i="0" lang="en-US" sz="1600" u="none" cap="none" strike="noStrike">
                <a:solidFill>
                  <a:schemeClr val="dk1"/>
                </a:solidFill>
                <a:latin typeface="Calibri"/>
                <a:ea typeface="Calibri"/>
                <a:cs typeface="Calibri"/>
                <a:sym typeface="Calibri"/>
              </a:rPr>
              <a:t>Meget brugt af interessenter</a:t>
            </a:r>
            <a:endParaRPr b="0" i="0" sz="1600" u="none" cap="none" strike="noStrike">
              <a:solidFill>
                <a:schemeClr val="dk1"/>
              </a:solidFill>
              <a:latin typeface="Calibri"/>
              <a:ea typeface="Calibri"/>
              <a:cs typeface="Calibri"/>
              <a:sym typeface="Calibri"/>
            </a:endParaRPr>
          </a:p>
          <a:p>
            <a:pPr indent="-143999" lvl="2" marL="432000" marR="0" rtl="0" algn="l">
              <a:spcBef>
                <a:spcPts val="0"/>
              </a:spcBef>
              <a:spcAft>
                <a:spcPts val="0"/>
              </a:spcAft>
              <a:buNone/>
            </a:pPr>
            <a:r>
              <a:t/>
            </a:r>
            <a:endParaRPr b="0" i="0" sz="1600" u="none" cap="none" strike="noStrike">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2000"/>
              <a:buFont typeface="Arial"/>
              <a:buChar char="•"/>
            </a:pPr>
            <a:r>
              <a:rPr b="1" lang="en-US" sz="2000">
                <a:solidFill>
                  <a:schemeClr val="dk1"/>
                </a:solidFill>
                <a:latin typeface="Calibri"/>
                <a:ea typeface="Calibri"/>
                <a:cs typeface="Calibri"/>
                <a:sym typeface="Calibri"/>
              </a:rPr>
              <a:t>Hvilken udvikling er planlagt for </a:t>
            </a:r>
            <a:r>
              <a:rPr b="1" lang="en-US" sz="2000">
                <a:solidFill>
                  <a:schemeClr val="dk1"/>
                </a:solidFill>
                <a:latin typeface="Calibri"/>
                <a:ea typeface="Calibri"/>
                <a:cs typeface="Calibri"/>
                <a:sym typeface="Calibri"/>
              </a:rPr>
              <a:t>mikro-læringsmoduler</a:t>
            </a:r>
            <a:r>
              <a:rPr b="1" lang="en-US" sz="2000">
                <a:solidFill>
                  <a:schemeClr val="dk1"/>
                </a:solidFill>
                <a:latin typeface="Calibri"/>
                <a:ea typeface="Calibri"/>
                <a:cs typeface="Calibri"/>
                <a:sym typeface="Calibri"/>
              </a:rPr>
              <a:t>?</a:t>
            </a:r>
            <a:endParaRPr b="1" sz="2000">
              <a:solidFill>
                <a:schemeClr val="dk1"/>
              </a:solidFill>
              <a:latin typeface="Calibri"/>
              <a:ea typeface="Calibri"/>
              <a:cs typeface="Calibri"/>
              <a:sym typeface="Calibri"/>
            </a:endParaRPr>
          </a:p>
          <a:p>
            <a:pPr indent="-143999" lvl="2" marL="432000" marR="0" rtl="0" algn="l">
              <a:spcBef>
                <a:spcPts val="0"/>
              </a:spcBef>
              <a:spcAft>
                <a:spcPts val="0"/>
              </a:spcAft>
              <a:buClr>
                <a:schemeClr val="dk1"/>
              </a:buClr>
              <a:buSzPts val="1600"/>
              <a:buFont typeface="Arial"/>
              <a:buChar char="•"/>
            </a:pPr>
            <a:r>
              <a:rPr b="0" i="0" lang="en-US" sz="1600" u="none" cap="none" strike="noStrike">
                <a:solidFill>
                  <a:schemeClr val="dk1"/>
                </a:solidFill>
                <a:latin typeface="Calibri"/>
                <a:ea typeface="Calibri"/>
                <a:cs typeface="Calibri"/>
                <a:sym typeface="Calibri"/>
              </a:rPr>
              <a:t>Studie- og vurderingsmetoder</a:t>
            </a:r>
            <a:endParaRPr b="0" i="0" sz="1600" u="none" cap="none" strike="noStrike">
              <a:solidFill>
                <a:schemeClr val="dk1"/>
              </a:solidFill>
              <a:latin typeface="Calibri"/>
              <a:ea typeface="Calibri"/>
              <a:cs typeface="Calibri"/>
              <a:sym typeface="Calibri"/>
            </a:endParaRPr>
          </a:p>
          <a:p>
            <a:pPr indent="-143999" lvl="2" marL="432000" marR="0" rtl="0" algn="l">
              <a:spcBef>
                <a:spcPts val="0"/>
              </a:spcBef>
              <a:spcAft>
                <a:spcPts val="0"/>
              </a:spcAft>
              <a:buClr>
                <a:schemeClr val="dk1"/>
              </a:buClr>
              <a:buSzPts val="1600"/>
              <a:buFont typeface="Arial"/>
              <a:buChar char="•"/>
            </a:pPr>
            <a:r>
              <a:rPr b="0" i="0" lang="en-US" sz="1600" u="none" cap="none" strike="noStrike">
                <a:solidFill>
                  <a:schemeClr val="dk1"/>
                </a:solidFill>
                <a:latin typeface="Calibri"/>
                <a:ea typeface="Calibri"/>
                <a:cs typeface="Calibri"/>
                <a:sym typeface="Calibri"/>
              </a:rPr>
              <a:t>Kun integration I EUD-skoler</a:t>
            </a:r>
            <a:endParaRPr b="0" i="0" sz="1600" u="none" cap="none" strike="noStrike">
              <a:solidFill>
                <a:schemeClr val="dk1"/>
              </a:solidFill>
              <a:latin typeface="Calibri"/>
              <a:ea typeface="Calibri"/>
              <a:cs typeface="Calibri"/>
              <a:sym typeface="Calibri"/>
            </a:endParaRPr>
          </a:p>
          <a:p>
            <a:pPr indent="-143999" lvl="2" marL="432000" marR="0" rtl="0" algn="l">
              <a:spcBef>
                <a:spcPts val="0"/>
              </a:spcBef>
              <a:spcAft>
                <a:spcPts val="0"/>
              </a:spcAft>
              <a:buClr>
                <a:schemeClr val="dk1"/>
              </a:buClr>
              <a:buSzPts val="1600"/>
              <a:buFont typeface="Arial"/>
              <a:buChar char="•"/>
            </a:pPr>
            <a:r>
              <a:rPr b="0" i="0" lang="en-US" sz="1600" u="none" cap="none" strike="noStrike">
                <a:solidFill>
                  <a:schemeClr val="dk1"/>
                </a:solidFill>
                <a:latin typeface="Calibri"/>
                <a:ea typeface="Calibri"/>
                <a:cs typeface="Calibri"/>
                <a:sym typeface="Calibri"/>
              </a:rPr>
              <a:t>Brug uden europæisk ramme</a:t>
            </a:r>
            <a:endParaRPr b="0" i="0" sz="1600" u="none" cap="none" strike="noStrike">
              <a:solidFill>
                <a:schemeClr val="dk1"/>
              </a:solidFill>
              <a:latin typeface="Calibri"/>
              <a:ea typeface="Calibri"/>
              <a:cs typeface="Calibri"/>
              <a:sym typeface="Calibri"/>
            </a:endParaRPr>
          </a:p>
        </p:txBody>
      </p:sp>
      <p:sp>
        <p:nvSpPr>
          <p:cNvPr id="407" name="Google Shape;407;p10"/>
          <p:cNvSpPr txBox="1"/>
          <p:nvPr/>
        </p:nvSpPr>
        <p:spPr>
          <a:xfrm>
            <a:off x="523240" y="1250839"/>
            <a:ext cx="4458193" cy="707886"/>
          </a:xfrm>
          <a:prstGeom prst="rect">
            <a:avLst/>
          </a:prstGeom>
          <a:noFill/>
          <a:ln>
            <a:noFill/>
          </a:ln>
        </p:spPr>
        <p:txBody>
          <a:bodyPr anchorCtr="0" anchor="t" bIns="45700" lIns="91425" spcFirstLastPara="1" rIns="91425" wrap="square" tIns="45700">
            <a:spAutoFit/>
          </a:bodyPr>
          <a:lstStyle/>
          <a:p>
            <a:pPr indent="0" lvl="0" marL="108000" marR="0" rtl="0" algn="l">
              <a:spcBef>
                <a:spcPts val="0"/>
              </a:spcBef>
              <a:spcAft>
                <a:spcPts val="0"/>
              </a:spcAft>
              <a:buNone/>
            </a:pPr>
            <a:r>
              <a:rPr lang="en-US" sz="2000">
                <a:solidFill>
                  <a:schemeClr val="dk1"/>
                </a:solidFill>
                <a:latin typeface="Calibri"/>
                <a:ea typeface="Calibri"/>
                <a:cs typeface="Calibri"/>
                <a:sym typeface="Calibri"/>
              </a:rPr>
              <a:t>Besvar venligst de følgende spørgsmål:</a:t>
            </a:r>
            <a:endParaRPr sz="2000">
              <a:solidFill>
                <a:schemeClr val="dk1"/>
              </a:solidFill>
              <a:latin typeface="Calibri"/>
              <a:ea typeface="Calibri"/>
              <a:cs typeface="Calibri"/>
              <a:sym typeface="Calibri"/>
            </a:endParaRPr>
          </a:p>
        </p:txBody>
      </p:sp>
      <p:sp>
        <p:nvSpPr>
          <p:cNvPr id="408" name="Google Shape;408;p10"/>
          <p:cNvSpPr/>
          <p:nvPr/>
        </p:nvSpPr>
        <p:spPr>
          <a:xfrm>
            <a:off x="451030" y="669816"/>
            <a:ext cx="3780148" cy="540000"/>
          </a:xfrm>
          <a:prstGeom prst="roundRect">
            <a:avLst>
              <a:gd fmla="val 50000" name="adj"/>
            </a:avLst>
          </a:prstGeom>
          <a:solidFill>
            <a:srgbClr val="0AA14A"/>
          </a:solidFill>
          <a:ln>
            <a:noFill/>
          </a:ln>
        </p:spPr>
        <p:txBody>
          <a:bodyPr anchorCtr="0" anchor="ctr" bIns="36000" lIns="91425" spcFirstLastPara="1" rIns="91425" wrap="square" tIns="108000">
            <a:noAutofit/>
          </a:bodyPr>
          <a:lstStyle/>
          <a:p>
            <a:pPr indent="0" lvl="0" marL="108000" marR="0" rtl="0" algn="l">
              <a:lnSpc>
                <a:spcPct val="90000"/>
              </a:lnSpc>
              <a:spcBef>
                <a:spcPts val="0"/>
              </a:spcBef>
              <a:spcAft>
                <a:spcPts val="0"/>
              </a:spcAft>
              <a:buNone/>
            </a:pPr>
            <a:r>
              <a:rPr b="1" lang="en-US" sz="2000">
                <a:solidFill>
                  <a:schemeClr val="lt1"/>
                </a:solidFill>
                <a:latin typeface="Calibri"/>
                <a:ea typeface="Calibri"/>
                <a:cs typeface="Calibri"/>
                <a:sym typeface="Calibri"/>
              </a:rPr>
              <a:t>Introduktion af </a:t>
            </a:r>
            <a:r>
              <a:rPr b="1" lang="en-US" sz="2000">
                <a:solidFill>
                  <a:schemeClr val="lt1"/>
                </a:solidFill>
                <a:latin typeface="Calibri"/>
                <a:ea typeface="Calibri"/>
                <a:cs typeface="Calibri"/>
                <a:sym typeface="Calibri"/>
              </a:rPr>
              <a:t>mikro-læringsmoduler</a:t>
            </a:r>
            <a:endParaRPr b="1" sz="2000">
              <a:solidFill>
                <a:srgbClr val="FFFFFF"/>
              </a:solidFill>
              <a:latin typeface="Calibri"/>
              <a:ea typeface="Calibri"/>
              <a:cs typeface="Calibri"/>
              <a:sym typeface="Calibri"/>
            </a:endParaRPr>
          </a:p>
        </p:txBody>
      </p:sp>
      <p:grpSp>
        <p:nvGrpSpPr>
          <p:cNvPr id="409" name="Google Shape;409;p10"/>
          <p:cNvGrpSpPr/>
          <p:nvPr/>
        </p:nvGrpSpPr>
        <p:grpSpPr>
          <a:xfrm>
            <a:off x="10207680" y="3008972"/>
            <a:ext cx="1440000" cy="1022400"/>
            <a:chOff x="6955701" y="2238940"/>
            <a:chExt cx="3578490" cy="2551227"/>
          </a:xfrm>
        </p:grpSpPr>
        <p:sp>
          <p:nvSpPr>
            <p:cNvPr id="410" name="Google Shape;410;p10"/>
            <p:cNvSpPr/>
            <p:nvPr/>
          </p:nvSpPr>
          <p:spPr>
            <a:xfrm>
              <a:off x="7186596" y="2890910"/>
              <a:ext cx="833100" cy="833247"/>
            </a:xfrm>
            <a:custGeom>
              <a:rect b="b" l="l" r="r" t="t"/>
              <a:pathLst>
                <a:path extrusionOk="0" h="833247" w="833099">
                  <a:moveTo>
                    <a:pt x="7574" y="418186"/>
                  </a:moveTo>
                  <a:cubicBezTo>
                    <a:pt x="47108" y="965557"/>
                    <a:pt x="790081" y="965403"/>
                    <a:pt x="829464" y="418186"/>
                  </a:cubicBezTo>
                  <a:cubicBezTo>
                    <a:pt x="789930" y="-129185"/>
                    <a:pt x="47007" y="-129031"/>
                    <a:pt x="7574" y="418186"/>
                  </a:cubicBezTo>
                  <a:close/>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11" name="Google Shape;411;p10"/>
            <p:cNvSpPr/>
            <p:nvPr/>
          </p:nvSpPr>
          <p:spPr>
            <a:xfrm>
              <a:off x="7597490" y="3720319"/>
              <a:ext cx="10098" cy="210884"/>
            </a:xfrm>
            <a:custGeom>
              <a:rect b="b" l="l" r="r" t="t"/>
              <a:pathLst>
                <a:path extrusionOk="0" h="210883" w="10098">
                  <a:moveTo>
                    <a:pt x="7574" y="7715"/>
                  </a:moveTo>
                  <a:lnTo>
                    <a:pt x="7574" y="203734"/>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12" name="Google Shape;412;p10"/>
            <p:cNvSpPr/>
            <p:nvPr/>
          </p:nvSpPr>
          <p:spPr>
            <a:xfrm>
              <a:off x="6955701" y="3932132"/>
              <a:ext cx="1600561" cy="786956"/>
            </a:xfrm>
            <a:custGeom>
              <a:rect b="b" l="l" r="r" t="t"/>
              <a:pathLst>
                <a:path extrusionOk="0" h="786955" w="1600561">
                  <a:moveTo>
                    <a:pt x="1593896" y="17381"/>
                  </a:moveTo>
                  <a:lnTo>
                    <a:pt x="1473324" y="12238"/>
                  </a:lnTo>
                  <a:lnTo>
                    <a:pt x="1473324" y="652346"/>
                  </a:lnTo>
                  <a:lnTo>
                    <a:pt x="1322508" y="652346"/>
                  </a:lnTo>
                  <a:cubicBezTo>
                    <a:pt x="1296354" y="-213511"/>
                    <a:pt x="29891" y="-200806"/>
                    <a:pt x="7574" y="652398"/>
                  </a:cubicBezTo>
                  <a:cubicBezTo>
                    <a:pt x="7574" y="652346"/>
                    <a:pt x="794575" y="652346"/>
                    <a:pt x="794575" y="652346"/>
                  </a:cubicBezTo>
                  <a:lnTo>
                    <a:pt x="794575" y="782528"/>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13" name="Google Shape;413;p10"/>
            <p:cNvSpPr/>
            <p:nvPr/>
          </p:nvSpPr>
          <p:spPr>
            <a:xfrm>
              <a:off x="8428722" y="2784151"/>
              <a:ext cx="1908555" cy="1877378"/>
            </a:xfrm>
            <a:custGeom>
              <a:rect b="b" l="l" r="r" t="t"/>
              <a:pathLst>
                <a:path extrusionOk="0" h="1877377" w="1908555">
                  <a:moveTo>
                    <a:pt x="7574" y="1075146"/>
                  </a:moveTo>
                  <a:lnTo>
                    <a:pt x="7574" y="162020"/>
                  </a:lnTo>
                  <a:cubicBezTo>
                    <a:pt x="7574" y="43720"/>
                    <a:pt x="110726" y="7715"/>
                    <a:pt x="194390" y="7715"/>
                  </a:cubicBezTo>
                  <a:lnTo>
                    <a:pt x="1754558" y="7715"/>
                  </a:lnTo>
                  <a:cubicBezTo>
                    <a:pt x="1838222" y="7715"/>
                    <a:pt x="1906031" y="76792"/>
                    <a:pt x="1906031" y="162020"/>
                  </a:cubicBezTo>
                  <a:lnTo>
                    <a:pt x="1906031" y="187012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14" name="Google Shape;414;p10"/>
            <p:cNvSpPr/>
            <p:nvPr/>
          </p:nvSpPr>
          <p:spPr>
            <a:xfrm>
              <a:off x="8226758" y="2573318"/>
              <a:ext cx="2307433" cy="2216849"/>
            </a:xfrm>
            <a:custGeom>
              <a:rect b="b" l="l" r="r" t="t"/>
              <a:pathLst>
                <a:path extrusionOk="0" h="2216848" w="2307433">
                  <a:moveTo>
                    <a:pt x="7574" y="1580906"/>
                  </a:moveTo>
                  <a:lnTo>
                    <a:pt x="7574" y="176062"/>
                  </a:lnTo>
                  <a:cubicBezTo>
                    <a:pt x="7574" y="83068"/>
                    <a:pt x="75383" y="7715"/>
                    <a:pt x="159046" y="7715"/>
                  </a:cubicBezTo>
                  <a:lnTo>
                    <a:pt x="2153436" y="7715"/>
                  </a:lnTo>
                  <a:cubicBezTo>
                    <a:pt x="2237100" y="7715"/>
                    <a:pt x="2304909" y="83119"/>
                    <a:pt x="2304909" y="176062"/>
                  </a:cubicBezTo>
                  <a:lnTo>
                    <a:pt x="2304909" y="2209442"/>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15" name="Google Shape;415;p10"/>
            <p:cNvSpPr/>
            <p:nvPr/>
          </p:nvSpPr>
          <p:spPr>
            <a:xfrm>
              <a:off x="8726618" y="3113335"/>
              <a:ext cx="469565" cy="303467"/>
            </a:xfrm>
            <a:custGeom>
              <a:rect b="b" l="l" r="r" t="t"/>
              <a:pathLst>
                <a:path extrusionOk="0" h="303466" w="469565">
                  <a:moveTo>
                    <a:pt x="7574" y="141703"/>
                  </a:moveTo>
                  <a:lnTo>
                    <a:pt x="167680" y="298992"/>
                  </a:lnTo>
                  <a:lnTo>
                    <a:pt x="465021"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16" name="Google Shape;416;p10"/>
            <p:cNvSpPr/>
            <p:nvPr/>
          </p:nvSpPr>
          <p:spPr>
            <a:xfrm>
              <a:off x="9447123" y="3317223"/>
              <a:ext cx="570547" cy="20574"/>
            </a:xfrm>
            <a:custGeom>
              <a:rect b="b" l="l" r="r" t="t"/>
              <a:pathLst>
                <a:path extrusionOk="0" h="20574" w="570546">
                  <a:moveTo>
                    <a:pt x="7574" y="13527"/>
                  </a:moveTo>
                  <a:lnTo>
                    <a:pt x="567972"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17" name="Google Shape;417;p10"/>
            <p:cNvSpPr/>
            <p:nvPr/>
          </p:nvSpPr>
          <p:spPr>
            <a:xfrm>
              <a:off x="8737575" y="3563956"/>
              <a:ext cx="469565" cy="303467"/>
            </a:xfrm>
            <a:custGeom>
              <a:rect b="b" l="l" r="r" t="t"/>
              <a:pathLst>
                <a:path extrusionOk="0" h="303466" w="469565">
                  <a:moveTo>
                    <a:pt x="7574" y="141704"/>
                  </a:moveTo>
                  <a:lnTo>
                    <a:pt x="167731" y="298940"/>
                  </a:lnTo>
                  <a:lnTo>
                    <a:pt x="465071"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18" name="Google Shape;418;p10"/>
            <p:cNvSpPr/>
            <p:nvPr/>
          </p:nvSpPr>
          <p:spPr>
            <a:xfrm>
              <a:off x="9458130" y="3767845"/>
              <a:ext cx="570547" cy="20574"/>
            </a:xfrm>
            <a:custGeom>
              <a:rect b="b" l="l" r="r" t="t"/>
              <a:pathLst>
                <a:path extrusionOk="0" h="20574" w="570546">
                  <a:moveTo>
                    <a:pt x="7574" y="13527"/>
                  </a:moveTo>
                  <a:lnTo>
                    <a:pt x="567972"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19" name="Google Shape;419;p10"/>
            <p:cNvSpPr/>
            <p:nvPr/>
          </p:nvSpPr>
          <p:spPr>
            <a:xfrm>
              <a:off x="8743331" y="4014527"/>
              <a:ext cx="469565" cy="303467"/>
            </a:xfrm>
            <a:custGeom>
              <a:rect b="b" l="l" r="r" t="t"/>
              <a:pathLst>
                <a:path extrusionOk="0" h="303466" w="469565">
                  <a:moveTo>
                    <a:pt x="7574" y="141704"/>
                  </a:moveTo>
                  <a:lnTo>
                    <a:pt x="167680" y="298992"/>
                  </a:lnTo>
                  <a:lnTo>
                    <a:pt x="465021"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20" name="Google Shape;420;p10"/>
            <p:cNvSpPr/>
            <p:nvPr/>
          </p:nvSpPr>
          <p:spPr>
            <a:xfrm>
              <a:off x="9463835" y="4218415"/>
              <a:ext cx="570547" cy="20574"/>
            </a:xfrm>
            <a:custGeom>
              <a:rect b="b" l="l" r="r" t="t"/>
              <a:pathLst>
                <a:path extrusionOk="0" h="20574" w="570546">
                  <a:moveTo>
                    <a:pt x="7574" y="13527"/>
                  </a:moveTo>
                  <a:lnTo>
                    <a:pt x="567972"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21" name="Google Shape;421;p10"/>
            <p:cNvSpPr/>
            <p:nvPr/>
          </p:nvSpPr>
          <p:spPr>
            <a:xfrm>
              <a:off x="8938680" y="2238940"/>
              <a:ext cx="913885" cy="540068"/>
            </a:xfrm>
            <a:custGeom>
              <a:rect b="b" l="l" r="r" t="t"/>
              <a:pathLst>
                <a:path extrusionOk="0" h="540067" w="913884">
                  <a:moveTo>
                    <a:pt x="7574" y="537496"/>
                  </a:moveTo>
                  <a:lnTo>
                    <a:pt x="12623" y="254603"/>
                  </a:lnTo>
                  <a:lnTo>
                    <a:pt x="270126" y="254603"/>
                  </a:lnTo>
                  <a:cubicBezTo>
                    <a:pt x="270126" y="254603"/>
                    <a:pt x="254979" y="7715"/>
                    <a:pt x="472090" y="7715"/>
                  </a:cubicBezTo>
                  <a:cubicBezTo>
                    <a:pt x="689201" y="7715"/>
                    <a:pt x="683495" y="254603"/>
                    <a:pt x="683495" y="254603"/>
                  </a:cubicBezTo>
                  <a:lnTo>
                    <a:pt x="911360" y="254603"/>
                  </a:lnTo>
                  <a:lnTo>
                    <a:pt x="906311" y="537496"/>
                  </a:lnTo>
                </a:path>
              </a:pathLst>
            </a:custGeom>
            <a:solidFill>
              <a:srgbClr val="FFFFFF"/>
            </a:solid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22" name="Google Shape;422;p10"/>
            <p:cNvSpPr/>
            <p:nvPr/>
          </p:nvSpPr>
          <p:spPr>
            <a:xfrm>
              <a:off x="9302214" y="2341810"/>
              <a:ext cx="212062" cy="216027"/>
            </a:xfrm>
            <a:custGeom>
              <a:rect b="b" l="l" r="r" t="t"/>
              <a:pathLst>
                <a:path extrusionOk="0" h="216027" w="212061">
                  <a:moveTo>
                    <a:pt x="209537" y="110585"/>
                  </a:moveTo>
                  <a:cubicBezTo>
                    <a:pt x="209537" y="167399"/>
                    <a:pt x="164326" y="213455"/>
                    <a:pt x="108555" y="213455"/>
                  </a:cubicBezTo>
                  <a:cubicBezTo>
                    <a:pt x="52785" y="213455"/>
                    <a:pt x="7574" y="167399"/>
                    <a:pt x="7574" y="110585"/>
                  </a:cubicBezTo>
                  <a:cubicBezTo>
                    <a:pt x="7574" y="53772"/>
                    <a:pt x="52785" y="7715"/>
                    <a:pt x="108555" y="7715"/>
                  </a:cubicBezTo>
                  <a:cubicBezTo>
                    <a:pt x="164326" y="7715"/>
                    <a:pt x="209537" y="53772"/>
                    <a:pt x="209537" y="110585"/>
                  </a:cubicBezTo>
                  <a:close/>
                </a:path>
              </a:pathLst>
            </a:custGeom>
            <a:solidFill>
              <a:srgbClr val="0AA14A"/>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AA14A"/>
                </a:solidFill>
                <a:latin typeface="Calibri"/>
                <a:ea typeface="Calibri"/>
                <a:cs typeface="Calibri"/>
                <a:sym typeface="Calibri"/>
              </a:endParaRPr>
            </a:p>
          </p:txBody>
        </p:sp>
      </p:gr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6" name="Shape 426"/>
        <p:cNvGrpSpPr/>
        <p:nvPr/>
      </p:nvGrpSpPr>
      <p:grpSpPr>
        <a:xfrm>
          <a:off x="0" y="0"/>
          <a:ext cx="0" cy="0"/>
          <a:chOff x="0" y="0"/>
          <a:chExt cx="0" cy="0"/>
        </a:xfrm>
      </p:grpSpPr>
      <p:sp>
        <p:nvSpPr>
          <p:cNvPr id="427" name="Google Shape;427;p11"/>
          <p:cNvSpPr txBox="1"/>
          <p:nvPr/>
        </p:nvSpPr>
        <p:spPr>
          <a:xfrm>
            <a:off x="626289" y="2104559"/>
            <a:ext cx="9122209" cy="301335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chemeClr val="dk1"/>
              </a:buClr>
              <a:buSzPts val="2000"/>
              <a:buFont typeface="Arial"/>
              <a:buChar char="•"/>
            </a:pPr>
            <a:r>
              <a:rPr b="1" lang="en-US" sz="2000">
                <a:solidFill>
                  <a:schemeClr val="dk1"/>
                </a:solidFill>
                <a:latin typeface="Calibri"/>
                <a:ea typeface="Calibri"/>
                <a:cs typeface="Calibri"/>
                <a:sym typeface="Calibri"/>
              </a:rPr>
              <a:t>Hvad er </a:t>
            </a:r>
            <a:r>
              <a:rPr b="1" lang="en-US" sz="2000">
                <a:solidFill>
                  <a:schemeClr val="dk1"/>
                </a:solidFill>
                <a:latin typeface="Calibri"/>
                <a:ea typeface="Calibri"/>
                <a:cs typeface="Calibri"/>
                <a:sym typeface="Calibri"/>
              </a:rPr>
              <a:t>mikro-læringsmoduler</a:t>
            </a:r>
            <a:r>
              <a:rPr b="1" lang="en-US" sz="2000">
                <a:solidFill>
                  <a:schemeClr val="dk1"/>
                </a:solidFill>
                <a:latin typeface="Calibri"/>
                <a:ea typeface="Calibri"/>
                <a:cs typeface="Calibri"/>
                <a:sym typeface="Calibri"/>
              </a:rPr>
              <a:t>?</a:t>
            </a:r>
            <a:endParaRPr/>
          </a:p>
          <a:p>
            <a:pPr indent="-143999" lvl="2" marL="432000" marR="0" rtl="0" algn="l">
              <a:spcBef>
                <a:spcPts val="0"/>
              </a:spcBef>
              <a:spcAft>
                <a:spcPts val="0"/>
              </a:spcAft>
              <a:buClr>
                <a:srgbClr val="0AA14A"/>
              </a:buClr>
              <a:buSzPts val="1600"/>
              <a:buFont typeface="Arial"/>
              <a:buChar char="•"/>
            </a:pPr>
            <a:r>
              <a:rPr b="1" i="0" lang="en-US" sz="1600" u="none" cap="none" strike="noStrike">
                <a:solidFill>
                  <a:srgbClr val="0AA14A"/>
                </a:solidFill>
                <a:latin typeface="Calibri"/>
                <a:ea typeface="Calibri"/>
                <a:cs typeface="Calibri"/>
                <a:sym typeface="Calibri"/>
              </a:rPr>
              <a:t>Vurderende små &amp; fleksible læringsenheder</a:t>
            </a:r>
            <a:endParaRPr b="1" i="0" sz="1600" u="none" cap="none" strike="noStrike">
              <a:solidFill>
                <a:srgbClr val="0AA14A"/>
              </a:solidFill>
              <a:latin typeface="Calibri"/>
              <a:ea typeface="Calibri"/>
              <a:cs typeface="Calibri"/>
              <a:sym typeface="Calibri"/>
            </a:endParaRPr>
          </a:p>
          <a:p>
            <a:pPr indent="-143999" lvl="2" marL="432000" marR="0" rtl="0" algn="l">
              <a:spcBef>
                <a:spcPts val="0"/>
              </a:spcBef>
              <a:spcAft>
                <a:spcPts val="0"/>
              </a:spcAft>
              <a:buClr>
                <a:schemeClr val="dk1"/>
              </a:buClr>
              <a:buSzPts val="1600"/>
              <a:buFont typeface="Arial"/>
              <a:buChar char="•"/>
            </a:pPr>
            <a:r>
              <a:rPr b="0" i="0" lang="en-US" sz="1600" u="none" cap="none" strike="noStrike">
                <a:solidFill>
                  <a:schemeClr val="dk1"/>
                </a:solidFill>
                <a:latin typeface="Calibri"/>
                <a:ea typeface="Calibri"/>
                <a:cs typeface="Calibri"/>
                <a:sym typeface="Calibri"/>
              </a:rPr>
              <a:t>Små digitale programmer for elever</a:t>
            </a:r>
            <a:endParaRPr b="0" i="0" sz="1600" u="none" cap="none" strike="noStrike">
              <a:solidFill>
                <a:schemeClr val="dk1"/>
              </a:solidFill>
              <a:latin typeface="Calibri"/>
              <a:ea typeface="Calibri"/>
              <a:cs typeface="Calibri"/>
              <a:sym typeface="Calibri"/>
            </a:endParaRPr>
          </a:p>
          <a:p>
            <a:pPr indent="-143999" lvl="2" marL="432000" marR="0" rtl="0" algn="l">
              <a:spcBef>
                <a:spcPts val="0"/>
              </a:spcBef>
              <a:spcAft>
                <a:spcPts val="0"/>
              </a:spcAft>
              <a:buClr>
                <a:schemeClr val="dk1"/>
              </a:buClr>
              <a:buSzPts val="1600"/>
              <a:buFont typeface="Arial"/>
              <a:buChar char="•"/>
            </a:pPr>
            <a:r>
              <a:rPr b="0" i="0" lang="en-US" sz="1600" u="none" cap="none" strike="noStrike">
                <a:solidFill>
                  <a:schemeClr val="dk1"/>
                </a:solidFill>
                <a:latin typeface="Calibri"/>
                <a:ea typeface="Calibri"/>
                <a:cs typeface="Calibri"/>
                <a:sym typeface="Calibri"/>
              </a:rPr>
              <a:t>Bekræftelse af læring uden certifikat</a:t>
            </a:r>
            <a:endParaRPr b="0" i="0" sz="1600" u="none" cap="none" strike="noStrike">
              <a:solidFill>
                <a:schemeClr val="dk1"/>
              </a:solidFill>
              <a:latin typeface="Calibri"/>
              <a:ea typeface="Calibri"/>
              <a:cs typeface="Calibri"/>
              <a:sym typeface="Calibri"/>
            </a:endParaRPr>
          </a:p>
          <a:p>
            <a:pPr indent="0" lvl="0" marL="284400" marR="0" rtl="0" algn="l">
              <a:lnSpc>
                <a:spcPct val="120000"/>
              </a:lnSpc>
              <a:spcBef>
                <a:spcPts val="0"/>
              </a:spcBef>
              <a:spcAft>
                <a:spcPts val="0"/>
              </a:spcAft>
              <a:buNone/>
            </a:pPr>
            <a:r>
              <a:t/>
            </a:r>
            <a:endParaRPr sz="1600">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2000"/>
              <a:buFont typeface="Arial"/>
              <a:buChar char="•"/>
            </a:pPr>
            <a:r>
              <a:rPr b="1" lang="en-US" sz="2000">
                <a:solidFill>
                  <a:schemeClr val="dk1"/>
                </a:solidFill>
                <a:latin typeface="Calibri"/>
                <a:ea typeface="Calibri"/>
                <a:cs typeface="Calibri"/>
                <a:sym typeface="Calibri"/>
              </a:rPr>
              <a:t>Hvilken interessent er mest opmærksom på </a:t>
            </a:r>
            <a:r>
              <a:rPr b="1" lang="en-US" sz="2000">
                <a:solidFill>
                  <a:schemeClr val="dk1"/>
                </a:solidFill>
                <a:latin typeface="Calibri"/>
                <a:ea typeface="Calibri"/>
                <a:cs typeface="Calibri"/>
                <a:sym typeface="Calibri"/>
              </a:rPr>
              <a:t>mikro-læringsmoduler</a:t>
            </a:r>
            <a:r>
              <a:rPr b="1" lang="en-US" sz="2000">
                <a:solidFill>
                  <a:schemeClr val="dk1"/>
                </a:solidFill>
                <a:latin typeface="Calibri"/>
                <a:ea typeface="Calibri"/>
                <a:cs typeface="Calibri"/>
                <a:sym typeface="Calibri"/>
              </a:rPr>
              <a:t>? </a:t>
            </a:r>
            <a:endParaRPr/>
          </a:p>
          <a:p>
            <a:pPr indent="-143999" lvl="2" marL="432000" marR="0" rtl="0" algn="l">
              <a:spcBef>
                <a:spcPts val="0"/>
              </a:spcBef>
              <a:spcAft>
                <a:spcPts val="0"/>
              </a:spcAft>
              <a:buClr>
                <a:schemeClr val="dk1"/>
              </a:buClr>
              <a:buSzPts val="1600"/>
              <a:buFont typeface="Arial"/>
              <a:buChar char="•"/>
            </a:pPr>
            <a:r>
              <a:rPr b="0" i="0" lang="en-US" sz="1600" u="none" cap="none" strike="noStrike">
                <a:solidFill>
                  <a:schemeClr val="dk1"/>
                </a:solidFill>
                <a:latin typeface="Calibri"/>
                <a:ea typeface="Calibri"/>
                <a:cs typeface="Calibri"/>
                <a:sym typeface="Calibri"/>
              </a:rPr>
              <a:t>EUD-institutioner</a:t>
            </a:r>
            <a:endParaRPr b="0" i="0" sz="1600" u="none" cap="none" strike="noStrike">
              <a:solidFill>
                <a:schemeClr val="dk1"/>
              </a:solidFill>
              <a:latin typeface="Calibri"/>
              <a:ea typeface="Calibri"/>
              <a:cs typeface="Calibri"/>
              <a:sym typeface="Calibri"/>
            </a:endParaRPr>
          </a:p>
          <a:p>
            <a:pPr indent="-143999" lvl="2" marL="432000" marR="0" rtl="0" algn="l">
              <a:spcBef>
                <a:spcPts val="0"/>
              </a:spcBef>
              <a:spcAft>
                <a:spcPts val="0"/>
              </a:spcAft>
              <a:buClr>
                <a:schemeClr val="dk1"/>
              </a:buClr>
              <a:buSzPts val="1600"/>
              <a:buFont typeface="Arial"/>
              <a:buChar char="•"/>
            </a:pPr>
            <a:r>
              <a:rPr b="0" i="0" lang="en-US" sz="1600" u="none" cap="none" strike="noStrike">
                <a:solidFill>
                  <a:schemeClr val="dk1"/>
                </a:solidFill>
                <a:latin typeface="Calibri"/>
                <a:ea typeface="Calibri"/>
                <a:cs typeface="Calibri"/>
                <a:sym typeface="Calibri"/>
              </a:rPr>
              <a:t>Elever</a:t>
            </a:r>
            <a:endParaRPr b="0" i="0" sz="1600" u="none" cap="none" strike="noStrike">
              <a:solidFill>
                <a:schemeClr val="dk1"/>
              </a:solidFill>
              <a:latin typeface="Calibri"/>
              <a:ea typeface="Calibri"/>
              <a:cs typeface="Calibri"/>
              <a:sym typeface="Calibri"/>
            </a:endParaRPr>
          </a:p>
          <a:p>
            <a:pPr indent="-143999" lvl="2" marL="432000" marR="0" rtl="0" algn="l">
              <a:spcBef>
                <a:spcPts val="0"/>
              </a:spcBef>
              <a:spcAft>
                <a:spcPts val="0"/>
              </a:spcAft>
              <a:buClr>
                <a:srgbClr val="0AA14A"/>
              </a:buClr>
              <a:buSzPts val="1600"/>
              <a:buFont typeface="Arial"/>
              <a:buChar char="•"/>
            </a:pPr>
            <a:r>
              <a:rPr b="1" i="0" lang="en-US" sz="1600" u="none" cap="none" strike="noStrike">
                <a:solidFill>
                  <a:srgbClr val="0AA14A"/>
                </a:solidFill>
                <a:latin typeface="Calibri"/>
                <a:ea typeface="Calibri"/>
                <a:cs typeface="Calibri"/>
                <a:sym typeface="Calibri"/>
              </a:rPr>
              <a:t>Arbejdsgivere</a:t>
            </a:r>
            <a:endParaRPr b="1" i="0" sz="1600" u="none" cap="none" strike="noStrike">
              <a:solidFill>
                <a:srgbClr val="0AA14A"/>
              </a:solidFill>
              <a:latin typeface="Calibri"/>
              <a:ea typeface="Calibri"/>
              <a:cs typeface="Calibri"/>
              <a:sym typeface="Calibri"/>
            </a:endParaRPr>
          </a:p>
          <a:p>
            <a:pPr indent="0" lvl="0" marL="284400" marR="0" rtl="0" algn="l">
              <a:lnSpc>
                <a:spcPct val="120000"/>
              </a:lnSpc>
              <a:spcBef>
                <a:spcPts val="0"/>
              </a:spcBef>
              <a:spcAft>
                <a:spcPts val="0"/>
              </a:spcAft>
              <a:buNone/>
            </a:pPr>
            <a:r>
              <a:t/>
            </a:r>
            <a:endParaRPr sz="1600">
              <a:solidFill>
                <a:srgbClr val="000000"/>
              </a:solidFill>
              <a:latin typeface="Calibri"/>
              <a:ea typeface="Calibri"/>
              <a:cs typeface="Calibri"/>
              <a:sym typeface="Calibri"/>
            </a:endParaRPr>
          </a:p>
          <a:p>
            <a:pPr indent="0" lvl="0" marL="0" marR="0" rtl="0" algn="l">
              <a:spcBef>
                <a:spcPts val="0"/>
              </a:spcBef>
              <a:spcAft>
                <a:spcPts val="0"/>
              </a:spcAft>
              <a:buClr>
                <a:schemeClr val="dk1"/>
              </a:buClr>
              <a:buSzPts val="2000"/>
              <a:buFont typeface="Arial"/>
              <a:buChar char="•"/>
            </a:pPr>
            <a:r>
              <a:rPr b="1" lang="en-US" sz="2000">
                <a:solidFill>
                  <a:schemeClr val="dk1"/>
                </a:solidFill>
                <a:latin typeface="Calibri"/>
                <a:ea typeface="Calibri"/>
                <a:cs typeface="Calibri"/>
                <a:sym typeface="Calibri"/>
              </a:rPr>
              <a:t>Hvad er en fordel ved </a:t>
            </a:r>
            <a:r>
              <a:rPr b="1" lang="en-US" sz="2000">
                <a:solidFill>
                  <a:schemeClr val="dk1"/>
                </a:solidFill>
                <a:latin typeface="Calibri"/>
                <a:ea typeface="Calibri"/>
                <a:cs typeface="Calibri"/>
                <a:sym typeface="Calibri"/>
              </a:rPr>
              <a:t>mikro-læringsmoduler</a:t>
            </a:r>
            <a:r>
              <a:rPr b="1" lang="en-US" sz="2000">
                <a:solidFill>
                  <a:schemeClr val="dk1"/>
                </a:solidFill>
                <a:latin typeface="Calibri"/>
                <a:ea typeface="Calibri"/>
                <a:cs typeface="Calibri"/>
                <a:sym typeface="Calibri"/>
              </a:rPr>
              <a:t> ?</a:t>
            </a:r>
            <a:endParaRPr/>
          </a:p>
          <a:p>
            <a:pPr indent="-143999" lvl="2" marL="432000" marR="0" rtl="0" algn="l">
              <a:spcBef>
                <a:spcPts val="0"/>
              </a:spcBef>
              <a:spcAft>
                <a:spcPts val="0"/>
              </a:spcAft>
              <a:buClr>
                <a:schemeClr val="dk1"/>
              </a:buClr>
              <a:buSzPts val="1600"/>
              <a:buFont typeface="Arial"/>
              <a:buChar char="•"/>
            </a:pPr>
            <a:r>
              <a:rPr b="0" i="0" lang="en-US" sz="1600" u="none" cap="none" strike="noStrike">
                <a:solidFill>
                  <a:schemeClr val="dk1"/>
                </a:solidFill>
                <a:latin typeface="Calibri"/>
                <a:ea typeface="Calibri"/>
                <a:cs typeface="Calibri"/>
                <a:sym typeface="Calibri"/>
              </a:rPr>
              <a:t>Meget billig</a:t>
            </a:r>
            <a:endParaRPr b="0" i="0" sz="1600" u="none" cap="none" strike="noStrike">
              <a:solidFill>
                <a:schemeClr val="dk1"/>
              </a:solidFill>
              <a:latin typeface="Calibri"/>
              <a:ea typeface="Calibri"/>
              <a:cs typeface="Calibri"/>
              <a:sym typeface="Calibri"/>
            </a:endParaRPr>
          </a:p>
          <a:p>
            <a:pPr indent="-143999" lvl="2" marL="432000" marR="0" rtl="0" algn="l">
              <a:spcBef>
                <a:spcPts val="0"/>
              </a:spcBef>
              <a:spcAft>
                <a:spcPts val="0"/>
              </a:spcAft>
              <a:buClr>
                <a:srgbClr val="0AA14A"/>
              </a:buClr>
              <a:buSzPts val="1600"/>
              <a:buFont typeface="Arial"/>
              <a:buChar char="•"/>
            </a:pPr>
            <a:r>
              <a:rPr b="1" i="0" lang="en-US" sz="1600" u="none" cap="none" strike="noStrike">
                <a:solidFill>
                  <a:srgbClr val="0AA14A"/>
                </a:solidFill>
                <a:latin typeface="Calibri"/>
                <a:ea typeface="Calibri"/>
                <a:cs typeface="Calibri"/>
                <a:sym typeface="Calibri"/>
              </a:rPr>
              <a:t>Forbedret motivation og fastholdelse</a:t>
            </a:r>
            <a:endParaRPr b="1" i="0" sz="1600" u="none" cap="none" strike="noStrike">
              <a:solidFill>
                <a:srgbClr val="0AA14A"/>
              </a:solidFill>
              <a:latin typeface="Calibri"/>
              <a:ea typeface="Calibri"/>
              <a:cs typeface="Calibri"/>
              <a:sym typeface="Calibri"/>
            </a:endParaRPr>
          </a:p>
          <a:p>
            <a:pPr indent="-143999" lvl="2" marL="432000" marR="0" rtl="0" algn="l">
              <a:spcBef>
                <a:spcPts val="0"/>
              </a:spcBef>
              <a:spcAft>
                <a:spcPts val="0"/>
              </a:spcAft>
              <a:buClr>
                <a:schemeClr val="dk1"/>
              </a:buClr>
              <a:buSzPts val="1600"/>
              <a:buFont typeface="Arial"/>
              <a:buChar char="•"/>
            </a:pPr>
            <a:r>
              <a:rPr b="0" i="0" lang="en-US" sz="1600" u="none" cap="none" strike="noStrike">
                <a:solidFill>
                  <a:schemeClr val="dk1"/>
                </a:solidFill>
                <a:latin typeface="Calibri"/>
                <a:ea typeface="Calibri"/>
                <a:cs typeface="Calibri"/>
                <a:sym typeface="Calibri"/>
              </a:rPr>
              <a:t>Meget brugt af interessenter</a:t>
            </a:r>
            <a:endParaRPr b="1" i="0" sz="1600" u="none" cap="none" strike="noStrike">
              <a:solidFill>
                <a:srgbClr val="0AA14A"/>
              </a:solidFill>
              <a:latin typeface="Calibri"/>
              <a:ea typeface="Calibri"/>
              <a:cs typeface="Calibri"/>
              <a:sym typeface="Calibri"/>
            </a:endParaRPr>
          </a:p>
          <a:p>
            <a:pPr indent="-143999" lvl="2" marL="432000" marR="0" rtl="0" algn="l">
              <a:spcBef>
                <a:spcPts val="0"/>
              </a:spcBef>
              <a:spcAft>
                <a:spcPts val="0"/>
              </a:spcAft>
              <a:buNone/>
            </a:pPr>
            <a:r>
              <a:t/>
            </a:r>
            <a:endParaRPr b="0" i="0" sz="1600" u="none" cap="none" strike="noStrike">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2000"/>
              <a:buFont typeface="Arial"/>
              <a:buChar char="•"/>
            </a:pPr>
            <a:r>
              <a:rPr b="1" lang="en-US" sz="2000">
                <a:solidFill>
                  <a:schemeClr val="dk1"/>
                </a:solidFill>
                <a:latin typeface="Calibri"/>
                <a:ea typeface="Calibri"/>
                <a:cs typeface="Calibri"/>
                <a:sym typeface="Calibri"/>
              </a:rPr>
              <a:t>Hvilken udvikling er planlagt for </a:t>
            </a:r>
            <a:r>
              <a:rPr b="1" lang="en-US" sz="2000">
                <a:solidFill>
                  <a:schemeClr val="dk1"/>
                </a:solidFill>
                <a:latin typeface="Calibri"/>
                <a:ea typeface="Calibri"/>
                <a:cs typeface="Calibri"/>
                <a:sym typeface="Calibri"/>
              </a:rPr>
              <a:t>mikro-læringsmoduler</a:t>
            </a:r>
            <a:r>
              <a:rPr b="1" lang="en-US" sz="2000">
                <a:solidFill>
                  <a:schemeClr val="dk1"/>
                </a:solidFill>
                <a:latin typeface="Calibri"/>
                <a:ea typeface="Calibri"/>
                <a:cs typeface="Calibri"/>
                <a:sym typeface="Calibri"/>
              </a:rPr>
              <a:t>?</a:t>
            </a:r>
            <a:endParaRPr b="1" sz="2000">
              <a:solidFill>
                <a:schemeClr val="dk1"/>
              </a:solidFill>
              <a:latin typeface="Calibri"/>
              <a:ea typeface="Calibri"/>
              <a:cs typeface="Calibri"/>
              <a:sym typeface="Calibri"/>
            </a:endParaRPr>
          </a:p>
          <a:p>
            <a:pPr indent="-143999" lvl="2" marL="432000" marR="0" rtl="0" algn="l">
              <a:spcBef>
                <a:spcPts val="0"/>
              </a:spcBef>
              <a:spcAft>
                <a:spcPts val="0"/>
              </a:spcAft>
              <a:buClr>
                <a:srgbClr val="0AA14A"/>
              </a:buClr>
              <a:buSzPts val="1600"/>
              <a:buFont typeface="Arial"/>
              <a:buChar char="•"/>
            </a:pPr>
            <a:r>
              <a:rPr b="1" i="0" lang="en-US" sz="1600" u="none" cap="none" strike="noStrike">
                <a:solidFill>
                  <a:srgbClr val="0AA14A"/>
                </a:solidFill>
                <a:latin typeface="Calibri"/>
                <a:ea typeface="Calibri"/>
                <a:cs typeface="Calibri"/>
                <a:sym typeface="Calibri"/>
              </a:rPr>
              <a:t>Studie- og vurderingsmetoder</a:t>
            </a:r>
            <a:endParaRPr b="1" i="0" sz="1600" u="none" cap="none" strike="noStrike">
              <a:solidFill>
                <a:srgbClr val="0AA14A"/>
              </a:solidFill>
              <a:latin typeface="Calibri"/>
              <a:ea typeface="Calibri"/>
              <a:cs typeface="Calibri"/>
              <a:sym typeface="Calibri"/>
            </a:endParaRPr>
          </a:p>
          <a:p>
            <a:pPr indent="-143999" lvl="2" marL="432000" marR="0" rtl="0" algn="l">
              <a:spcBef>
                <a:spcPts val="0"/>
              </a:spcBef>
              <a:spcAft>
                <a:spcPts val="0"/>
              </a:spcAft>
              <a:buClr>
                <a:schemeClr val="dk1"/>
              </a:buClr>
              <a:buSzPts val="1600"/>
              <a:buFont typeface="Arial"/>
              <a:buChar char="•"/>
            </a:pPr>
            <a:r>
              <a:rPr b="0" i="0" lang="en-US" sz="1600" u="none" cap="none" strike="noStrike">
                <a:solidFill>
                  <a:schemeClr val="dk1"/>
                </a:solidFill>
                <a:latin typeface="Calibri"/>
                <a:ea typeface="Calibri"/>
                <a:cs typeface="Calibri"/>
                <a:sym typeface="Calibri"/>
              </a:rPr>
              <a:t>Kun integration I EUD-skoler</a:t>
            </a:r>
            <a:endParaRPr b="0" i="0" sz="1600" u="none" cap="none" strike="noStrike">
              <a:solidFill>
                <a:schemeClr val="dk1"/>
              </a:solidFill>
              <a:latin typeface="Calibri"/>
              <a:ea typeface="Calibri"/>
              <a:cs typeface="Calibri"/>
              <a:sym typeface="Calibri"/>
            </a:endParaRPr>
          </a:p>
          <a:p>
            <a:pPr indent="-143999" lvl="2" marL="432000" marR="0" rtl="0" algn="l">
              <a:spcBef>
                <a:spcPts val="0"/>
              </a:spcBef>
              <a:spcAft>
                <a:spcPts val="0"/>
              </a:spcAft>
              <a:buClr>
                <a:schemeClr val="dk1"/>
              </a:buClr>
              <a:buSzPts val="1600"/>
              <a:buFont typeface="Arial"/>
              <a:buChar char="•"/>
            </a:pPr>
            <a:r>
              <a:rPr b="0" i="0" lang="en-US" sz="1600" u="none" cap="none" strike="noStrike">
                <a:solidFill>
                  <a:schemeClr val="dk1"/>
                </a:solidFill>
                <a:latin typeface="Calibri"/>
                <a:ea typeface="Calibri"/>
                <a:cs typeface="Calibri"/>
                <a:sym typeface="Calibri"/>
              </a:rPr>
              <a:t>Brug uden europæisk ramme</a:t>
            </a:r>
            <a:endParaRPr b="0" i="0" sz="1600" u="none" cap="none" strike="noStrike">
              <a:solidFill>
                <a:schemeClr val="dk1"/>
              </a:solidFill>
              <a:latin typeface="Calibri"/>
              <a:ea typeface="Calibri"/>
              <a:cs typeface="Calibri"/>
              <a:sym typeface="Calibri"/>
            </a:endParaRPr>
          </a:p>
          <a:p>
            <a:pPr indent="-42399" lvl="2" marL="432000" marR="0" rtl="0" algn="l">
              <a:spcBef>
                <a:spcPts val="0"/>
              </a:spcBef>
              <a:spcAft>
                <a:spcPts val="0"/>
              </a:spcAft>
              <a:buClr>
                <a:schemeClr val="dk1"/>
              </a:buClr>
              <a:buSzPts val="1600"/>
              <a:buFont typeface="Arial"/>
              <a:buNone/>
            </a:pPr>
            <a:r>
              <a:t/>
            </a:r>
            <a:endParaRPr b="0" i="0" sz="1600" u="none" cap="none" strike="noStrike">
              <a:solidFill>
                <a:schemeClr val="dk1"/>
              </a:solidFill>
              <a:latin typeface="Calibri"/>
              <a:ea typeface="Calibri"/>
              <a:cs typeface="Calibri"/>
              <a:sym typeface="Calibri"/>
            </a:endParaRPr>
          </a:p>
        </p:txBody>
      </p:sp>
      <p:cxnSp>
        <p:nvCxnSpPr>
          <p:cNvPr id="428" name="Google Shape;428;p11"/>
          <p:cNvCxnSpPr/>
          <p:nvPr/>
        </p:nvCxnSpPr>
        <p:spPr>
          <a:xfrm>
            <a:off x="7934290" y="3631149"/>
            <a:ext cx="2061797" cy="0"/>
          </a:xfrm>
          <a:prstGeom prst="straightConnector1">
            <a:avLst/>
          </a:prstGeom>
          <a:noFill/>
          <a:ln cap="flat" cmpd="sng" w="9525">
            <a:solidFill>
              <a:srgbClr val="0AA14A"/>
            </a:solidFill>
            <a:prstDash val="dash"/>
            <a:round/>
            <a:headEnd len="sm" w="sm" type="none"/>
            <a:tailEnd len="sm" w="sm" type="none"/>
          </a:ln>
        </p:spPr>
      </p:cxnSp>
      <p:sp>
        <p:nvSpPr>
          <p:cNvPr id="429" name="Google Shape;429;p11"/>
          <p:cNvSpPr txBox="1"/>
          <p:nvPr/>
        </p:nvSpPr>
        <p:spPr>
          <a:xfrm>
            <a:off x="523240" y="1250839"/>
            <a:ext cx="4458193" cy="400110"/>
          </a:xfrm>
          <a:prstGeom prst="rect">
            <a:avLst/>
          </a:prstGeom>
          <a:noFill/>
          <a:ln>
            <a:noFill/>
          </a:ln>
        </p:spPr>
        <p:txBody>
          <a:bodyPr anchorCtr="0" anchor="t" bIns="45700" lIns="91425" spcFirstLastPara="1" rIns="91425" wrap="square" tIns="45700">
            <a:spAutoFit/>
          </a:bodyPr>
          <a:lstStyle/>
          <a:p>
            <a:pPr indent="0" lvl="0" marL="108000" marR="0" rtl="0" algn="l">
              <a:spcBef>
                <a:spcPts val="0"/>
              </a:spcBef>
              <a:spcAft>
                <a:spcPts val="0"/>
              </a:spcAft>
              <a:buNone/>
            </a:pPr>
            <a:r>
              <a:rPr lang="en-US" sz="2000">
                <a:solidFill>
                  <a:schemeClr val="dk1"/>
                </a:solidFill>
                <a:latin typeface="Calibri"/>
                <a:ea typeface="Calibri"/>
                <a:cs typeface="Calibri"/>
                <a:sym typeface="Calibri"/>
              </a:rPr>
              <a:t>Her er svarerne:</a:t>
            </a:r>
            <a:endParaRPr sz="2000">
              <a:solidFill>
                <a:schemeClr val="dk1"/>
              </a:solidFill>
              <a:latin typeface="Calibri"/>
              <a:ea typeface="Calibri"/>
              <a:cs typeface="Calibri"/>
              <a:sym typeface="Calibri"/>
            </a:endParaRPr>
          </a:p>
        </p:txBody>
      </p:sp>
      <p:sp>
        <p:nvSpPr>
          <p:cNvPr id="430" name="Google Shape;430;p11"/>
          <p:cNvSpPr/>
          <p:nvPr/>
        </p:nvSpPr>
        <p:spPr>
          <a:xfrm>
            <a:off x="451029" y="669816"/>
            <a:ext cx="2454732" cy="540000"/>
          </a:xfrm>
          <a:prstGeom prst="roundRect">
            <a:avLst>
              <a:gd fmla="val 50000" name="adj"/>
            </a:avLst>
          </a:prstGeom>
          <a:solidFill>
            <a:srgbClr val="0AA14A"/>
          </a:solidFill>
          <a:ln>
            <a:noFill/>
          </a:ln>
        </p:spPr>
        <p:txBody>
          <a:bodyPr anchorCtr="0" anchor="ctr" bIns="36000" lIns="91425" spcFirstLastPara="1" rIns="91425" wrap="square" tIns="108000">
            <a:noAutofit/>
          </a:bodyPr>
          <a:lstStyle/>
          <a:p>
            <a:pPr indent="0" lvl="0" marL="108000" marR="0" rtl="0" algn="l">
              <a:lnSpc>
                <a:spcPct val="90000"/>
              </a:lnSpc>
              <a:spcBef>
                <a:spcPts val="0"/>
              </a:spcBef>
              <a:spcAft>
                <a:spcPts val="0"/>
              </a:spcAft>
              <a:buNone/>
            </a:pPr>
            <a:r>
              <a:rPr b="1" lang="en-US" sz="2000">
                <a:solidFill>
                  <a:srgbClr val="FFFFFF"/>
                </a:solidFill>
                <a:latin typeface="Calibri"/>
                <a:ea typeface="Calibri"/>
                <a:cs typeface="Calibri"/>
                <a:sym typeface="Calibri"/>
              </a:rPr>
              <a:t>Enhedstest løsninger</a:t>
            </a:r>
            <a:endParaRPr b="1" sz="2000">
              <a:solidFill>
                <a:srgbClr val="FFFFFF"/>
              </a:solidFill>
              <a:latin typeface="Calibri"/>
              <a:ea typeface="Calibri"/>
              <a:cs typeface="Calibri"/>
              <a:sym typeface="Calibri"/>
            </a:endParaRPr>
          </a:p>
        </p:txBody>
      </p:sp>
      <p:grpSp>
        <p:nvGrpSpPr>
          <p:cNvPr id="431" name="Google Shape;431;p11"/>
          <p:cNvGrpSpPr/>
          <p:nvPr/>
        </p:nvGrpSpPr>
        <p:grpSpPr>
          <a:xfrm>
            <a:off x="10207680" y="3008972"/>
            <a:ext cx="1440000" cy="1022400"/>
            <a:chOff x="6955701" y="2238940"/>
            <a:chExt cx="3578490" cy="2551227"/>
          </a:xfrm>
        </p:grpSpPr>
        <p:sp>
          <p:nvSpPr>
            <p:cNvPr id="432" name="Google Shape;432;p11"/>
            <p:cNvSpPr/>
            <p:nvPr/>
          </p:nvSpPr>
          <p:spPr>
            <a:xfrm>
              <a:off x="7186596" y="2890910"/>
              <a:ext cx="833100" cy="833247"/>
            </a:xfrm>
            <a:custGeom>
              <a:rect b="b" l="l" r="r" t="t"/>
              <a:pathLst>
                <a:path extrusionOk="0" h="833247" w="833099">
                  <a:moveTo>
                    <a:pt x="7574" y="418186"/>
                  </a:moveTo>
                  <a:cubicBezTo>
                    <a:pt x="47108" y="965557"/>
                    <a:pt x="790081" y="965403"/>
                    <a:pt x="829464" y="418186"/>
                  </a:cubicBezTo>
                  <a:cubicBezTo>
                    <a:pt x="789930" y="-129185"/>
                    <a:pt x="47007" y="-129031"/>
                    <a:pt x="7574" y="418186"/>
                  </a:cubicBezTo>
                  <a:close/>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33" name="Google Shape;433;p11"/>
            <p:cNvSpPr/>
            <p:nvPr/>
          </p:nvSpPr>
          <p:spPr>
            <a:xfrm>
              <a:off x="7597490" y="3720319"/>
              <a:ext cx="10098" cy="210884"/>
            </a:xfrm>
            <a:custGeom>
              <a:rect b="b" l="l" r="r" t="t"/>
              <a:pathLst>
                <a:path extrusionOk="0" h="210883" w="10098">
                  <a:moveTo>
                    <a:pt x="7574" y="7715"/>
                  </a:moveTo>
                  <a:lnTo>
                    <a:pt x="7574" y="203734"/>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34" name="Google Shape;434;p11"/>
            <p:cNvSpPr/>
            <p:nvPr/>
          </p:nvSpPr>
          <p:spPr>
            <a:xfrm>
              <a:off x="6955701" y="3932132"/>
              <a:ext cx="1600561" cy="786956"/>
            </a:xfrm>
            <a:custGeom>
              <a:rect b="b" l="l" r="r" t="t"/>
              <a:pathLst>
                <a:path extrusionOk="0" h="786955" w="1600561">
                  <a:moveTo>
                    <a:pt x="1593896" y="17381"/>
                  </a:moveTo>
                  <a:lnTo>
                    <a:pt x="1473324" y="12238"/>
                  </a:lnTo>
                  <a:lnTo>
                    <a:pt x="1473324" y="652346"/>
                  </a:lnTo>
                  <a:lnTo>
                    <a:pt x="1322508" y="652346"/>
                  </a:lnTo>
                  <a:cubicBezTo>
                    <a:pt x="1296354" y="-213511"/>
                    <a:pt x="29891" y="-200806"/>
                    <a:pt x="7574" y="652398"/>
                  </a:cubicBezTo>
                  <a:cubicBezTo>
                    <a:pt x="7574" y="652346"/>
                    <a:pt x="794575" y="652346"/>
                    <a:pt x="794575" y="652346"/>
                  </a:cubicBezTo>
                  <a:lnTo>
                    <a:pt x="794575" y="782528"/>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35" name="Google Shape;435;p11"/>
            <p:cNvSpPr/>
            <p:nvPr/>
          </p:nvSpPr>
          <p:spPr>
            <a:xfrm>
              <a:off x="8428722" y="2784151"/>
              <a:ext cx="1908555" cy="1877378"/>
            </a:xfrm>
            <a:custGeom>
              <a:rect b="b" l="l" r="r" t="t"/>
              <a:pathLst>
                <a:path extrusionOk="0" h="1877377" w="1908555">
                  <a:moveTo>
                    <a:pt x="7574" y="1075146"/>
                  </a:moveTo>
                  <a:lnTo>
                    <a:pt x="7574" y="162020"/>
                  </a:lnTo>
                  <a:cubicBezTo>
                    <a:pt x="7574" y="43720"/>
                    <a:pt x="110726" y="7715"/>
                    <a:pt x="194390" y="7715"/>
                  </a:cubicBezTo>
                  <a:lnTo>
                    <a:pt x="1754558" y="7715"/>
                  </a:lnTo>
                  <a:cubicBezTo>
                    <a:pt x="1838222" y="7715"/>
                    <a:pt x="1906031" y="76792"/>
                    <a:pt x="1906031" y="162020"/>
                  </a:cubicBezTo>
                  <a:lnTo>
                    <a:pt x="1906031" y="187012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36" name="Google Shape;436;p11"/>
            <p:cNvSpPr/>
            <p:nvPr/>
          </p:nvSpPr>
          <p:spPr>
            <a:xfrm>
              <a:off x="8226758" y="2573318"/>
              <a:ext cx="2307433" cy="2216849"/>
            </a:xfrm>
            <a:custGeom>
              <a:rect b="b" l="l" r="r" t="t"/>
              <a:pathLst>
                <a:path extrusionOk="0" h="2216848" w="2307433">
                  <a:moveTo>
                    <a:pt x="7574" y="1580906"/>
                  </a:moveTo>
                  <a:lnTo>
                    <a:pt x="7574" y="176062"/>
                  </a:lnTo>
                  <a:cubicBezTo>
                    <a:pt x="7574" y="83068"/>
                    <a:pt x="75383" y="7715"/>
                    <a:pt x="159046" y="7715"/>
                  </a:cubicBezTo>
                  <a:lnTo>
                    <a:pt x="2153436" y="7715"/>
                  </a:lnTo>
                  <a:cubicBezTo>
                    <a:pt x="2237100" y="7715"/>
                    <a:pt x="2304909" y="83119"/>
                    <a:pt x="2304909" y="176062"/>
                  </a:cubicBezTo>
                  <a:lnTo>
                    <a:pt x="2304909" y="2209442"/>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37" name="Google Shape;437;p11"/>
            <p:cNvSpPr/>
            <p:nvPr/>
          </p:nvSpPr>
          <p:spPr>
            <a:xfrm>
              <a:off x="8726618" y="3113335"/>
              <a:ext cx="469565" cy="303467"/>
            </a:xfrm>
            <a:custGeom>
              <a:rect b="b" l="l" r="r" t="t"/>
              <a:pathLst>
                <a:path extrusionOk="0" h="303466" w="469565">
                  <a:moveTo>
                    <a:pt x="7574" y="141703"/>
                  </a:moveTo>
                  <a:lnTo>
                    <a:pt x="167680" y="298992"/>
                  </a:lnTo>
                  <a:lnTo>
                    <a:pt x="465021"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38" name="Google Shape;438;p11"/>
            <p:cNvSpPr/>
            <p:nvPr/>
          </p:nvSpPr>
          <p:spPr>
            <a:xfrm>
              <a:off x="9447123" y="3317223"/>
              <a:ext cx="570547" cy="20574"/>
            </a:xfrm>
            <a:custGeom>
              <a:rect b="b" l="l" r="r" t="t"/>
              <a:pathLst>
                <a:path extrusionOk="0" h="20574" w="570546">
                  <a:moveTo>
                    <a:pt x="7574" y="13527"/>
                  </a:moveTo>
                  <a:lnTo>
                    <a:pt x="567972"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39" name="Google Shape;439;p11"/>
            <p:cNvSpPr/>
            <p:nvPr/>
          </p:nvSpPr>
          <p:spPr>
            <a:xfrm>
              <a:off x="8737575" y="3563956"/>
              <a:ext cx="469565" cy="303467"/>
            </a:xfrm>
            <a:custGeom>
              <a:rect b="b" l="l" r="r" t="t"/>
              <a:pathLst>
                <a:path extrusionOk="0" h="303466" w="469565">
                  <a:moveTo>
                    <a:pt x="7574" y="141704"/>
                  </a:moveTo>
                  <a:lnTo>
                    <a:pt x="167731" y="298940"/>
                  </a:lnTo>
                  <a:lnTo>
                    <a:pt x="465071"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40" name="Google Shape;440;p11"/>
            <p:cNvSpPr/>
            <p:nvPr/>
          </p:nvSpPr>
          <p:spPr>
            <a:xfrm>
              <a:off x="9458130" y="3767845"/>
              <a:ext cx="570547" cy="20574"/>
            </a:xfrm>
            <a:custGeom>
              <a:rect b="b" l="l" r="r" t="t"/>
              <a:pathLst>
                <a:path extrusionOk="0" h="20574" w="570546">
                  <a:moveTo>
                    <a:pt x="7574" y="13527"/>
                  </a:moveTo>
                  <a:lnTo>
                    <a:pt x="567972"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41" name="Google Shape;441;p11"/>
            <p:cNvSpPr/>
            <p:nvPr/>
          </p:nvSpPr>
          <p:spPr>
            <a:xfrm>
              <a:off x="8743331" y="4014527"/>
              <a:ext cx="469565" cy="303467"/>
            </a:xfrm>
            <a:custGeom>
              <a:rect b="b" l="l" r="r" t="t"/>
              <a:pathLst>
                <a:path extrusionOk="0" h="303466" w="469565">
                  <a:moveTo>
                    <a:pt x="7574" y="141704"/>
                  </a:moveTo>
                  <a:lnTo>
                    <a:pt x="167680" y="298992"/>
                  </a:lnTo>
                  <a:lnTo>
                    <a:pt x="465021"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42" name="Google Shape;442;p11"/>
            <p:cNvSpPr/>
            <p:nvPr/>
          </p:nvSpPr>
          <p:spPr>
            <a:xfrm>
              <a:off x="9463835" y="4218415"/>
              <a:ext cx="570547" cy="20574"/>
            </a:xfrm>
            <a:custGeom>
              <a:rect b="b" l="l" r="r" t="t"/>
              <a:pathLst>
                <a:path extrusionOk="0" h="20574" w="570546">
                  <a:moveTo>
                    <a:pt x="7574" y="13527"/>
                  </a:moveTo>
                  <a:lnTo>
                    <a:pt x="567972"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43" name="Google Shape;443;p11"/>
            <p:cNvSpPr/>
            <p:nvPr/>
          </p:nvSpPr>
          <p:spPr>
            <a:xfrm>
              <a:off x="8938680" y="2238940"/>
              <a:ext cx="913885" cy="540068"/>
            </a:xfrm>
            <a:custGeom>
              <a:rect b="b" l="l" r="r" t="t"/>
              <a:pathLst>
                <a:path extrusionOk="0" h="540067" w="913884">
                  <a:moveTo>
                    <a:pt x="7574" y="537496"/>
                  </a:moveTo>
                  <a:lnTo>
                    <a:pt x="12623" y="254603"/>
                  </a:lnTo>
                  <a:lnTo>
                    <a:pt x="270126" y="254603"/>
                  </a:lnTo>
                  <a:cubicBezTo>
                    <a:pt x="270126" y="254603"/>
                    <a:pt x="254979" y="7715"/>
                    <a:pt x="472090" y="7715"/>
                  </a:cubicBezTo>
                  <a:cubicBezTo>
                    <a:pt x="689201" y="7715"/>
                    <a:pt x="683495" y="254603"/>
                    <a:pt x="683495" y="254603"/>
                  </a:cubicBezTo>
                  <a:lnTo>
                    <a:pt x="911360" y="254603"/>
                  </a:lnTo>
                  <a:lnTo>
                    <a:pt x="906311" y="537496"/>
                  </a:lnTo>
                </a:path>
              </a:pathLst>
            </a:custGeom>
            <a:solidFill>
              <a:srgbClr val="FFFFFF"/>
            </a:solid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44" name="Google Shape;444;p11"/>
            <p:cNvSpPr/>
            <p:nvPr/>
          </p:nvSpPr>
          <p:spPr>
            <a:xfrm>
              <a:off x="9302214" y="2341810"/>
              <a:ext cx="212062" cy="216027"/>
            </a:xfrm>
            <a:custGeom>
              <a:rect b="b" l="l" r="r" t="t"/>
              <a:pathLst>
                <a:path extrusionOk="0" h="216027" w="212061">
                  <a:moveTo>
                    <a:pt x="209537" y="110585"/>
                  </a:moveTo>
                  <a:cubicBezTo>
                    <a:pt x="209537" y="167399"/>
                    <a:pt x="164326" y="213455"/>
                    <a:pt x="108555" y="213455"/>
                  </a:cubicBezTo>
                  <a:cubicBezTo>
                    <a:pt x="52785" y="213455"/>
                    <a:pt x="7574" y="167399"/>
                    <a:pt x="7574" y="110585"/>
                  </a:cubicBezTo>
                  <a:cubicBezTo>
                    <a:pt x="7574" y="53772"/>
                    <a:pt x="52785" y="7715"/>
                    <a:pt x="108555" y="7715"/>
                  </a:cubicBezTo>
                  <a:cubicBezTo>
                    <a:pt x="164326" y="7715"/>
                    <a:pt x="209537" y="53772"/>
                    <a:pt x="209537" y="110585"/>
                  </a:cubicBezTo>
                  <a:close/>
                </a:path>
              </a:pathLst>
            </a:custGeom>
            <a:solidFill>
              <a:srgbClr val="0AA14A"/>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AA14A"/>
                </a:solidFill>
                <a:latin typeface="Calibri"/>
                <a:ea typeface="Calibri"/>
                <a:cs typeface="Calibri"/>
                <a:sym typeface="Calibri"/>
              </a:endParaRPr>
            </a:p>
          </p:txBody>
        </p:sp>
      </p:gr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8" name="Shape 448"/>
        <p:cNvGrpSpPr/>
        <p:nvPr/>
      </p:nvGrpSpPr>
      <p:grpSpPr>
        <a:xfrm>
          <a:off x="0" y="0"/>
          <a:ext cx="0" cy="0"/>
          <a:chOff x="0" y="0"/>
          <a:chExt cx="0" cy="0"/>
        </a:xfrm>
      </p:grpSpPr>
      <p:sp>
        <p:nvSpPr>
          <p:cNvPr id="449" name="Google Shape;449;p12"/>
          <p:cNvSpPr/>
          <p:nvPr/>
        </p:nvSpPr>
        <p:spPr>
          <a:xfrm>
            <a:off x="451029" y="669816"/>
            <a:ext cx="4420229" cy="540000"/>
          </a:xfrm>
          <a:prstGeom prst="roundRect">
            <a:avLst>
              <a:gd fmla="val 50000" name="adj"/>
            </a:avLst>
          </a:prstGeom>
          <a:solidFill>
            <a:srgbClr val="0AA14A"/>
          </a:solidFill>
          <a:ln>
            <a:noFill/>
          </a:ln>
        </p:spPr>
        <p:txBody>
          <a:bodyPr anchorCtr="0" anchor="ctr" bIns="36000" lIns="91425" spcFirstLastPara="1" rIns="91425" wrap="square" tIns="108000">
            <a:noAutofit/>
          </a:bodyPr>
          <a:lstStyle/>
          <a:p>
            <a:pPr indent="0" lvl="0" marL="108000" marR="0" rtl="0" algn="l">
              <a:lnSpc>
                <a:spcPct val="90000"/>
              </a:lnSpc>
              <a:spcBef>
                <a:spcPts val="0"/>
              </a:spcBef>
              <a:spcAft>
                <a:spcPts val="0"/>
              </a:spcAft>
              <a:buNone/>
            </a:pPr>
            <a:r>
              <a:rPr b="1" lang="en-US" sz="2000">
                <a:solidFill>
                  <a:schemeClr val="lt1"/>
                </a:solidFill>
                <a:latin typeface="Calibri"/>
                <a:ea typeface="Calibri"/>
                <a:cs typeface="Calibri"/>
                <a:sym typeface="Calibri"/>
              </a:rPr>
              <a:t>mikro-læringsmoduler</a:t>
            </a:r>
            <a:r>
              <a:rPr b="1" lang="en-US" sz="2000">
                <a:solidFill>
                  <a:schemeClr val="lt1"/>
                </a:solidFill>
                <a:latin typeface="Calibri"/>
                <a:ea typeface="Calibri"/>
                <a:cs typeface="Calibri"/>
                <a:sym typeface="Calibri"/>
              </a:rPr>
              <a:t> I Virtual læring</a:t>
            </a:r>
            <a:endParaRPr b="1" sz="2000">
              <a:solidFill>
                <a:srgbClr val="FFFFFF"/>
              </a:solidFill>
              <a:latin typeface="Calibri"/>
              <a:ea typeface="Calibri"/>
              <a:cs typeface="Calibri"/>
              <a:sym typeface="Calibri"/>
            </a:endParaRPr>
          </a:p>
        </p:txBody>
      </p:sp>
      <p:sp>
        <p:nvSpPr>
          <p:cNvPr id="450" name="Google Shape;450;p12"/>
          <p:cNvSpPr txBox="1"/>
          <p:nvPr/>
        </p:nvSpPr>
        <p:spPr>
          <a:xfrm>
            <a:off x="626290" y="1773285"/>
            <a:ext cx="9215122" cy="4049799"/>
          </a:xfrm>
          <a:prstGeom prst="rect">
            <a:avLst/>
          </a:prstGeom>
          <a:noFill/>
          <a:ln>
            <a:noFill/>
          </a:ln>
        </p:spPr>
        <p:txBody>
          <a:bodyPr anchorCtr="0" anchor="t" bIns="45700" lIns="91425" spcFirstLastPara="1" rIns="91425" wrap="square" tIns="45700">
            <a:noAutofit/>
          </a:bodyPr>
          <a:lstStyle/>
          <a:p>
            <a:pPr indent="0" lvl="0" marL="0" marR="0" rtl="0" algn="just">
              <a:lnSpc>
                <a:spcPct val="130000"/>
              </a:lnSpc>
              <a:spcBef>
                <a:spcPts val="0"/>
              </a:spcBef>
              <a:spcAft>
                <a:spcPts val="0"/>
              </a:spcAft>
              <a:buClr>
                <a:schemeClr val="dk1"/>
              </a:buClr>
              <a:buSzPts val="2000"/>
              <a:buFont typeface="Arial"/>
              <a:buChar char="•"/>
            </a:pPr>
            <a:r>
              <a:rPr lang="en-US" sz="2000">
                <a:solidFill>
                  <a:schemeClr val="dk1"/>
                </a:solidFill>
                <a:latin typeface="Calibri"/>
                <a:ea typeface="Calibri"/>
                <a:cs typeface="Calibri"/>
                <a:sym typeface="Calibri"/>
              </a:rPr>
              <a:t>Lille læringsenhed uden bureaukratisk byrde &amp; engagement i fuld træning</a:t>
            </a:r>
            <a:endParaRPr sz="2000">
              <a:solidFill>
                <a:schemeClr val="dk1"/>
              </a:solidFill>
              <a:latin typeface="Calibri"/>
              <a:ea typeface="Calibri"/>
              <a:cs typeface="Calibri"/>
              <a:sym typeface="Calibri"/>
            </a:endParaRPr>
          </a:p>
          <a:p>
            <a:pPr indent="0" lvl="0" marL="0" marR="0" rtl="0" algn="just">
              <a:lnSpc>
                <a:spcPct val="130000"/>
              </a:lnSpc>
              <a:spcBef>
                <a:spcPts val="0"/>
              </a:spcBef>
              <a:spcAft>
                <a:spcPts val="0"/>
              </a:spcAft>
              <a:buClr>
                <a:schemeClr val="dk1"/>
              </a:buClr>
              <a:buSzPts val="2000"/>
              <a:buFont typeface="Arial"/>
              <a:buChar char="•"/>
            </a:pPr>
            <a:r>
              <a:rPr lang="en-US" sz="2000">
                <a:solidFill>
                  <a:schemeClr val="dk1"/>
                </a:solidFill>
                <a:latin typeface="Calibri"/>
                <a:ea typeface="Calibri"/>
                <a:cs typeface="Calibri"/>
                <a:sym typeface="Calibri"/>
              </a:rPr>
              <a:t>Involvering af virksomheder og erhvervsforeninger for skræddersyet læring efter elevens bekvemmelighed</a:t>
            </a:r>
            <a:endParaRPr sz="2000">
              <a:solidFill>
                <a:schemeClr val="dk1"/>
              </a:solidFill>
              <a:latin typeface="Calibri"/>
              <a:ea typeface="Calibri"/>
              <a:cs typeface="Calibri"/>
              <a:sym typeface="Calibri"/>
            </a:endParaRPr>
          </a:p>
          <a:p>
            <a:pPr indent="0" lvl="0" marL="0" marR="0" rtl="0" algn="just">
              <a:lnSpc>
                <a:spcPct val="130000"/>
              </a:lnSpc>
              <a:spcBef>
                <a:spcPts val="0"/>
              </a:spcBef>
              <a:spcAft>
                <a:spcPts val="0"/>
              </a:spcAft>
              <a:buClr>
                <a:schemeClr val="dk1"/>
              </a:buClr>
              <a:buSzPts val="2000"/>
              <a:buFont typeface="Arial"/>
              <a:buChar char="•"/>
            </a:pPr>
            <a:r>
              <a:rPr lang="en-US" sz="2000">
                <a:solidFill>
                  <a:schemeClr val="dk1"/>
                </a:solidFill>
                <a:latin typeface="Calibri"/>
                <a:ea typeface="Calibri"/>
                <a:cs typeface="Calibri"/>
                <a:sym typeface="Calibri"/>
              </a:rPr>
              <a:t>Certificering af yderligere frivillig online læring, der ikke er omfattet af traditionelle EUD-regler</a:t>
            </a:r>
            <a:endParaRPr sz="2000">
              <a:solidFill>
                <a:schemeClr val="dk1"/>
              </a:solidFill>
              <a:latin typeface="Calibri"/>
              <a:ea typeface="Calibri"/>
              <a:cs typeface="Calibri"/>
              <a:sym typeface="Calibri"/>
            </a:endParaRPr>
          </a:p>
          <a:p>
            <a:pPr indent="0" lvl="0" marL="0" marR="0" rtl="0" algn="just">
              <a:lnSpc>
                <a:spcPct val="175000"/>
              </a:lnSpc>
              <a:spcBef>
                <a:spcPts val="0"/>
              </a:spcBef>
              <a:spcAft>
                <a:spcPts val="0"/>
              </a:spcAft>
              <a:buClr>
                <a:schemeClr val="dk1"/>
              </a:buClr>
              <a:buSzPts val="2000"/>
              <a:buFont typeface="Arial"/>
              <a:buChar char="•"/>
            </a:pPr>
            <a:r>
              <a:rPr lang="en-US" sz="2000">
                <a:solidFill>
                  <a:schemeClr val="dk1"/>
                </a:solidFill>
                <a:latin typeface="Calibri"/>
                <a:ea typeface="Calibri"/>
                <a:cs typeface="Calibri"/>
                <a:sym typeface="Calibri"/>
              </a:rPr>
              <a:t>Giver eleverne mulighed for at vælge deres egne læringsveje</a:t>
            </a:r>
            <a:endParaRPr sz="2000">
              <a:solidFill>
                <a:schemeClr val="dk1"/>
              </a:solidFill>
              <a:latin typeface="Calibri"/>
              <a:ea typeface="Calibri"/>
              <a:cs typeface="Calibri"/>
              <a:sym typeface="Calibri"/>
            </a:endParaRPr>
          </a:p>
          <a:p>
            <a:pPr indent="0" lvl="0" marL="0" marR="0" rtl="0" algn="just">
              <a:lnSpc>
                <a:spcPct val="175000"/>
              </a:lnSpc>
              <a:spcBef>
                <a:spcPts val="0"/>
              </a:spcBef>
              <a:spcAft>
                <a:spcPts val="0"/>
              </a:spcAft>
              <a:buClr>
                <a:schemeClr val="dk1"/>
              </a:buClr>
              <a:buSzPts val="2000"/>
              <a:buFont typeface="Arial"/>
              <a:buChar char="•"/>
            </a:pPr>
            <a:r>
              <a:rPr lang="en-US" sz="2000">
                <a:solidFill>
                  <a:schemeClr val="dk1"/>
                </a:solidFill>
                <a:latin typeface="Calibri"/>
                <a:ea typeface="Calibri"/>
                <a:cs typeface="Calibri"/>
                <a:sym typeface="Calibri"/>
              </a:rPr>
              <a:t>Digitalisering som facilisator for undervisning I færdigheder hvor og når nødvendigt</a:t>
            </a:r>
            <a:endParaRPr sz="2000">
              <a:solidFill>
                <a:schemeClr val="dk1"/>
              </a:solidFill>
              <a:latin typeface="Calibri"/>
              <a:ea typeface="Calibri"/>
              <a:cs typeface="Calibri"/>
              <a:sym typeface="Calibri"/>
            </a:endParaRPr>
          </a:p>
          <a:p>
            <a:pPr indent="0" lvl="0" marL="0" marR="0" rtl="0" algn="just">
              <a:lnSpc>
                <a:spcPct val="130000"/>
              </a:lnSpc>
              <a:spcBef>
                <a:spcPts val="0"/>
              </a:spcBef>
              <a:spcAft>
                <a:spcPts val="0"/>
              </a:spcAft>
              <a:buClr>
                <a:schemeClr val="dk1"/>
              </a:buClr>
              <a:buSzPts val="2000"/>
              <a:buFont typeface="Arial"/>
              <a:buChar char="•"/>
            </a:pPr>
            <a:r>
              <a:rPr lang="en-US" sz="2000">
                <a:solidFill>
                  <a:schemeClr val="dk1"/>
                </a:solidFill>
                <a:latin typeface="Calibri"/>
                <a:ea typeface="Calibri"/>
                <a:cs typeface="Calibri"/>
                <a:sym typeface="Calibri"/>
              </a:rPr>
              <a:t>Sikre kvalitet i mange digitale tilbud af WBL</a:t>
            </a:r>
            <a:endParaRPr sz="2000">
              <a:solidFill>
                <a:schemeClr val="dk1"/>
              </a:solidFill>
              <a:latin typeface="Calibri"/>
              <a:ea typeface="Calibri"/>
              <a:cs typeface="Calibri"/>
              <a:sym typeface="Calibri"/>
            </a:endParaRPr>
          </a:p>
          <a:p>
            <a:pPr indent="0" lvl="0" marL="0" marR="0" rtl="0" algn="just">
              <a:lnSpc>
                <a:spcPct val="130000"/>
              </a:lnSpc>
              <a:spcBef>
                <a:spcPts val="0"/>
              </a:spcBef>
              <a:spcAft>
                <a:spcPts val="0"/>
              </a:spcAft>
              <a:buClr>
                <a:schemeClr val="dk1"/>
              </a:buClr>
              <a:buSzPts val="2000"/>
              <a:buFont typeface="Arial"/>
              <a:buChar char="•"/>
            </a:pPr>
            <a:r>
              <a:rPr lang="en-US" sz="2000">
                <a:solidFill>
                  <a:schemeClr val="dk1"/>
                </a:solidFill>
                <a:latin typeface="Calibri"/>
                <a:ea typeface="Calibri"/>
                <a:cs typeface="Calibri"/>
                <a:sym typeface="Calibri"/>
              </a:rPr>
              <a:t>Læringsindstillinger kan være alle fysiske, online, blandede, virtuelle og digitale steder og sammenhænge</a:t>
            </a:r>
            <a:endParaRPr sz="2000">
              <a:solidFill>
                <a:schemeClr val="dk1"/>
              </a:solidFill>
              <a:latin typeface="Calibri"/>
              <a:ea typeface="Calibri"/>
              <a:cs typeface="Calibri"/>
              <a:sym typeface="Calibri"/>
            </a:endParaRPr>
          </a:p>
          <a:p>
            <a:pPr indent="127000" lvl="0" marL="0" marR="0" rtl="0" algn="l">
              <a:spcBef>
                <a:spcPts val="0"/>
              </a:spcBef>
              <a:spcAft>
                <a:spcPts val="0"/>
              </a:spcAft>
              <a:buClr>
                <a:schemeClr val="dk1"/>
              </a:buClr>
              <a:buSzPts val="2000"/>
              <a:buFont typeface="Arial"/>
              <a:buNone/>
            </a:pPr>
            <a:r>
              <a:t/>
            </a:r>
            <a:endParaRPr sz="2000">
              <a:solidFill>
                <a:schemeClr val="dk1"/>
              </a:solidFill>
              <a:latin typeface="Calibri"/>
              <a:ea typeface="Calibri"/>
              <a:cs typeface="Calibri"/>
              <a:sym typeface="Calibri"/>
            </a:endParaRPr>
          </a:p>
          <a:p>
            <a:pPr indent="127000" lvl="0" marL="0" marR="0" rtl="0" algn="l">
              <a:spcBef>
                <a:spcPts val="0"/>
              </a:spcBef>
              <a:spcAft>
                <a:spcPts val="0"/>
              </a:spcAft>
              <a:buClr>
                <a:schemeClr val="dk1"/>
              </a:buClr>
              <a:buSzPts val="2000"/>
              <a:buFont typeface="Arial"/>
              <a:buNone/>
            </a:pPr>
            <a:r>
              <a:t/>
            </a:r>
            <a:endParaRPr sz="2000">
              <a:solidFill>
                <a:schemeClr val="dk1"/>
              </a:solidFill>
              <a:latin typeface="Calibri"/>
              <a:ea typeface="Calibri"/>
              <a:cs typeface="Calibri"/>
              <a:sym typeface="Calibri"/>
            </a:endParaRPr>
          </a:p>
        </p:txBody>
      </p:sp>
      <p:cxnSp>
        <p:nvCxnSpPr>
          <p:cNvPr id="451" name="Google Shape;451;p12"/>
          <p:cNvCxnSpPr/>
          <p:nvPr/>
        </p:nvCxnSpPr>
        <p:spPr>
          <a:xfrm>
            <a:off x="8145710" y="4275693"/>
            <a:ext cx="1949700" cy="0"/>
          </a:xfrm>
          <a:prstGeom prst="straightConnector1">
            <a:avLst/>
          </a:prstGeom>
          <a:noFill/>
          <a:ln cap="flat" cmpd="sng" w="9525">
            <a:solidFill>
              <a:srgbClr val="0AA14A"/>
            </a:solidFill>
            <a:prstDash val="dash"/>
            <a:round/>
            <a:headEnd len="sm" w="sm" type="none"/>
            <a:tailEnd len="sm" w="sm" type="none"/>
          </a:ln>
        </p:spPr>
      </p:cxnSp>
      <p:grpSp>
        <p:nvGrpSpPr>
          <p:cNvPr id="452" name="Google Shape;452;p12"/>
          <p:cNvGrpSpPr/>
          <p:nvPr/>
        </p:nvGrpSpPr>
        <p:grpSpPr>
          <a:xfrm>
            <a:off x="10240931" y="3136470"/>
            <a:ext cx="1440000" cy="1022400"/>
            <a:chOff x="6955701" y="2238940"/>
            <a:chExt cx="3578490" cy="2551227"/>
          </a:xfrm>
        </p:grpSpPr>
        <p:sp>
          <p:nvSpPr>
            <p:cNvPr id="453" name="Google Shape;453;p12"/>
            <p:cNvSpPr/>
            <p:nvPr/>
          </p:nvSpPr>
          <p:spPr>
            <a:xfrm>
              <a:off x="7186596" y="2890910"/>
              <a:ext cx="833100" cy="833247"/>
            </a:xfrm>
            <a:custGeom>
              <a:rect b="b" l="l" r="r" t="t"/>
              <a:pathLst>
                <a:path extrusionOk="0" h="833247" w="833099">
                  <a:moveTo>
                    <a:pt x="7574" y="418186"/>
                  </a:moveTo>
                  <a:cubicBezTo>
                    <a:pt x="47108" y="965557"/>
                    <a:pt x="790081" y="965403"/>
                    <a:pt x="829464" y="418186"/>
                  </a:cubicBezTo>
                  <a:cubicBezTo>
                    <a:pt x="789930" y="-129185"/>
                    <a:pt x="47007" y="-129031"/>
                    <a:pt x="7574" y="418186"/>
                  </a:cubicBezTo>
                  <a:close/>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54" name="Google Shape;454;p12"/>
            <p:cNvSpPr/>
            <p:nvPr/>
          </p:nvSpPr>
          <p:spPr>
            <a:xfrm>
              <a:off x="7597490" y="3720319"/>
              <a:ext cx="10098" cy="210884"/>
            </a:xfrm>
            <a:custGeom>
              <a:rect b="b" l="l" r="r" t="t"/>
              <a:pathLst>
                <a:path extrusionOk="0" h="210883" w="10098">
                  <a:moveTo>
                    <a:pt x="7574" y="7715"/>
                  </a:moveTo>
                  <a:lnTo>
                    <a:pt x="7574" y="203734"/>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55" name="Google Shape;455;p12"/>
            <p:cNvSpPr/>
            <p:nvPr/>
          </p:nvSpPr>
          <p:spPr>
            <a:xfrm>
              <a:off x="6955701" y="3932132"/>
              <a:ext cx="1600561" cy="786956"/>
            </a:xfrm>
            <a:custGeom>
              <a:rect b="b" l="l" r="r" t="t"/>
              <a:pathLst>
                <a:path extrusionOk="0" h="786955" w="1600561">
                  <a:moveTo>
                    <a:pt x="1593896" y="17381"/>
                  </a:moveTo>
                  <a:lnTo>
                    <a:pt x="1473324" y="12238"/>
                  </a:lnTo>
                  <a:lnTo>
                    <a:pt x="1473324" y="652346"/>
                  </a:lnTo>
                  <a:lnTo>
                    <a:pt x="1322508" y="652346"/>
                  </a:lnTo>
                  <a:cubicBezTo>
                    <a:pt x="1296354" y="-213511"/>
                    <a:pt x="29891" y="-200806"/>
                    <a:pt x="7574" y="652398"/>
                  </a:cubicBezTo>
                  <a:cubicBezTo>
                    <a:pt x="7574" y="652346"/>
                    <a:pt x="794575" y="652346"/>
                    <a:pt x="794575" y="652346"/>
                  </a:cubicBezTo>
                  <a:lnTo>
                    <a:pt x="794575" y="782528"/>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56" name="Google Shape;456;p12"/>
            <p:cNvSpPr/>
            <p:nvPr/>
          </p:nvSpPr>
          <p:spPr>
            <a:xfrm>
              <a:off x="8428722" y="2784151"/>
              <a:ext cx="1908555" cy="1877378"/>
            </a:xfrm>
            <a:custGeom>
              <a:rect b="b" l="l" r="r" t="t"/>
              <a:pathLst>
                <a:path extrusionOk="0" h="1877377" w="1908555">
                  <a:moveTo>
                    <a:pt x="7574" y="1075146"/>
                  </a:moveTo>
                  <a:lnTo>
                    <a:pt x="7574" y="162020"/>
                  </a:lnTo>
                  <a:cubicBezTo>
                    <a:pt x="7574" y="43720"/>
                    <a:pt x="110726" y="7715"/>
                    <a:pt x="194390" y="7715"/>
                  </a:cubicBezTo>
                  <a:lnTo>
                    <a:pt x="1754558" y="7715"/>
                  </a:lnTo>
                  <a:cubicBezTo>
                    <a:pt x="1838222" y="7715"/>
                    <a:pt x="1906031" y="76792"/>
                    <a:pt x="1906031" y="162020"/>
                  </a:cubicBezTo>
                  <a:lnTo>
                    <a:pt x="1906031" y="187012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57" name="Google Shape;457;p12"/>
            <p:cNvSpPr/>
            <p:nvPr/>
          </p:nvSpPr>
          <p:spPr>
            <a:xfrm>
              <a:off x="8226758" y="2573318"/>
              <a:ext cx="2307433" cy="2216849"/>
            </a:xfrm>
            <a:custGeom>
              <a:rect b="b" l="l" r="r" t="t"/>
              <a:pathLst>
                <a:path extrusionOk="0" h="2216848" w="2307433">
                  <a:moveTo>
                    <a:pt x="7574" y="1580906"/>
                  </a:moveTo>
                  <a:lnTo>
                    <a:pt x="7574" y="176062"/>
                  </a:lnTo>
                  <a:cubicBezTo>
                    <a:pt x="7574" y="83068"/>
                    <a:pt x="75383" y="7715"/>
                    <a:pt x="159046" y="7715"/>
                  </a:cubicBezTo>
                  <a:lnTo>
                    <a:pt x="2153436" y="7715"/>
                  </a:lnTo>
                  <a:cubicBezTo>
                    <a:pt x="2237100" y="7715"/>
                    <a:pt x="2304909" y="83119"/>
                    <a:pt x="2304909" y="176062"/>
                  </a:cubicBezTo>
                  <a:lnTo>
                    <a:pt x="2304909" y="2209442"/>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58" name="Google Shape;458;p12"/>
            <p:cNvSpPr/>
            <p:nvPr/>
          </p:nvSpPr>
          <p:spPr>
            <a:xfrm>
              <a:off x="8726618" y="3113335"/>
              <a:ext cx="469565" cy="303467"/>
            </a:xfrm>
            <a:custGeom>
              <a:rect b="b" l="l" r="r" t="t"/>
              <a:pathLst>
                <a:path extrusionOk="0" h="303466" w="469565">
                  <a:moveTo>
                    <a:pt x="7574" y="141703"/>
                  </a:moveTo>
                  <a:lnTo>
                    <a:pt x="167680" y="298992"/>
                  </a:lnTo>
                  <a:lnTo>
                    <a:pt x="465021"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59" name="Google Shape;459;p12"/>
            <p:cNvSpPr/>
            <p:nvPr/>
          </p:nvSpPr>
          <p:spPr>
            <a:xfrm>
              <a:off x="9447123" y="3317223"/>
              <a:ext cx="570547" cy="20574"/>
            </a:xfrm>
            <a:custGeom>
              <a:rect b="b" l="l" r="r" t="t"/>
              <a:pathLst>
                <a:path extrusionOk="0" h="20574" w="570546">
                  <a:moveTo>
                    <a:pt x="7574" y="13527"/>
                  </a:moveTo>
                  <a:lnTo>
                    <a:pt x="567972"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60" name="Google Shape;460;p12"/>
            <p:cNvSpPr/>
            <p:nvPr/>
          </p:nvSpPr>
          <p:spPr>
            <a:xfrm>
              <a:off x="8737575" y="3563956"/>
              <a:ext cx="469565" cy="303467"/>
            </a:xfrm>
            <a:custGeom>
              <a:rect b="b" l="l" r="r" t="t"/>
              <a:pathLst>
                <a:path extrusionOk="0" h="303466" w="469565">
                  <a:moveTo>
                    <a:pt x="7574" y="141704"/>
                  </a:moveTo>
                  <a:lnTo>
                    <a:pt x="167731" y="298940"/>
                  </a:lnTo>
                  <a:lnTo>
                    <a:pt x="465071"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61" name="Google Shape;461;p12"/>
            <p:cNvSpPr/>
            <p:nvPr/>
          </p:nvSpPr>
          <p:spPr>
            <a:xfrm>
              <a:off x="9458130" y="3767845"/>
              <a:ext cx="570547" cy="20574"/>
            </a:xfrm>
            <a:custGeom>
              <a:rect b="b" l="l" r="r" t="t"/>
              <a:pathLst>
                <a:path extrusionOk="0" h="20574" w="570546">
                  <a:moveTo>
                    <a:pt x="7574" y="13527"/>
                  </a:moveTo>
                  <a:lnTo>
                    <a:pt x="567972"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62" name="Google Shape;462;p12"/>
            <p:cNvSpPr/>
            <p:nvPr/>
          </p:nvSpPr>
          <p:spPr>
            <a:xfrm>
              <a:off x="8743331" y="4014527"/>
              <a:ext cx="469565" cy="303467"/>
            </a:xfrm>
            <a:custGeom>
              <a:rect b="b" l="l" r="r" t="t"/>
              <a:pathLst>
                <a:path extrusionOk="0" h="303466" w="469565">
                  <a:moveTo>
                    <a:pt x="7574" y="141704"/>
                  </a:moveTo>
                  <a:lnTo>
                    <a:pt x="167680" y="298992"/>
                  </a:lnTo>
                  <a:lnTo>
                    <a:pt x="465021"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63" name="Google Shape;463;p12"/>
            <p:cNvSpPr/>
            <p:nvPr/>
          </p:nvSpPr>
          <p:spPr>
            <a:xfrm>
              <a:off x="9463835" y="4218415"/>
              <a:ext cx="570547" cy="20574"/>
            </a:xfrm>
            <a:custGeom>
              <a:rect b="b" l="l" r="r" t="t"/>
              <a:pathLst>
                <a:path extrusionOk="0" h="20574" w="570546">
                  <a:moveTo>
                    <a:pt x="7574" y="13527"/>
                  </a:moveTo>
                  <a:lnTo>
                    <a:pt x="567972"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64" name="Google Shape;464;p12"/>
            <p:cNvSpPr/>
            <p:nvPr/>
          </p:nvSpPr>
          <p:spPr>
            <a:xfrm>
              <a:off x="8938680" y="2238940"/>
              <a:ext cx="913885" cy="540068"/>
            </a:xfrm>
            <a:custGeom>
              <a:rect b="b" l="l" r="r" t="t"/>
              <a:pathLst>
                <a:path extrusionOk="0" h="540067" w="913884">
                  <a:moveTo>
                    <a:pt x="7574" y="537496"/>
                  </a:moveTo>
                  <a:lnTo>
                    <a:pt x="12623" y="254603"/>
                  </a:lnTo>
                  <a:lnTo>
                    <a:pt x="270126" y="254603"/>
                  </a:lnTo>
                  <a:cubicBezTo>
                    <a:pt x="270126" y="254603"/>
                    <a:pt x="254979" y="7715"/>
                    <a:pt x="472090" y="7715"/>
                  </a:cubicBezTo>
                  <a:cubicBezTo>
                    <a:pt x="689201" y="7715"/>
                    <a:pt x="683495" y="254603"/>
                    <a:pt x="683495" y="254603"/>
                  </a:cubicBezTo>
                  <a:lnTo>
                    <a:pt x="911360" y="254603"/>
                  </a:lnTo>
                  <a:lnTo>
                    <a:pt x="906311" y="537496"/>
                  </a:lnTo>
                </a:path>
              </a:pathLst>
            </a:custGeom>
            <a:solidFill>
              <a:srgbClr val="FFFFFF"/>
            </a:solid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65" name="Google Shape;465;p12"/>
            <p:cNvSpPr/>
            <p:nvPr/>
          </p:nvSpPr>
          <p:spPr>
            <a:xfrm>
              <a:off x="9302214" y="2341810"/>
              <a:ext cx="212062" cy="216027"/>
            </a:xfrm>
            <a:custGeom>
              <a:rect b="b" l="l" r="r" t="t"/>
              <a:pathLst>
                <a:path extrusionOk="0" h="216027" w="212061">
                  <a:moveTo>
                    <a:pt x="209537" y="110585"/>
                  </a:moveTo>
                  <a:cubicBezTo>
                    <a:pt x="209537" y="167399"/>
                    <a:pt x="164326" y="213455"/>
                    <a:pt x="108555" y="213455"/>
                  </a:cubicBezTo>
                  <a:cubicBezTo>
                    <a:pt x="52785" y="213455"/>
                    <a:pt x="7574" y="167399"/>
                    <a:pt x="7574" y="110585"/>
                  </a:cubicBezTo>
                  <a:cubicBezTo>
                    <a:pt x="7574" y="53772"/>
                    <a:pt x="52785" y="7715"/>
                    <a:pt x="108555" y="7715"/>
                  </a:cubicBezTo>
                  <a:cubicBezTo>
                    <a:pt x="164326" y="7715"/>
                    <a:pt x="209537" y="53772"/>
                    <a:pt x="209537" y="110585"/>
                  </a:cubicBezTo>
                  <a:close/>
                </a:path>
              </a:pathLst>
            </a:custGeom>
            <a:solidFill>
              <a:srgbClr val="0AA14A"/>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AA14A"/>
                </a:solidFill>
                <a:latin typeface="Calibri"/>
                <a:ea typeface="Calibri"/>
                <a:cs typeface="Calibri"/>
                <a:sym typeface="Calibri"/>
              </a:endParaRPr>
            </a:p>
          </p:txBody>
        </p:sp>
      </p:grpSp>
      <p:sp>
        <p:nvSpPr>
          <p:cNvPr id="466" name="Google Shape;466;p12"/>
          <p:cNvSpPr txBox="1"/>
          <p:nvPr/>
        </p:nvSpPr>
        <p:spPr>
          <a:xfrm>
            <a:off x="451029" y="1271510"/>
            <a:ext cx="7041342" cy="400110"/>
          </a:xfrm>
          <a:prstGeom prst="rect">
            <a:avLst/>
          </a:prstGeom>
          <a:noFill/>
          <a:ln>
            <a:noFill/>
          </a:ln>
        </p:spPr>
        <p:txBody>
          <a:bodyPr anchorCtr="0" anchor="t" bIns="45700" lIns="91425" spcFirstLastPara="1" rIns="91425" wrap="square" tIns="45700">
            <a:spAutoFit/>
          </a:bodyPr>
          <a:lstStyle/>
          <a:p>
            <a:pPr indent="0" lvl="0" marL="108000" marR="0" rtl="0" algn="l">
              <a:spcBef>
                <a:spcPts val="0"/>
              </a:spcBef>
              <a:spcAft>
                <a:spcPts val="0"/>
              </a:spcAft>
              <a:buNone/>
            </a:pPr>
            <a:r>
              <a:rPr lang="en-US" sz="2000">
                <a:solidFill>
                  <a:schemeClr val="dk1"/>
                </a:solidFill>
                <a:latin typeface="Calibri"/>
                <a:ea typeface="Calibri"/>
                <a:cs typeface="Calibri"/>
                <a:sym typeface="Calibri"/>
              </a:rPr>
              <a:t>2.1 Mikro-lærings rolle i virtuelle omstændigheder</a:t>
            </a:r>
            <a:endParaRPr sz="2000">
              <a:solidFill>
                <a:schemeClr val="dk1"/>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0" name="Shape 470"/>
        <p:cNvGrpSpPr/>
        <p:nvPr/>
      </p:nvGrpSpPr>
      <p:grpSpPr>
        <a:xfrm>
          <a:off x="0" y="0"/>
          <a:ext cx="0" cy="0"/>
          <a:chOff x="0" y="0"/>
          <a:chExt cx="0" cy="0"/>
        </a:xfrm>
      </p:grpSpPr>
      <p:sp>
        <p:nvSpPr>
          <p:cNvPr id="471" name="Google Shape;471;p13"/>
          <p:cNvSpPr txBox="1"/>
          <p:nvPr/>
        </p:nvSpPr>
        <p:spPr>
          <a:xfrm>
            <a:off x="623559" y="2121340"/>
            <a:ext cx="8076085" cy="3773634"/>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chemeClr val="dk1"/>
              </a:buClr>
              <a:buSzPts val="2000"/>
              <a:buFont typeface="Arial"/>
              <a:buChar char="•"/>
            </a:pPr>
            <a:r>
              <a:rPr b="1" lang="en-US" sz="2000">
                <a:solidFill>
                  <a:schemeClr val="dk1"/>
                </a:solidFill>
                <a:latin typeface="Calibri"/>
                <a:ea typeface="Calibri"/>
                <a:cs typeface="Calibri"/>
                <a:sym typeface="Calibri"/>
              </a:rPr>
              <a:t>Undervisning</a:t>
            </a:r>
            <a:endParaRPr b="1" sz="2000">
              <a:solidFill>
                <a:schemeClr val="dk1"/>
              </a:solidFill>
              <a:latin typeface="Calibri"/>
              <a:ea typeface="Calibri"/>
              <a:cs typeface="Calibri"/>
              <a:sym typeface="Calibri"/>
            </a:endParaRPr>
          </a:p>
          <a:p>
            <a:pPr indent="-285749" lvl="0" marL="570150" marR="0" rtl="0" algn="just">
              <a:lnSpc>
                <a:spcPct val="120000"/>
              </a:lnSpc>
              <a:spcBef>
                <a:spcPts val="0"/>
              </a:spcBef>
              <a:spcAft>
                <a:spcPts val="0"/>
              </a:spcAft>
              <a:buClr>
                <a:schemeClr val="dk1"/>
              </a:buClr>
              <a:buSzPts val="1300"/>
              <a:buFont typeface="Arial"/>
              <a:buChar char="•"/>
            </a:pPr>
            <a:r>
              <a:rPr lang="en-US" sz="1300">
                <a:solidFill>
                  <a:schemeClr val="dk1"/>
                </a:solidFill>
                <a:latin typeface="Calibri"/>
                <a:ea typeface="Calibri"/>
                <a:cs typeface="Calibri"/>
                <a:sym typeface="Calibri"/>
              </a:rPr>
              <a:t>Undervisningsbrug af nye programmer og materialer</a:t>
            </a:r>
            <a:endParaRPr sz="1300">
              <a:solidFill>
                <a:schemeClr val="dk1"/>
              </a:solidFill>
              <a:latin typeface="Calibri"/>
              <a:ea typeface="Calibri"/>
              <a:cs typeface="Calibri"/>
              <a:sym typeface="Calibri"/>
            </a:endParaRPr>
          </a:p>
          <a:p>
            <a:pPr indent="-285749" lvl="0" marL="570150" marR="0" rtl="0" algn="just">
              <a:lnSpc>
                <a:spcPct val="120000"/>
              </a:lnSpc>
              <a:spcBef>
                <a:spcPts val="0"/>
              </a:spcBef>
              <a:spcAft>
                <a:spcPts val="0"/>
              </a:spcAft>
              <a:buClr>
                <a:schemeClr val="dk1"/>
              </a:buClr>
              <a:buSzPts val="1400"/>
              <a:buFont typeface="Arial"/>
              <a:buChar char="•"/>
            </a:pPr>
            <a:r>
              <a:rPr lang="en-US" sz="1400">
                <a:solidFill>
                  <a:schemeClr val="dk1"/>
                </a:solidFill>
                <a:latin typeface="Calibri"/>
                <a:ea typeface="Calibri"/>
                <a:cs typeface="Calibri"/>
                <a:sym typeface="Calibri"/>
              </a:rPr>
              <a:t>Informer om megatrends, der er specifikke for sektoren</a:t>
            </a:r>
            <a:endParaRPr sz="1300">
              <a:solidFill>
                <a:schemeClr val="dk1"/>
              </a:solidFill>
              <a:latin typeface="Calibri"/>
              <a:ea typeface="Calibri"/>
              <a:cs typeface="Calibri"/>
              <a:sym typeface="Calibri"/>
            </a:endParaRPr>
          </a:p>
          <a:p>
            <a:pPr indent="-285749" lvl="0" marL="570150" marR="0" rtl="0" algn="just">
              <a:lnSpc>
                <a:spcPct val="120000"/>
              </a:lnSpc>
              <a:spcBef>
                <a:spcPts val="0"/>
              </a:spcBef>
              <a:spcAft>
                <a:spcPts val="0"/>
              </a:spcAft>
              <a:buClr>
                <a:schemeClr val="dk1"/>
              </a:buClr>
              <a:buSzPts val="1400"/>
              <a:buFont typeface="Arial"/>
              <a:buChar char="•"/>
            </a:pPr>
            <a:r>
              <a:rPr lang="en-US" sz="1400">
                <a:solidFill>
                  <a:schemeClr val="dk1"/>
                </a:solidFill>
                <a:latin typeface="Calibri"/>
                <a:ea typeface="Calibri"/>
                <a:cs typeface="Calibri"/>
                <a:sym typeface="Calibri"/>
              </a:rPr>
              <a:t>Mindre tidsinvestering/arbejdsbelastning for større resultat og effekt</a:t>
            </a:r>
            <a:endParaRPr sz="1300">
              <a:solidFill>
                <a:schemeClr val="dk1"/>
              </a:solidFill>
              <a:latin typeface="Calibri"/>
              <a:ea typeface="Calibri"/>
              <a:cs typeface="Calibri"/>
              <a:sym typeface="Calibri"/>
            </a:endParaRPr>
          </a:p>
          <a:p>
            <a:pPr indent="-285749" lvl="0" marL="570150" marR="0" rtl="0" algn="just">
              <a:lnSpc>
                <a:spcPct val="120000"/>
              </a:lnSpc>
              <a:spcBef>
                <a:spcPts val="0"/>
              </a:spcBef>
              <a:spcAft>
                <a:spcPts val="0"/>
              </a:spcAft>
              <a:buClr>
                <a:schemeClr val="dk1"/>
              </a:buClr>
              <a:buSzPts val="1400"/>
              <a:buFont typeface="Arial"/>
              <a:buChar char="•"/>
            </a:pPr>
            <a:r>
              <a:rPr lang="en-US" sz="1400">
                <a:solidFill>
                  <a:schemeClr val="dk1"/>
                </a:solidFill>
                <a:latin typeface="Calibri"/>
                <a:ea typeface="Calibri"/>
                <a:cs typeface="Calibri"/>
                <a:sym typeface="Calibri"/>
              </a:rPr>
              <a:t>Tættere dialog mellem virksomhed og uddannelsesinstitution for at lukke kompetencekløften</a:t>
            </a:r>
            <a:endParaRPr sz="1300">
              <a:solidFill>
                <a:schemeClr val="dk1"/>
              </a:solidFill>
              <a:latin typeface="Calibri"/>
              <a:ea typeface="Calibri"/>
              <a:cs typeface="Calibri"/>
              <a:sym typeface="Calibri"/>
            </a:endParaRPr>
          </a:p>
          <a:p>
            <a:pPr indent="-285749" lvl="0" marL="570150" marR="0" rtl="0" algn="just">
              <a:lnSpc>
                <a:spcPct val="120000"/>
              </a:lnSpc>
              <a:spcBef>
                <a:spcPts val="0"/>
              </a:spcBef>
              <a:spcAft>
                <a:spcPts val="0"/>
              </a:spcAft>
              <a:buClr>
                <a:schemeClr val="dk1"/>
              </a:buClr>
              <a:buSzPts val="1400"/>
              <a:buFont typeface="Arial"/>
              <a:buChar char="•"/>
            </a:pPr>
            <a:r>
              <a:rPr lang="en-US" sz="1400">
                <a:solidFill>
                  <a:schemeClr val="dk1"/>
                </a:solidFill>
                <a:latin typeface="Calibri"/>
                <a:ea typeface="Calibri"/>
                <a:cs typeface="Calibri"/>
                <a:sym typeface="Calibri"/>
              </a:rPr>
              <a:t>Komplimenter almen træning fleksibelt med reaktioner på nyopståede behov</a:t>
            </a:r>
            <a:endParaRPr sz="1300">
              <a:solidFill>
                <a:schemeClr val="dk1"/>
              </a:solidFill>
              <a:latin typeface="Calibri"/>
              <a:ea typeface="Calibri"/>
              <a:cs typeface="Calibri"/>
              <a:sym typeface="Calibri"/>
            </a:endParaRPr>
          </a:p>
          <a:p>
            <a:pPr indent="-285749" lvl="0" marL="570150" marR="0" rtl="0" algn="just">
              <a:lnSpc>
                <a:spcPct val="120000"/>
              </a:lnSpc>
              <a:spcBef>
                <a:spcPts val="0"/>
              </a:spcBef>
              <a:spcAft>
                <a:spcPts val="0"/>
              </a:spcAft>
              <a:buClr>
                <a:schemeClr val="dk1"/>
              </a:buClr>
              <a:buSzPts val="1400"/>
              <a:buFont typeface="Arial"/>
              <a:buChar char="•"/>
            </a:pPr>
            <a:r>
              <a:rPr lang="en-US" sz="1400">
                <a:solidFill>
                  <a:schemeClr val="dk1"/>
                </a:solidFill>
                <a:latin typeface="Calibri"/>
                <a:ea typeface="Calibri"/>
                <a:cs typeface="Calibri"/>
                <a:sym typeface="Calibri"/>
              </a:rPr>
              <a:t>Gør brug af digitale tilbud (YouTube, podcasts, Moodle eller MOOC) i et struktureret kursus</a:t>
            </a:r>
            <a:endParaRPr sz="1300">
              <a:solidFill>
                <a:schemeClr val="dk1"/>
              </a:solidFill>
              <a:latin typeface="Calibri"/>
              <a:ea typeface="Calibri"/>
              <a:cs typeface="Calibri"/>
              <a:sym typeface="Calibri"/>
            </a:endParaRPr>
          </a:p>
          <a:p>
            <a:pPr indent="-285749" lvl="0" marL="570150" marR="0" rtl="0" algn="just">
              <a:lnSpc>
                <a:spcPct val="120000"/>
              </a:lnSpc>
              <a:spcBef>
                <a:spcPts val="0"/>
              </a:spcBef>
              <a:spcAft>
                <a:spcPts val="0"/>
              </a:spcAft>
              <a:buClr>
                <a:schemeClr val="dk1"/>
              </a:buClr>
              <a:buSzPts val="1400"/>
              <a:buFont typeface="Arial"/>
              <a:buChar char="•"/>
            </a:pPr>
            <a:r>
              <a:rPr lang="en-US" sz="1400">
                <a:solidFill>
                  <a:schemeClr val="dk1"/>
                </a:solidFill>
                <a:latin typeface="Calibri"/>
                <a:ea typeface="Calibri"/>
                <a:cs typeface="Calibri"/>
                <a:sym typeface="Calibri"/>
              </a:rPr>
              <a:t>Orienter nyuddannede og hjælp dem med at bestemme deres læringsvej</a:t>
            </a:r>
            <a:endParaRPr sz="1300">
              <a:solidFill>
                <a:schemeClr val="dk1"/>
              </a:solidFill>
              <a:latin typeface="Calibri"/>
              <a:ea typeface="Calibri"/>
              <a:cs typeface="Calibri"/>
              <a:sym typeface="Calibri"/>
            </a:endParaRPr>
          </a:p>
          <a:p>
            <a:pPr indent="-184149" lvl="0" marL="570150" marR="0" rtl="0" algn="l">
              <a:lnSpc>
                <a:spcPct val="120000"/>
              </a:lnSpc>
              <a:spcBef>
                <a:spcPts val="0"/>
              </a:spcBef>
              <a:spcAft>
                <a:spcPts val="0"/>
              </a:spcAft>
              <a:buClr>
                <a:schemeClr val="dk1"/>
              </a:buClr>
              <a:buSzPts val="1600"/>
              <a:buFont typeface="Arial"/>
              <a:buNone/>
            </a:pPr>
            <a:r>
              <a:t/>
            </a:r>
            <a:endParaRPr sz="1600">
              <a:solidFill>
                <a:schemeClr val="dk1"/>
              </a:solidFill>
              <a:latin typeface="Calibri"/>
              <a:ea typeface="Calibri"/>
              <a:cs typeface="Calibri"/>
              <a:sym typeface="Calibri"/>
            </a:endParaRPr>
          </a:p>
          <a:p>
            <a:pPr indent="0" lvl="0" marL="0" marR="0" rtl="0" algn="l">
              <a:spcBef>
                <a:spcPts val="0"/>
              </a:spcBef>
              <a:spcAft>
                <a:spcPts val="0"/>
              </a:spcAft>
              <a:buNone/>
            </a:pPr>
            <a:r>
              <a:rPr b="1" lang="en-US" sz="2000">
                <a:solidFill>
                  <a:schemeClr val="dk1"/>
                </a:solidFill>
                <a:latin typeface="Calibri"/>
                <a:ea typeface="Calibri"/>
                <a:cs typeface="Calibri"/>
                <a:sym typeface="Calibri"/>
              </a:rPr>
              <a:t>  Selvstyret læring</a:t>
            </a:r>
            <a:endParaRPr b="1" sz="2000">
              <a:solidFill>
                <a:schemeClr val="dk1"/>
              </a:solidFill>
              <a:latin typeface="Calibri"/>
              <a:ea typeface="Calibri"/>
              <a:cs typeface="Calibri"/>
              <a:sym typeface="Calibri"/>
            </a:endParaRPr>
          </a:p>
          <a:p>
            <a:pPr indent="-285749" lvl="0" marL="570150" marR="0" rtl="0" algn="just">
              <a:lnSpc>
                <a:spcPct val="120000"/>
              </a:lnSpc>
              <a:spcBef>
                <a:spcPts val="0"/>
              </a:spcBef>
              <a:spcAft>
                <a:spcPts val="0"/>
              </a:spcAft>
              <a:buClr>
                <a:schemeClr val="dk1"/>
              </a:buClr>
              <a:buSzPts val="1200"/>
              <a:buFont typeface="Arial"/>
              <a:buChar char="•"/>
            </a:pPr>
            <a:r>
              <a:rPr lang="en-US" sz="1200">
                <a:solidFill>
                  <a:schemeClr val="dk1"/>
                </a:solidFill>
                <a:latin typeface="Calibri"/>
                <a:ea typeface="Calibri"/>
                <a:cs typeface="Calibri"/>
                <a:sym typeface="Calibri"/>
              </a:rPr>
              <a:t>Forberedelse inden kurser for at sikre fælles vidensgrundlag</a:t>
            </a:r>
            <a:endParaRPr sz="1200">
              <a:solidFill>
                <a:srgbClr val="000000"/>
              </a:solidFill>
              <a:latin typeface="Calibri"/>
              <a:ea typeface="Calibri"/>
              <a:cs typeface="Calibri"/>
              <a:sym typeface="Calibri"/>
            </a:endParaRPr>
          </a:p>
          <a:p>
            <a:pPr indent="-285749" lvl="0" marL="570150" marR="0" rtl="0" algn="just">
              <a:lnSpc>
                <a:spcPct val="120000"/>
              </a:lnSpc>
              <a:spcBef>
                <a:spcPts val="0"/>
              </a:spcBef>
              <a:spcAft>
                <a:spcPts val="0"/>
              </a:spcAft>
              <a:buClr>
                <a:schemeClr val="dk1"/>
              </a:buClr>
              <a:buSzPts val="1200"/>
              <a:buFont typeface="Arial"/>
              <a:buChar char="•"/>
            </a:pPr>
            <a:r>
              <a:rPr lang="en-US" sz="1200">
                <a:solidFill>
                  <a:schemeClr val="dk1"/>
                </a:solidFill>
                <a:latin typeface="Calibri"/>
                <a:ea typeface="Calibri"/>
                <a:cs typeface="Calibri"/>
                <a:sym typeface="Calibri"/>
              </a:rPr>
              <a:t>Assistere arbejdsmarkedsovergange for nyuddannede</a:t>
            </a:r>
            <a:endParaRPr sz="1200">
              <a:solidFill>
                <a:srgbClr val="000000"/>
              </a:solidFill>
              <a:latin typeface="Calibri"/>
              <a:ea typeface="Calibri"/>
              <a:cs typeface="Calibri"/>
              <a:sym typeface="Calibri"/>
            </a:endParaRPr>
          </a:p>
          <a:p>
            <a:pPr indent="-285749" lvl="0" marL="570150" marR="0" rtl="0" algn="just">
              <a:lnSpc>
                <a:spcPct val="120000"/>
              </a:lnSpc>
              <a:spcBef>
                <a:spcPts val="0"/>
              </a:spcBef>
              <a:spcAft>
                <a:spcPts val="0"/>
              </a:spcAft>
              <a:buClr>
                <a:schemeClr val="dk1"/>
              </a:buClr>
              <a:buSzPts val="1200"/>
              <a:buFont typeface="Arial"/>
              <a:buChar char="•"/>
            </a:pPr>
            <a:r>
              <a:rPr lang="en-US" sz="1200">
                <a:solidFill>
                  <a:schemeClr val="dk1"/>
                </a:solidFill>
                <a:latin typeface="Calibri"/>
                <a:ea typeface="Calibri"/>
                <a:cs typeface="Calibri"/>
                <a:sym typeface="Calibri"/>
              </a:rPr>
              <a:t>Tilføj til kvalifikation med viden fra andre kvalifikationer – også på tværs af niveauer i EUD-systemet</a:t>
            </a:r>
            <a:endParaRPr sz="1200">
              <a:solidFill>
                <a:srgbClr val="000000"/>
              </a:solidFill>
              <a:latin typeface="Calibri"/>
              <a:ea typeface="Calibri"/>
              <a:cs typeface="Calibri"/>
              <a:sym typeface="Calibri"/>
            </a:endParaRPr>
          </a:p>
          <a:p>
            <a:pPr indent="-285749" lvl="0" marL="570150" marR="0" rtl="0" algn="just">
              <a:lnSpc>
                <a:spcPct val="120000"/>
              </a:lnSpc>
              <a:spcBef>
                <a:spcPts val="0"/>
              </a:spcBef>
              <a:spcAft>
                <a:spcPts val="0"/>
              </a:spcAft>
              <a:buClr>
                <a:schemeClr val="dk1"/>
              </a:buClr>
              <a:buSzPts val="1200"/>
              <a:buFont typeface="Arial"/>
              <a:buChar char="•"/>
            </a:pPr>
            <a:r>
              <a:rPr lang="en-US" sz="1200">
                <a:solidFill>
                  <a:schemeClr val="dk1"/>
                </a:solidFill>
                <a:latin typeface="Calibri"/>
                <a:ea typeface="Calibri"/>
                <a:cs typeface="Calibri"/>
                <a:sym typeface="Calibri"/>
              </a:rPr>
              <a:t>Sikre rummelighed af dårligt stillede grupper med yderligere uddannelsestilbud og certifikater</a:t>
            </a:r>
            <a:endParaRPr sz="1200">
              <a:solidFill>
                <a:srgbClr val="000000"/>
              </a:solidFill>
              <a:latin typeface="Calibri"/>
              <a:ea typeface="Calibri"/>
              <a:cs typeface="Calibri"/>
              <a:sym typeface="Calibri"/>
            </a:endParaRPr>
          </a:p>
          <a:p>
            <a:pPr indent="-285749" lvl="0" marL="570150" marR="0" rtl="0" algn="just">
              <a:lnSpc>
                <a:spcPct val="120000"/>
              </a:lnSpc>
              <a:spcBef>
                <a:spcPts val="0"/>
              </a:spcBef>
              <a:spcAft>
                <a:spcPts val="0"/>
              </a:spcAft>
              <a:buClr>
                <a:schemeClr val="dk1"/>
              </a:buClr>
              <a:buSzPts val="1200"/>
              <a:buFont typeface="Arial"/>
              <a:buChar char="•"/>
            </a:pPr>
            <a:r>
              <a:rPr lang="en-US" sz="1200">
                <a:solidFill>
                  <a:schemeClr val="dk1"/>
                </a:solidFill>
                <a:latin typeface="Calibri"/>
                <a:ea typeface="Calibri"/>
                <a:cs typeface="Calibri"/>
                <a:sym typeface="Calibri"/>
              </a:rPr>
              <a:t>Fokus på læringsudbyttet uanset sted og tid</a:t>
            </a:r>
            <a:endParaRPr sz="1200">
              <a:solidFill>
                <a:srgbClr val="000000"/>
              </a:solidFill>
              <a:latin typeface="Calibri"/>
              <a:ea typeface="Calibri"/>
              <a:cs typeface="Calibri"/>
              <a:sym typeface="Calibri"/>
            </a:endParaRPr>
          </a:p>
          <a:p>
            <a:pPr indent="-209549" lvl="0" marL="570150" marR="0" rtl="0" algn="l">
              <a:lnSpc>
                <a:spcPct val="120000"/>
              </a:lnSpc>
              <a:spcBef>
                <a:spcPts val="0"/>
              </a:spcBef>
              <a:spcAft>
                <a:spcPts val="0"/>
              </a:spcAft>
              <a:buClr>
                <a:schemeClr val="dk1"/>
              </a:buClr>
              <a:buSzPts val="1200"/>
              <a:buFont typeface="Arial"/>
              <a:buNone/>
            </a:pPr>
            <a:r>
              <a:t/>
            </a:r>
            <a:endParaRPr sz="1200">
              <a:solidFill>
                <a:srgbClr val="000000"/>
              </a:solidFill>
              <a:latin typeface="Calibri"/>
              <a:ea typeface="Calibri"/>
              <a:cs typeface="Calibri"/>
              <a:sym typeface="Calibri"/>
            </a:endParaRPr>
          </a:p>
          <a:p>
            <a:pPr indent="-209549" lvl="0" marL="570150" marR="0" rtl="0" algn="l">
              <a:lnSpc>
                <a:spcPct val="120000"/>
              </a:lnSpc>
              <a:spcBef>
                <a:spcPts val="0"/>
              </a:spcBef>
              <a:spcAft>
                <a:spcPts val="0"/>
              </a:spcAft>
              <a:buClr>
                <a:schemeClr val="dk1"/>
              </a:buClr>
              <a:buSzPts val="1200"/>
              <a:buFont typeface="Arial"/>
              <a:buNone/>
            </a:pPr>
            <a:r>
              <a:t/>
            </a:r>
            <a:endParaRPr sz="1200">
              <a:solidFill>
                <a:srgbClr val="000000"/>
              </a:solidFill>
              <a:latin typeface="Calibri"/>
              <a:ea typeface="Calibri"/>
              <a:cs typeface="Calibri"/>
              <a:sym typeface="Calibri"/>
            </a:endParaRPr>
          </a:p>
        </p:txBody>
      </p:sp>
      <p:cxnSp>
        <p:nvCxnSpPr>
          <p:cNvPr id="472" name="Google Shape;472;p13"/>
          <p:cNvCxnSpPr/>
          <p:nvPr/>
        </p:nvCxnSpPr>
        <p:spPr>
          <a:xfrm>
            <a:off x="7917512" y="4503604"/>
            <a:ext cx="2061797" cy="0"/>
          </a:xfrm>
          <a:prstGeom prst="straightConnector1">
            <a:avLst/>
          </a:prstGeom>
          <a:noFill/>
          <a:ln cap="flat" cmpd="sng" w="9525">
            <a:solidFill>
              <a:srgbClr val="0AA14A"/>
            </a:solidFill>
            <a:prstDash val="dash"/>
            <a:round/>
            <a:headEnd len="sm" w="sm" type="none"/>
            <a:tailEnd len="sm" w="sm" type="none"/>
          </a:ln>
        </p:spPr>
      </p:cxnSp>
      <p:sp>
        <p:nvSpPr>
          <p:cNvPr id="473" name="Google Shape;473;p13"/>
          <p:cNvSpPr txBox="1"/>
          <p:nvPr/>
        </p:nvSpPr>
        <p:spPr>
          <a:xfrm>
            <a:off x="626289" y="1581339"/>
            <a:ext cx="9216000" cy="307800"/>
          </a:xfrm>
          <a:prstGeom prst="rect">
            <a:avLst/>
          </a:prstGeom>
          <a:noFill/>
          <a:ln>
            <a:noFill/>
          </a:ln>
        </p:spPr>
        <p:txBody>
          <a:bodyPr anchorCtr="0" anchor="t" bIns="45700" lIns="91425" spcFirstLastPara="1" rIns="91425" wrap="square" tIns="45700">
            <a:spAutoFit/>
          </a:bodyPr>
          <a:lstStyle/>
          <a:p>
            <a:pPr indent="0" lvl="0" marL="108000" marR="0" rtl="0" algn="l">
              <a:spcBef>
                <a:spcPts val="0"/>
              </a:spcBef>
              <a:spcAft>
                <a:spcPts val="0"/>
              </a:spcAft>
              <a:buNone/>
            </a:pPr>
            <a:r>
              <a:rPr lang="en-US" sz="1400">
                <a:solidFill>
                  <a:schemeClr val="dk1"/>
                </a:solidFill>
                <a:latin typeface="Calibri"/>
                <a:ea typeface="Calibri"/>
                <a:cs typeface="Calibri"/>
                <a:sym typeface="Calibri"/>
              </a:rPr>
              <a:t>Brug af </a:t>
            </a:r>
            <a:r>
              <a:rPr lang="en-US">
                <a:solidFill>
                  <a:schemeClr val="dk1"/>
                </a:solidFill>
                <a:latin typeface="Calibri"/>
                <a:ea typeface="Calibri"/>
                <a:cs typeface="Calibri"/>
                <a:sym typeface="Calibri"/>
              </a:rPr>
              <a:t>mikro-læringsmoduler</a:t>
            </a:r>
            <a:r>
              <a:rPr lang="en-US" sz="1400">
                <a:solidFill>
                  <a:schemeClr val="dk1"/>
                </a:solidFill>
                <a:latin typeface="Calibri"/>
                <a:ea typeface="Calibri"/>
                <a:cs typeface="Calibri"/>
                <a:sym typeface="Calibri"/>
              </a:rPr>
              <a:t> I virtuel læring og selvstyret læring til at overvåge og certificere visse vidensudviklinger </a:t>
            </a:r>
            <a:endParaRPr sz="1400">
              <a:solidFill>
                <a:schemeClr val="dk1"/>
              </a:solidFill>
              <a:latin typeface="Calibri"/>
              <a:ea typeface="Calibri"/>
              <a:cs typeface="Calibri"/>
              <a:sym typeface="Calibri"/>
            </a:endParaRPr>
          </a:p>
        </p:txBody>
      </p:sp>
      <p:sp>
        <p:nvSpPr>
          <p:cNvPr id="474" name="Google Shape;474;p13"/>
          <p:cNvSpPr/>
          <p:nvPr/>
        </p:nvSpPr>
        <p:spPr>
          <a:xfrm>
            <a:off x="451028" y="669816"/>
            <a:ext cx="5426069" cy="540000"/>
          </a:xfrm>
          <a:prstGeom prst="roundRect">
            <a:avLst>
              <a:gd fmla="val 50000" name="adj"/>
            </a:avLst>
          </a:prstGeom>
          <a:solidFill>
            <a:srgbClr val="0AA14A"/>
          </a:solidFill>
          <a:ln>
            <a:noFill/>
          </a:ln>
        </p:spPr>
        <p:txBody>
          <a:bodyPr anchorCtr="0" anchor="ctr" bIns="36000" lIns="91425" spcFirstLastPara="1" rIns="91425" wrap="square" tIns="108000">
            <a:noAutofit/>
          </a:bodyPr>
          <a:lstStyle/>
          <a:p>
            <a:pPr indent="0" lvl="0" marL="108000" marR="0" rtl="0" algn="l">
              <a:lnSpc>
                <a:spcPct val="90000"/>
              </a:lnSpc>
              <a:spcBef>
                <a:spcPts val="0"/>
              </a:spcBef>
              <a:spcAft>
                <a:spcPts val="0"/>
              </a:spcAft>
              <a:buNone/>
            </a:pPr>
            <a:r>
              <a:rPr b="1" lang="en-US" sz="2000">
                <a:solidFill>
                  <a:schemeClr val="lt1"/>
                </a:solidFill>
                <a:latin typeface="Calibri"/>
                <a:ea typeface="Calibri"/>
                <a:cs typeface="Calibri"/>
                <a:sym typeface="Calibri"/>
              </a:rPr>
              <a:t>mikro-læringsmoduler</a:t>
            </a:r>
            <a:r>
              <a:rPr b="1" lang="en-US" sz="2000">
                <a:solidFill>
                  <a:schemeClr val="lt1"/>
                </a:solidFill>
                <a:latin typeface="Calibri"/>
                <a:ea typeface="Calibri"/>
                <a:cs typeface="Calibri"/>
                <a:sym typeface="Calibri"/>
              </a:rPr>
              <a:t> i virtuel læring</a:t>
            </a:r>
            <a:endParaRPr b="1" sz="2000">
              <a:solidFill>
                <a:srgbClr val="FFFFFF"/>
              </a:solidFill>
              <a:latin typeface="Calibri"/>
              <a:ea typeface="Calibri"/>
              <a:cs typeface="Calibri"/>
              <a:sym typeface="Calibri"/>
            </a:endParaRPr>
          </a:p>
        </p:txBody>
      </p:sp>
      <p:grpSp>
        <p:nvGrpSpPr>
          <p:cNvPr id="475" name="Google Shape;475;p13"/>
          <p:cNvGrpSpPr/>
          <p:nvPr/>
        </p:nvGrpSpPr>
        <p:grpSpPr>
          <a:xfrm>
            <a:off x="10207680" y="3008972"/>
            <a:ext cx="1440000" cy="1022400"/>
            <a:chOff x="6955701" y="2238940"/>
            <a:chExt cx="3578490" cy="2551227"/>
          </a:xfrm>
        </p:grpSpPr>
        <p:sp>
          <p:nvSpPr>
            <p:cNvPr id="476" name="Google Shape;476;p13"/>
            <p:cNvSpPr/>
            <p:nvPr/>
          </p:nvSpPr>
          <p:spPr>
            <a:xfrm>
              <a:off x="7186596" y="2890910"/>
              <a:ext cx="833100" cy="833247"/>
            </a:xfrm>
            <a:custGeom>
              <a:rect b="b" l="l" r="r" t="t"/>
              <a:pathLst>
                <a:path extrusionOk="0" h="833247" w="833099">
                  <a:moveTo>
                    <a:pt x="7574" y="418186"/>
                  </a:moveTo>
                  <a:cubicBezTo>
                    <a:pt x="47108" y="965557"/>
                    <a:pt x="790081" y="965403"/>
                    <a:pt x="829464" y="418186"/>
                  </a:cubicBezTo>
                  <a:cubicBezTo>
                    <a:pt x="789930" y="-129185"/>
                    <a:pt x="47007" y="-129031"/>
                    <a:pt x="7574" y="418186"/>
                  </a:cubicBezTo>
                  <a:close/>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77" name="Google Shape;477;p13"/>
            <p:cNvSpPr/>
            <p:nvPr/>
          </p:nvSpPr>
          <p:spPr>
            <a:xfrm>
              <a:off x="7597490" y="3720319"/>
              <a:ext cx="10098" cy="210884"/>
            </a:xfrm>
            <a:custGeom>
              <a:rect b="b" l="l" r="r" t="t"/>
              <a:pathLst>
                <a:path extrusionOk="0" h="210883" w="10098">
                  <a:moveTo>
                    <a:pt x="7574" y="7715"/>
                  </a:moveTo>
                  <a:lnTo>
                    <a:pt x="7574" y="203734"/>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78" name="Google Shape;478;p13"/>
            <p:cNvSpPr/>
            <p:nvPr/>
          </p:nvSpPr>
          <p:spPr>
            <a:xfrm>
              <a:off x="6955701" y="3932132"/>
              <a:ext cx="1600561" cy="786956"/>
            </a:xfrm>
            <a:custGeom>
              <a:rect b="b" l="l" r="r" t="t"/>
              <a:pathLst>
                <a:path extrusionOk="0" h="786955" w="1600561">
                  <a:moveTo>
                    <a:pt x="1593896" y="17381"/>
                  </a:moveTo>
                  <a:lnTo>
                    <a:pt x="1473324" y="12238"/>
                  </a:lnTo>
                  <a:lnTo>
                    <a:pt x="1473324" y="652346"/>
                  </a:lnTo>
                  <a:lnTo>
                    <a:pt x="1322508" y="652346"/>
                  </a:lnTo>
                  <a:cubicBezTo>
                    <a:pt x="1296354" y="-213511"/>
                    <a:pt x="29891" y="-200806"/>
                    <a:pt x="7574" y="652398"/>
                  </a:cubicBezTo>
                  <a:cubicBezTo>
                    <a:pt x="7574" y="652346"/>
                    <a:pt x="794575" y="652346"/>
                    <a:pt x="794575" y="652346"/>
                  </a:cubicBezTo>
                  <a:lnTo>
                    <a:pt x="794575" y="782528"/>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79" name="Google Shape;479;p13"/>
            <p:cNvSpPr/>
            <p:nvPr/>
          </p:nvSpPr>
          <p:spPr>
            <a:xfrm>
              <a:off x="8428722" y="2784151"/>
              <a:ext cx="1908555" cy="1877378"/>
            </a:xfrm>
            <a:custGeom>
              <a:rect b="b" l="l" r="r" t="t"/>
              <a:pathLst>
                <a:path extrusionOk="0" h="1877377" w="1908555">
                  <a:moveTo>
                    <a:pt x="7574" y="1075146"/>
                  </a:moveTo>
                  <a:lnTo>
                    <a:pt x="7574" y="162020"/>
                  </a:lnTo>
                  <a:cubicBezTo>
                    <a:pt x="7574" y="43720"/>
                    <a:pt x="110726" y="7715"/>
                    <a:pt x="194390" y="7715"/>
                  </a:cubicBezTo>
                  <a:lnTo>
                    <a:pt x="1754558" y="7715"/>
                  </a:lnTo>
                  <a:cubicBezTo>
                    <a:pt x="1838222" y="7715"/>
                    <a:pt x="1906031" y="76792"/>
                    <a:pt x="1906031" y="162020"/>
                  </a:cubicBezTo>
                  <a:lnTo>
                    <a:pt x="1906031" y="187012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80" name="Google Shape;480;p13"/>
            <p:cNvSpPr/>
            <p:nvPr/>
          </p:nvSpPr>
          <p:spPr>
            <a:xfrm>
              <a:off x="8226758" y="2573318"/>
              <a:ext cx="2307433" cy="2216849"/>
            </a:xfrm>
            <a:custGeom>
              <a:rect b="b" l="l" r="r" t="t"/>
              <a:pathLst>
                <a:path extrusionOk="0" h="2216848" w="2307433">
                  <a:moveTo>
                    <a:pt x="7574" y="1580906"/>
                  </a:moveTo>
                  <a:lnTo>
                    <a:pt x="7574" y="176062"/>
                  </a:lnTo>
                  <a:cubicBezTo>
                    <a:pt x="7574" y="83068"/>
                    <a:pt x="75383" y="7715"/>
                    <a:pt x="159046" y="7715"/>
                  </a:cubicBezTo>
                  <a:lnTo>
                    <a:pt x="2153436" y="7715"/>
                  </a:lnTo>
                  <a:cubicBezTo>
                    <a:pt x="2237100" y="7715"/>
                    <a:pt x="2304909" y="83119"/>
                    <a:pt x="2304909" y="176062"/>
                  </a:cubicBezTo>
                  <a:lnTo>
                    <a:pt x="2304909" y="2209442"/>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81" name="Google Shape;481;p13"/>
            <p:cNvSpPr/>
            <p:nvPr/>
          </p:nvSpPr>
          <p:spPr>
            <a:xfrm>
              <a:off x="8726618" y="3113335"/>
              <a:ext cx="469565" cy="303467"/>
            </a:xfrm>
            <a:custGeom>
              <a:rect b="b" l="l" r="r" t="t"/>
              <a:pathLst>
                <a:path extrusionOk="0" h="303466" w="469565">
                  <a:moveTo>
                    <a:pt x="7574" y="141703"/>
                  </a:moveTo>
                  <a:lnTo>
                    <a:pt x="167680" y="298992"/>
                  </a:lnTo>
                  <a:lnTo>
                    <a:pt x="465021"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82" name="Google Shape;482;p13"/>
            <p:cNvSpPr/>
            <p:nvPr/>
          </p:nvSpPr>
          <p:spPr>
            <a:xfrm>
              <a:off x="9447123" y="3317223"/>
              <a:ext cx="570547" cy="20574"/>
            </a:xfrm>
            <a:custGeom>
              <a:rect b="b" l="l" r="r" t="t"/>
              <a:pathLst>
                <a:path extrusionOk="0" h="20574" w="570546">
                  <a:moveTo>
                    <a:pt x="7574" y="13527"/>
                  </a:moveTo>
                  <a:lnTo>
                    <a:pt x="567972"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83" name="Google Shape;483;p13"/>
            <p:cNvSpPr/>
            <p:nvPr/>
          </p:nvSpPr>
          <p:spPr>
            <a:xfrm>
              <a:off x="8737575" y="3563956"/>
              <a:ext cx="469565" cy="303467"/>
            </a:xfrm>
            <a:custGeom>
              <a:rect b="b" l="l" r="r" t="t"/>
              <a:pathLst>
                <a:path extrusionOk="0" h="303466" w="469565">
                  <a:moveTo>
                    <a:pt x="7574" y="141704"/>
                  </a:moveTo>
                  <a:lnTo>
                    <a:pt x="167731" y="298940"/>
                  </a:lnTo>
                  <a:lnTo>
                    <a:pt x="465071"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84" name="Google Shape;484;p13"/>
            <p:cNvSpPr/>
            <p:nvPr/>
          </p:nvSpPr>
          <p:spPr>
            <a:xfrm>
              <a:off x="9458130" y="3767845"/>
              <a:ext cx="570547" cy="20574"/>
            </a:xfrm>
            <a:custGeom>
              <a:rect b="b" l="l" r="r" t="t"/>
              <a:pathLst>
                <a:path extrusionOk="0" h="20574" w="570546">
                  <a:moveTo>
                    <a:pt x="7574" y="13527"/>
                  </a:moveTo>
                  <a:lnTo>
                    <a:pt x="567972"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85" name="Google Shape;485;p13"/>
            <p:cNvSpPr/>
            <p:nvPr/>
          </p:nvSpPr>
          <p:spPr>
            <a:xfrm>
              <a:off x="8743331" y="4014527"/>
              <a:ext cx="469565" cy="303467"/>
            </a:xfrm>
            <a:custGeom>
              <a:rect b="b" l="l" r="r" t="t"/>
              <a:pathLst>
                <a:path extrusionOk="0" h="303466" w="469565">
                  <a:moveTo>
                    <a:pt x="7574" y="141704"/>
                  </a:moveTo>
                  <a:lnTo>
                    <a:pt x="167680" y="298992"/>
                  </a:lnTo>
                  <a:lnTo>
                    <a:pt x="465021"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86" name="Google Shape;486;p13"/>
            <p:cNvSpPr/>
            <p:nvPr/>
          </p:nvSpPr>
          <p:spPr>
            <a:xfrm>
              <a:off x="9463835" y="4218415"/>
              <a:ext cx="570547" cy="20574"/>
            </a:xfrm>
            <a:custGeom>
              <a:rect b="b" l="l" r="r" t="t"/>
              <a:pathLst>
                <a:path extrusionOk="0" h="20574" w="570546">
                  <a:moveTo>
                    <a:pt x="7574" y="13527"/>
                  </a:moveTo>
                  <a:lnTo>
                    <a:pt x="567972"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87" name="Google Shape;487;p13"/>
            <p:cNvSpPr/>
            <p:nvPr/>
          </p:nvSpPr>
          <p:spPr>
            <a:xfrm>
              <a:off x="8938680" y="2238940"/>
              <a:ext cx="913885" cy="540068"/>
            </a:xfrm>
            <a:custGeom>
              <a:rect b="b" l="l" r="r" t="t"/>
              <a:pathLst>
                <a:path extrusionOk="0" h="540067" w="913884">
                  <a:moveTo>
                    <a:pt x="7574" y="537496"/>
                  </a:moveTo>
                  <a:lnTo>
                    <a:pt x="12623" y="254603"/>
                  </a:lnTo>
                  <a:lnTo>
                    <a:pt x="270126" y="254603"/>
                  </a:lnTo>
                  <a:cubicBezTo>
                    <a:pt x="270126" y="254603"/>
                    <a:pt x="254979" y="7715"/>
                    <a:pt x="472090" y="7715"/>
                  </a:cubicBezTo>
                  <a:cubicBezTo>
                    <a:pt x="689201" y="7715"/>
                    <a:pt x="683495" y="254603"/>
                    <a:pt x="683495" y="254603"/>
                  </a:cubicBezTo>
                  <a:lnTo>
                    <a:pt x="911360" y="254603"/>
                  </a:lnTo>
                  <a:lnTo>
                    <a:pt x="906311" y="537496"/>
                  </a:lnTo>
                </a:path>
              </a:pathLst>
            </a:custGeom>
            <a:solidFill>
              <a:srgbClr val="FFFFFF"/>
            </a:solid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88" name="Google Shape;488;p13"/>
            <p:cNvSpPr/>
            <p:nvPr/>
          </p:nvSpPr>
          <p:spPr>
            <a:xfrm>
              <a:off x="9302214" y="2341810"/>
              <a:ext cx="212062" cy="216027"/>
            </a:xfrm>
            <a:custGeom>
              <a:rect b="b" l="l" r="r" t="t"/>
              <a:pathLst>
                <a:path extrusionOk="0" h="216027" w="212061">
                  <a:moveTo>
                    <a:pt x="209537" y="110585"/>
                  </a:moveTo>
                  <a:cubicBezTo>
                    <a:pt x="209537" y="167399"/>
                    <a:pt x="164326" y="213455"/>
                    <a:pt x="108555" y="213455"/>
                  </a:cubicBezTo>
                  <a:cubicBezTo>
                    <a:pt x="52785" y="213455"/>
                    <a:pt x="7574" y="167399"/>
                    <a:pt x="7574" y="110585"/>
                  </a:cubicBezTo>
                  <a:cubicBezTo>
                    <a:pt x="7574" y="53772"/>
                    <a:pt x="52785" y="7715"/>
                    <a:pt x="108555" y="7715"/>
                  </a:cubicBezTo>
                  <a:cubicBezTo>
                    <a:pt x="164326" y="7715"/>
                    <a:pt x="209537" y="53772"/>
                    <a:pt x="209537" y="110585"/>
                  </a:cubicBezTo>
                  <a:close/>
                </a:path>
              </a:pathLst>
            </a:custGeom>
            <a:solidFill>
              <a:srgbClr val="0AA14A"/>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AA14A"/>
                </a:solidFill>
                <a:latin typeface="Calibri"/>
                <a:ea typeface="Calibri"/>
                <a:cs typeface="Calibri"/>
                <a:sym typeface="Calibri"/>
              </a:endParaRPr>
            </a:p>
          </p:txBody>
        </p:sp>
      </p:grpSp>
      <p:sp>
        <p:nvSpPr>
          <p:cNvPr id="489" name="Google Shape;489;p13"/>
          <p:cNvSpPr txBox="1"/>
          <p:nvPr/>
        </p:nvSpPr>
        <p:spPr>
          <a:xfrm>
            <a:off x="451028" y="1195523"/>
            <a:ext cx="7930804" cy="400110"/>
          </a:xfrm>
          <a:prstGeom prst="rect">
            <a:avLst/>
          </a:prstGeom>
          <a:noFill/>
          <a:ln>
            <a:noFill/>
          </a:ln>
        </p:spPr>
        <p:txBody>
          <a:bodyPr anchorCtr="0" anchor="t" bIns="45700" lIns="91425" spcFirstLastPara="1" rIns="91425" wrap="square" tIns="45700">
            <a:spAutoFit/>
          </a:bodyPr>
          <a:lstStyle/>
          <a:p>
            <a:pPr indent="0" lvl="0" marL="108000" marR="0" rtl="0" algn="l">
              <a:spcBef>
                <a:spcPts val="0"/>
              </a:spcBef>
              <a:spcAft>
                <a:spcPts val="0"/>
              </a:spcAft>
              <a:buNone/>
            </a:pPr>
            <a:r>
              <a:rPr lang="en-US" sz="2000">
                <a:solidFill>
                  <a:schemeClr val="dk1"/>
                </a:solidFill>
                <a:latin typeface="Calibri"/>
                <a:ea typeface="Calibri"/>
                <a:cs typeface="Calibri"/>
                <a:sym typeface="Calibri"/>
              </a:rPr>
              <a:t>2.2 Undervisning &amp; selvstyret læring</a:t>
            </a:r>
            <a:endParaRPr sz="2000">
              <a:solidFill>
                <a:schemeClr val="dk1"/>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3" name="Shape 493"/>
        <p:cNvGrpSpPr/>
        <p:nvPr/>
      </p:nvGrpSpPr>
      <p:grpSpPr>
        <a:xfrm>
          <a:off x="0" y="0"/>
          <a:ext cx="0" cy="0"/>
          <a:chOff x="0" y="0"/>
          <a:chExt cx="0" cy="0"/>
        </a:xfrm>
      </p:grpSpPr>
      <p:cxnSp>
        <p:nvCxnSpPr>
          <p:cNvPr id="494" name="Google Shape;494;p14"/>
          <p:cNvCxnSpPr/>
          <p:nvPr/>
        </p:nvCxnSpPr>
        <p:spPr>
          <a:xfrm>
            <a:off x="8937523" y="3631149"/>
            <a:ext cx="1058564" cy="0"/>
          </a:xfrm>
          <a:prstGeom prst="straightConnector1">
            <a:avLst/>
          </a:prstGeom>
          <a:noFill/>
          <a:ln cap="flat" cmpd="sng" w="9525">
            <a:solidFill>
              <a:srgbClr val="0AA14A"/>
            </a:solidFill>
            <a:prstDash val="dash"/>
            <a:round/>
            <a:headEnd len="sm" w="sm" type="none"/>
            <a:tailEnd len="sm" w="sm" type="none"/>
          </a:ln>
        </p:spPr>
      </p:cxnSp>
      <p:sp>
        <p:nvSpPr>
          <p:cNvPr id="495" name="Google Shape;495;p14"/>
          <p:cNvSpPr txBox="1"/>
          <p:nvPr/>
        </p:nvSpPr>
        <p:spPr>
          <a:xfrm>
            <a:off x="5506551" y="5910839"/>
            <a:ext cx="469800" cy="39150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None/>
            </a:pPr>
            <a:fld id="{00000000-1234-1234-1234-123412341234}" type="slidenum">
              <a:rPr lang="en-US" sz="1800">
                <a:solidFill>
                  <a:schemeClr val="dk1"/>
                </a:solidFill>
                <a:latin typeface="Calibri"/>
                <a:ea typeface="Calibri"/>
                <a:cs typeface="Calibri"/>
                <a:sym typeface="Calibri"/>
              </a:rPr>
              <a:t>‹#›</a:t>
            </a:fld>
            <a:endParaRPr sz="1800">
              <a:solidFill>
                <a:schemeClr val="dk1"/>
              </a:solidFill>
              <a:latin typeface="Calibri"/>
              <a:ea typeface="Calibri"/>
              <a:cs typeface="Calibri"/>
              <a:sym typeface="Calibri"/>
            </a:endParaRPr>
          </a:p>
        </p:txBody>
      </p:sp>
      <p:sp>
        <p:nvSpPr>
          <p:cNvPr id="496" name="Google Shape;496;p14"/>
          <p:cNvSpPr/>
          <p:nvPr/>
        </p:nvSpPr>
        <p:spPr>
          <a:xfrm>
            <a:off x="1082740" y="1953010"/>
            <a:ext cx="4006373" cy="1737340"/>
          </a:xfrm>
          <a:prstGeom prst="rect">
            <a:avLst/>
          </a:prstGeom>
          <a:noFill/>
          <a:ln cap="flat" cmpd="sng" w="9525">
            <a:solidFill>
              <a:srgbClr val="0AA14A"/>
            </a:solidFill>
            <a:prstDash val="dash"/>
            <a:round/>
            <a:headEnd len="sm" w="sm" type="none"/>
            <a:tailEnd len="sm" w="sm" type="none"/>
          </a:ln>
        </p:spPr>
        <p:txBody>
          <a:bodyPr anchorCtr="0" anchor="t" bIns="91425" lIns="91425" spcFirstLastPara="1" rIns="1371600" wrap="square" tIns="91425">
            <a:noAutofit/>
          </a:bodyPr>
          <a:lstStyle/>
          <a:p>
            <a:pPr indent="0" lvl="0" marL="0" marR="0" rtl="0" algn="l">
              <a:spcBef>
                <a:spcPts val="0"/>
              </a:spcBef>
              <a:spcAft>
                <a:spcPts val="0"/>
              </a:spcAft>
              <a:buClr>
                <a:schemeClr val="dk1"/>
              </a:buClr>
              <a:buSzPts val="2000"/>
              <a:buFont typeface="Calibri"/>
              <a:buNone/>
            </a:pPr>
            <a:r>
              <a:rPr b="1" lang="en-US" sz="2000">
                <a:solidFill>
                  <a:schemeClr val="dk1"/>
                </a:solidFill>
                <a:latin typeface="Calibri"/>
                <a:ea typeface="Calibri"/>
                <a:cs typeface="Calibri"/>
                <a:sym typeface="Calibri"/>
              </a:rPr>
              <a:t>Lære nye færdigheder</a:t>
            </a:r>
            <a:endParaRPr b="1" sz="1800">
              <a:solidFill>
                <a:schemeClr val="dk1"/>
              </a:solidFill>
              <a:latin typeface="Calibri"/>
              <a:ea typeface="Calibri"/>
              <a:cs typeface="Calibri"/>
              <a:sym typeface="Calibri"/>
            </a:endParaRPr>
          </a:p>
          <a:p>
            <a:pPr indent="0" lvl="0" marL="0" marR="0" rtl="0" algn="l">
              <a:lnSpc>
                <a:spcPct val="120000"/>
              </a:lnSpc>
              <a:spcBef>
                <a:spcPts val="0"/>
              </a:spcBef>
              <a:spcAft>
                <a:spcPts val="0"/>
              </a:spcAft>
              <a:buNone/>
            </a:pPr>
            <a:r>
              <a:rPr lang="en-US" sz="1600">
                <a:solidFill>
                  <a:srgbClr val="000000"/>
                </a:solidFill>
                <a:latin typeface="Calibri"/>
                <a:ea typeface="Calibri"/>
                <a:cs typeface="Calibri"/>
                <a:sym typeface="Calibri"/>
              </a:rPr>
              <a:t>Herunder nødvendige færdigheder, som endnu ikke er del af officielle EUD-erhverv, mens de arbejder</a:t>
            </a:r>
            <a:endParaRPr sz="1600">
              <a:solidFill>
                <a:srgbClr val="000000"/>
              </a:solidFill>
              <a:latin typeface="Calibri"/>
              <a:ea typeface="Calibri"/>
              <a:cs typeface="Calibri"/>
              <a:sym typeface="Calibri"/>
            </a:endParaRPr>
          </a:p>
        </p:txBody>
      </p:sp>
      <p:sp>
        <p:nvSpPr>
          <p:cNvPr id="497" name="Google Shape;497;p14"/>
          <p:cNvSpPr/>
          <p:nvPr/>
        </p:nvSpPr>
        <p:spPr>
          <a:xfrm>
            <a:off x="5230174" y="2141716"/>
            <a:ext cx="4046830" cy="1393914"/>
          </a:xfrm>
          <a:prstGeom prst="rect">
            <a:avLst/>
          </a:prstGeom>
          <a:noFill/>
          <a:ln cap="flat" cmpd="sng" w="9525">
            <a:solidFill>
              <a:srgbClr val="0AA14A"/>
            </a:solidFill>
            <a:prstDash val="dash"/>
            <a:round/>
            <a:headEnd len="sm" w="sm" type="none"/>
            <a:tailEnd len="sm" w="sm" type="none"/>
          </a:ln>
        </p:spPr>
        <p:txBody>
          <a:bodyPr anchorCtr="0" anchor="t" bIns="91425" lIns="1371600" spcFirstLastPara="1" rIns="91425" wrap="square" tIns="91425">
            <a:noAutofit/>
          </a:bodyPr>
          <a:lstStyle/>
          <a:p>
            <a:pPr indent="0" lvl="0" marL="0" marR="0" rtl="0" algn="r">
              <a:spcBef>
                <a:spcPts val="0"/>
              </a:spcBef>
              <a:spcAft>
                <a:spcPts val="0"/>
              </a:spcAft>
              <a:buNone/>
            </a:pPr>
            <a:r>
              <a:rPr b="1" lang="en-US" sz="2000">
                <a:solidFill>
                  <a:schemeClr val="dk1"/>
                </a:solidFill>
                <a:latin typeface="Calibri"/>
                <a:ea typeface="Calibri"/>
                <a:cs typeface="Calibri"/>
                <a:sym typeface="Calibri"/>
              </a:rPr>
              <a:t>Undervisning af ikke-akedemikere</a:t>
            </a:r>
            <a:endParaRPr b="1" sz="1800">
              <a:solidFill>
                <a:schemeClr val="dk1"/>
              </a:solidFill>
              <a:latin typeface="Calibri"/>
              <a:ea typeface="Calibri"/>
              <a:cs typeface="Calibri"/>
              <a:sym typeface="Calibri"/>
            </a:endParaRPr>
          </a:p>
          <a:p>
            <a:pPr indent="0" lvl="0" marL="0" marR="0" rtl="0" algn="r">
              <a:spcBef>
                <a:spcPts val="0"/>
              </a:spcBef>
              <a:spcAft>
                <a:spcPts val="0"/>
              </a:spcAft>
              <a:buNone/>
            </a:pPr>
            <a:r>
              <a:rPr lang="en-US" sz="1600">
                <a:solidFill>
                  <a:srgbClr val="000000"/>
                </a:solidFill>
                <a:latin typeface="Calibri"/>
                <a:ea typeface="Calibri"/>
                <a:cs typeface="Calibri"/>
                <a:sym typeface="Calibri"/>
              </a:rPr>
              <a:t>A</a:t>
            </a:r>
            <a:r>
              <a:rPr lang="en-US" sz="1600">
                <a:solidFill>
                  <a:schemeClr val="dk1"/>
                </a:solidFill>
                <a:latin typeface="Calibri"/>
                <a:ea typeface="Calibri"/>
                <a:cs typeface="Calibri"/>
                <a:sym typeface="Calibri"/>
              </a:rPr>
              <a:t>t give ikke-akademikere et kvalitetssikret, internationalt anerkendt kompetencesæt</a:t>
            </a:r>
            <a:r>
              <a:rPr lang="en-US" sz="1600">
                <a:solidFill>
                  <a:srgbClr val="000000"/>
                </a:solidFill>
                <a:latin typeface="Calibri"/>
                <a:ea typeface="Calibri"/>
                <a:cs typeface="Calibri"/>
                <a:sym typeface="Calibri"/>
              </a:rPr>
              <a:t> </a:t>
            </a:r>
            <a:endParaRPr sz="1600">
              <a:solidFill>
                <a:srgbClr val="000000"/>
              </a:solidFill>
              <a:latin typeface="Calibri"/>
              <a:ea typeface="Calibri"/>
              <a:cs typeface="Calibri"/>
              <a:sym typeface="Calibri"/>
            </a:endParaRPr>
          </a:p>
        </p:txBody>
      </p:sp>
      <p:sp>
        <p:nvSpPr>
          <p:cNvPr id="498" name="Google Shape;498;p14"/>
          <p:cNvSpPr/>
          <p:nvPr/>
        </p:nvSpPr>
        <p:spPr>
          <a:xfrm>
            <a:off x="1075210" y="3692640"/>
            <a:ext cx="4013903" cy="1574508"/>
          </a:xfrm>
          <a:prstGeom prst="rect">
            <a:avLst/>
          </a:prstGeom>
          <a:noFill/>
          <a:ln cap="flat" cmpd="sng" w="9525">
            <a:solidFill>
              <a:srgbClr val="0AA14A"/>
            </a:solidFill>
            <a:prstDash val="dash"/>
            <a:round/>
            <a:headEnd len="sm" w="sm" type="none"/>
            <a:tailEnd len="sm" w="sm" type="none"/>
          </a:ln>
        </p:spPr>
        <p:txBody>
          <a:bodyPr anchorCtr="0" anchor="t" bIns="91425" lIns="91425" spcFirstLastPara="1" rIns="1371600" wrap="square" tIns="0">
            <a:noAutofit/>
          </a:bodyPr>
          <a:lstStyle/>
          <a:p>
            <a:pPr indent="0" lvl="0" marL="0" marR="0" rtl="0" algn="l">
              <a:lnSpc>
                <a:spcPct val="120000"/>
              </a:lnSpc>
              <a:spcBef>
                <a:spcPts val="0"/>
              </a:spcBef>
              <a:spcAft>
                <a:spcPts val="0"/>
              </a:spcAft>
              <a:buNone/>
            </a:pPr>
            <a:r>
              <a:rPr b="1" lang="en-US" sz="2000">
                <a:solidFill>
                  <a:schemeClr val="dk1"/>
                </a:solidFill>
                <a:latin typeface="Calibri"/>
                <a:ea typeface="Calibri"/>
                <a:cs typeface="Calibri"/>
                <a:sym typeface="Calibri"/>
              </a:rPr>
              <a:t>Undervisning fleksibelt</a:t>
            </a:r>
            <a:endParaRPr b="1" sz="1600">
              <a:solidFill>
                <a:schemeClr val="dk1"/>
              </a:solidFill>
              <a:latin typeface="Calibri"/>
              <a:ea typeface="Calibri"/>
              <a:cs typeface="Calibri"/>
              <a:sym typeface="Calibri"/>
            </a:endParaRPr>
          </a:p>
          <a:p>
            <a:pPr indent="0" lvl="0" marL="0" marR="0" rtl="0" algn="l">
              <a:lnSpc>
                <a:spcPct val="120000"/>
              </a:lnSpc>
              <a:spcBef>
                <a:spcPts val="0"/>
              </a:spcBef>
              <a:spcAft>
                <a:spcPts val="0"/>
              </a:spcAft>
              <a:buNone/>
            </a:pPr>
            <a:r>
              <a:rPr lang="en-US" sz="1600">
                <a:solidFill>
                  <a:schemeClr val="dk1"/>
                </a:solidFill>
                <a:latin typeface="Calibri"/>
                <a:ea typeface="Calibri"/>
                <a:cs typeface="Calibri"/>
                <a:sym typeface="Calibri"/>
              </a:rPr>
              <a:t>Virksomhedsspecifikke behov for fremtidige opgaver såsom transformation, innovation, agility kan indgå</a:t>
            </a:r>
            <a:endParaRPr sz="1600">
              <a:solidFill>
                <a:srgbClr val="000000"/>
              </a:solidFill>
              <a:latin typeface="Calibri"/>
              <a:ea typeface="Calibri"/>
              <a:cs typeface="Calibri"/>
              <a:sym typeface="Calibri"/>
            </a:endParaRPr>
          </a:p>
        </p:txBody>
      </p:sp>
      <p:sp>
        <p:nvSpPr>
          <p:cNvPr id="499" name="Google Shape;499;p14"/>
          <p:cNvSpPr/>
          <p:nvPr/>
        </p:nvSpPr>
        <p:spPr>
          <a:xfrm>
            <a:off x="5230172" y="3692640"/>
            <a:ext cx="4046832" cy="1574503"/>
          </a:xfrm>
          <a:prstGeom prst="rect">
            <a:avLst/>
          </a:prstGeom>
          <a:noFill/>
          <a:ln cap="flat" cmpd="sng" w="9525">
            <a:solidFill>
              <a:srgbClr val="0AA14A"/>
            </a:solidFill>
            <a:prstDash val="dash"/>
            <a:round/>
            <a:headEnd len="sm" w="sm" type="none"/>
            <a:tailEnd len="sm" w="sm" type="none"/>
          </a:ln>
        </p:spPr>
        <p:txBody>
          <a:bodyPr anchorCtr="0" anchor="t" bIns="91425" lIns="1371600" spcFirstLastPara="1" rIns="91425" wrap="square" tIns="0">
            <a:noAutofit/>
          </a:bodyPr>
          <a:lstStyle/>
          <a:p>
            <a:pPr indent="0" lvl="0" marL="0" marR="0" rtl="0" algn="r">
              <a:lnSpc>
                <a:spcPct val="120000"/>
              </a:lnSpc>
              <a:spcBef>
                <a:spcPts val="0"/>
              </a:spcBef>
              <a:spcAft>
                <a:spcPts val="0"/>
              </a:spcAft>
              <a:buNone/>
            </a:pPr>
            <a:r>
              <a:t/>
            </a:r>
            <a:endParaRPr b="1" sz="1400">
              <a:solidFill>
                <a:schemeClr val="dk1"/>
              </a:solidFill>
              <a:latin typeface="Calibri"/>
              <a:ea typeface="Calibri"/>
              <a:cs typeface="Calibri"/>
              <a:sym typeface="Calibri"/>
            </a:endParaRPr>
          </a:p>
          <a:p>
            <a:pPr indent="0" lvl="0" marL="0" marR="0" rtl="0" algn="r">
              <a:lnSpc>
                <a:spcPct val="120000"/>
              </a:lnSpc>
              <a:spcBef>
                <a:spcPts val="0"/>
              </a:spcBef>
              <a:spcAft>
                <a:spcPts val="0"/>
              </a:spcAft>
              <a:buNone/>
            </a:pPr>
            <a:r>
              <a:t/>
            </a:r>
            <a:endParaRPr b="1" sz="1400">
              <a:solidFill>
                <a:schemeClr val="dk1"/>
              </a:solidFill>
              <a:latin typeface="Calibri"/>
              <a:ea typeface="Calibri"/>
              <a:cs typeface="Calibri"/>
              <a:sym typeface="Calibri"/>
            </a:endParaRPr>
          </a:p>
          <a:p>
            <a:pPr indent="0" lvl="0" marL="0" marR="0" rtl="0" algn="r">
              <a:lnSpc>
                <a:spcPct val="120000"/>
              </a:lnSpc>
              <a:spcBef>
                <a:spcPts val="0"/>
              </a:spcBef>
              <a:spcAft>
                <a:spcPts val="0"/>
              </a:spcAft>
              <a:buNone/>
            </a:pPr>
            <a:r>
              <a:rPr b="1" lang="en-US" sz="1400">
                <a:solidFill>
                  <a:schemeClr val="dk1"/>
                </a:solidFill>
                <a:latin typeface="Calibri"/>
                <a:ea typeface="Calibri"/>
                <a:cs typeface="Calibri"/>
                <a:sym typeface="Calibri"/>
              </a:rPr>
              <a:t>Undgå lange tider foran computeren, men tillad kort levering på stedet med lettere at udvikle materiale</a:t>
            </a:r>
            <a:endParaRPr sz="1400">
              <a:solidFill>
                <a:srgbClr val="000000"/>
              </a:solidFill>
              <a:latin typeface="Calibri"/>
              <a:ea typeface="Calibri"/>
              <a:cs typeface="Calibri"/>
              <a:sym typeface="Calibri"/>
            </a:endParaRPr>
          </a:p>
        </p:txBody>
      </p:sp>
      <p:sp>
        <p:nvSpPr>
          <p:cNvPr id="500" name="Google Shape;500;p14"/>
          <p:cNvSpPr/>
          <p:nvPr/>
        </p:nvSpPr>
        <p:spPr>
          <a:xfrm>
            <a:off x="4116984" y="2562540"/>
            <a:ext cx="1961100" cy="1961100"/>
          </a:xfrm>
          <a:prstGeom prst="pie">
            <a:avLst>
              <a:gd fmla="val 10788866" name="adj1"/>
              <a:gd fmla="val 16200000" name="adj2"/>
            </a:avLst>
          </a:prstGeom>
          <a:solidFill>
            <a:srgbClr val="0AA14A"/>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chemeClr val="dk1"/>
              </a:buClr>
              <a:buSzPts val="1800"/>
              <a:buFont typeface="Calibri"/>
              <a:buNone/>
            </a:pPr>
            <a:r>
              <a:t/>
            </a:r>
            <a:endParaRPr sz="1800">
              <a:solidFill>
                <a:schemeClr val="dk1"/>
              </a:solidFill>
              <a:latin typeface="Calibri"/>
              <a:ea typeface="Calibri"/>
              <a:cs typeface="Calibri"/>
              <a:sym typeface="Calibri"/>
            </a:endParaRPr>
          </a:p>
        </p:txBody>
      </p:sp>
      <p:sp>
        <p:nvSpPr>
          <p:cNvPr id="501" name="Google Shape;501;p14"/>
          <p:cNvSpPr/>
          <p:nvPr/>
        </p:nvSpPr>
        <p:spPr>
          <a:xfrm rot="5400000">
            <a:off x="4254513" y="2554920"/>
            <a:ext cx="1961100" cy="1961100"/>
          </a:xfrm>
          <a:prstGeom prst="pie">
            <a:avLst>
              <a:gd fmla="val 10788866" name="adj1"/>
              <a:gd fmla="val 16200000" name="adj2"/>
            </a:avLst>
          </a:prstGeom>
          <a:noFill/>
          <a:ln cap="flat" cmpd="sng" w="19050">
            <a:solidFill>
              <a:srgbClr val="0AA14A"/>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chemeClr val="dk1"/>
              </a:buClr>
              <a:buSzPts val="1800"/>
              <a:buFont typeface="Calibri"/>
              <a:buNone/>
            </a:pPr>
            <a:r>
              <a:t/>
            </a:r>
            <a:endParaRPr sz="1800">
              <a:solidFill>
                <a:schemeClr val="dk1"/>
              </a:solidFill>
              <a:latin typeface="Calibri"/>
              <a:ea typeface="Calibri"/>
              <a:cs typeface="Calibri"/>
              <a:sym typeface="Calibri"/>
            </a:endParaRPr>
          </a:p>
        </p:txBody>
      </p:sp>
      <p:sp>
        <p:nvSpPr>
          <p:cNvPr id="502" name="Google Shape;502;p14"/>
          <p:cNvSpPr/>
          <p:nvPr/>
        </p:nvSpPr>
        <p:spPr>
          <a:xfrm rot="10800000">
            <a:off x="4243083" y="2704983"/>
            <a:ext cx="1961100" cy="1961100"/>
          </a:xfrm>
          <a:prstGeom prst="pie">
            <a:avLst>
              <a:gd fmla="val 10788866" name="adj1"/>
              <a:gd fmla="val 16200000" name="adj2"/>
            </a:avLst>
          </a:prstGeom>
          <a:solidFill>
            <a:srgbClr val="0AA14A"/>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chemeClr val="dk1"/>
              </a:buClr>
              <a:buSzPts val="1800"/>
              <a:buFont typeface="Calibri"/>
              <a:buNone/>
            </a:pPr>
            <a:r>
              <a:t/>
            </a:r>
            <a:endParaRPr sz="1800">
              <a:solidFill>
                <a:schemeClr val="dk1"/>
              </a:solidFill>
              <a:latin typeface="Calibri"/>
              <a:ea typeface="Calibri"/>
              <a:cs typeface="Calibri"/>
              <a:sym typeface="Calibri"/>
            </a:endParaRPr>
          </a:p>
        </p:txBody>
      </p:sp>
      <p:sp>
        <p:nvSpPr>
          <p:cNvPr id="503" name="Google Shape;503;p14"/>
          <p:cNvSpPr/>
          <p:nvPr/>
        </p:nvSpPr>
        <p:spPr>
          <a:xfrm rot="-5400000">
            <a:off x="4105554" y="2712603"/>
            <a:ext cx="1961100" cy="1961100"/>
          </a:xfrm>
          <a:prstGeom prst="pie">
            <a:avLst>
              <a:gd fmla="val 10788866" name="adj1"/>
              <a:gd fmla="val 16200000" name="adj2"/>
            </a:avLst>
          </a:prstGeom>
          <a:noFill/>
          <a:ln cap="flat" cmpd="sng" w="19050">
            <a:solidFill>
              <a:srgbClr val="0AA14A"/>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chemeClr val="dk1"/>
              </a:buClr>
              <a:buSzPts val="1800"/>
              <a:buFont typeface="Calibri"/>
              <a:buNone/>
            </a:pPr>
            <a:r>
              <a:t/>
            </a:r>
            <a:endParaRPr sz="1800">
              <a:solidFill>
                <a:schemeClr val="dk1"/>
              </a:solidFill>
              <a:latin typeface="Calibri"/>
              <a:ea typeface="Calibri"/>
              <a:cs typeface="Calibri"/>
              <a:sym typeface="Calibri"/>
            </a:endParaRPr>
          </a:p>
        </p:txBody>
      </p:sp>
      <p:sp>
        <p:nvSpPr>
          <p:cNvPr id="504" name="Google Shape;504;p14"/>
          <p:cNvSpPr/>
          <p:nvPr/>
        </p:nvSpPr>
        <p:spPr>
          <a:xfrm>
            <a:off x="4560847" y="2979222"/>
            <a:ext cx="360000" cy="360000"/>
          </a:xfrm>
          <a:prstGeom prst="rect">
            <a:avLst/>
          </a:prstGeom>
        </p:spPr>
        <p:txBody>
          <a:bodyPr>
            <a:prstTxWarp prst="textPlain"/>
          </a:bodyPr>
          <a:lstStyle/>
          <a:p>
            <a:pPr lvl="0" algn="ctr"/>
            <a:r>
              <a:rPr b="1" i="0">
                <a:ln>
                  <a:noFill/>
                </a:ln>
                <a:solidFill>
                  <a:schemeClr val="lt1"/>
                </a:solidFill>
                <a:latin typeface="Calibri"/>
              </a:rPr>
              <a:t>A</a:t>
            </a:r>
          </a:p>
        </p:txBody>
      </p:sp>
      <p:sp>
        <p:nvSpPr>
          <p:cNvPr id="505" name="Google Shape;505;p14"/>
          <p:cNvSpPr/>
          <p:nvPr/>
        </p:nvSpPr>
        <p:spPr>
          <a:xfrm>
            <a:off x="5384851" y="2985485"/>
            <a:ext cx="360000" cy="358770"/>
          </a:xfrm>
          <a:prstGeom prst="rect">
            <a:avLst/>
          </a:prstGeom>
        </p:spPr>
        <p:txBody>
          <a:bodyPr>
            <a:prstTxWarp prst="textPlain"/>
          </a:bodyPr>
          <a:lstStyle/>
          <a:p>
            <a:pPr lvl="0" algn="ctr"/>
            <a:r>
              <a:rPr b="1" i="0">
                <a:ln>
                  <a:noFill/>
                </a:ln>
                <a:solidFill>
                  <a:schemeClr val="dk1"/>
                </a:solidFill>
                <a:latin typeface="Calibri"/>
              </a:rPr>
              <a:t>B</a:t>
            </a:r>
          </a:p>
        </p:txBody>
      </p:sp>
      <p:sp>
        <p:nvSpPr>
          <p:cNvPr id="506" name="Google Shape;506;p14"/>
          <p:cNvSpPr/>
          <p:nvPr/>
        </p:nvSpPr>
        <p:spPr>
          <a:xfrm>
            <a:off x="4560847" y="3876855"/>
            <a:ext cx="360000" cy="360000"/>
          </a:xfrm>
          <a:prstGeom prst="rect">
            <a:avLst/>
          </a:prstGeom>
        </p:spPr>
        <p:txBody>
          <a:bodyPr>
            <a:prstTxWarp prst="textPlain"/>
          </a:bodyPr>
          <a:lstStyle/>
          <a:p>
            <a:pPr lvl="0" algn="ctr"/>
            <a:r>
              <a:rPr b="1" i="0">
                <a:ln>
                  <a:noFill/>
                </a:ln>
                <a:solidFill>
                  <a:schemeClr val="dk1"/>
                </a:solidFill>
                <a:latin typeface="Calibri"/>
              </a:rPr>
              <a:t>C</a:t>
            </a:r>
          </a:p>
        </p:txBody>
      </p:sp>
      <p:sp>
        <p:nvSpPr>
          <p:cNvPr id="507" name="Google Shape;507;p14"/>
          <p:cNvSpPr/>
          <p:nvPr/>
        </p:nvSpPr>
        <p:spPr>
          <a:xfrm>
            <a:off x="5384851" y="3883118"/>
            <a:ext cx="360000" cy="358770"/>
          </a:xfrm>
          <a:prstGeom prst="rect">
            <a:avLst/>
          </a:prstGeom>
        </p:spPr>
        <p:txBody>
          <a:bodyPr>
            <a:prstTxWarp prst="textPlain"/>
          </a:bodyPr>
          <a:lstStyle/>
          <a:p>
            <a:pPr lvl="0" algn="ctr"/>
            <a:r>
              <a:rPr b="1" i="0">
                <a:ln>
                  <a:noFill/>
                </a:ln>
                <a:solidFill>
                  <a:schemeClr val="lt1"/>
                </a:solidFill>
                <a:latin typeface="Calibri"/>
              </a:rPr>
              <a:t>D</a:t>
            </a:r>
          </a:p>
        </p:txBody>
      </p:sp>
      <p:sp>
        <p:nvSpPr>
          <p:cNvPr id="508" name="Google Shape;508;p14"/>
          <p:cNvSpPr/>
          <p:nvPr/>
        </p:nvSpPr>
        <p:spPr>
          <a:xfrm>
            <a:off x="451029" y="669816"/>
            <a:ext cx="4638084" cy="540000"/>
          </a:xfrm>
          <a:prstGeom prst="roundRect">
            <a:avLst>
              <a:gd fmla="val 50000" name="adj"/>
            </a:avLst>
          </a:prstGeom>
          <a:solidFill>
            <a:srgbClr val="0AA14A"/>
          </a:solidFill>
          <a:ln>
            <a:noFill/>
          </a:ln>
        </p:spPr>
        <p:txBody>
          <a:bodyPr anchorCtr="0" anchor="ctr" bIns="36000" lIns="91425" spcFirstLastPara="1" rIns="91425" wrap="square" tIns="108000">
            <a:noAutofit/>
          </a:bodyPr>
          <a:lstStyle/>
          <a:p>
            <a:pPr indent="0" lvl="0" marL="108000" marR="0" rtl="0" algn="l">
              <a:lnSpc>
                <a:spcPct val="90000"/>
              </a:lnSpc>
              <a:spcBef>
                <a:spcPts val="0"/>
              </a:spcBef>
              <a:spcAft>
                <a:spcPts val="0"/>
              </a:spcAft>
              <a:buNone/>
            </a:pPr>
            <a:r>
              <a:rPr b="1" lang="en-US" sz="2000">
                <a:solidFill>
                  <a:schemeClr val="lt1"/>
                </a:solidFill>
                <a:latin typeface="Calibri"/>
                <a:ea typeface="Calibri"/>
                <a:cs typeface="Calibri"/>
                <a:sym typeface="Calibri"/>
              </a:rPr>
              <a:t>mikro-læringsmoduler</a:t>
            </a:r>
            <a:r>
              <a:rPr b="1" lang="en-US" sz="2000">
                <a:solidFill>
                  <a:schemeClr val="lt1"/>
                </a:solidFill>
                <a:latin typeface="Calibri"/>
                <a:ea typeface="Calibri"/>
                <a:cs typeface="Calibri"/>
                <a:sym typeface="Calibri"/>
              </a:rPr>
              <a:t> I virtuel læring</a:t>
            </a:r>
            <a:endParaRPr b="1" sz="2000">
              <a:solidFill>
                <a:srgbClr val="FFFFFF"/>
              </a:solidFill>
              <a:latin typeface="Calibri"/>
              <a:ea typeface="Calibri"/>
              <a:cs typeface="Calibri"/>
              <a:sym typeface="Calibri"/>
            </a:endParaRPr>
          </a:p>
        </p:txBody>
      </p:sp>
      <p:grpSp>
        <p:nvGrpSpPr>
          <p:cNvPr id="509" name="Google Shape;509;p14"/>
          <p:cNvGrpSpPr/>
          <p:nvPr/>
        </p:nvGrpSpPr>
        <p:grpSpPr>
          <a:xfrm>
            <a:off x="10207680" y="3008972"/>
            <a:ext cx="1440000" cy="1022400"/>
            <a:chOff x="6955701" y="2238940"/>
            <a:chExt cx="3578490" cy="2551227"/>
          </a:xfrm>
        </p:grpSpPr>
        <p:sp>
          <p:nvSpPr>
            <p:cNvPr id="510" name="Google Shape;510;p14"/>
            <p:cNvSpPr/>
            <p:nvPr/>
          </p:nvSpPr>
          <p:spPr>
            <a:xfrm>
              <a:off x="7186596" y="2890910"/>
              <a:ext cx="833100" cy="833247"/>
            </a:xfrm>
            <a:custGeom>
              <a:rect b="b" l="l" r="r" t="t"/>
              <a:pathLst>
                <a:path extrusionOk="0" h="833247" w="833099">
                  <a:moveTo>
                    <a:pt x="7574" y="418186"/>
                  </a:moveTo>
                  <a:cubicBezTo>
                    <a:pt x="47108" y="965557"/>
                    <a:pt x="790081" y="965403"/>
                    <a:pt x="829464" y="418186"/>
                  </a:cubicBezTo>
                  <a:cubicBezTo>
                    <a:pt x="789930" y="-129185"/>
                    <a:pt x="47007" y="-129031"/>
                    <a:pt x="7574" y="418186"/>
                  </a:cubicBezTo>
                  <a:close/>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11" name="Google Shape;511;p14"/>
            <p:cNvSpPr/>
            <p:nvPr/>
          </p:nvSpPr>
          <p:spPr>
            <a:xfrm>
              <a:off x="7597490" y="3720319"/>
              <a:ext cx="10098" cy="210884"/>
            </a:xfrm>
            <a:custGeom>
              <a:rect b="b" l="l" r="r" t="t"/>
              <a:pathLst>
                <a:path extrusionOk="0" h="210883" w="10098">
                  <a:moveTo>
                    <a:pt x="7574" y="7715"/>
                  </a:moveTo>
                  <a:lnTo>
                    <a:pt x="7574" y="203734"/>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12" name="Google Shape;512;p14"/>
            <p:cNvSpPr/>
            <p:nvPr/>
          </p:nvSpPr>
          <p:spPr>
            <a:xfrm>
              <a:off x="6955701" y="3932132"/>
              <a:ext cx="1600561" cy="786956"/>
            </a:xfrm>
            <a:custGeom>
              <a:rect b="b" l="l" r="r" t="t"/>
              <a:pathLst>
                <a:path extrusionOk="0" h="786955" w="1600561">
                  <a:moveTo>
                    <a:pt x="1593896" y="17381"/>
                  </a:moveTo>
                  <a:lnTo>
                    <a:pt x="1473324" y="12238"/>
                  </a:lnTo>
                  <a:lnTo>
                    <a:pt x="1473324" y="652346"/>
                  </a:lnTo>
                  <a:lnTo>
                    <a:pt x="1322508" y="652346"/>
                  </a:lnTo>
                  <a:cubicBezTo>
                    <a:pt x="1296354" y="-213511"/>
                    <a:pt x="29891" y="-200806"/>
                    <a:pt x="7574" y="652398"/>
                  </a:cubicBezTo>
                  <a:cubicBezTo>
                    <a:pt x="7574" y="652346"/>
                    <a:pt x="794575" y="652346"/>
                    <a:pt x="794575" y="652346"/>
                  </a:cubicBezTo>
                  <a:lnTo>
                    <a:pt x="794575" y="782528"/>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13" name="Google Shape;513;p14"/>
            <p:cNvSpPr/>
            <p:nvPr/>
          </p:nvSpPr>
          <p:spPr>
            <a:xfrm>
              <a:off x="8428722" y="2784151"/>
              <a:ext cx="1908555" cy="1877378"/>
            </a:xfrm>
            <a:custGeom>
              <a:rect b="b" l="l" r="r" t="t"/>
              <a:pathLst>
                <a:path extrusionOk="0" h="1877377" w="1908555">
                  <a:moveTo>
                    <a:pt x="7574" y="1075146"/>
                  </a:moveTo>
                  <a:lnTo>
                    <a:pt x="7574" y="162020"/>
                  </a:lnTo>
                  <a:cubicBezTo>
                    <a:pt x="7574" y="43720"/>
                    <a:pt x="110726" y="7715"/>
                    <a:pt x="194390" y="7715"/>
                  </a:cubicBezTo>
                  <a:lnTo>
                    <a:pt x="1754558" y="7715"/>
                  </a:lnTo>
                  <a:cubicBezTo>
                    <a:pt x="1838222" y="7715"/>
                    <a:pt x="1906031" y="76792"/>
                    <a:pt x="1906031" y="162020"/>
                  </a:cubicBezTo>
                  <a:lnTo>
                    <a:pt x="1906031" y="187012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14" name="Google Shape;514;p14"/>
            <p:cNvSpPr/>
            <p:nvPr/>
          </p:nvSpPr>
          <p:spPr>
            <a:xfrm>
              <a:off x="8226758" y="2573318"/>
              <a:ext cx="2307433" cy="2216849"/>
            </a:xfrm>
            <a:custGeom>
              <a:rect b="b" l="l" r="r" t="t"/>
              <a:pathLst>
                <a:path extrusionOk="0" h="2216848" w="2307433">
                  <a:moveTo>
                    <a:pt x="7574" y="1580906"/>
                  </a:moveTo>
                  <a:lnTo>
                    <a:pt x="7574" y="176062"/>
                  </a:lnTo>
                  <a:cubicBezTo>
                    <a:pt x="7574" y="83068"/>
                    <a:pt x="75383" y="7715"/>
                    <a:pt x="159046" y="7715"/>
                  </a:cubicBezTo>
                  <a:lnTo>
                    <a:pt x="2153436" y="7715"/>
                  </a:lnTo>
                  <a:cubicBezTo>
                    <a:pt x="2237100" y="7715"/>
                    <a:pt x="2304909" y="83119"/>
                    <a:pt x="2304909" y="176062"/>
                  </a:cubicBezTo>
                  <a:lnTo>
                    <a:pt x="2304909" y="2209442"/>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15" name="Google Shape;515;p14"/>
            <p:cNvSpPr/>
            <p:nvPr/>
          </p:nvSpPr>
          <p:spPr>
            <a:xfrm>
              <a:off x="8726618" y="3113335"/>
              <a:ext cx="469565" cy="303467"/>
            </a:xfrm>
            <a:custGeom>
              <a:rect b="b" l="l" r="r" t="t"/>
              <a:pathLst>
                <a:path extrusionOk="0" h="303466" w="469565">
                  <a:moveTo>
                    <a:pt x="7574" y="141703"/>
                  </a:moveTo>
                  <a:lnTo>
                    <a:pt x="167680" y="298992"/>
                  </a:lnTo>
                  <a:lnTo>
                    <a:pt x="465021"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16" name="Google Shape;516;p14"/>
            <p:cNvSpPr/>
            <p:nvPr/>
          </p:nvSpPr>
          <p:spPr>
            <a:xfrm>
              <a:off x="9447123" y="3317223"/>
              <a:ext cx="570547" cy="20574"/>
            </a:xfrm>
            <a:custGeom>
              <a:rect b="b" l="l" r="r" t="t"/>
              <a:pathLst>
                <a:path extrusionOk="0" h="20574" w="570546">
                  <a:moveTo>
                    <a:pt x="7574" y="13527"/>
                  </a:moveTo>
                  <a:lnTo>
                    <a:pt x="567972"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17" name="Google Shape;517;p14"/>
            <p:cNvSpPr/>
            <p:nvPr/>
          </p:nvSpPr>
          <p:spPr>
            <a:xfrm>
              <a:off x="8737575" y="3563956"/>
              <a:ext cx="469565" cy="303467"/>
            </a:xfrm>
            <a:custGeom>
              <a:rect b="b" l="l" r="r" t="t"/>
              <a:pathLst>
                <a:path extrusionOk="0" h="303466" w="469565">
                  <a:moveTo>
                    <a:pt x="7574" y="141704"/>
                  </a:moveTo>
                  <a:lnTo>
                    <a:pt x="167731" y="298940"/>
                  </a:lnTo>
                  <a:lnTo>
                    <a:pt x="465071"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18" name="Google Shape;518;p14"/>
            <p:cNvSpPr/>
            <p:nvPr/>
          </p:nvSpPr>
          <p:spPr>
            <a:xfrm>
              <a:off x="9458130" y="3767845"/>
              <a:ext cx="570547" cy="20574"/>
            </a:xfrm>
            <a:custGeom>
              <a:rect b="b" l="l" r="r" t="t"/>
              <a:pathLst>
                <a:path extrusionOk="0" h="20574" w="570546">
                  <a:moveTo>
                    <a:pt x="7574" y="13527"/>
                  </a:moveTo>
                  <a:lnTo>
                    <a:pt x="567972"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19" name="Google Shape;519;p14"/>
            <p:cNvSpPr/>
            <p:nvPr/>
          </p:nvSpPr>
          <p:spPr>
            <a:xfrm>
              <a:off x="8743331" y="4014527"/>
              <a:ext cx="469565" cy="303467"/>
            </a:xfrm>
            <a:custGeom>
              <a:rect b="b" l="l" r="r" t="t"/>
              <a:pathLst>
                <a:path extrusionOk="0" h="303466" w="469565">
                  <a:moveTo>
                    <a:pt x="7574" y="141704"/>
                  </a:moveTo>
                  <a:lnTo>
                    <a:pt x="167680" y="298992"/>
                  </a:lnTo>
                  <a:lnTo>
                    <a:pt x="465021"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20" name="Google Shape;520;p14"/>
            <p:cNvSpPr/>
            <p:nvPr/>
          </p:nvSpPr>
          <p:spPr>
            <a:xfrm>
              <a:off x="9463835" y="4218415"/>
              <a:ext cx="570547" cy="20574"/>
            </a:xfrm>
            <a:custGeom>
              <a:rect b="b" l="l" r="r" t="t"/>
              <a:pathLst>
                <a:path extrusionOk="0" h="20574" w="570546">
                  <a:moveTo>
                    <a:pt x="7574" y="13527"/>
                  </a:moveTo>
                  <a:lnTo>
                    <a:pt x="567972"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21" name="Google Shape;521;p14"/>
            <p:cNvSpPr/>
            <p:nvPr/>
          </p:nvSpPr>
          <p:spPr>
            <a:xfrm>
              <a:off x="8938680" y="2238940"/>
              <a:ext cx="913885" cy="540068"/>
            </a:xfrm>
            <a:custGeom>
              <a:rect b="b" l="l" r="r" t="t"/>
              <a:pathLst>
                <a:path extrusionOk="0" h="540067" w="913884">
                  <a:moveTo>
                    <a:pt x="7574" y="537496"/>
                  </a:moveTo>
                  <a:lnTo>
                    <a:pt x="12623" y="254603"/>
                  </a:lnTo>
                  <a:lnTo>
                    <a:pt x="270126" y="254603"/>
                  </a:lnTo>
                  <a:cubicBezTo>
                    <a:pt x="270126" y="254603"/>
                    <a:pt x="254979" y="7715"/>
                    <a:pt x="472090" y="7715"/>
                  </a:cubicBezTo>
                  <a:cubicBezTo>
                    <a:pt x="689201" y="7715"/>
                    <a:pt x="683495" y="254603"/>
                    <a:pt x="683495" y="254603"/>
                  </a:cubicBezTo>
                  <a:lnTo>
                    <a:pt x="911360" y="254603"/>
                  </a:lnTo>
                  <a:lnTo>
                    <a:pt x="906311" y="537496"/>
                  </a:lnTo>
                </a:path>
              </a:pathLst>
            </a:custGeom>
            <a:solidFill>
              <a:srgbClr val="FFFFFF"/>
            </a:solid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22" name="Google Shape;522;p14"/>
            <p:cNvSpPr/>
            <p:nvPr/>
          </p:nvSpPr>
          <p:spPr>
            <a:xfrm>
              <a:off x="9302214" y="2341810"/>
              <a:ext cx="212062" cy="216027"/>
            </a:xfrm>
            <a:custGeom>
              <a:rect b="b" l="l" r="r" t="t"/>
              <a:pathLst>
                <a:path extrusionOk="0" h="216027" w="212061">
                  <a:moveTo>
                    <a:pt x="209537" y="110585"/>
                  </a:moveTo>
                  <a:cubicBezTo>
                    <a:pt x="209537" y="167399"/>
                    <a:pt x="164326" y="213455"/>
                    <a:pt x="108555" y="213455"/>
                  </a:cubicBezTo>
                  <a:cubicBezTo>
                    <a:pt x="52785" y="213455"/>
                    <a:pt x="7574" y="167399"/>
                    <a:pt x="7574" y="110585"/>
                  </a:cubicBezTo>
                  <a:cubicBezTo>
                    <a:pt x="7574" y="53772"/>
                    <a:pt x="52785" y="7715"/>
                    <a:pt x="108555" y="7715"/>
                  </a:cubicBezTo>
                  <a:cubicBezTo>
                    <a:pt x="164326" y="7715"/>
                    <a:pt x="209537" y="53772"/>
                    <a:pt x="209537" y="110585"/>
                  </a:cubicBezTo>
                  <a:close/>
                </a:path>
              </a:pathLst>
            </a:custGeom>
            <a:solidFill>
              <a:srgbClr val="0AA14A"/>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AA14A"/>
                </a:solidFill>
                <a:latin typeface="Calibri"/>
                <a:ea typeface="Calibri"/>
                <a:cs typeface="Calibri"/>
                <a:sym typeface="Calibri"/>
              </a:endParaRPr>
            </a:p>
          </p:txBody>
        </p:sp>
      </p:grpSp>
      <p:sp>
        <p:nvSpPr>
          <p:cNvPr id="523" name="Google Shape;523;p14"/>
          <p:cNvSpPr txBox="1"/>
          <p:nvPr/>
        </p:nvSpPr>
        <p:spPr>
          <a:xfrm>
            <a:off x="988281" y="1716032"/>
            <a:ext cx="6234545"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dk1"/>
                </a:solidFill>
                <a:latin typeface="Calibri"/>
                <a:ea typeface="Calibri"/>
                <a:cs typeface="Calibri"/>
                <a:sym typeface="Calibri"/>
              </a:rPr>
              <a:t>Hvad kann </a:t>
            </a:r>
            <a:r>
              <a:rPr lang="en-US">
                <a:solidFill>
                  <a:schemeClr val="dk1"/>
                </a:solidFill>
                <a:latin typeface="Calibri"/>
                <a:ea typeface="Calibri"/>
                <a:cs typeface="Calibri"/>
                <a:sym typeface="Calibri"/>
              </a:rPr>
              <a:t>mikro-læringsmoduler</a:t>
            </a:r>
            <a:r>
              <a:rPr lang="en-US" sz="1400">
                <a:solidFill>
                  <a:schemeClr val="dk1"/>
                </a:solidFill>
                <a:latin typeface="Calibri"/>
                <a:ea typeface="Calibri"/>
                <a:cs typeface="Calibri"/>
                <a:sym typeface="Calibri"/>
              </a:rPr>
              <a:t> bruges til i virtuelle omgivelser?</a:t>
            </a:r>
            <a:endParaRPr sz="1400">
              <a:solidFill>
                <a:schemeClr val="dk1"/>
              </a:solidFill>
              <a:latin typeface="Calibri"/>
              <a:ea typeface="Calibri"/>
              <a:cs typeface="Calibri"/>
              <a:sym typeface="Calibri"/>
            </a:endParaRPr>
          </a:p>
        </p:txBody>
      </p:sp>
      <p:sp>
        <p:nvSpPr>
          <p:cNvPr id="524" name="Google Shape;524;p14"/>
          <p:cNvSpPr txBox="1"/>
          <p:nvPr/>
        </p:nvSpPr>
        <p:spPr>
          <a:xfrm>
            <a:off x="451029" y="1286440"/>
            <a:ext cx="6234545" cy="40011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000">
                <a:solidFill>
                  <a:schemeClr val="dk1"/>
                </a:solidFill>
                <a:latin typeface="Calibri"/>
                <a:ea typeface="Calibri"/>
                <a:cs typeface="Calibri"/>
                <a:sym typeface="Calibri"/>
              </a:rPr>
              <a:t>2.3 Praktisk anvendelighed af mikrolæring</a:t>
            </a:r>
            <a:endParaRPr sz="2000">
              <a:solidFill>
                <a:schemeClr val="dk1"/>
              </a:solidFill>
              <a:latin typeface="Calibri"/>
              <a:ea typeface="Calibri"/>
              <a:cs typeface="Calibri"/>
              <a:sym typeface="Calibri"/>
            </a:endParaRPr>
          </a:p>
        </p:txBody>
      </p:sp>
      <p:sp>
        <p:nvSpPr>
          <p:cNvPr id="525" name="Google Shape;525;p14"/>
          <p:cNvSpPr txBox="1"/>
          <p:nvPr/>
        </p:nvSpPr>
        <p:spPr>
          <a:xfrm>
            <a:off x="6505595" y="3834130"/>
            <a:ext cx="3659499"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Calibri"/>
                <a:ea typeface="Calibri"/>
                <a:cs typeface="Calibri"/>
                <a:sym typeface="Calibri"/>
              </a:rPr>
              <a:t>Undervisning på punkt</a:t>
            </a:r>
            <a:endParaRPr sz="1800">
              <a:solidFill>
                <a:schemeClr val="dk1"/>
              </a:solidFill>
              <a:latin typeface="Calibri"/>
              <a:ea typeface="Calibri"/>
              <a:cs typeface="Calibri"/>
              <a:sym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9" name="Shape 529"/>
        <p:cNvGrpSpPr/>
        <p:nvPr/>
      </p:nvGrpSpPr>
      <p:grpSpPr>
        <a:xfrm>
          <a:off x="0" y="0"/>
          <a:ext cx="0" cy="0"/>
          <a:chOff x="0" y="0"/>
          <a:chExt cx="0" cy="0"/>
        </a:xfrm>
      </p:grpSpPr>
      <p:grpSp>
        <p:nvGrpSpPr>
          <p:cNvPr id="530" name="Google Shape;530;p15"/>
          <p:cNvGrpSpPr/>
          <p:nvPr/>
        </p:nvGrpSpPr>
        <p:grpSpPr>
          <a:xfrm>
            <a:off x="-3576560" y="715001"/>
            <a:ext cx="14163119" cy="5791487"/>
            <a:chOff x="-3744325" y="750626"/>
            <a:chExt cx="11525208" cy="5791487"/>
          </a:xfrm>
        </p:grpSpPr>
        <p:sp>
          <p:nvSpPr>
            <p:cNvPr id="531" name="Google Shape;531;p15"/>
            <p:cNvSpPr txBox="1"/>
            <p:nvPr/>
          </p:nvSpPr>
          <p:spPr>
            <a:xfrm>
              <a:off x="2046999" y="1763332"/>
              <a:ext cx="5733884" cy="113877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000">
                  <a:solidFill>
                    <a:schemeClr val="dk1"/>
                  </a:solidFill>
                  <a:latin typeface="Calibri"/>
                  <a:ea typeface="Calibri"/>
                  <a:cs typeface="Calibri"/>
                  <a:sym typeface="Calibri"/>
                </a:rPr>
                <a:t>Rolle I virtuelle omstændigheder</a:t>
              </a:r>
              <a:endParaRPr b="1" sz="2000">
                <a:solidFill>
                  <a:schemeClr val="dk1"/>
                </a:solidFill>
                <a:latin typeface="Calibri"/>
                <a:ea typeface="Calibri"/>
                <a:cs typeface="Calibri"/>
                <a:sym typeface="Calibri"/>
              </a:endParaRPr>
            </a:p>
            <a:p>
              <a:pPr indent="0" lvl="0" marL="0" marR="0" rtl="0" algn="just">
                <a:spcBef>
                  <a:spcPts val="0"/>
                </a:spcBef>
                <a:spcAft>
                  <a:spcPts val="0"/>
                </a:spcAft>
                <a:buNone/>
              </a:pPr>
              <a:r>
                <a:rPr lang="en-US" sz="1600">
                  <a:solidFill>
                    <a:schemeClr val="dk1"/>
                  </a:solidFill>
                  <a:latin typeface="Calibri"/>
                  <a:ea typeface="Calibri"/>
                  <a:cs typeface="Calibri"/>
                  <a:sym typeface="Calibri"/>
                </a:rPr>
                <a:t>Mindre bureaukratisk byrde og engagement, involvering af virksomheder og erhvervsforeninger til skræddersyet læring, certificering af online læring, valg af egne læringsveje</a:t>
              </a:r>
              <a:endParaRPr sz="1600">
                <a:solidFill>
                  <a:srgbClr val="000000"/>
                </a:solidFill>
                <a:latin typeface="Calibri"/>
                <a:ea typeface="Calibri"/>
                <a:cs typeface="Calibri"/>
                <a:sym typeface="Calibri"/>
              </a:endParaRPr>
            </a:p>
          </p:txBody>
        </p:sp>
        <p:sp>
          <p:nvSpPr>
            <p:cNvPr id="532" name="Google Shape;532;p15"/>
            <p:cNvSpPr/>
            <p:nvPr/>
          </p:nvSpPr>
          <p:spPr>
            <a:xfrm>
              <a:off x="726843" y="2198417"/>
              <a:ext cx="149456" cy="149456"/>
            </a:xfrm>
            <a:prstGeom prst="ellipse">
              <a:avLst/>
            </a:prstGeom>
            <a:solidFill>
              <a:srgbClr val="0AA14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Helvetica Neue"/>
                <a:ea typeface="Helvetica Neue"/>
                <a:cs typeface="Helvetica Neue"/>
                <a:sym typeface="Helvetica Neue"/>
              </a:endParaRPr>
            </a:p>
          </p:txBody>
        </p:sp>
        <p:sp>
          <p:nvSpPr>
            <p:cNvPr id="533" name="Google Shape;533;p15"/>
            <p:cNvSpPr/>
            <p:nvPr/>
          </p:nvSpPr>
          <p:spPr>
            <a:xfrm>
              <a:off x="904141" y="3429469"/>
              <a:ext cx="149456" cy="149456"/>
            </a:xfrm>
            <a:prstGeom prst="ellipse">
              <a:avLst/>
            </a:prstGeom>
            <a:solidFill>
              <a:srgbClr val="0AA14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Helvetica Neue"/>
                <a:ea typeface="Helvetica Neue"/>
                <a:cs typeface="Helvetica Neue"/>
                <a:sym typeface="Helvetica Neue"/>
              </a:endParaRPr>
            </a:p>
          </p:txBody>
        </p:sp>
        <p:sp>
          <p:nvSpPr>
            <p:cNvPr id="534" name="Google Shape;534;p15"/>
            <p:cNvSpPr/>
            <p:nvPr/>
          </p:nvSpPr>
          <p:spPr>
            <a:xfrm>
              <a:off x="600941" y="4603611"/>
              <a:ext cx="149456" cy="149456"/>
            </a:xfrm>
            <a:prstGeom prst="ellipse">
              <a:avLst/>
            </a:prstGeom>
            <a:solidFill>
              <a:srgbClr val="0AA14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Helvetica Neue"/>
                <a:ea typeface="Helvetica Neue"/>
                <a:cs typeface="Helvetica Neue"/>
                <a:sym typeface="Helvetica Neue"/>
              </a:endParaRPr>
            </a:p>
          </p:txBody>
        </p:sp>
        <p:cxnSp>
          <p:nvCxnSpPr>
            <p:cNvPr id="535" name="Google Shape;535;p15"/>
            <p:cNvCxnSpPr/>
            <p:nvPr/>
          </p:nvCxnSpPr>
          <p:spPr>
            <a:xfrm>
              <a:off x="921414" y="2273144"/>
              <a:ext cx="1080470" cy="1"/>
            </a:xfrm>
            <a:prstGeom prst="straightConnector1">
              <a:avLst/>
            </a:prstGeom>
            <a:noFill/>
            <a:ln cap="flat" cmpd="sng" w="12700">
              <a:solidFill>
                <a:srgbClr val="BFBFBF"/>
              </a:solidFill>
              <a:prstDash val="solid"/>
              <a:miter lim="800000"/>
              <a:headEnd len="med" w="med" type="oval"/>
              <a:tailEnd len="med" w="med" type="oval"/>
            </a:ln>
          </p:spPr>
        </p:cxnSp>
        <p:cxnSp>
          <p:nvCxnSpPr>
            <p:cNvPr id="536" name="Google Shape;536;p15"/>
            <p:cNvCxnSpPr/>
            <p:nvPr/>
          </p:nvCxnSpPr>
          <p:spPr>
            <a:xfrm>
              <a:off x="1156971" y="3513164"/>
              <a:ext cx="1080470" cy="1"/>
            </a:xfrm>
            <a:prstGeom prst="straightConnector1">
              <a:avLst/>
            </a:prstGeom>
            <a:noFill/>
            <a:ln cap="flat" cmpd="sng" w="12700">
              <a:solidFill>
                <a:srgbClr val="BFBFBF"/>
              </a:solidFill>
              <a:prstDash val="solid"/>
              <a:miter lim="800000"/>
              <a:headEnd len="med" w="med" type="oval"/>
              <a:tailEnd len="med" w="med" type="oval"/>
            </a:ln>
          </p:spPr>
        </p:cxnSp>
        <p:cxnSp>
          <p:nvCxnSpPr>
            <p:cNvPr id="537" name="Google Shape;537;p15"/>
            <p:cNvCxnSpPr/>
            <p:nvPr/>
          </p:nvCxnSpPr>
          <p:spPr>
            <a:xfrm>
              <a:off x="811654" y="4678339"/>
              <a:ext cx="1080470" cy="1"/>
            </a:xfrm>
            <a:prstGeom prst="straightConnector1">
              <a:avLst/>
            </a:prstGeom>
            <a:noFill/>
            <a:ln cap="flat" cmpd="sng" w="12700">
              <a:solidFill>
                <a:srgbClr val="BFBFBF"/>
              </a:solidFill>
              <a:prstDash val="solid"/>
              <a:miter lim="800000"/>
              <a:headEnd len="med" w="med" type="oval"/>
              <a:tailEnd len="med" w="med" type="oval"/>
            </a:ln>
          </p:spPr>
        </p:cxnSp>
        <p:sp>
          <p:nvSpPr>
            <p:cNvPr id="538" name="Google Shape;538;p15"/>
            <p:cNvSpPr/>
            <p:nvPr/>
          </p:nvSpPr>
          <p:spPr>
            <a:xfrm rot="2700000">
              <a:off x="-2923423" y="1626011"/>
              <a:ext cx="4149683" cy="4040717"/>
            </a:xfrm>
            <a:prstGeom prst="arc">
              <a:avLst>
                <a:gd fmla="val 16200000" name="adj1"/>
                <a:gd fmla="val 0" name="adj2"/>
              </a:avLst>
            </a:prstGeom>
            <a:noFill/>
            <a:ln cap="flat" cmpd="sng" w="12700">
              <a:solidFill>
                <a:srgbClr val="0AA14A"/>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sp>
          <p:nvSpPr>
            <p:cNvPr id="539" name="Google Shape;539;p15"/>
            <p:cNvSpPr txBox="1"/>
            <p:nvPr/>
          </p:nvSpPr>
          <p:spPr>
            <a:xfrm>
              <a:off x="2255125" y="3192736"/>
              <a:ext cx="5044539" cy="127829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000">
                  <a:solidFill>
                    <a:schemeClr val="dk1"/>
                  </a:solidFill>
                  <a:latin typeface="Calibri"/>
                  <a:ea typeface="Calibri"/>
                  <a:cs typeface="Calibri"/>
                  <a:sym typeface="Calibri"/>
                </a:rPr>
                <a:t>Brugbar I undervisning og SDL </a:t>
              </a:r>
              <a:endParaRPr/>
            </a:p>
            <a:p>
              <a:pPr indent="0" lvl="0" marL="0" marR="0" rtl="0" algn="just">
                <a:lnSpc>
                  <a:spcPct val="120000"/>
                </a:lnSpc>
                <a:spcBef>
                  <a:spcPts val="0"/>
                </a:spcBef>
                <a:spcAft>
                  <a:spcPts val="0"/>
                </a:spcAft>
                <a:buNone/>
              </a:pPr>
              <a:r>
                <a:rPr lang="en-US" sz="1600">
                  <a:solidFill>
                    <a:schemeClr val="dk1"/>
                  </a:solidFill>
                  <a:latin typeface="Calibri"/>
                  <a:ea typeface="Calibri"/>
                  <a:cs typeface="Calibri"/>
                  <a:sym typeface="Calibri"/>
                </a:rPr>
                <a:t>Potentiel brug: undervisning i nye programmer eller materialer, komplimenter almen træning fleksibelt, orienter nyuddannede, forberedelse før kurser</a:t>
              </a:r>
              <a:endParaRPr sz="1600">
                <a:solidFill>
                  <a:srgbClr val="000000"/>
                </a:solidFill>
                <a:latin typeface="Calibri"/>
                <a:ea typeface="Calibri"/>
                <a:cs typeface="Calibri"/>
                <a:sym typeface="Calibri"/>
              </a:endParaRPr>
            </a:p>
          </p:txBody>
        </p:sp>
        <p:sp>
          <p:nvSpPr>
            <p:cNvPr id="540" name="Google Shape;540;p15"/>
            <p:cNvSpPr txBox="1"/>
            <p:nvPr/>
          </p:nvSpPr>
          <p:spPr>
            <a:xfrm>
              <a:off x="2014711" y="4378579"/>
              <a:ext cx="5050209" cy="68736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000">
                  <a:solidFill>
                    <a:schemeClr val="dk1"/>
                  </a:solidFill>
                  <a:latin typeface="Calibri"/>
                  <a:ea typeface="Calibri"/>
                  <a:cs typeface="Calibri"/>
                  <a:sym typeface="Calibri"/>
                </a:rPr>
                <a:t>Praktisk anvendelighed</a:t>
              </a:r>
              <a:endParaRPr b="1" sz="1600">
                <a:solidFill>
                  <a:schemeClr val="dk1"/>
                </a:solidFill>
                <a:latin typeface="Calibri"/>
                <a:ea typeface="Calibri"/>
                <a:cs typeface="Calibri"/>
                <a:sym typeface="Calibri"/>
              </a:endParaRPr>
            </a:p>
            <a:p>
              <a:pPr indent="0" lvl="0" marL="0" marR="0" rtl="0" algn="l">
                <a:lnSpc>
                  <a:spcPct val="120000"/>
                </a:lnSpc>
                <a:spcBef>
                  <a:spcPts val="0"/>
                </a:spcBef>
                <a:spcAft>
                  <a:spcPts val="0"/>
                </a:spcAft>
                <a:buNone/>
              </a:pPr>
              <a:r>
                <a:rPr lang="en-US" sz="1600">
                  <a:solidFill>
                    <a:schemeClr val="dk1"/>
                  </a:solidFill>
                  <a:latin typeface="Calibri"/>
                  <a:ea typeface="Calibri"/>
                  <a:cs typeface="Calibri"/>
                  <a:sym typeface="Calibri"/>
                </a:rPr>
                <a:t>Undervisning i nye færdigheder, ikke-akademikere, fleksibelt, på punkt</a:t>
              </a:r>
              <a:r>
                <a:rPr lang="en-US" sz="1600">
                  <a:solidFill>
                    <a:srgbClr val="000000"/>
                  </a:solidFill>
                  <a:latin typeface="Calibri"/>
                  <a:ea typeface="Calibri"/>
                  <a:cs typeface="Calibri"/>
                  <a:sym typeface="Calibri"/>
                </a:rPr>
                <a:t>.</a:t>
              </a:r>
              <a:endParaRPr sz="1600">
                <a:solidFill>
                  <a:srgbClr val="000000"/>
                </a:solidFill>
                <a:latin typeface="Calibri"/>
                <a:ea typeface="Calibri"/>
                <a:cs typeface="Calibri"/>
                <a:sym typeface="Calibri"/>
              </a:endParaRPr>
            </a:p>
          </p:txBody>
        </p:sp>
      </p:grpSp>
      <p:cxnSp>
        <p:nvCxnSpPr>
          <p:cNvPr id="541" name="Google Shape;541;p15"/>
          <p:cNvCxnSpPr/>
          <p:nvPr/>
        </p:nvCxnSpPr>
        <p:spPr>
          <a:xfrm>
            <a:off x="8266503" y="4803451"/>
            <a:ext cx="2061797" cy="0"/>
          </a:xfrm>
          <a:prstGeom prst="straightConnector1">
            <a:avLst/>
          </a:prstGeom>
          <a:noFill/>
          <a:ln cap="flat" cmpd="sng" w="9525">
            <a:solidFill>
              <a:srgbClr val="0AA14A"/>
            </a:solidFill>
            <a:prstDash val="dash"/>
            <a:round/>
            <a:headEnd len="sm" w="sm" type="none"/>
            <a:tailEnd len="sm" w="sm" type="none"/>
          </a:ln>
        </p:spPr>
      </p:cxnSp>
      <p:sp>
        <p:nvSpPr>
          <p:cNvPr id="542" name="Google Shape;542;p15"/>
          <p:cNvSpPr/>
          <p:nvPr/>
        </p:nvSpPr>
        <p:spPr>
          <a:xfrm>
            <a:off x="451029" y="669816"/>
            <a:ext cx="4436855" cy="540000"/>
          </a:xfrm>
          <a:prstGeom prst="roundRect">
            <a:avLst>
              <a:gd fmla="val 50000" name="adj"/>
            </a:avLst>
          </a:prstGeom>
          <a:solidFill>
            <a:srgbClr val="0AA14A"/>
          </a:solidFill>
          <a:ln>
            <a:noFill/>
          </a:ln>
        </p:spPr>
        <p:txBody>
          <a:bodyPr anchorCtr="0" anchor="ctr" bIns="36000" lIns="91425" spcFirstLastPara="1" rIns="91425" wrap="square" tIns="108000">
            <a:noAutofit/>
          </a:bodyPr>
          <a:lstStyle/>
          <a:p>
            <a:pPr indent="0" lvl="0" marL="108000" marR="0" rtl="0" algn="l">
              <a:lnSpc>
                <a:spcPct val="90000"/>
              </a:lnSpc>
              <a:spcBef>
                <a:spcPts val="0"/>
              </a:spcBef>
              <a:spcAft>
                <a:spcPts val="0"/>
              </a:spcAft>
              <a:buNone/>
            </a:pPr>
            <a:r>
              <a:rPr b="1" lang="en-US" sz="2000">
                <a:solidFill>
                  <a:srgbClr val="FFFFFF"/>
                </a:solidFill>
                <a:latin typeface="Calibri"/>
                <a:ea typeface="Calibri"/>
                <a:cs typeface="Calibri"/>
                <a:sym typeface="Calibri"/>
              </a:rPr>
              <a:t>Mikro-legitimaseringsoplysninger</a:t>
            </a:r>
            <a:endParaRPr b="1" sz="2000">
              <a:solidFill>
                <a:srgbClr val="FFFFFF"/>
              </a:solidFill>
              <a:latin typeface="Calibri"/>
              <a:ea typeface="Calibri"/>
              <a:cs typeface="Calibri"/>
              <a:sym typeface="Calibri"/>
            </a:endParaRPr>
          </a:p>
        </p:txBody>
      </p:sp>
      <p:sp>
        <p:nvSpPr>
          <p:cNvPr id="543" name="Google Shape;543;p15"/>
          <p:cNvSpPr txBox="1"/>
          <p:nvPr/>
        </p:nvSpPr>
        <p:spPr>
          <a:xfrm>
            <a:off x="523240" y="1250839"/>
            <a:ext cx="4115261" cy="400110"/>
          </a:xfrm>
          <a:prstGeom prst="rect">
            <a:avLst/>
          </a:prstGeom>
          <a:noFill/>
          <a:ln>
            <a:noFill/>
          </a:ln>
        </p:spPr>
        <p:txBody>
          <a:bodyPr anchorCtr="0" anchor="t" bIns="45700" lIns="91425" spcFirstLastPara="1" rIns="91425" wrap="square" tIns="45700">
            <a:spAutoFit/>
          </a:bodyPr>
          <a:lstStyle/>
          <a:p>
            <a:pPr indent="0" lvl="0" marL="108000" marR="0" rtl="0" algn="l">
              <a:spcBef>
                <a:spcPts val="0"/>
              </a:spcBef>
              <a:spcAft>
                <a:spcPts val="0"/>
              </a:spcAft>
              <a:buNone/>
            </a:pPr>
            <a:r>
              <a:rPr lang="en-US" sz="2000">
                <a:solidFill>
                  <a:schemeClr val="dk1"/>
                </a:solidFill>
                <a:latin typeface="Calibri"/>
                <a:ea typeface="Calibri"/>
                <a:cs typeface="Calibri"/>
                <a:sym typeface="Calibri"/>
              </a:rPr>
              <a:t>Opsummering:</a:t>
            </a:r>
            <a:endParaRPr sz="2000">
              <a:solidFill>
                <a:schemeClr val="dk1"/>
              </a:solidFill>
              <a:latin typeface="Calibri"/>
              <a:ea typeface="Calibri"/>
              <a:cs typeface="Calibri"/>
              <a:sym typeface="Calibri"/>
            </a:endParaRPr>
          </a:p>
        </p:txBody>
      </p:sp>
      <p:grpSp>
        <p:nvGrpSpPr>
          <p:cNvPr id="544" name="Google Shape;544;p15"/>
          <p:cNvGrpSpPr/>
          <p:nvPr/>
        </p:nvGrpSpPr>
        <p:grpSpPr>
          <a:xfrm>
            <a:off x="10328300" y="3809536"/>
            <a:ext cx="1440000" cy="1022400"/>
            <a:chOff x="6955701" y="2238940"/>
            <a:chExt cx="3578490" cy="2551227"/>
          </a:xfrm>
        </p:grpSpPr>
        <p:sp>
          <p:nvSpPr>
            <p:cNvPr id="545" name="Google Shape;545;p15"/>
            <p:cNvSpPr/>
            <p:nvPr/>
          </p:nvSpPr>
          <p:spPr>
            <a:xfrm>
              <a:off x="7186596" y="2890910"/>
              <a:ext cx="833100" cy="833247"/>
            </a:xfrm>
            <a:custGeom>
              <a:rect b="b" l="l" r="r" t="t"/>
              <a:pathLst>
                <a:path extrusionOk="0" h="833247" w="833099">
                  <a:moveTo>
                    <a:pt x="7574" y="418186"/>
                  </a:moveTo>
                  <a:cubicBezTo>
                    <a:pt x="47108" y="965557"/>
                    <a:pt x="790081" y="965403"/>
                    <a:pt x="829464" y="418186"/>
                  </a:cubicBezTo>
                  <a:cubicBezTo>
                    <a:pt x="789930" y="-129185"/>
                    <a:pt x="47007" y="-129031"/>
                    <a:pt x="7574" y="418186"/>
                  </a:cubicBezTo>
                  <a:close/>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46" name="Google Shape;546;p15"/>
            <p:cNvSpPr/>
            <p:nvPr/>
          </p:nvSpPr>
          <p:spPr>
            <a:xfrm>
              <a:off x="7597490" y="3720319"/>
              <a:ext cx="10098" cy="210884"/>
            </a:xfrm>
            <a:custGeom>
              <a:rect b="b" l="l" r="r" t="t"/>
              <a:pathLst>
                <a:path extrusionOk="0" h="210883" w="10098">
                  <a:moveTo>
                    <a:pt x="7574" y="7715"/>
                  </a:moveTo>
                  <a:lnTo>
                    <a:pt x="7574" y="203734"/>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47" name="Google Shape;547;p15"/>
            <p:cNvSpPr/>
            <p:nvPr/>
          </p:nvSpPr>
          <p:spPr>
            <a:xfrm>
              <a:off x="6955701" y="3932132"/>
              <a:ext cx="1600561" cy="786956"/>
            </a:xfrm>
            <a:custGeom>
              <a:rect b="b" l="l" r="r" t="t"/>
              <a:pathLst>
                <a:path extrusionOk="0" h="786955" w="1600561">
                  <a:moveTo>
                    <a:pt x="1593896" y="17381"/>
                  </a:moveTo>
                  <a:lnTo>
                    <a:pt x="1473324" y="12238"/>
                  </a:lnTo>
                  <a:lnTo>
                    <a:pt x="1473324" y="652346"/>
                  </a:lnTo>
                  <a:lnTo>
                    <a:pt x="1322508" y="652346"/>
                  </a:lnTo>
                  <a:cubicBezTo>
                    <a:pt x="1296354" y="-213511"/>
                    <a:pt x="29891" y="-200806"/>
                    <a:pt x="7574" y="652398"/>
                  </a:cubicBezTo>
                  <a:cubicBezTo>
                    <a:pt x="7574" y="652346"/>
                    <a:pt x="794575" y="652346"/>
                    <a:pt x="794575" y="652346"/>
                  </a:cubicBezTo>
                  <a:lnTo>
                    <a:pt x="794575" y="782528"/>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48" name="Google Shape;548;p15"/>
            <p:cNvSpPr/>
            <p:nvPr/>
          </p:nvSpPr>
          <p:spPr>
            <a:xfrm>
              <a:off x="8428722" y="2784151"/>
              <a:ext cx="1908555" cy="1877378"/>
            </a:xfrm>
            <a:custGeom>
              <a:rect b="b" l="l" r="r" t="t"/>
              <a:pathLst>
                <a:path extrusionOk="0" h="1877377" w="1908555">
                  <a:moveTo>
                    <a:pt x="7574" y="1075146"/>
                  </a:moveTo>
                  <a:lnTo>
                    <a:pt x="7574" y="162020"/>
                  </a:lnTo>
                  <a:cubicBezTo>
                    <a:pt x="7574" y="43720"/>
                    <a:pt x="110726" y="7715"/>
                    <a:pt x="194390" y="7715"/>
                  </a:cubicBezTo>
                  <a:lnTo>
                    <a:pt x="1754558" y="7715"/>
                  </a:lnTo>
                  <a:cubicBezTo>
                    <a:pt x="1838222" y="7715"/>
                    <a:pt x="1906031" y="76792"/>
                    <a:pt x="1906031" y="162020"/>
                  </a:cubicBezTo>
                  <a:lnTo>
                    <a:pt x="1906031" y="187012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49" name="Google Shape;549;p15"/>
            <p:cNvSpPr/>
            <p:nvPr/>
          </p:nvSpPr>
          <p:spPr>
            <a:xfrm>
              <a:off x="8226758" y="2573318"/>
              <a:ext cx="2307433" cy="2216849"/>
            </a:xfrm>
            <a:custGeom>
              <a:rect b="b" l="l" r="r" t="t"/>
              <a:pathLst>
                <a:path extrusionOk="0" h="2216848" w="2307433">
                  <a:moveTo>
                    <a:pt x="7574" y="1580906"/>
                  </a:moveTo>
                  <a:lnTo>
                    <a:pt x="7574" y="176062"/>
                  </a:lnTo>
                  <a:cubicBezTo>
                    <a:pt x="7574" y="83068"/>
                    <a:pt x="75383" y="7715"/>
                    <a:pt x="159046" y="7715"/>
                  </a:cubicBezTo>
                  <a:lnTo>
                    <a:pt x="2153436" y="7715"/>
                  </a:lnTo>
                  <a:cubicBezTo>
                    <a:pt x="2237100" y="7715"/>
                    <a:pt x="2304909" y="83119"/>
                    <a:pt x="2304909" y="176062"/>
                  </a:cubicBezTo>
                  <a:lnTo>
                    <a:pt x="2304909" y="2209442"/>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50" name="Google Shape;550;p15"/>
            <p:cNvSpPr/>
            <p:nvPr/>
          </p:nvSpPr>
          <p:spPr>
            <a:xfrm>
              <a:off x="8726618" y="3113335"/>
              <a:ext cx="469565" cy="303467"/>
            </a:xfrm>
            <a:custGeom>
              <a:rect b="b" l="l" r="r" t="t"/>
              <a:pathLst>
                <a:path extrusionOk="0" h="303466" w="469565">
                  <a:moveTo>
                    <a:pt x="7574" y="141703"/>
                  </a:moveTo>
                  <a:lnTo>
                    <a:pt x="167680" y="298992"/>
                  </a:lnTo>
                  <a:lnTo>
                    <a:pt x="465021"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51" name="Google Shape;551;p15"/>
            <p:cNvSpPr/>
            <p:nvPr/>
          </p:nvSpPr>
          <p:spPr>
            <a:xfrm>
              <a:off x="9447123" y="3317223"/>
              <a:ext cx="570547" cy="20574"/>
            </a:xfrm>
            <a:custGeom>
              <a:rect b="b" l="l" r="r" t="t"/>
              <a:pathLst>
                <a:path extrusionOk="0" h="20574" w="570546">
                  <a:moveTo>
                    <a:pt x="7574" y="13527"/>
                  </a:moveTo>
                  <a:lnTo>
                    <a:pt x="567972"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52" name="Google Shape;552;p15"/>
            <p:cNvSpPr/>
            <p:nvPr/>
          </p:nvSpPr>
          <p:spPr>
            <a:xfrm>
              <a:off x="8737575" y="3563956"/>
              <a:ext cx="469565" cy="303467"/>
            </a:xfrm>
            <a:custGeom>
              <a:rect b="b" l="l" r="r" t="t"/>
              <a:pathLst>
                <a:path extrusionOk="0" h="303466" w="469565">
                  <a:moveTo>
                    <a:pt x="7574" y="141704"/>
                  </a:moveTo>
                  <a:lnTo>
                    <a:pt x="167731" y="298940"/>
                  </a:lnTo>
                  <a:lnTo>
                    <a:pt x="465071"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53" name="Google Shape;553;p15"/>
            <p:cNvSpPr/>
            <p:nvPr/>
          </p:nvSpPr>
          <p:spPr>
            <a:xfrm>
              <a:off x="9458130" y="3767845"/>
              <a:ext cx="570547" cy="20574"/>
            </a:xfrm>
            <a:custGeom>
              <a:rect b="b" l="l" r="r" t="t"/>
              <a:pathLst>
                <a:path extrusionOk="0" h="20574" w="570546">
                  <a:moveTo>
                    <a:pt x="7574" y="13527"/>
                  </a:moveTo>
                  <a:lnTo>
                    <a:pt x="567972"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54" name="Google Shape;554;p15"/>
            <p:cNvSpPr/>
            <p:nvPr/>
          </p:nvSpPr>
          <p:spPr>
            <a:xfrm>
              <a:off x="8743331" y="4014527"/>
              <a:ext cx="469565" cy="303467"/>
            </a:xfrm>
            <a:custGeom>
              <a:rect b="b" l="l" r="r" t="t"/>
              <a:pathLst>
                <a:path extrusionOk="0" h="303466" w="469565">
                  <a:moveTo>
                    <a:pt x="7574" y="141704"/>
                  </a:moveTo>
                  <a:lnTo>
                    <a:pt x="167680" y="298992"/>
                  </a:lnTo>
                  <a:lnTo>
                    <a:pt x="465021"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55" name="Google Shape;555;p15"/>
            <p:cNvSpPr/>
            <p:nvPr/>
          </p:nvSpPr>
          <p:spPr>
            <a:xfrm>
              <a:off x="9463835" y="4218415"/>
              <a:ext cx="570547" cy="20574"/>
            </a:xfrm>
            <a:custGeom>
              <a:rect b="b" l="l" r="r" t="t"/>
              <a:pathLst>
                <a:path extrusionOk="0" h="20574" w="570546">
                  <a:moveTo>
                    <a:pt x="7574" y="13527"/>
                  </a:moveTo>
                  <a:lnTo>
                    <a:pt x="567972"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56" name="Google Shape;556;p15"/>
            <p:cNvSpPr/>
            <p:nvPr/>
          </p:nvSpPr>
          <p:spPr>
            <a:xfrm>
              <a:off x="8938680" y="2238940"/>
              <a:ext cx="913885" cy="540068"/>
            </a:xfrm>
            <a:custGeom>
              <a:rect b="b" l="l" r="r" t="t"/>
              <a:pathLst>
                <a:path extrusionOk="0" h="540067" w="913884">
                  <a:moveTo>
                    <a:pt x="7574" y="537496"/>
                  </a:moveTo>
                  <a:lnTo>
                    <a:pt x="12623" y="254603"/>
                  </a:lnTo>
                  <a:lnTo>
                    <a:pt x="270126" y="254603"/>
                  </a:lnTo>
                  <a:cubicBezTo>
                    <a:pt x="270126" y="254603"/>
                    <a:pt x="254979" y="7715"/>
                    <a:pt x="472090" y="7715"/>
                  </a:cubicBezTo>
                  <a:cubicBezTo>
                    <a:pt x="689201" y="7715"/>
                    <a:pt x="683495" y="254603"/>
                    <a:pt x="683495" y="254603"/>
                  </a:cubicBezTo>
                  <a:lnTo>
                    <a:pt x="911360" y="254603"/>
                  </a:lnTo>
                  <a:lnTo>
                    <a:pt x="906311" y="537496"/>
                  </a:lnTo>
                </a:path>
              </a:pathLst>
            </a:custGeom>
            <a:solidFill>
              <a:srgbClr val="FFFFFF"/>
            </a:solid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57" name="Google Shape;557;p15"/>
            <p:cNvSpPr/>
            <p:nvPr/>
          </p:nvSpPr>
          <p:spPr>
            <a:xfrm>
              <a:off x="9302214" y="2341810"/>
              <a:ext cx="212062" cy="216027"/>
            </a:xfrm>
            <a:custGeom>
              <a:rect b="b" l="l" r="r" t="t"/>
              <a:pathLst>
                <a:path extrusionOk="0" h="216027" w="212061">
                  <a:moveTo>
                    <a:pt x="209537" y="110585"/>
                  </a:moveTo>
                  <a:cubicBezTo>
                    <a:pt x="209537" y="167399"/>
                    <a:pt x="164326" y="213455"/>
                    <a:pt x="108555" y="213455"/>
                  </a:cubicBezTo>
                  <a:cubicBezTo>
                    <a:pt x="52785" y="213455"/>
                    <a:pt x="7574" y="167399"/>
                    <a:pt x="7574" y="110585"/>
                  </a:cubicBezTo>
                  <a:cubicBezTo>
                    <a:pt x="7574" y="53772"/>
                    <a:pt x="52785" y="7715"/>
                    <a:pt x="108555" y="7715"/>
                  </a:cubicBezTo>
                  <a:cubicBezTo>
                    <a:pt x="164326" y="7715"/>
                    <a:pt x="209537" y="53772"/>
                    <a:pt x="209537" y="110585"/>
                  </a:cubicBezTo>
                  <a:close/>
                </a:path>
              </a:pathLst>
            </a:custGeom>
            <a:solidFill>
              <a:srgbClr val="0AA14A"/>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AA14A"/>
                </a:solidFill>
                <a:latin typeface="Calibri"/>
                <a:ea typeface="Calibri"/>
                <a:cs typeface="Calibri"/>
                <a:sym typeface="Calibri"/>
              </a:endParaRPr>
            </a:p>
          </p:txBody>
        </p:sp>
      </p:gr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61" name="Shape 561"/>
        <p:cNvGrpSpPr/>
        <p:nvPr/>
      </p:nvGrpSpPr>
      <p:grpSpPr>
        <a:xfrm>
          <a:off x="0" y="0"/>
          <a:ext cx="0" cy="0"/>
          <a:chOff x="0" y="0"/>
          <a:chExt cx="0" cy="0"/>
        </a:xfrm>
      </p:grpSpPr>
      <p:sp>
        <p:nvSpPr>
          <p:cNvPr id="562" name="Google Shape;562;p16"/>
          <p:cNvSpPr txBox="1"/>
          <p:nvPr/>
        </p:nvSpPr>
        <p:spPr>
          <a:xfrm>
            <a:off x="626290" y="2104558"/>
            <a:ext cx="8781402" cy="3790416"/>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chemeClr val="dk1"/>
              </a:buClr>
              <a:buSzPts val="2000"/>
              <a:buFont typeface="Arial"/>
              <a:buChar char="•"/>
            </a:pPr>
            <a:r>
              <a:rPr b="1" lang="en-US" sz="2000">
                <a:solidFill>
                  <a:schemeClr val="dk1"/>
                </a:solidFill>
                <a:latin typeface="Calibri"/>
                <a:ea typeface="Calibri"/>
                <a:cs typeface="Calibri"/>
                <a:sym typeface="Calibri"/>
              </a:rPr>
              <a:t>Hvilken rolle spiller Mikro-legitimationsoplysning I virtuelle omstændigheder?</a:t>
            </a:r>
            <a:endParaRPr/>
          </a:p>
          <a:p>
            <a:pPr indent="-143999" lvl="2" marL="432000" marR="0" rtl="0" algn="l">
              <a:spcBef>
                <a:spcPts val="0"/>
              </a:spcBef>
              <a:spcAft>
                <a:spcPts val="0"/>
              </a:spcAft>
              <a:buClr>
                <a:schemeClr val="dk1"/>
              </a:buClr>
              <a:buSzPts val="1600"/>
              <a:buFont typeface="Arial"/>
              <a:buChar char="•"/>
            </a:pPr>
            <a:r>
              <a:rPr b="0" i="0" lang="en-US" sz="1600" u="none" cap="none" strike="noStrike">
                <a:solidFill>
                  <a:schemeClr val="dk1"/>
                </a:solidFill>
                <a:latin typeface="Calibri"/>
                <a:ea typeface="Calibri"/>
                <a:cs typeface="Calibri"/>
                <a:sym typeface="Calibri"/>
              </a:rPr>
              <a:t>Klar definition af læringsindhold</a:t>
            </a:r>
            <a:endParaRPr b="0" i="0" sz="1600" u="none" cap="none" strike="noStrike">
              <a:solidFill>
                <a:schemeClr val="dk1"/>
              </a:solidFill>
              <a:latin typeface="Calibri"/>
              <a:ea typeface="Calibri"/>
              <a:cs typeface="Calibri"/>
              <a:sym typeface="Calibri"/>
            </a:endParaRPr>
          </a:p>
          <a:p>
            <a:pPr indent="-143999" lvl="2" marL="432000" marR="0" rtl="0" algn="l">
              <a:spcBef>
                <a:spcPts val="0"/>
              </a:spcBef>
              <a:spcAft>
                <a:spcPts val="0"/>
              </a:spcAft>
              <a:buClr>
                <a:schemeClr val="dk1"/>
              </a:buClr>
              <a:buSzPts val="1600"/>
              <a:buFont typeface="Arial"/>
              <a:buChar char="•"/>
            </a:pPr>
            <a:r>
              <a:rPr b="0" i="0" lang="en-US" sz="1600" u="none" cap="none" strike="noStrike">
                <a:solidFill>
                  <a:schemeClr val="dk1"/>
                </a:solidFill>
                <a:latin typeface="Calibri"/>
                <a:ea typeface="Calibri"/>
                <a:cs typeface="Calibri"/>
                <a:sym typeface="Calibri"/>
              </a:rPr>
              <a:t>Valg af egne læringsveje</a:t>
            </a:r>
            <a:endParaRPr b="0" i="0" sz="1600" u="none" cap="none" strike="noStrike">
              <a:solidFill>
                <a:schemeClr val="dk1"/>
              </a:solidFill>
              <a:latin typeface="Calibri"/>
              <a:ea typeface="Calibri"/>
              <a:cs typeface="Calibri"/>
              <a:sym typeface="Calibri"/>
            </a:endParaRPr>
          </a:p>
          <a:p>
            <a:pPr indent="-143999" lvl="2" marL="432000" marR="0" rtl="0" algn="l">
              <a:spcBef>
                <a:spcPts val="0"/>
              </a:spcBef>
              <a:spcAft>
                <a:spcPts val="0"/>
              </a:spcAft>
              <a:buClr>
                <a:schemeClr val="dk1"/>
              </a:buClr>
              <a:buSzPts val="1600"/>
              <a:buFont typeface="Arial"/>
              <a:buChar char="•"/>
            </a:pPr>
            <a:r>
              <a:rPr b="0" i="0" lang="en-US" sz="1600" u="none" cap="none" strike="noStrike">
                <a:solidFill>
                  <a:schemeClr val="dk1"/>
                </a:solidFill>
                <a:latin typeface="Calibri"/>
                <a:ea typeface="Calibri"/>
                <a:cs typeface="Calibri"/>
                <a:sym typeface="Calibri"/>
              </a:rPr>
              <a:t>Understøttet selvstyret læring</a:t>
            </a:r>
            <a:endParaRPr b="0" i="0" sz="1600" u="none" cap="none" strike="noStrike">
              <a:solidFill>
                <a:schemeClr val="dk1"/>
              </a:solidFill>
              <a:latin typeface="Calibri"/>
              <a:ea typeface="Calibri"/>
              <a:cs typeface="Calibri"/>
              <a:sym typeface="Calibri"/>
            </a:endParaRPr>
          </a:p>
          <a:p>
            <a:pPr indent="0" lvl="0" marL="284400" marR="0" rtl="0" algn="l">
              <a:lnSpc>
                <a:spcPct val="120000"/>
              </a:lnSpc>
              <a:spcBef>
                <a:spcPts val="0"/>
              </a:spcBef>
              <a:spcAft>
                <a:spcPts val="0"/>
              </a:spcAft>
              <a:buNone/>
            </a:pPr>
            <a:r>
              <a:t/>
            </a:r>
            <a:endParaRPr sz="1600">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2000"/>
              <a:buFont typeface="Arial"/>
              <a:buChar char="•"/>
            </a:pPr>
            <a:r>
              <a:rPr lang="en-US" sz="2000">
                <a:solidFill>
                  <a:schemeClr val="dk1"/>
                </a:solidFill>
                <a:latin typeface="Calibri"/>
                <a:ea typeface="Calibri"/>
                <a:cs typeface="Calibri"/>
                <a:sym typeface="Calibri"/>
              </a:rPr>
              <a:t>mikro-læringsmoduler</a:t>
            </a:r>
            <a:r>
              <a:rPr lang="en-US" sz="2000">
                <a:solidFill>
                  <a:schemeClr val="dk1"/>
                </a:solidFill>
                <a:latin typeface="Calibri"/>
                <a:ea typeface="Calibri"/>
                <a:cs typeface="Calibri"/>
                <a:sym typeface="Calibri"/>
              </a:rPr>
              <a:t> er fordelagtige i virtuel læring, fordi...</a:t>
            </a:r>
            <a:endParaRPr b="1" sz="2000">
              <a:solidFill>
                <a:schemeClr val="dk1"/>
              </a:solidFill>
              <a:latin typeface="Calibri"/>
              <a:ea typeface="Calibri"/>
              <a:cs typeface="Calibri"/>
              <a:sym typeface="Calibri"/>
            </a:endParaRPr>
          </a:p>
          <a:p>
            <a:pPr indent="-143999" lvl="2" marL="432000" marR="0" rtl="0" algn="l">
              <a:spcBef>
                <a:spcPts val="0"/>
              </a:spcBef>
              <a:spcAft>
                <a:spcPts val="0"/>
              </a:spcAft>
              <a:buClr>
                <a:schemeClr val="dk1"/>
              </a:buClr>
              <a:buSzPts val="1600"/>
              <a:buFont typeface="Arial"/>
              <a:buChar char="•"/>
            </a:pPr>
            <a:r>
              <a:rPr b="0" i="0" lang="en-US" sz="1600" u="none" cap="none" strike="noStrike">
                <a:solidFill>
                  <a:schemeClr val="dk1"/>
                </a:solidFill>
                <a:latin typeface="Calibri"/>
                <a:ea typeface="Calibri"/>
                <a:cs typeface="Calibri"/>
                <a:sym typeface="Calibri"/>
              </a:rPr>
              <a:t>De er inkluderet i NQF</a:t>
            </a:r>
            <a:endParaRPr b="0" i="0" sz="1600" u="none" cap="none" strike="noStrike">
              <a:solidFill>
                <a:schemeClr val="dk1"/>
              </a:solidFill>
              <a:latin typeface="Calibri"/>
              <a:ea typeface="Calibri"/>
              <a:cs typeface="Calibri"/>
              <a:sym typeface="Calibri"/>
            </a:endParaRPr>
          </a:p>
          <a:p>
            <a:pPr indent="-143999" lvl="2" marL="432000" marR="0" rtl="0" algn="l">
              <a:spcBef>
                <a:spcPts val="0"/>
              </a:spcBef>
              <a:spcAft>
                <a:spcPts val="0"/>
              </a:spcAft>
              <a:buClr>
                <a:schemeClr val="dk1"/>
              </a:buClr>
              <a:buSzPts val="1600"/>
              <a:buFont typeface="Arial"/>
              <a:buChar char="•"/>
            </a:pPr>
            <a:r>
              <a:rPr b="0" i="0" lang="en-US" sz="1600" u="none" cap="none" strike="noStrike">
                <a:solidFill>
                  <a:schemeClr val="dk1"/>
                </a:solidFill>
                <a:latin typeface="Calibri"/>
                <a:ea typeface="Calibri"/>
                <a:cs typeface="Calibri"/>
                <a:sym typeface="Calibri"/>
              </a:rPr>
              <a:t>De er meget billige</a:t>
            </a:r>
            <a:endParaRPr b="0" i="0" sz="1600" u="none" cap="none" strike="noStrike">
              <a:solidFill>
                <a:schemeClr val="dk1"/>
              </a:solidFill>
              <a:latin typeface="Calibri"/>
              <a:ea typeface="Calibri"/>
              <a:cs typeface="Calibri"/>
              <a:sym typeface="Calibri"/>
            </a:endParaRPr>
          </a:p>
          <a:p>
            <a:pPr indent="-143999" lvl="2" marL="432000" marR="0" rtl="0" algn="l">
              <a:spcBef>
                <a:spcPts val="0"/>
              </a:spcBef>
              <a:spcAft>
                <a:spcPts val="0"/>
              </a:spcAft>
              <a:buClr>
                <a:schemeClr val="dk1"/>
              </a:buClr>
              <a:buSzPts val="1600"/>
              <a:buFont typeface="Arial"/>
              <a:buChar char="•"/>
            </a:pPr>
            <a:r>
              <a:rPr b="0" i="0" lang="en-US" sz="1600" u="none" cap="none" strike="noStrike">
                <a:solidFill>
                  <a:schemeClr val="dk1"/>
                </a:solidFill>
                <a:latin typeface="Calibri"/>
                <a:ea typeface="Calibri"/>
                <a:cs typeface="Calibri"/>
                <a:sym typeface="Calibri"/>
              </a:rPr>
              <a:t>De er mindre bureaukratiske</a:t>
            </a:r>
            <a:endParaRPr b="0" i="0" sz="1600" u="none" cap="none" strike="noStrike">
              <a:solidFill>
                <a:srgbClr val="000000"/>
              </a:solidFill>
              <a:latin typeface="Calibri"/>
              <a:ea typeface="Calibri"/>
              <a:cs typeface="Calibri"/>
              <a:sym typeface="Calibri"/>
            </a:endParaRPr>
          </a:p>
          <a:p>
            <a:pPr indent="-42399" lvl="2" marL="432000" marR="0" rtl="0" algn="l">
              <a:spcBef>
                <a:spcPts val="0"/>
              </a:spcBef>
              <a:spcAft>
                <a:spcPts val="0"/>
              </a:spcAft>
              <a:buClr>
                <a:schemeClr val="dk1"/>
              </a:buClr>
              <a:buSzPts val="1600"/>
              <a:buFont typeface="Arial"/>
              <a:buNone/>
            </a:pPr>
            <a:r>
              <a:t/>
            </a:r>
            <a:endParaRPr b="0" i="0" sz="1600" u="none" cap="none" strike="noStrike">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2000"/>
              <a:buFont typeface="Arial"/>
              <a:buChar char="•"/>
            </a:pPr>
            <a:r>
              <a:rPr b="1" lang="en-US" sz="2000">
                <a:solidFill>
                  <a:schemeClr val="dk1"/>
                </a:solidFill>
                <a:latin typeface="Calibri"/>
                <a:ea typeface="Calibri"/>
                <a:cs typeface="Calibri"/>
                <a:sym typeface="Calibri"/>
              </a:rPr>
              <a:t>mikro-læringsmoduler</a:t>
            </a:r>
            <a:r>
              <a:rPr b="1" lang="en-US" sz="2000">
                <a:solidFill>
                  <a:schemeClr val="dk1"/>
                </a:solidFill>
                <a:latin typeface="Calibri"/>
                <a:ea typeface="Calibri"/>
                <a:cs typeface="Calibri"/>
                <a:sym typeface="Calibri"/>
              </a:rPr>
              <a:t> kan bruges til at undervise i…</a:t>
            </a:r>
            <a:endParaRPr/>
          </a:p>
          <a:p>
            <a:pPr indent="-143999" lvl="2" marL="432000" marR="0" rtl="0" algn="l">
              <a:spcBef>
                <a:spcPts val="0"/>
              </a:spcBef>
              <a:spcAft>
                <a:spcPts val="0"/>
              </a:spcAft>
              <a:buClr>
                <a:schemeClr val="dk1"/>
              </a:buClr>
              <a:buSzPts val="1600"/>
              <a:buFont typeface="Arial"/>
              <a:buChar char="•"/>
            </a:pPr>
            <a:r>
              <a:rPr b="0" i="0" lang="en-US" sz="1600" u="none" cap="none" strike="noStrike">
                <a:solidFill>
                  <a:schemeClr val="dk1"/>
                </a:solidFill>
                <a:latin typeface="Calibri"/>
                <a:ea typeface="Calibri"/>
                <a:cs typeface="Calibri"/>
                <a:sym typeface="Calibri"/>
              </a:rPr>
              <a:t>Nye programmer</a:t>
            </a:r>
            <a:endParaRPr/>
          </a:p>
          <a:p>
            <a:pPr indent="-143999" lvl="2" marL="432000" marR="0" rtl="0" algn="l">
              <a:spcBef>
                <a:spcPts val="0"/>
              </a:spcBef>
              <a:spcAft>
                <a:spcPts val="0"/>
              </a:spcAft>
              <a:buClr>
                <a:schemeClr val="dk1"/>
              </a:buClr>
              <a:buSzPts val="1600"/>
              <a:buFont typeface="Arial"/>
              <a:buChar char="•"/>
            </a:pPr>
            <a:r>
              <a:rPr b="0" i="0" lang="en-US" sz="1600" u="none" cap="none" strike="noStrike">
                <a:solidFill>
                  <a:schemeClr val="dk1"/>
                </a:solidFill>
                <a:latin typeface="Calibri"/>
                <a:ea typeface="Calibri"/>
                <a:cs typeface="Calibri"/>
                <a:sym typeface="Calibri"/>
              </a:rPr>
              <a:t>Det samme som fulde grader</a:t>
            </a:r>
            <a:endParaRPr/>
          </a:p>
          <a:p>
            <a:pPr indent="-143999" lvl="2" marL="432000" marR="0" rtl="0" algn="l">
              <a:spcBef>
                <a:spcPts val="0"/>
              </a:spcBef>
              <a:spcAft>
                <a:spcPts val="0"/>
              </a:spcAft>
              <a:buClr>
                <a:schemeClr val="dk1"/>
              </a:buClr>
              <a:buSzPts val="1600"/>
              <a:buFont typeface="Arial"/>
              <a:buChar char="•"/>
            </a:pPr>
            <a:r>
              <a:rPr b="0" i="0" lang="en-US" sz="1600" u="none" cap="none" strike="noStrike">
                <a:solidFill>
                  <a:schemeClr val="dk1"/>
                </a:solidFill>
                <a:latin typeface="Calibri"/>
                <a:ea typeface="Calibri"/>
                <a:cs typeface="Calibri"/>
                <a:sym typeface="Calibri"/>
              </a:rPr>
              <a:t>Gammelt indhold I nyt format</a:t>
            </a:r>
            <a:endParaRPr/>
          </a:p>
          <a:p>
            <a:pPr indent="-143999" lvl="2" marL="432000" marR="0" rtl="0" algn="l">
              <a:spcBef>
                <a:spcPts val="0"/>
              </a:spcBef>
              <a:spcAft>
                <a:spcPts val="0"/>
              </a:spcAft>
              <a:buNone/>
            </a:pPr>
            <a:r>
              <a:t/>
            </a:r>
            <a:endParaRPr b="0" i="0" sz="1600" u="none" cap="none" strike="noStrike">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2000"/>
              <a:buFont typeface="Arial"/>
              <a:buChar char="•"/>
            </a:pPr>
            <a:r>
              <a:rPr lang="en-US" sz="2000">
                <a:solidFill>
                  <a:schemeClr val="dk1"/>
                </a:solidFill>
                <a:latin typeface="Calibri"/>
                <a:ea typeface="Calibri"/>
                <a:cs typeface="Calibri"/>
                <a:sym typeface="Calibri"/>
              </a:rPr>
              <a:t>Hvad er den bedste praktiske anvendelse</a:t>
            </a:r>
            <a:r>
              <a:rPr b="1" lang="en-US" sz="2000">
                <a:solidFill>
                  <a:schemeClr val="dk1"/>
                </a:solidFill>
                <a:latin typeface="Calibri"/>
                <a:ea typeface="Calibri"/>
                <a:cs typeface="Calibri"/>
                <a:sym typeface="Calibri"/>
              </a:rPr>
              <a:t>?</a:t>
            </a:r>
            <a:endParaRPr/>
          </a:p>
          <a:p>
            <a:pPr indent="-143999" lvl="2" marL="432000" marR="0" rtl="0" algn="l">
              <a:spcBef>
                <a:spcPts val="0"/>
              </a:spcBef>
              <a:spcAft>
                <a:spcPts val="0"/>
              </a:spcAft>
              <a:buClr>
                <a:schemeClr val="dk1"/>
              </a:buClr>
              <a:buSzPts val="1600"/>
              <a:buFont typeface="Arial"/>
              <a:buChar char="•"/>
            </a:pPr>
            <a:r>
              <a:rPr b="0" i="0" lang="en-US" sz="1600" u="none" cap="none" strike="noStrike">
                <a:solidFill>
                  <a:schemeClr val="dk1"/>
                </a:solidFill>
                <a:latin typeface="Calibri"/>
                <a:ea typeface="Calibri"/>
                <a:cs typeface="Calibri"/>
                <a:sym typeface="Calibri"/>
              </a:rPr>
              <a:t>Undervisning i gamle færdigheder, ikke-akademikere, fleksibelt, på stedet</a:t>
            </a:r>
            <a:endParaRPr b="0" i="0" sz="1600" u="none" cap="none" strike="noStrike">
              <a:solidFill>
                <a:schemeClr val="dk1"/>
              </a:solidFill>
              <a:latin typeface="Calibri"/>
              <a:ea typeface="Calibri"/>
              <a:cs typeface="Calibri"/>
              <a:sym typeface="Calibri"/>
            </a:endParaRPr>
          </a:p>
          <a:p>
            <a:pPr indent="-143999" lvl="2" marL="432000" marR="0" rtl="0" algn="l">
              <a:spcBef>
                <a:spcPts val="0"/>
              </a:spcBef>
              <a:spcAft>
                <a:spcPts val="0"/>
              </a:spcAft>
              <a:buClr>
                <a:schemeClr val="dk1"/>
              </a:buClr>
              <a:buSzPts val="1600"/>
              <a:buFont typeface="Arial"/>
              <a:buChar char="•"/>
            </a:pPr>
            <a:r>
              <a:rPr b="0" i="0" lang="en-US" sz="1600" u="none" cap="none" strike="noStrike">
                <a:solidFill>
                  <a:schemeClr val="dk1"/>
                </a:solidFill>
                <a:latin typeface="Calibri"/>
                <a:ea typeface="Calibri"/>
                <a:cs typeface="Calibri"/>
                <a:sym typeface="Calibri"/>
              </a:rPr>
              <a:t>Undervisning i nye færdigheder, ikke-akademikere, fleksibelt, på stedet</a:t>
            </a:r>
            <a:endParaRPr b="0" i="0" sz="1600" u="none" cap="none" strike="noStrike">
              <a:solidFill>
                <a:schemeClr val="dk1"/>
              </a:solidFill>
              <a:latin typeface="Calibri"/>
              <a:ea typeface="Calibri"/>
              <a:cs typeface="Calibri"/>
              <a:sym typeface="Calibri"/>
            </a:endParaRPr>
          </a:p>
          <a:p>
            <a:pPr indent="-143999" lvl="2" marL="432000" marR="0" rtl="0" algn="l">
              <a:spcBef>
                <a:spcPts val="0"/>
              </a:spcBef>
              <a:spcAft>
                <a:spcPts val="0"/>
              </a:spcAft>
              <a:buClr>
                <a:schemeClr val="dk1"/>
              </a:buClr>
              <a:buSzPts val="1600"/>
              <a:buFont typeface="Arial"/>
              <a:buChar char="•"/>
            </a:pPr>
            <a:r>
              <a:rPr b="0" i="0" lang="en-US" sz="1600" u="none" cap="none" strike="noStrike">
                <a:solidFill>
                  <a:schemeClr val="dk1"/>
                </a:solidFill>
                <a:latin typeface="Calibri"/>
                <a:ea typeface="Calibri"/>
                <a:cs typeface="Calibri"/>
                <a:sym typeface="Calibri"/>
              </a:rPr>
              <a:t>Undervisning i nye færdigheder, akademikere, fleksibelt, på stedet</a:t>
            </a:r>
            <a:endParaRPr b="0" i="0" sz="1600" u="none" cap="none" strike="noStrike">
              <a:solidFill>
                <a:srgbClr val="000000"/>
              </a:solidFill>
              <a:latin typeface="Calibri"/>
              <a:ea typeface="Calibri"/>
              <a:cs typeface="Calibri"/>
              <a:sym typeface="Calibri"/>
            </a:endParaRPr>
          </a:p>
        </p:txBody>
      </p:sp>
      <p:sp>
        <p:nvSpPr>
          <p:cNvPr id="563" name="Google Shape;563;p16"/>
          <p:cNvSpPr txBox="1"/>
          <p:nvPr/>
        </p:nvSpPr>
        <p:spPr>
          <a:xfrm>
            <a:off x="523240" y="1250839"/>
            <a:ext cx="4458193" cy="400110"/>
          </a:xfrm>
          <a:prstGeom prst="rect">
            <a:avLst/>
          </a:prstGeom>
          <a:noFill/>
          <a:ln>
            <a:noFill/>
          </a:ln>
        </p:spPr>
        <p:txBody>
          <a:bodyPr anchorCtr="0" anchor="t" bIns="45700" lIns="91425" spcFirstLastPara="1" rIns="91425" wrap="square" tIns="45700">
            <a:spAutoFit/>
          </a:bodyPr>
          <a:lstStyle/>
          <a:p>
            <a:pPr indent="0" lvl="0" marL="108000" marR="0" rtl="0" algn="l">
              <a:spcBef>
                <a:spcPts val="0"/>
              </a:spcBef>
              <a:spcAft>
                <a:spcPts val="0"/>
              </a:spcAft>
              <a:buNone/>
            </a:pPr>
            <a:r>
              <a:rPr lang="en-US" sz="2000">
                <a:solidFill>
                  <a:schemeClr val="dk1"/>
                </a:solidFill>
                <a:latin typeface="Calibri"/>
                <a:ea typeface="Calibri"/>
                <a:cs typeface="Calibri"/>
                <a:sym typeface="Calibri"/>
              </a:rPr>
              <a:t>Svar veligst på følgende spørgsmål:</a:t>
            </a:r>
            <a:endParaRPr sz="2000">
              <a:solidFill>
                <a:schemeClr val="dk1"/>
              </a:solidFill>
              <a:latin typeface="Calibri"/>
              <a:ea typeface="Calibri"/>
              <a:cs typeface="Calibri"/>
              <a:sym typeface="Calibri"/>
            </a:endParaRPr>
          </a:p>
        </p:txBody>
      </p:sp>
      <p:sp>
        <p:nvSpPr>
          <p:cNvPr id="564" name="Google Shape;564;p16"/>
          <p:cNvSpPr/>
          <p:nvPr/>
        </p:nvSpPr>
        <p:spPr>
          <a:xfrm>
            <a:off x="451029" y="669816"/>
            <a:ext cx="4458193" cy="540000"/>
          </a:xfrm>
          <a:prstGeom prst="roundRect">
            <a:avLst>
              <a:gd fmla="val 50000" name="adj"/>
            </a:avLst>
          </a:prstGeom>
          <a:solidFill>
            <a:srgbClr val="0AA14A"/>
          </a:solidFill>
          <a:ln>
            <a:noFill/>
          </a:ln>
        </p:spPr>
        <p:txBody>
          <a:bodyPr anchorCtr="0" anchor="ctr" bIns="36000" lIns="91425" spcFirstLastPara="1" rIns="91425" wrap="square" tIns="108000">
            <a:noAutofit/>
          </a:bodyPr>
          <a:lstStyle/>
          <a:p>
            <a:pPr indent="0" lvl="0" marL="108000" marR="0" rtl="0" algn="l">
              <a:lnSpc>
                <a:spcPct val="90000"/>
              </a:lnSpc>
              <a:spcBef>
                <a:spcPts val="0"/>
              </a:spcBef>
              <a:spcAft>
                <a:spcPts val="0"/>
              </a:spcAft>
              <a:buNone/>
            </a:pPr>
            <a:r>
              <a:rPr b="1" lang="en-US" sz="2000">
                <a:solidFill>
                  <a:srgbClr val="FFFFFF"/>
                </a:solidFill>
                <a:latin typeface="Calibri"/>
                <a:ea typeface="Calibri"/>
                <a:cs typeface="Calibri"/>
                <a:sym typeface="Calibri"/>
              </a:rPr>
              <a:t>mikro-læringsmoduler</a:t>
            </a:r>
            <a:endParaRPr b="1" sz="2000">
              <a:solidFill>
                <a:srgbClr val="FFFFFF"/>
              </a:solidFill>
              <a:latin typeface="Calibri"/>
              <a:ea typeface="Calibri"/>
              <a:cs typeface="Calibri"/>
              <a:sym typeface="Calibri"/>
            </a:endParaRPr>
          </a:p>
        </p:txBody>
      </p:sp>
      <p:cxnSp>
        <p:nvCxnSpPr>
          <p:cNvPr id="565" name="Google Shape;565;p16"/>
          <p:cNvCxnSpPr/>
          <p:nvPr/>
        </p:nvCxnSpPr>
        <p:spPr>
          <a:xfrm>
            <a:off x="7934290" y="3631149"/>
            <a:ext cx="2061797" cy="0"/>
          </a:xfrm>
          <a:prstGeom prst="straightConnector1">
            <a:avLst/>
          </a:prstGeom>
          <a:noFill/>
          <a:ln cap="flat" cmpd="sng" w="9525">
            <a:solidFill>
              <a:srgbClr val="0AA14A"/>
            </a:solidFill>
            <a:prstDash val="dash"/>
            <a:round/>
            <a:headEnd len="sm" w="sm" type="none"/>
            <a:tailEnd len="sm" w="sm" type="none"/>
          </a:ln>
        </p:spPr>
      </p:cxnSp>
      <p:grpSp>
        <p:nvGrpSpPr>
          <p:cNvPr id="566" name="Google Shape;566;p16"/>
          <p:cNvGrpSpPr/>
          <p:nvPr/>
        </p:nvGrpSpPr>
        <p:grpSpPr>
          <a:xfrm>
            <a:off x="10207680" y="3008972"/>
            <a:ext cx="1440000" cy="1022400"/>
            <a:chOff x="6955701" y="2238940"/>
            <a:chExt cx="3578490" cy="2551227"/>
          </a:xfrm>
        </p:grpSpPr>
        <p:sp>
          <p:nvSpPr>
            <p:cNvPr id="567" name="Google Shape;567;p16"/>
            <p:cNvSpPr/>
            <p:nvPr/>
          </p:nvSpPr>
          <p:spPr>
            <a:xfrm>
              <a:off x="7186596" y="2890910"/>
              <a:ext cx="833100" cy="833247"/>
            </a:xfrm>
            <a:custGeom>
              <a:rect b="b" l="l" r="r" t="t"/>
              <a:pathLst>
                <a:path extrusionOk="0" h="833247" w="833099">
                  <a:moveTo>
                    <a:pt x="7574" y="418186"/>
                  </a:moveTo>
                  <a:cubicBezTo>
                    <a:pt x="47108" y="965557"/>
                    <a:pt x="790081" y="965403"/>
                    <a:pt x="829464" y="418186"/>
                  </a:cubicBezTo>
                  <a:cubicBezTo>
                    <a:pt x="789930" y="-129185"/>
                    <a:pt x="47007" y="-129031"/>
                    <a:pt x="7574" y="418186"/>
                  </a:cubicBezTo>
                  <a:close/>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68" name="Google Shape;568;p16"/>
            <p:cNvSpPr/>
            <p:nvPr/>
          </p:nvSpPr>
          <p:spPr>
            <a:xfrm>
              <a:off x="7597490" y="3720319"/>
              <a:ext cx="10098" cy="210884"/>
            </a:xfrm>
            <a:custGeom>
              <a:rect b="b" l="l" r="r" t="t"/>
              <a:pathLst>
                <a:path extrusionOk="0" h="210883" w="10098">
                  <a:moveTo>
                    <a:pt x="7574" y="7715"/>
                  </a:moveTo>
                  <a:lnTo>
                    <a:pt x="7574" y="203734"/>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69" name="Google Shape;569;p16"/>
            <p:cNvSpPr/>
            <p:nvPr/>
          </p:nvSpPr>
          <p:spPr>
            <a:xfrm>
              <a:off x="6955701" y="3932132"/>
              <a:ext cx="1600561" cy="786956"/>
            </a:xfrm>
            <a:custGeom>
              <a:rect b="b" l="l" r="r" t="t"/>
              <a:pathLst>
                <a:path extrusionOk="0" h="786955" w="1600561">
                  <a:moveTo>
                    <a:pt x="1593896" y="17381"/>
                  </a:moveTo>
                  <a:lnTo>
                    <a:pt x="1473324" y="12238"/>
                  </a:lnTo>
                  <a:lnTo>
                    <a:pt x="1473324" y="652346"/>
                  </a:lnTo>
                  <a:lnTo>
                    <a:pt x="1322508" y="652346"/>
                  </a:lnTo>
                  <a:cubicBezTo>
                    <a:pt x="1296354" y="-213511"/>
                    <a:pt x="29891" y="-200806"/>
                    <a:pt x="7574" y="652398"/>
                  </a:cubicBezTo>
                  <a:cubicBezTo>
                    <a:pt x="7574" y="652346"/>
                    <a:pt x="794575" y="652346"/>
                    <a:pt x="794575" y="652346"/>
                  </a:cubicBezTo>
                  <a:lnTo>
                    <a:pt x="794575" y="782528"/>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70" name="Google Shape;570;p16"/>
            <p:cNvSpPr/>
            <p:nvPr/>
          </p:nvSpPr>
          <p:spPr>
            <a:xfrm>
              <a:off x="8428722" y="2784151"/>
              <a:ext cx="1908555" cy="1877378"/>
            </a:xfrm>
            <a:custGeom>
              <a:rect b="b" l="l" r="r" t="t"/>
              <a:pathLst>
                <a:path extrusionOk="0" h="1877377" w="1908555">
                  <a:moveTo>
                    <a:pt x="7574" y="1075146"/>
                  </a:moveTo>
                  <a:lnTo>
                    <a:pt x="7574" y="162020"/>
                  </a:lnTo>
                  <a:cubicBezTo>
                    <a:pt x="7574" y="43720"/>
                    <a:pt x="110726" y="7715"/>
                    <a:pt x="194390" y="7715"/>
                  </a:cubicBezTo>
                  <a:lnTo>
                    <a:pt x="1754558" y="7715"/>
                  </a:lnTo>
                  <a:cubicBezTo>
                    <a:pt x="1838222" y="7715"/>
                    <a:pt x="1906031" y="76792"/>
                    <a:pt x="1906031" y="162020"/>
                  </a:cubicBezTo>
                  <a:lnTo>
                    <a:pt x="1906031" y="187012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71" name="Google Shape;571;p16"/>
            <p:cNvSpPr/>
            <p:nvPr/>
          </p:nvSpPr>
          <p:spPr>
            <a:xfrm>
              <a:off x="8226758" y="2573318"/>
              <a:ext cx="2307433" cy="2216849"/>
            </a:xfrm>
            <a:custGeom>
              <a:rect b="b" l="l" r="r" t="t"/>
              <a:pathLst>
                <a:path extrusionOk="0" h="2216848" w="2307433">
                  <a:moveTo>
                    <a:pt x="7574" y="1580906"/>
                  </a:moveTo>
                  <a:lnTo>
                    <a:pt x="7574" y="176062"/>
                  </a:lnTo>
                  <a:cubicBezTo>
                    <a:pt x="7574" y="83068"/>
                    <a:pt x="75383" y="7715"/>
                    <a:pt x="159046" y="7715"/>
                  </a:cubicBezTo>
                  <a:lnTo>
                    <a:pt x="2153436" y="7715"/>
                  </a:lnTo>
                  <a:cubicBezTo>
                    <a:pt x="2237100" y="7715"/>
                    <a:pt x="2304909" y="83119"/>
                    <a:pt x="2304909" y="176062"/>
                  </a:cubicBezTo>
                  <a:lnTo>
                    <a:pt x="2304909" y="2209442"/>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72" name="Google Shape;572;p16"/>
            <p:cNvSpPr/>
            <p:nvPr/>
          </p:nvSpPr>
          <p:spPr>
            <a:xfrm>
              <a:off x="8726618" y="3113335"/>
              <a:ext cx="469565" cy="303467"/>
            </a:xfrm>
            <a:custGeom>
              <a:rect b="b" l="l" r="r" t="t"/>
              <a:pathLst>
                <a:path extrusionOk="0" h="303466" w="469565">
                  <a:moveTo>
                    <a:pt x="7574" y="141703"/>
                  </a:moveTo>
                  <a:lnTo>
                    <a:pt x="167680" y="298992"/>
                  </a:lnTo>
                  <a:lnTo>
                    <a:pt x="465021"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73" name="Google Shape;573;p16"/>
            <p:cNvSpPr/>
            <p:nvPr/>
          </p:nvSpPr>
          <p:spPr>
            <a:xfrm>
              <a:off x="9447123" y="3317223"/>
              <a:ext cx="570547" cy="20574"/>
            </a:xfrm>
            <a:custGeom>
              <a:rect b="b" l="l" r="r" t="t"/>
              <a:pathLst>
                <a:path extrusionOk="0" h="20574" w="570546">
                  <a:moveTo>
                    <a:pt x="7574" y="13527"/>
                  </a:moveTo>
                  <a:lnTo>
                    <a:pt x="567972"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74" name="Google Shape;574;p16"/>
            <p:cNvSpPr/>
            <p:nvPr/>
          </p:nvSpPr>
          <p:spPr>
            <a:xfrm>
              <a:off x="8737575" y="3563956"/>
              <a:ext cx="469565" cy="303467"/>
            </a:xfrm>
            <a:custGeom>
              <a:rect b="b" l="l" r="r" t="t"/>
              <a:pathLst>
                <a:path extrusionOk="0" h="303466" w="469565">
                  <a:moveTo>
                    <a:pt x="7574" y="141704"/>
                  </a:moveTo>
                  <a:lnTo>
                    <a:pt x="167731" y="298940"/>
                  </a:lnTo>
                  <a:lnTo>
                    <a:pt x="465071"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75" name="Google Shape;575;p16"/>
            <p:cNvSpPr/>
            <p:nvPr/>
          </p:nvSpPr>
          <p:spPr>
            <a:xfrm>
              <a:off x="9458130" y="3767845"/>
              <a:ext cx="570547" cy="20574"/>
            </a:xfrm>
            <a:custGeom>
              <a:rect b="b" l="l" r="r" t="t"/>
              <a:pathLst>
                <a:path extrusionOk="0" h="20574" w="570546">
                  <a:moveTo>
                    <a:pt x="7574" y="13527"/>
                  </a:moveTo>
                  <a:lnTo>
                    <a:pt x="567972"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76" name="Google Shape;576;p16"/>
            <p:cNvSpPr/>
            <p:nvPr/>
          </p:nvSpPr>
          <p:spPr>
            <a:xfrm>
              <a:off x="8743331" y="4014527"/>
              <a:ext cx="469565" cy="303467"/>
            </a:xfrm>
            <a:custGeom>
              <a:rect b="b" l="l" r="r" t="t"/>
              <a:pathLst>
                <a:path extrusionOk="0" h="303466" w="469565">
                  <a:moveTo>
                    <a:pt x="7574" y="141704"/>
                  </a:moveTo>
                  <a:lnTo>
                    <a:pt x="167680" y="298992"/>
                  </a:lnTo>
                  <a:lnTo>
                    <a:pt x="465021"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77" name="Google Shape;577;p16"/>
            <p:cNvSpPr/>
            <p:nvPr/>
          </p:nvSpPr>
          <p:spPr>
            <a:xfrm>
              <a:off x="9463835" y="4218415"/>
              <a:ext cx="570547" cy="20574"/>
            </a:xfrm>
            <a:custGeom>
              <a:rect b="b" l="l" r="r" t="t"/>
              <a:pathLst>
                <a:path extrusionOk="0" h="20574" w="570546">
                  <a:moveTo>
                    <a:pt x="7574" y="13527"/>
                  </a:moveTo>
                  <a:lnTo>
                    <a:pt x="567972"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78" name="Google Shape;578;p16"/>
            <p:cNvSpPr/>
            <p:nvPr/>
          </p:nvSpPr>
          <p:spPr>
            <a:xfrm>
              <a:off x="8938680" y="2238940"/>
              <a:ext cx="913885" cy="540068"/>
            </a:xfrm>
            <a:custGeom>
              <a:rect b="b" l="l" r="r" t="t"/>
              <a:pathLst>
                <a:path extrusionOk="0" h="540067" w="913884">
                  <a:moveTo>
                    <a:pt x="7574" y="537496"/>
                  </a:moveTo>
                  <a:lnTo>
                    <a:pt x="12623" y="254603"/>
                  </a:lnTo>
                  <a:lnTo>
                    <a:pt x="270126" y="254603"/>
                  </a:lnTo>
                  <a:cubicBezTo>
                    <a:pt x="270126" y="254603"/>
                    <a:pt x="254979" y="7715"/>
                    <a:pt x="472090" y="7715"/>
                  </a:cubicBezTo>
                  <a:cubicBezTo>
                    <a:pt x="689201" y="7715"/>
                    <a:pt x="683495" y="254603"/>
                    <a:pt x="683495" y="254603"/>
                  </a:cubicBezTo>
                  <a:lnTo>
                    <a:pt x="911360" y="254603"/>
                  </a:lnTo>
                  <a:lnTo>
                    <a:pt x="906311" y="537496"/>
                  </a:lnTo>
                </a:path>
              </a:pathLst>
            </a:custGeom>
            <a:solidFill>
              <a:srgbClr val="FFFFFF"/>
            </a:solid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79" name="Google Shape;579;p16"/>
            <p:cNvSpPr/>
            <p:nvPr/>
          </p:nvSpPr>
          <p:spPr>
            <a:xfrm>
              <a:off x="9302214" y="2341810"/>
              <a:ext cx="212062" cy="216027"/>
            </a:xfrm>
            <a:custGeom>
              <a:rect b="b" l="l" r="r" t="t"/>
              <a:pathLst>
                <a:path extrusionOk="0" h="216027" w="212061">
                  <a:moveTo>
                    <a:pt x="209537" y="110585"/>
                  </a:moveTo>
                  <a:cubicBezTo>
                    <a:pt x="209537" y="167399"/>
                    <a:pt x="164326" y="213455"/>
                    <a:pt x="108555" y="213455"/>
                  </a:cubicBezTo>
                  <a:cubicBezTo>
                    <a:pt x="52785" y="213455"/>
                    <a:pt x="7574" y="167399"/>
                    <a:pt x="7574" y="110585"/>
                  </a:cubicBezTo>
                  <a:cubicBezTo>
                    <a:pt x="7574" y="53772"/>
                    <a:pt x="52785" y="7715"/>
                    <a:pt x="108555" y="7715"/>
                  </a:cubicBezTo>
                  <a:cubicBezTo>
                    <a:pt x="164326" y="7715"/>
                    <a:pt x="209537" y="53772"/>
                    <a:pt x="209537" y="110585"/>
                  </a:cubicBezTo>
                  <a:close/>
                </a:path>
              </a:pathLst>
            </a:custGeom>
            <a:solidFill>
              <a:srgbClr val="0AA14A"/>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AA14A"/>
                </a:solidFill>
                <a:latin typeface="Calibri"/>
                <a:ea typeface="Calibri"/>
                <a:cs typeface="Calibri"/>
                <a:sym typeface="Calibri"/>
              </a:endParaRPr>
            </a:p>
          </p:txBody>
        </p:sp>
      </p:gr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3" name="Shape 583"/>
        <p:cNvGrpSpPr/>
        <p:nvPr/>
      </p:nvGrpSpPr>
      <p:grpSpPr>
        <a:xfrm>
          <a:off x="0" y="0"/>
          <a:ext cx="0" cy="0"/>
          <a:chOff x="0" y="0"/>
          <a:chExt cx="0" cy="0"/>
        </a:xfrm>
      </p:grpSpPr>
      <p:cxnSp>
        <p:nvCxnSpPr>
          <p:cNvPr id="584" name="Google Shape;584;p17"/>
          <p:cNvCxnSpPr/>
          <p:nvPr/>
        </p:nvCxnSpPr>
        <p:spPr>
          <a:xfrm>
            <a:off x="7934290" y="3631149"/>
            <a:ext cx="2061797" cy="0"/>
          </a:xfrm>
          <a:prstGeom prst="straightConnector1">
            <a:avLst/>
          </a:prstGeom>
          <a:noFill/>
          <a:ln cap="flat" cmpd="sng" w="9525">
            <a:solidFill>
              <a:srgbClr val="0AA14A"/>
            </a:solidFill>
            <a:prstDash val="dash"/>
            <a:round/>
            <a:headEnd len="sm" w="sm" type="none"/>
            <a:tailEnd len="sm" w="sm" type="none"/>
          </a:ln>
        </p:spPr>
      </p:cxnSp>
      <p:sp>
        <p:nvSpPr>
          <p:cNvPr id="585" name="Google Shape;585;p17"/>
          <p:cNvSpPr txBox="1"/>
          <p:nvPr/>
        </p:nvSpPr>
        <p:spPr>
          <a:xfrm>
            <a:off x="523240" y="1250839"/>
            <a:ext cx="4458193" cy="400110"/>
          </a:xfrm>
          <a:prstGeom prst="rect">
            <a:avLst/>
          </a:prstGeom>
          <a:noFill/>
          <a:ln>
            <a:noFill/>
          </a:ln>
        </p:spPr>
        <p:txBody>
          <a:bodyPr anchorCtr="0" anchor="t" bIns="45700" lIns="91425" spcFirstLastPara="1" rIns="91425" wrap="square" tIns="45700">
            <a:spAutoFit/>
          </a:bodyPr>
          <a:lstStyle/>
          <a:p>
            <a:pPr indent="0" lvl="0" marL="108000" marR="0" rtl="0" algn="l">
              <a:spcBef>
                <a:spcPts val="0"/>
              </a:spcBef>
              <a:spcAft>
                <a:spcPts val="0"/>
              </a:spcAft>
              <a:buNone/>
            </a:pPr>
            <a:r>
              <a:rPr lang="en-US" sz="2000">
                <a:solidFill>
                  <a:schemeClr val="dk1"/>
                </a:solidFill>
                <a:latin typeface="Calibri"/>
                <a:ea typeface="Calibri"/>
                <a:cs typeface="Calibri"/>
                <a:sym typeface="Calibri"/>
              </a:rPr>
              <a:t>Her er svarerne:</a:t>
            </a:r>
            <a:endParaRPr sz="2000">
              <a:solidFill>
                <a:schemeClr val="dk1"/>
              </a:solidFill>
              <a:latin typeface="Calibri"/>
              <a:ea typeface="Calibri"/>
              <a:cs typeface="Calibri"/>
              <a:sym typeface="Calibri"/>
            </a:endParaRPr>
          </a:p>
        </p:txBody>
      </p:sp>
      <p:sp>
        <p:nvSpPr>
          <p:cNvPr id="586" name="Google Shape;586;p17"/>
          <p:cNvSpPr/>
          <p:nvPr/>
        </p:nvSpPr>
        <p:spPr>
          <a:xfrm>
            <a:off x="451029" y="669816"/>
            <a:ext cx="2454732" cy="540000"/>
          </a:xfrm>
          <a:prstGeom prst="roundRect">
            <a:avLst>
              <a:gd fmla="val 50000" name="adj"/>
            </a:avLst>
          </a:prstGeom>
          <a:solidFill>
            <a:srgbClr val="0AA14A"/>
          </a:solidFill>
          <a:ln>
            <a:noFill/>
          </a:ln>
        </p:spPr>
        <p:txBody>
          <a:bodyPr anchorCtr="0" anchor="ctr" bIns="36000" lIns="91425" spcFirstLastPara="1" rIns="91425" wrap="square" tIns="108000">
            <a:noAutofit/>
          </a:bodyPr>
          <a:lstStyle/>
          <a:p>
            <a:pPr indent="0" lvl="0" marL="108000" marR="0" rtl="0" algn="l">
              <a:lnSpc>
                <a:spcPct val="90000"/>
              </a:lnSpc>
              <a:spcBef>
                <a:spcPts val="0"/>
              </a:spcBef>
              <a:spcAft>
                <a:spcPts val="0"/>
              </a:spcAft>
              <a:buNone/>
            </a:pPr>
            <a:r>
              <a:rPr b="1" lang="en-US" sz="2000">
                <a:solidFill>
                  <a:srgbClr val="FFFFFF"/>
                </a:solidFill>
                <a:latin typeface="Calibri"/>
                <a:ea typeface="Calibri"/>
                <a:cs typeface="Calibri"/>
                <a:sym typeface="Calibri"/>
              </a:rPr>
              <a:t>Enhedstest løsninger</a:t>
            </a:r>
            <a:endParaRPr b="1" sz="2000">
              <a:solidFill>
                <a:srgbClr val="FFFFFF"/>
              </a:solidFill>
              <a:latin typeface="Calibri"/>
              <a:ea typeface="Calibri"/>
              <a:cs typeface="Calibri"/>
              <a:sym typeface="Calibri"/>
            </a:endParaRPr>
          </a:p>
        </p:txBody>
      </p:sp>
      <p:grpSp>
        <p:nvGrpSpPr>
          <p:cNvPr id="587" name="Google Shape;587;p17"/>
          <p:cNvGrpSpPr/>
          <p:nvPr/>
        </p:nvGrpSpPr>
        <p:grpSpPr>
          <a:xfrm>
            <a:off x="10207680" y="3008972"/>
            <a:ext cx="1440000" cy="1022400"/>
            <a:chOff x="6955701" y="2238940"/>
            <a:chExt cx="3578490" cy="2551227"/>
          </a:xfrm>
        </p:grpSpPr>
        <p:sp>
          <p:nvSpPr>
            <p:cNvPr id="588" name="Google Shape;588;p17"/>
            <p:cNvSpPr/>
            <p:nvPr/>
          </p:nvSpPr>
          <p:spPr>
            <a:xfrm>
              <a:off x="7186596" y="2890910"/>
              <a:ext cx="833100" cy="833247"/>
            </a:xfrm>
            <a:custGeom>
              <a:rect b="b" l="l" r="r" t="t"/>
              <a:pathLst>
                <a:path extrusionOk="0" h="833247" w="833099">
                  <a:moveTo>
                    <a:pt x="7574" y="418186"/>
                  </a:moveTo>
                  <a:cubicBezTo>
                    <a:pt x="47108" y="965557"/>
                    <a:pt x="790081" y="965403"/>
                    <a:pt x="829464" y="418186"/>
                  </a:cubicBezTo>
                  <a:cubicBezTo>
                    <a:pt x="789930" y="-129185"/>
                    <a:pt x="47007" y="-129031"/>
                    <a:pt x="7574" y="418186"/>
                  </a:cubicBezTo>
                  <a:close/>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89" name="Google Shape;589;p17"/>
            <p:cNvSpPr/>
            <p:nvPr/>
          </p:nvSpPr>
          <p:spPr>
            <a:xfrm>
              <a:off x="7597490" y="3720319"/>
              <a:ext cx="10098" cy="210884"/>
            </a:xfrm>
            <a:custGeom>
              <a:rect b="b" l="l" r="r" t="t"/>
              <a:pathLst>
                <a:path extrusionOk="0" h="210883" w="10098">
                  <a:moveTo>
                    <a:pt x="7574" y="7715"/>
                  </a:moveTo>
                  <a:lnTo>
                    <a:pt x="7574" y="203734"/>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90" name="Google Shape;590;p17"/>
            <p:cNvSpPr/>
            <p:nvPr/>
          </p:nvSpPr>
          <p:spPr>
            <a:xfrm>
              <a:off x="6955701" y="3932132"/>
              <a:ext cx="1600561" cy="786956"/>
            </a:xfrm>
            <a:custGeom>
              <a:rect b="b" l="l" r="r" t="t"/>
              <a:pathLst>
                <a:path extrusionOk="0" h="786955" w="1600561">
                  <a:moveTo>
                    <a:pt x="1593896" y="17381"/>
                  </a:moveTo>
                  <a:lnTo>
                    <a:pt x="1473324" y="12238"/>
                  </a:lnTo>
                  <a:lnTo>
                    <a:pt x="1473324" y="652346"/>
                  </a:lnTo>
                  <a:lnTo>
                    <a:pt x="1322508" y="652346"/>
                  </a:lnTo>
                  <a:cubicBezTo>
                    <a:pt x="1296354" y="-213511"/>
                    <a:pt x="29891" y="-200806"/>
                    <a:pt x="7574" y="652398"/>
                  </a:cubicBezTo>
                  <a:cubicBezTo>
                    <a:pt x="7574" y="652346"/>
                    <a:pt x="794575" y="652346"/>
                    <a:pt x="794575" y="652346"/>
                  </a:cubicBezTo>
                  <a:lnTo>
                    <a:pt x="794575" y="782528"/>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91" name="Google Shape;591;p17"/>
            <p:cNvSpPr/>
            <p:nvPr/>
          </p:nvSpPr>
          <p:spPr>
            <a:xfrm>
              <a:off x="8428722" y="2784151"/>
              <a:ext cx="1908555" cy="1877378"/>
            </a:xfrm>
            <a:custGeom>
              <a:rect b="b" l="l" r="r" t="t"/>
              <a:pathLst>
                <a:path extrusionOk="0" h="1877377" w="1908555">
                  <a:moveTo>
                    <a:pt x="7574" y="1075146"/>
                  </a:moveTo>
                  <a:lnTo>
                    <a:pt x="7574" y="162020"/>
                  </a:lnTo>
                  <a:cubicBezTo>
                    <a:pt x="7574" y="43720"/>
                    <a:pt x="110726" y="7715"/>
                    <a:pt x="194390" y="7715"/>
                  </a:cubicBezTo>
                  <a:lnTo>
                    <a:pt x="1754558" y="7715"/>
                  </a:lnTo>
                  <a:cubicBezTo>
                    <a:pt x="1838222" y="7715"/>
                    <a:pt x="1906031" y="76792"/>
                    <a:pt x="1906031" y="162020"/>
                  </a:cubicBezTo>
                  <a:lnTo>
                    <a:pt x="1906031" y="187012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92" name="Google Shape;592;p17"/>
            <p:cNvSpPr/>
            <p:nvPr/>
          </p:nvSpPr>
          <p:spPr>
            <a:xfrm>
              <a:off x="8226758" y="2573318"/>
              <a:ext cx="2307433" cy="2216849"/>
            </a:xfrm>
            <a:custGeom>
              <a:rect b="b" l="l" r="r" t="t"/>
              <a:pathLst>
                <a:path extrusionOk="0" h="2216848" w="2307433">
                  <a:moveTo>
                    <a:pt x="7574" y="1580906"/>
                  </a:moveTo>
                  <a:lnTo>
                    <a:pt x="7574" y="176062"/>
                  </a:lnTo>
                  <a:cubicBezTo>
                    <a:pt x="7574" y="83068"/>
                    <a:pt x="75383" y="7715"/>
                    <a:pt x="159046" y="7715"/>
                  </a:cubicBezTo>
                  <a:lnTo>
                    <a:pt x="2153436" y="7715"/>
                  </a:lnTo>
                  <a:cubicBezTo>
                    <a:pt x="2237100" y="7715"/>
                    <a:pt x="2304909" y="83119"/>
                    <a:pt x="2304909" y="176062"/>
                  </a:cubicBezTo>
                  <a:lnTo>
                    <a:pt x="2304909" y="2209442"/>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93" name="Google Shape;593;p17"/>
            <p:cNvSpPr/>
            <p:nvPr/>
          </p:nvSpPr>
          <p:spPr>
            <a:xfrm>
              <a:off x="8726618" y="3113335"/>
              <a:ext cx="469565" cy="303467"/>
            </a:xfrm>
            <a:custGeom>
              <a:rect b="b" l="l" r="r" t="t"/>
              <a:pathLst>
                <a:path extrusionOk="0" h="303466" w="469565">
                  <a:moveTo>
                    <a:pt x="7574" y="141703"/>
                  </a:moveTo>
                  <a:lnTo>
                    <a:pt x="167680" y="298992"/>
                  </a:lnTo>
                  <a:lnTo>
                    <a:pt x="465021"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94" name="Google Shape;594;p17"/>
            <p:cNvSpPr/>
            <p:nvPr/>
          </p:nvSpPr>
          <p:spPr>
            <a:xfrm>
              <a:off x="9447123" y="3317223"/>
              <a:ext cx="570547" cy="20574"/>
            </a:xfrm>
            <a:custGeom>
              <a:rect b="b" l="l" r="r" t="t"/>
              <a:pathLst>
                <a:path extrusionOk="0" h="20574" w="570546">
                  <a:moveTo>
                    <a:pt x="7574" y="13527"/>
                  </a:moveTo>
                  <a:lnTo>
                    <a:pt x="567972"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95" name="Google Shape;595;p17"/>
            <p:cNvSpPr/>
            <p:nvPr/>
          </p:nvSpPr>
          <p:spPr>
            <a:xfrm>
              <a:off x="8737575" y="3563956"/>
              <a:ext cx="469565" cy="303467"/>
            </a:xfrm>
            <a:custGeom>
              <a:rect b="b" l="l" r="r" t="t"/>
              <a:pathLst>
                <a:path extrusionOk="0" h="303466" w="469565">
                  <a:moveTo>
                    <a:pt x="7574" y="141704"/>
                  </a:moveTo>
                  <a:lnTo>
                    <a:pt x="167731" y="298940"/>
                  </a:lnTo>
                  <a:lnTo>
                    <a:pt x="465071"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96" name="Google Shape;596;p17"/>
            <p:cNvSpPr/>
            <p:nvPr/>
          </p:nvSpPr>
          <p:spPr>
            <a:xfrm>
              <a:off x="9458130" y="3767845"/>
              <a:ext cx="570547" cy="20574"/>
            </a:xfrm>
            <a:custGeom>
              <a:rect b="b" l="l" r="r" t="t"/>
              <a:pathLst>
                <a:path extrusionOk="0" h="20574" w="570546">
                  <a:moveTo>
                    <a:pt x="7574" y="13527"/>
                  </a:moveTo>
                  <a:lnTo>
                    <a:pt x="567972"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97" name="Google Shape;597;p17"/>
            <p:cNvSpPr/>
            <p:nvPr/>
          </p:nvSpPr>
          <p:spPr>
            <a:xfrm>
              <a:off x="8743331" y="4014527"/>
              <a:ext cx="469565" cy="303467"/>
            </a:xfrm>
            <a:custGeom>
              <a:rect b="b" l="l" r="r" t="t"/>
              <a:pathLst>
                <a:path extrusionOk="0" h="303466" w="469565">
                  <a:moveTo>
                    <a:pt x="7574" y="141704"/>
                  </a:moveTo>
                  <a:lnTo>
                    <a:pt x="167680" y="298992"/>
                  </a:lnTo>
                  <a:lnTo>
                    <a:pt x="465021"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98" name="Google Shape;598;p17"/>
            <p:cNvSpPr/>
            <p:nvPr/>
          </p:nvSpPr>
          <p:spPr>
            <a:xfrm>
              <a:off x="9463835" y="4218415"/>
              <a:ext cx="570547" cy="20574"/>
            </a:xfrm>
            <a:custGeom>
              <a:rect b="b" l="l" r="r" t="t"/>
              <a:pathLst>
                <a:path extrusionOk="0" h="20574" w="570546">
                  <a:moveTo>
                    <a:pt x="7574" y="13527"/>
                  </a:moveTo>
                  <a:lnTo>
                    <a:pt x="567972"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99" name="Google Shape;599;p17"/>
            <p:cNvSpPr/>
            <p:nvPr/>
          </p:nvSpPr>
          <p:spPr>
            <a:xfrm>
              <a:off x="8938680" y="2238940"/>
              <a:ext cx="913885" cy="540068"/>
            </a:xfrm>
            <a:custGeom>
              <a:rect b="b" l="l" r="r" t="t"/>
              <a:pathLst>
                <a:path extrusionOk="0" h="540067" w="913884">
                  <a:moveTo>
                    <a:pt x="7574" y="537496"/>
                  </a:moveTo>
                  <a:lnTo>
                    <a:pt x="12623" y="254603"/>
                  </a:lnTo>
                  <a:lnTo>
                    <a:pt x="270126" y="254603"/>
                  </a:lnTo>
                  <a:cubicBezTo>
                    <a:pt x="270126" y="254603"/>
                    <a:pt x="254979" y="7715"/>
                    <a:pt x="472090" y="7715"/>
                  </a:cubicBezTo>
                  <a:cubicBezTo>
                    <a:pt x="689201" y="7715"/>
                    <a:pt x="683495" y="254603"/>
                    <a:pt x="683495" y="254603"/>
                  </a:cubicBezTo>
                  <a:lnTo>
                    <a:pt x="911360" y="254603"/>
                  </a:lnTo>
                  <a:lnTo>
                    <a:pt x="906311" y="537496"/>
                  </a:lnTo>
                </a:path>
              </a:pathLst>
            </a:custGeom>
            <a:solidFill>
              <a:srgbClr val="FFFFFF"/>
            </a:solid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00" name="Google Shape;600;p17"/>
            <p:cNvSpPr/>
            <p:nvPr/>
          </p:nvSpPr>
          <p:spPr>
            <a:xfrm>
              <a:off x="9302214" y="2341810"/>
              <a:ext cx="212062" cy="216027"/>
            </a:xfrm>
            <a:custGeom>
              <a:rect b="b" l="l" r="r" t="t"/>
              <a:pathLst>
                <a:path extrusionOk="0" h="216027" w="212061">
                  <a:moveTo>
                    <a:pt x="209537" y="110585"/>
                  </a:moveTo>
                  <a:cubicBezTo>
                    <a:pt x="209537" y="167399"/>
                    <a:pt x="164326" y="213455"/>
                    <a:pt x="108555" y="213455"/>
                  </a:cubicBezTo>
                  <a:cubicBezTo>
                    <a:pt x="52785" y="213455"/>
                    <a:pt x="7574" y="167399"/>
                    <a:pt x="7574" y="110585"/>
                  </a:cubicBezTo>
                  <a:cubicBezTo>
                    <a:pt x="7574" y="53772"/>
                    <a:pt x="52785" y="7715"/>
                    <a:pt x="108555" y="7715"/>
                  </a:cubicBezTo>
                  <a:cubicBezTo>
                    <a:pt x="164326" y="7715"/>
                    <a:pt x="209537" y="53772"/>
                    <a:pt x="209537" y="110585"/>
                  </a:cubicBezTo>
                  <a:close/>
                </a:path>
              </a:pathLst>
            </a:custGeom>
            <a:solidFill>
              <a:srgbClr val="0AA14A"/>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AA14A"/>
                </a:solidFill>
                <a:latin typeface="Calibri"/>
                <a:ea typeface="Calibri"/>
                <a:cs typeface="Calibri"/>
                <a:sym typeface="Calibri"/>
              </a:endParaRPr>
            </a:p>
          </p:txBody>
        </p:sp>
      </p:grpSp>
      <p:sp>
        <p:nvSpPr>
          <p:cNvPr id="601" name="Google Shape;601;p17"/>
          <p:cNvSpPr txBox="1"/>
          <p:nvPr/>
        </p:nvSpPr>
        <p:spPr>
          <a:xfrm>
            <a:off x="623559" y="2059537"/>
            <a:ext cx="8781402" cy="378751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chemeClr val="dk1"/>
              </a:buClr>
              <a:buSzPts val="2000"/>
              <a:buFont typeface="Arial"/>
              <a:buChar char="•"/>
            </a:pPr>
            <a:r>
              <a:rPr b="1" lang="en-US" sz="2000">
                <a:solidFill>
                  <a:schemeClr val="dk1"/>
                </a:solidFill>
                <a:latin typeface="Calibri"/>
                <a:ea typeface="Calibri"/>
                <a:cs typeface="Calibri"/>
                <a:sym typeface="Calibri"/>
              </a:rPr>
              <a:t>Hvilken rolle spiller </a:t>
            </a:r>
            <a:r>
              <a:rPr b="1" lang="en-US" sz="2000">
                <a:solidFill>
                  <a:schemeClr val="dk1"/>
                </a:solidFill>
                <a:latin typeface="Calibri"/>
                <a:ea typeface="Calibri"/>
                <a:cs typeface="Calibri"/>
                <a:sym typeface="Calibri"/>
              </a:rPr>
              <a:t>mikro-læringsmoduler</a:t>
            </a:r>
            <a:r>
              <a:rPr b="1" lang="en-US" sz="2000">
                <a:solidFill>
                  <a:schemeClr val="dk1"/>
                </a:solidFill>
                <a:latin typeface="Calibri"/>
                <a:ea typeface="Calibri"/>
                <a:cs typeface="Calibri"/>
                <a:sym typeface="Calibri"/>
              </a:rPr>
              <a:t> i virtuelle omstændigheder?</a:t>
            </a:r>
            <a:endParaRPr/>
          </a:p>
          <a:p>
            <a:pPr indent="-143999" lvl="2" marL="432000" marR="0" rtl="0" algn="l">
              <a:spcBef>
                <a:spcPts val="0"/>
              </a:spcBef>
              <a:spcAft>
                <a:spcPts val="0"/>
              </a:spcAft>
              <a:buClr>
                <a:schemeClr val="dk1"/>
              </a:buClr>
              <a:buSzPts val="1600"/>
              <a:buFont typeface="Arial"/>
              <a:buChar char="•"/>
            </a:pPr>
            <a:r>
              <a:rPr b="0" i="0" lang="en-US" sz="1600" u="none" cap="none" strike="noStrike">
                <a:solidFill>
                  <a:schemeClr val="dk1"/>
                </a:solidFill>
                <a:latin typeface="Calibri"/>
                <a:ea typeface="Calibri"/>
                <a:cs typeface="Calibri"/>
                <a:sym typeface="Calibri"/>
              </a:rPr>
              <a:t>Klar defination af læringsindhold</a:t>
            </a:r>
            <a:endParaRPr b="0" i="0" sz="1600" u="none" cap="none" strike="noStrike">
              <a:solidFill>
                <a:schemeClr val="dk1"/>
              </a:solidFill>
              <a:latin typeface="Calibri"/>
              <a:ea typeface="Calibri"/>
              <a:cs typeface="Calibri"/>
              <a:sym typeface="Calibri"/>
            </a:endParaRPr>
          </a:p>
          <a:p>
            <a:pPr indent="-143999" lvl="2" marL="432000" marR="0" rtl="0" algn="l">
              <a:spcBef>
                <a:spcPts val="0"/>
              </a:spcBef>
              <a:spcAft>
                <a:spcPts val="0"/>
              </a:spcAft>
              <a:buClr>
                <a:srgbClr val="00B050"/>
              </a:buClr>
              <a:buSzPts val="1600"/>
              <a:buFont typeface="Arial"/>
              <a:buChar char="•"/>
            </a:pPr>
            <a:r>
              <a:rPr b="0" i="0" lang="en-US" sz="1600" u="none" cap="none" strike="noStrike">
                <a:solidFill>
                  <a:srgbClr val="00B050"/>
                </a:solidFill>
                <a:latin typeface="Calibri"/>
                <a:ea typeface="Calibri"/>
                <a:cs typeface="Calibri"/>
                <a:sym typeface="Calibri"/>
              </a:rPr>
              <a:t>Valg af egne læringsveje</a:t>
            </a:r>
            <a:endParaRPr b="0" i="0" sz="1600" u="none" cap="none" strike="noStrike">
              <a:solidFill>
                <a:srgbClr val="00B050"/>
              </a:solidFill>
              <a:latin typeface="Calibri"/>
              <a:ea typeface="Calibri"/>
              <a:cs typeface="Calibri"/>
              <a:sym typeface="Calibri"/>
            </a:endParaRPr>
          </a:p>
          <a:p>
            <a:pPr indent="-143999" lvl="2" marL="432000" marR="0" rtl="0" algn="l">
              <a:spcBef>
                <a:spcPts val="0"/>
              </a:spcBef>
              <a:spcAft>
                <a:spcPts val="0"/>
              </a:spcAft>
              <a:buClr>
                <a:schemeClr val="dk1"/>
              </a:buClr>
              <a:buSzPts val="1600"/>
              <a:buFont typeface="Arial"/>
              <a:buChar char="•"/>
            </a:pPr>
            <a:r>
              <a:rPr b="0" i="0" lang="en-US" sz="1600" u="none" cap="none" strike="noStrike">
                <a:solidFill>
                  <a:schemeClr val="dk1"/>
                </a:solidFill>
                <a:latin typeface="Calibri"/>
                <a:ea typeface="Calibri"/>
                <a:cs typeface="Calibri"/>
                <a:sym typeface="Calibri"/>
              </a:rPr>
              <a:t>Understøttet selvstyret læring</a:t>
            </a:r>
            <a:endParaRPr b="0" i="0" sz="1600" u="none" cap="none" strike="noStrike">
              <a:solidFill>
                <a:schemeClr val="dk1"/>
              </a:solidFill>
              <a:latin typeface="Calibri"/>
              <a:ea typeface="Calibri"/>
              <a:cs typeface="Calibri"/>
              <a:sym typeface="Calibri"/>
            </a:endParaRPr>
          </a:p>
          <a:p>
            <a:pPr indent="0" lvl="0" marL="284400" marR="0" rtl="0" algn="l">
              <a:lnSpc>
                <a:spcPct val="120000"/>
              </a:lnSpc>
              <a:spcBef>
                <a:spcPts val="0"/>
              </a:spcBef>
              <a:spcAft>
                <a:spcPts val="0"/>
              </a:spcAft>
              <a:buNone/>
            </a:pPr>
            <a:r>
              <a:t/>
            </a:r>
            <a:endParaRPr sz="1600">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2000"/>
              <a:buFont typeface="Arial"/>
              <a:buChar char="•"/>
            </a:pPr>
            <a:r>
              <a:rPr b="1" lang="en-US" sz="2000">
                <a:solidFill>
                  <a:schemeClr val="dk1"/>
                </a:solidFill>
                <a:latin typeface="Calibri"/>
                <a:ea typeface="Calibri"/>
                <a:cs typeface="Calibri"/>
                <a:sym typeface="Calibri"/>
              </a:rPr>
              <a:t>mikro-læringsmoduler</a:t>
            </a:r>
            <a:r>
              <a:rPr b="1" lang="en-US" sz="2000">
                <a:solidFill>
                  <a:schemeClr val="dk1"/>
                </a:solidFill>
                <a:latin typeface="Calibri"/>
                <a:ea typeface="Calibri"/>
                <a:cs typeface="Calibri"/>
                <a:sym typeface="Calibri"/>
              </a:rPr>
              <a:t> er fordelagtige I virtuel læring, fordi…</a:t>
            </a:r>
            <a:endParaRPr/>
          </a:p>
          <a:p>
            <a:pPr indent="-143999" lvl="2" marL="432000" marR="0" rtl="0" algn="l">
              <a:spcBef>
                <a:spcPts val="0"/>
              </a:spcBef>
              <a:spcAft>
                <a:spcPts val="0"/>
              </a:spcAft>
              <a:buClr>
                <a:schemeClr val="dk1"/>
              </a:buClr>
              <a:buSzPts val="1600"/>
              <a:buFont typeface="Arial"/>
              <a:buChar char="•"/>
            </a:pPr>
            <a:r>
              <a:rPr b="0" i="0" lang="en-US" sz="1600" u="none" cap="none" strike="noStrike">
                <a:solidFill>
                  <a:schemeClr val="dk1"/>
                </a:solidFill>
                <a:latin typeface="Calibri"/>
                <a:ea typeface="Calibri"/>
                <a:cs typeface="Calibri"/>
                <a:sym typeface="Calibri"/>
              </a:rPr>
              <a:t>De er inkluderet I NQF</a:t>
            </a:r>
            <a:endParaRPr/>
          </a:p>
          <a:p>
            <a:pPr indent="-143999" lvl="2" marL="432000" marR="0" rtl="0" algn="l">
              <a:spcBef>
                <a:spcPts val="0"/>
              </a:spcBef>
              <a:spcAft>
                <a:spcPts val="0"/>
              </a:spcAft>
              <a:buClr>
                <a:schemeClr val="dk1"/>
              </a:buClr>
              <a:buSzPts val="1600"/>
              <a:buFont typeface="Arial"/>
              <a:buChar char="•"/>
            </a:pPr>
            <a:r>
              <a:rPr b="0" i="0" lang="en-US" sz="1600" u="none" cap="none" strike="noStrike">
                <a:solidFill>
                  <a:schemeClr val="dk1"/>
                </a:solidFill>
                <a:latin typeface="Calibri"/>
                <a:ea typeface="Calibri"/>
                <a:cs typeface="Calibri"/>
                <a:sym typeface="Calibri"/>
              </a:rPr>
              <a:t>De er meget billige</a:t>
            </a:r>
            <a:endParaRPr b="0" i="0" sz="1600" u="none" cap="none" strike="noStrike">
              <a:solidFill>
                <a:schemeClr val="dk1"/>
              </a:solidFill>
              <a:latin typeface="Calibri"/>
              <a:ea typeface="Calibri"/>
              <a:cs typeface="Calibri"/>
              <a:sym typeface="Calibri"/>
            </a:endParaRPr>
          </a:p>
          <a:p>
            <a:pPr indent="-143999" lvl="2" marL="432000" marR="0" rtl="0" algn="l">
              <a:spcBef>
                <a:spcPts val="0"/>
              </a:spcBef>
              <a:spcAft>
                <a:spcPts val="0"/>
              </a:spcAft>
              <a:buClr>
                <a:srgbClr val="00B050"/>
              </a:buClr>
              <a:buSzPts val="1600"/>
              <a:buFont typeface="Arial"/>
              <a:buChar char="•"/>
            </a:pPr>
            <a:r>
              <a:rPr b="0" i="0" lang="en-US" sz="1600" u="none" cap="none" strike="noStrike">
                <a:solidFill>
                  <a:srgbClr val="00B050"/>
                </a:solidFill>
                <a:latin typeface="Calibri"/>
                <a:ea typeface="Calibri"/>
                <a:cs typeface="Calibri"/>
                <a:sym typeface="Calibri"/>
              </a:rPr>
              <a:t>De er mindre bureaukratiske</a:t>
            </a:r>
            <a:endParaRPr b="0" i="0" sz="1600" u="none" cap="none" strike="noStrike">
              <a:solidFill>
                <a:srgbClr val="00B050"/>
              </a:solidFill>
              <a:latin typeface="Calibri"/>
              <a:ea typeface="Calibri"/>
              <a:cs typeface="Calibri"/>
              <a:sym typeface="Calibri"/>
            </a:endParaRPr>
          </a:p>
          <a:p>
            <a:pPr indent="-42399" lvl="2" marL="432000" marR="0" rtl="0" algn="l">
              <a:spcBef>
                <a:spcPts val="0"/>
              </a:spcBef>
              <a:spcAft>
                <a:spcPts val="0"/>
              </a:spcAft>
              <a:buClr>
                <a:schemeClr val="dk1"/>
              </a:buClr>
              <a:buSzPts val="1600"/>
              <a:buFont typeface="Arial"/>
              <a:buNone/>
            </a:pPr>
            <a:r>
              <a:t/>
            </a:r>
            <a:endParaRPr b="0" i="0" sz="1600" u="none" cap="none" strike="noStrike">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2000"/>
              <a:buFont typeface="Arial"/>
              <a:buChar char="•"/>
            </a:pPr>
            <a:r>
              <a:rPr b="1" lang="en-US" sz="2000">
                <a:solidFill>
                  <a:schemeClr val="dk1"/>
                </a:solidFill>
                <a:latin typeface="Calibri"/>
                <a:ea typeface="Calibri"/>
                <a:cs typeface="Calibri"/>
                <a:sym typeface="Calibri"/>
              </a:rPr>
              <a:t>mikro-læringsmoduler</a:t>
            </a:r>
            <a:r>
              <a:rPr b="1" lang="en-US" sz="2000">
                <a:solidFill>
                  <a:schemeClr val="dk1"/>
                </a:solidFill>
                <a:latin typeface="Calibri"/>
                <a:ea typeface="Calibri"/>
                <a:cs typeface="Calibri"/>
                <a:sym typeface="Calibri"/>
              </a:rPr>
              <a:t> kan bruges til at undervise i…</a:t>
            </a:r>
            <a:endParaRPr/>
          </a:p>
          <a:p>
            <a:pPr indent="-143999" lvl="2" marL="432000" marR="0" rtl="0" algn="l">
              <a:spcBef>
                <a:spcPts val="0"/>
              </a:spcBef>
              <a:spcAft>
                <a:spcPts val="0"/>
              </a:spcAft>
              <a:buClr>
                <a:srgbClr val="00B050"/>
              </a:buClr>
              <a:buSzPts val="1600"/>
              <a:buFont typeface="Arial"/>
              <a:buChar char="•"/>
            </a:pPr>
            <a:r>
              <a:rPr b="0" i="0" lang="en-US" sz="1600" u="none" cap="none" strike="noStrike">
                <a:solidFill>
                  <a:srgbClr val="00B050"/>
                </a:solidFill>
                <a:latin typeface="Calibri"/>
                <a:ea typeface="Calibri"/>
                <a:cs typeface="Calibri"/>
                <a:sym typeface="Calibri"/>
              </a:rPr>
              <a:t>Nye programmer</a:t>
            </a:r>
            <a:endParaRPr/>
          </a:p>
          <a:p>
            <a:pPr indent="-143999" lvl="2" marL="432000" marR="0" rtl="0" algn="l">
              <a:spcBef>
                <a:spcPts val="0"/>
              </a:spcBef>
              <a:spcAft>
                <a:spcPts val="0"/>
              </a:spcAft>
              <a:buClr>
                <a:schemeClr val="dk1"/>
              </a:buClr>
              <a:buSzPts val="1600"/>
              <a:buFont typeface="Arial"/>
              <a:buChar char="•"/>
            </a:pPr>
            <a:r>
              <a:rPr b="0" i="0" lang="en-US" sz="1600" u="none" cap="none" strike="noStrike">
                <a:solidFill>
                  <a:schemeClr val="dk1"/>
                </a:solidFill>
                <a:latin typeface="Calibri"/>
                <a:ea typeface="Calibri"/>
                <a:cs typeface="Calibri"/>
                <a:sym typeface="Calibri"/>
              </a:rPr>
              <a:t>Det samme som fulde grader</a:t>
            </a:r>
            <a:endParaRPr/>
          </a:p>
          <a:p>
            <a:pPr indent="-143999" lvl="2" marL="432000" marR="0" rtl="0" algn="l">
              <a:spcBef>
                <a:spcPts val="0"/>
              </a:spcBef>
              <a:spcAft>
                <a:spcPts val="0"/>
              </a:spcAft>
              <a:buClr>
                <a:schemeClr val="dk1"/>
              </a:buClr>
              <a:buSzPts val="1600"/>
              <a:buFont typeface="Arial"/>
              <a:buChar char="•"/>
            </a:pPr>
            <a:r>
              <a:rPr b="0" i="0" lang="en-US" sz="1600" u="none" cap="none" strike="noStrike">
                <a:solidFill>
                  <a:schemeClr val="dk1"/>
                </a:solidFill>
                <a:latin typeface="Calibri"/>
                <a:ea typeface="Calibri"/>
                <a:cs typeface="Calibri"/>
                <a:sym typeface="Calibri"/>
              </a:rPr>
              <a:t>Gammelt indhold i nyt format</a:t>
            </a:r>
            <a:endParaRPr/>
          </a:p>
          <a:p>
            <a:pPr indent="-143999" lvl="2" marL="432000" marR="0" rtl="0" algn="l">
              <a:spcBef>
                <a:spcPts val="0"/>
              </a:spcBef>
              <a:spcAft>
                <a:spcPts val="0"/>
              </a:spcAft>
              <a:buNone/>
            </a:pPr>
            <a:r>
              <a:t/>
            </a:r>
            <a:endParaRPr b="0" i="0" sz="1600" u="none" cap="none" strike="noStrike">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2000"/>
              <a:buFont typeface="Arial"/>
              <a:buChar char="•"/>
            </a:pPr>
            <a:r>
              <a:rPr b="1" lang="en-US" sz="2000">
                <a:solidFill>
                  <a:schemeClr val="dk1"/>
                </a:solidFill>
                <a:latin typeface="Calibri"/>
                <a:ea typeface="Calibri"/>
                <a:cs typeface="Calibri"/>
                <a:sym typeface="Calibri"/>
              </a:rPr>
              <a:t>Hvad er den bedste praktiske anvendelse ?</a:t>
            </a:r>
            <a:endParaRPr/>
          </a:p>
          <a:p>
            <a:pPr indent="-143999" lvl="2" marL="432000" marR="0" rtl="0" algn="l">
              <a:spcBef>
                <a:spcPts val="0"/>
              </a:spcBef>
              <a:spcAft>
                <a:spcPts val="0"/>
              </a:spcAft>
              <a:buClr>
                <a:schemeClr val="dk1"/>
              </a:buClr>
              <a:buSzPts val="1600"/>
              <a:buFont typeface="Arial"/>
              <a:buChar char="•"/>
            </a:pPr>
            <a:r>
              <a:rPr b="0" i="0" lang="en-US" sz="1600" u="none" cap="none" strike="noStrike">
                <a:solidFill>
                  <a:schemeClr val="dk1"/>
                </a:solidFill>
                <a:latin typeface="Calibri"/>
                <a:ea typeface="Calibri"/>
                <a:cs typeface="Calibri"/>
                <a:sym typeface="Calibri"/>
              </a:rPr>
              <a:t>Undervisning i gamle færdigheder, ikke-akademikere, fleksibelt, på stedet</a:t>
            </a:r>
            <a:endParaRPr b="0" i="0" sz="1600" u="none" cap="none" strike="noStrike">
              <a:solidFill>
                <a:schemeClr val="dk1"/>
              </a:solidFill>
              <a:latin typeface="Calibri"/>
              <a:ea typeface="Calibri"/>
              <a:cs typeface="Calibri"/>
              <a:sym typeface="Calibri"/>
            </a:endParaRPr>
          </a:p>
          <a:p>
            <a:pPr indent="-143999" lvl="2" marL="432000" marR="0" rtl="0" algn="l">
              <a:spcBef>
                <a:spcPts val="0"/>
              </a:spcBef>
              <a:spcAft>
                <a:spcPts val="0"/>
              </a:spcAft>
              <a:buClr>
                <a:srgbClr val="008000"/>
              </a:buClr>
              <a:buSzPts val="1600"/>
              <a:buFont typeface="Arial"/>
              <a:buChar char="•"/>
            </a:pPr>
            <a:r>
              <a:rPr b="0" i="0" lang="en-US" sz="1600" u="none" cap="none" strike="noStrike">
                <a:solidFill>
                  <a:srgbClr val="008000"/>
                </a:solidFill>
                <a:latin typeface="Calibri"/>
                <a:ea typeface="Calibri"/>
                <a:cs typeface="Calibri"/>
                <a:sym typeface="Calibri"/>
              </a:rPr>
              <a:t>Undervisning i nye færdigheder, ikke-akademikere, fleksibelt, på stedet</a:t>
            </a:r>
            <a:endParaRPr b="0" i="0" sz="1600" u="none" cap="none" strike="noStrike">
              <a:solidFill>
                <a:srgbClr val="00B050"/>
              </a:solidFill>
              <a:latin typeface="Calibri"/>
              <a:ea typeface="Calibri"/>
              <a:cs typeface="Calibri"/>
              <a:sym typeface="Calibri"/>
            </a:endParaRPr>
          </a:p>
          <a:p>
            <a:pPr indent="-143999" lvl="2" marL="432000" marR="0" rtl="0" algn="l">
              <a:spcBef>
                <a:spcPts val="0"/>
              </a:spcBef>
              <a:spcAft>
                <a:spcPts val="0"/>
              </a:spcAft>
              <a:buClr>
                <a:schemeClr val="dk1"/>
              </a:buClr>
              <a:buSzPts val="1600"/>
              <a:buFont typeface="Arial"/>
              <a:buChar char="•"/>
            </a:pPr>
            <a:r>
              <a:rPr b="0" i="0" lang="en-US" sz="1600" u="none" cap="none" strike="noStrike">
                <a:solidFill>
                  <a:schemeClr val="dk1"/>
                </a:solidFill>
                <a:latin typeface="Calibri"/>
                <a:ea typeface="Calibri"/>
                <a:cs typeface="Calibri"/>
                <a:sym typeface="Calibri"/>
              </a:rPr>
              <a:t>Undervisning i nye færdigheder, akademikere, fleksibelt, på stedet</a:t>
            </a:r>
            <a:endParaRPr b="0" i="0" sz="1600" u="none" cap="none" strike="noStrike">
              <a:solidFill>
                <a:srgbClr val="000000"/>
              </a:solidFill>
              <a:latin typeface="Calibri"/>
              <a:ea typeface="Calibri"/>
              <a:cs typeface="Calibri"/>
              <a:sym typeface="Calibri"/>
            </a:endParaRPr>
          </a:p>
          <a:p>
            <a:pPr indent="-42399" lvl="2" marL="432000" marR="0" rtl="0" algn="l">
              <a:spcBef>
                <a:spcPts val="0"/>
              </a:spcBef>
              <a:spcAft>
                <a:spcPts val="0"/>
              </a:spcAft>
              <a:buClr>
                <a:schemeClr val="dk1"/>
              </a:buClr>
              <a:buSzPts val="1600"/>
              <a:buFont typeface="Arial"/>
              <a:buNone/>
            </a:pPr>
            <a:r>
              <a:t/>
            </a:r>
            <a:endParaRPr b="0" i="0" sz="1600" u="none" cap="none" strike="noStrike">
              <a:solidFill>
                <a:srgbClr val="000000"/>
              </a:solidFill>
              <a:latin typeface="Calibri"/>
              <a:ea typeface="Calibri"/>
              <a:cs typeface="Calibri"/>
              <a:sym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5" name="Shape 605"/>
        <p:cNvGrpSpPr/>
        <p:nvPr/>
      </p:nvGrpSpPr>
      <p:grpSpPr>
        <a:xfrm>
          <a:off x="0" y="0"/>
          <a:ext cx="0" cy="0"/>
          <a:chOff x="0" y="0"/>
          <a:chExt cx="0" cy="0"/>
        </a:xfrm>
      </p:grpSpPr>
      <p:sp>
        <p:nvSpPr>
          <p:cNvPr id="606" name="Google Shape;606;p18"/>
          <p:cNvSpPr/>
          <p:nvPr/>
        </p:nvSpPr>
        <p:spPr>
          <a:xfrm>
            <a:off x="451029" y="669816"/>
            <a:ext cx="4237349" cy="540000"/>
          </a:xfrm>
          <a:prstGeom prst="roundRect">
            <a:avLst>
              <a:gd fmla="val 50000" name="adj"/>
            </a:avLst>
          </a:prstGeom>
          <a:solidFill>
            <a:srgbClr val="0AA14A"/>
          </a:solidFill>
          <a:ln>
            <a:noFill/>
          </a:ln>
        </p:spPr>
        <p:txBody>
          <a:bodyPr anchorCtr="0" anchor="ctr" bIns="36000" lIns="91425" spcFirstLastPara="1" rIns="91425" wrap="square" tIns="108000">
            <a:noAutofit/>
          </a:bodyPr>
          <a:lstStyle/>
          <a:p>
            <a:pPr indent="0" lvl="0" marL="108000" marR="0" rtl="0" algn="l">
              <a:lnSpc>
                <a:spcPct val="90000"/>
              </a:lnSpc>
              <a:spcBef>
                <a:spcPts val="0"/>
              </a:spcBef>
              <a:spcAft>
                <a:spcPts val="0"/>
              </a:spcAft>
              <a:buNone/>
            </a:pPr>
            <a:r>
              <a:rPr b="1" lang="en-US" sz="2000">
                <a:solidFill>
                  <a:schemeClr val="lt1"/>
                </a:solidFill>
                <a:latin typeface="Calibri"/>
                <a:ea typeface="Calibri"/>
                <a:cs typeface="Calibri"/>
                <a:sym typeface="Calibri"/>
              </a:rPr>
              <a:t>Vurdere og certificere læring</a:t>
            </a:r>
            <a:endParaRPr b="1" sz="2000">
              <a:solidFill>
                <a:schemeClr val="lt1"/>
              </a:solidFill>
              <a:latin typeface="Calibri"/>
              <a:ea typeface="Calibri"/>
              <a:cs typeface="Calibri"/>
              <a:sym typeface="Calibri"/>
            </a:endParaRPr>
          </a:p>
        </p:txBody>
      </p:sp>
      <p:sp>
        <p:nvSpPr>
          <p:cNvPr id="607" name="Google Shape;607;p18"/>
          <p:cNvSpPr txBox="1"/>
          <p:nvPr/>
        </p:nvSpPr>
        <p:spPr>
          <a:xfrm>
            <a:off x="626290" y="1976972"/>
            <a:ext cx="9328168" cy="1629506"/>
          </a:xfrm>
          <a:prstGeom prst="rect">
            <a:avLst/>
          </a:prstGeom>
          <a:noFill/>
          <a:ln>
            <a:noFill/>
          </a:ln>
        </p:spPr>
        <p:txBody>
          <a:bodyPr anchorCtr="0" anchor="t" bIns="45700" lIns="91425" spcFirstLastPara="1" rIns="91425" wrap="square" tIns="45700">
            <a:noAutofit/>
          </a:bodyPr>
          <a:lstStyle/>
          <a:p>
            <a:pPr indent="0" lvl="0" marL="0" marR="0" rtl="0" algn="just">
              <a:spcBef>
                <a:spcPts val="0"/>
              </a:spcBef>
              <a:spcAft>
                <a:spcPts val="0"/>
              </a:spcAft>
              <a:buClr>
                <a:schemeClr val="dk1"/>
              </a:buClr>
              <a:buSzPts val="1800"/>
              <a:buFont typeface="Arial"/>
              <a:buChar char="•"/>
            </a:pPr>
            <a:r>
              <a:rPr b="1" lang="en-US" sz="1800">
                <a:solidFill>
                  <a:schemeClr val="dk1"/>
                </a:solidFill>
                <a:latin typeface="Calibri"/>
                <a:ea typeface="Calibri"/>
                <a:cs typeface="Calibri"/>
                <a:sym typeface="Calibri"/>
              </a:rPr>
              <a:t>Defination af læringsudbytte</a:t>
            </a:r>
            <a:endParaRPr b="1" sz="1800">
              <a:solidFill>
                <a:schemeClr val="dk1"/>
              </a:solidFill>
              <a:latin typeface="Calibri"/>
              <a:ea typeface="Calibri"/>
              <a:cs typeface="Calibri"/>
              <a:sym typeface="Calibri"/>
            </a:endParaRPr>
          </a:p>
          <a:p>
            <a:pPr indent="0" lvl="0" marL="284400" marR="0" rtl="0" algn="just">
              <a:lnSpc>
                <a:spcPct val="120000"/>
              </a:lnSpc>
              <a:spcBef>
                <a:spcPts val="0"/>
              </a:spcBef>
              <a:spcAft>
                <a:spcPts val="0"/>
              </a:spcAft>
              <a:buNone/>
            </a:pPr>
            <a:r>
              <a:rPr lang="en-US" sz="1400">
                <a:solidFill>
                  <a:schemeClr val="dk1"/>
                </a:solidFill>
                <a:latin typeface="Calibri"/>
                <a:ea typeface="Calibri"/>
                <a:cs typeface="Calibri"/>
                <a:sym typeface="Calibri"/>
              </a:rPr>
              <a:t>Giv tværgående færdigheder: specifik viden, færdigheder og kompetencer, der reagerer på samfundsmæssige, personlige, kulturelle eller arbejdsmarkedsbehov</a:t>
            </a:r>
            <a:endParaRPr sz="1400">
              <a:solidFill>
                <a:srgbClr val="000000"/>
              </a:solidFill>
              <a:latin typeface="Calibri"/>
              <a:ea typeface="Calibri"/>
              <a:cs typeface="Calibri"/>
              <a:sym typeface="Calibri"/>
            </a:endParaRPr>
          </a:p>
          <a:p>
            <a:pPr indent="0" lvl="0" marL="0" marR="0" rtl="0" algn="just">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Beslutning om leveringsformer</a:t>
            </a:r>
            <a:endParaRPr b="1" sz="1800">
              <a:solidFill>
                <a:schemeClr val="dk1"/>
              </a:solidFill>
              <a:latin typeface="Calibri"/>
              <a:ea typeface="Calibri"/>
              <a:cs typeface="Calibri"/>
              <a:sym typeface="Calibri"/>
            </a:endParaRPr>
          </a:p>
          <a:p>
            <a:pPr indent="0" lvl="0" marL="284400" marR="0" rtl="0" algn="just">
              <a:lnSpc>
                <a:spcPct val="120000"/>
              </a:lnSpc>
              <a:spcBef>
                <a:spcPts val="0"/>
              </a:spcBef>
              <a:spcAft>
                <a:spcPts val="0"/>
              </a:spcAft>
              <a:buNone/>
            </a:pPr>
            <a:r>
              <a:t/>
            </a:r>
            <a:endParaRPr sz="1400">
              <a:solidFill>
                <a:srgbClr val="000000"/>
              </a:solidFill>
              <a:latin typeface="Calibri"/>
              <a:ea typeface="Calibri"/>
              <a:cs typeface="Calibri"/>
              <a:sym typeface="Calibri"/>
            </a:endParaRPr>
          </a:p>
        </p:txBody>
      </p:sp>
      <p:sp>
        <p:nvSpPr>
          <p:cNvPr id="608" name="Google Shape;608;p18"/>
          <p:cNvSpPr txBox="1"/>
          <p:nvPr/>
        </p:nvSpPr>
        <p:spPr>
          <a:xfrm>
            <a:off x="643985" y="3606478"/>
            <a:ext cx="9480372" cy="2300478"/>
          </a:xfrm>
          <a:prstGeom prst="rect">
            <a:avLst/>
          </a:prstGeom>
          <a:noFill/>
          <a:ln>
            <a:noFill/>
          </a:ln>
        </p:spPr>
        <p:txBody>
          <a:bodyPr anchorCtr="0" anchor="t" bIns="45700" lIns="91425" spcFirstLastPara="1" rIns="91425" wrap="square" tIns="45700">
            <a:noAutofit/>
          </a:bodyPr>
          <a:lstStyle/>
          <a:p>
            <a:pPr indent="0" lvl="0" marL="0" marR="0" rtl="0" algn="just">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Link til kreditsystemer</a:t>
            </a:r>
            <a:endParaRPr b="1" sz="1800">
              <a:solidFill>
                <a:srgbClr val="000000"/>
              </a:solidFill>
              <a:latin typeface="Calibri"/>
              <a:ea typeface="Calibri"/>
              <a:cs typeface="Calibri"/>
              <a:sym typeface="Calibri"/>
            </a:endParaRPr>
          </a:p>
          <a:p>
            <a:pPr indent="0" lvl="0" marL="284400" marR="0" rtl="0" algn="just">
              <a:lnSpc>
                <a:spcPct val="120000"/>
              </a:lnSpc>
              <a:spcBef>
                <a:spcPts val="0"/>
              </a:spcBef>
              <a:spcAft>
                <a:spcPts val="0"/>
              </a:spcAft>
              <a:buNone/>
            </a:pPr>
            <a:r>
              <a:rPr lang="en-US" sz="1400">
                <a:solidFill>
                  <a:schemeClr val="dk1"/>
                </a:solidFill>
                <a:latin typeface="Calibri"/>
                <a:ea typeface="Calibri"/>
                <a:cs typeface="Calibri"/>
                <a:sym typeface="Calibri"/>
              </a:rPr>
              <a:t>Nationale kvalifikationssystemer kan til dels forhindre nem integration af MC'er; kan indikere, at MC'er ekspanderer uden for formelle QF'er, men har brug for en solid kreditbase; kommunikere status for legitimationsoplysninger klar</a:t>
            </a:r>
            <a:endParaRPr sz="1400">
              <a:solidFill>
                <a:srgbClr val="000000"/>
              </a:solidFill>
              <a:latin typeface="Calibri"/>
              <a:ea typeface="Calibri"/>
              <a:cs typeface="Calibri"/>
              <a:sym typeface="Calibri"/>
            </a:endParaRPr>
          </a:p>
          <a:p>
            <a:pPr indent="0" lvl="0" marL="0" marR="0" rtl="0" algn="just">
              <a:spcBef>
                <a:spcPts val="0"/>
              </a:spcBef>
              <a:spcAft>
                <a:spcPts val="0"/>
              </a:spcAft>
              <a:buClr>
                <a:schemeClr val="dk1"/>
              </a:buClr>
              <a:buSzPts val="1800"/>
              <a:buFont typeface="Arial"/>
              <a:buChar char="•"/>
            </a:pPr>
            <a:r>
              <a:rPr b="1" lang="en-US" sz="1800">
                <a:solidFill>
                  <a:schemeClr val="dk1"/>
                </a:solidFill>
                <a:latin typeface="Calibri"/>
                <a:ea typeface="Calibri"/>
                <a:cs typeface="Calibri"/>
                <a:sym typeface="Calibri"/>
              </a:rPr>
              <a:t>Kvalitetssikring</a:t>
            </a:r>
            <a:endParaRPr b="1" sz="1800">
              <a:solidFill>
                <a:srgbClr val="000000"/>
              </a:solidFill>
              <a:latin typeface="Calibri"/>
              <a:ea typeface="Calibri"/>
              <a:cs typeface="Calibri"/>
              <a:sym typeface="Calibri"/>
            </a:endParaRPr>
          </a:p>
          <a:p>
            <a:pPr indent="0" lvl="0" marL="284400" marR="0" rtl="0" algn="just">
              <a:lnSpc>
                <a:spcPct val="120000"/>
              </a:lnSpc>
              <a:spcBef>
                <a:spcPts val="0"/>
              </a:spcBef>
              <a:spcAft>
                <a:spcPts val="0"/>
              </a:spcAft>
              <a:buNone/>
            </a:pPr>
            <a:r>
              <a:rPr lang="en-US" sz="1400">
                <a:solidFill>
                  <a:schemeClr val="dk1"/>
                </a:solidFill>
                <a:latin typeface="Calibri"/>
                <a:ea typeface="Calibri"/>
                <a:cs typeface="Calibri"/>
                <a:sym typeface="Calibri"/>
              </a:rPr>
              <a:t>Kvalitetstjek og opdateringer er nødvendige for at sikre et højere niveau af accept og relevans; gør dem skalerbare for at justere, når Micro Credentials hentes; akkreditering; lære af bedste praksis</a:t>
            </a:r>
            <a:endParaRPr sz="1400">
              <a:solidFill>
                <a:srgbClr val="000000"/>
              </a:solidFill>
              <a:latin typeface="Calibri"/>
              <a:ea typeface="Calibri"/>
              <a:cs typeface="Calibri"/>
              <a:sym typeface="Calibri"/>
            </a:endParaRPr>
          </a:p>
          <a:p>
            <a:pPr indent="0" lvl="0" marL="0" marR="0" rtl="0" algn="just">
              <a:spcBef>
                <a:spcPts val="0"/>
              </a:spcBef>
              <a:spcAft>
                <a:spcPts val="0"/>
              </a:spcAft>
              <a:buClr>
                <a:schemeClr val="dk1"/>
              </a:buClr>
              <a:buSzPts val="1800"/>
              <a:buFont typeface="Arial"/>
              <a:buChar char="•"/>
            </a:pPr>
            <a:r>
              <a:rPr b="1" lang="en-US" sz="1800">
                <a:solidFill>
                  <a:schemeClr val="dk1"/>
                </a:solidFill>
                <a:latin typeface="Calibri"/>
                <a:ea typeface="Calibri"/>
                <a:cs typeface="Calibri"/>
                <a:sym typeface="Calibri"/>
              </a:rPr>
              <a:t>Format: digital eller papir</a:t>
            </a:r>
            <a:endParaRPr b="1" sz="1800">
              <a:solidFill>
                <a:srgbClr val="000000"/>
              </a:solidFill>
              <a:latin typeface="Calibri"/>
              <a:ea typeface="Calibri"/>
              <a:cs typeface="Calibri"/>
              <a:sym typeface="Calibri"/>
            </a:endParaRPr>
          </a:p>
          <a:p>
            <a:pPr indent="0" lvl="0" marL="284400" marR="0" rtl="0" algn="just">
              <a:lnSpc>
                <a:spcPct val="120000"/>
              </a:lnSpc>
              <a:spcBef>
                <a:spcPts val="0"/>
              </a:spcBef>
              <a:spcAft>
                <a:spcPts val="0"/>
              </a:spcAft>
              <a:buNone/>
            </a:pPr>
            <a:r>
              <a:rPr lang="en-US" sz="1400">
                <a:solidFill>
                  <a:schemeClr val="dk1"/>
                </a:solidFill>
                <a:latin typeface="Calibri"/>
                <a:ea typeface="Calibri"/>
                <a:cs typeface="Calibri"/>
                <a:sym typeface="Calibri"/>
              </a:rPr>
              <a:t>Micro Credentials har en tendens til at blive leveret som digital eller hybrid læring gennem eksisterende eller nye platformløsninger</a:t>
            </a:r>
            <a:endParaRPr sz="1400">
              <a:solidFill>
                <a:srgbClr val="000000"/>
              </a:solidFill>
              <a:latin typeface="Calibri"/>
              <a:ea typeface="Calibri"/>
              <a:cs typeface="Calibri"/>
              <a:sym typeface="Calibri"/>
            </a:endParaRPr>
          </a:p>
        </p:txBody>
      </p:sp>
      <p:grpSp>
        <p:nvGrpSpPr>
          <p:cNvPr id="609" name="Google Shape;609;p18"/>
          <p:cNvGrpSpPr/>
          <p:nvPr/>
        </p:nvGrpSpPr>
        <p:grpSpPr>
          <a:xfrm>
            <a:off x="10207680" y="3008972"/>
            <a:ext cx="1440000" cy="1022400"/>
            <a:chOff x="6955701" y="2238940"/>
            <a:chExt cx="3578490" cy="2551227"/>
          </a:xfrm>
        </p:grpSpPr>
        <p:sp>
          <p:nvSpPr>
            <p:cNvPr id="610" name="Google Shape;610;p18"/>
            <p:cNvSpPr/>
            <p:nvPr/>
          </p:nvSpPr>
          <p:spPr>
            <a:xfrm>
              <a:off x="7186596" y="2890910"/>
              <a:ext cx="833100" cy="833247"/>
            </a:xfrm>
            <a:custGeom>
              <a:rect b="b" l="l" r="r" t="t"/>
              <a:pathLst>
                <a:path extrusionOk="0" h="833247" w="833099">
                  <a:moveTo>
                    <a:pt x="7574" y="418186"/>
                  </a:moveTo>
                  <a:cubicBezTo>
                    <a:pt x="47108" y="965557"/>
                    <a:pt x="790081" y="965403"/>
                    <a:pt x="829464" y="418186"/>
                  </a:cubicBezTo>
                  <a:cubicBezTo>
                    <a:pt x="789930" y="-129185"/>
                    <a:pt x="47007" y="-129031"/>
                    <a:pt x="7574" y="418186"/>
                  </a:cubicBezTo>
                  <a:close/>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11" name="Google Shape;611;p18"/>
            <p:cNvSpPr/>
            <p:nvPr/>
          </p:nvSpPr>
          <p:spPr>
            <a:xfrm>
              <a:off x="7597490" y="3720319"/>
              <a:ext cx="10098" cy="210884"/>
            </a:xfrm>
            <a:custGeom>
              <a:rect b="b" l="l" r="r" t="t"/>
              <a:pathLst>
                <a:path extrusionOk="0" h="210883" w="10098">
                  <a:moveTo>
                    <a:pt x="7574" y="7715"/>
                  </a:moveTo>
                  <a:lnTo>
                    <a:pt x="7574" y="203734"/>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12" name="Google Shape;612;p18"/>
            <p:cNvSpPr/>
            <p:nvPr/>
          </p:nvSpPr>
          <p:spPr>
            <a:xfrm>
              <a:off x="6955701" y="3932132"/>
              <a:ext cx="1600561" cy="786956"/>
            </a:xfrm>
            <a:custGeom>
              <a:rect b="b" l="l" r="r" t="t"/>
              <a:pathLst>
                <a:path extrusionOk="0" h="786955" w="1600561">
                  <a:moveTo>
                    <a:pt x="1593896" y="17381"/>
                  </a:moveTo>
                  <a:lnTo>
                    <a:pt x="1473324" y="12238"/>
                  </a:lnTo>
                  <a:lnTo>
                    <a:pt x="1473324" y="652346"/>
                  </a:lnTo>
                  <a:lnTo>
                    <a:pt x="1322508" y="652346"/>
                  </a:lnTo>
                  <a:cubicBezTo>
                    <a:pt x="1296354" y="-213511"/>
                    <a:pt x="29891" y="-200806"/>
                    <a:pt x="7574" y="652398"/>
                  </a:cubicBezTo>
                  <a:cubicBezTo>
                    <a:pt x="7574" y="652346"/>
                    <a:pt x="794575" y="652346"/>
                    <a:pt x="794575" y="652346"/>
                  </a:cubicBezTo>
                  <a:lnTo>
                    <a:pt x="794575" y="782528"/>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13" name="Google Shape;613;p18"/>
            <p:cNvSpPr/>
            <p:nvPr/>
          </p:nvSpPr>
          <p:spPr>
            <a:xfrm>
              <a:off x="8428722" y="2784151"/>
              <a:ext cx="1908555" cy="1877378"/>
            </a:xfrm>
            <a:custGeom>
              <a:rect b="b" l="l" r="r" t="t"/>
              <a:pathLst>
                <a:path extrusionOk="0" h="1877377" w="1908555">
                  <a:moveTo>
                    <a:pt x="7574" y="1075146"/>
                  </a:moveTo>
                  <a:lnTo>
                    <a:pt x="7574" y="162020"/>
                  </a:lnTo>
                  <a:cubicBezTo>
                    <a:pt x="7574" y="43720"/>
                    <a:pt x="110726" y="7715"/>
                    <a:pt x="194390" y="7715"/>
                  </a:cubicBezTo>
                  <a:lnTo>
                    <a:pt x="1754558" y="7715"/>
                  </a:lnTo>
                  <a:cubicBezTo>
                    <a:pt x="1838222" y="7715"/>
                    <a:pt x="1906031" y="76792"/>
                    <a:pt x="1906031" y="162020"/>
                  </a:cubicBezTo>
                  <a:lnTo>
                    <a:pt x="1906031" y="187012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14" name="Google Shape;614;p18"/>
            <p:cNvSpPr/>
            <p:nvPr/>
          </p:nvSpPr>
          <p:spPr>
            <a:xfrm>
              <a:off x="8226758" y="2573318"/>
              <a:ext cx="2307433" cy="2216849"/>
            </a:xfrm>
            <a:custGeom>
              <a:rect b="b" l="l" r="r" t="t"/>
              <a:pathLst>
                <a:path extrusionOk="0" h="2216848" w="2307433">
                  <a:moveTo>
                    <a:pt x="7574" y="1580906"/>
                  </a:moveTo>
                  <a:lnTo>
                    <a:pt x="7574" y="176062"/>
                  </a:lnTo>
                  <a:cubicBezTo>
                    <a:pt x="7574" y="83068"/>
                    <a:pt x="75383" y="7715"/>
                    <a:pt x="159046" y="7715"/>
                  </a:cubicBezTo>
                  <a:lnTo>
                    <a:pt x="2153436" y="7715"/>
                  </a:lnTo>
                  <a:cubicBezTo>
                    <a:pt x="2237100" y="7715"/>
                    <a:pt x="2304909" y="83119"/>
                    <a:pt x="2304909" y="176062"/>
                  </a:cubicBezTo>
                  <a:lnTo>
                    <a:pt x="2304909" y="2209442"/>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15" name="Google Shape;615;p18"/>
            <p:cNvSpPr/>
            <p:nvPr/>
          </p:nvSpPr>
          <p:spPr>
            <a:xfrm>
              <a:off x="8726618" y="3113335"/>
              <a:ext cx="469565" cy="303467"/>
            </a:xfrm>
            <a:custGeom>
              <a:rect b="b" l="l" r="r" t="t"/>
              <a:pathLst>
                <a:path extrusionOk="0" h="303466" w="469565">
                  <a:moveTo>
                    <a:pt x="7574" y="141703"/>
                  </a:moveTo>
                  <a:lnTo>
                    <a:pt x="167680" y="298992"/>
                  </a:lnTo>
                  <a:lnTo>
                    <a:pt x="465021"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16" name="Google Shape;616;p18"/>
            <p:cNvSpPr/>
            <p:nvPr/>
          </p:nvSpPr>
          <p:spPr>
            <a:xfrm>
              <a:off x="9447123" y="3317223"/>
              <a:ext cx="570547" cy="20574"/>
            </a:xfrm>
            <a:custGeom>
              <a:rect b="b" l="l" r="r" t="t"/>
              <a:pathLst>
                <a:path extrusionOk="0" h="20574" w="570546">
                  <a:moveTo>
                    <a:pt x="7574" y="13527"/>
                  </a:moveTo>
                  <a:lnTo>
                    <a:pt x="567972"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17" name="Google Shape;617;p18"/>
            <p:cNvSpPr/>
            <p:nvPr/>
          </p:nvSpPr>
          <p:spPr>
            <a:xfrm>
              <a:off x="8737575" y="3563956"/>
              <a:ext cx="469565" cy="303467"/>
            </a:xfrm>
            <a:custGeom>
              <a:rect b="b" l="l" r="r" t="t"/>
              <a:pathLst>
                <a:path extrusionOk="0" h="303466" w="469565">
                  <a:moveTo>
                    <a:pt x="7574" y="141704"/>
                  </a:moveTo>
                  <a:lnTo>
                    <a:pt x="167731" y="298940"/>
                  </a:lnTo>
                  <a:lnTo>
                    <a:pt x="465071"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18" name="Google Shape;618;p18"/>
            <p:cNvSpPr/>
            <p:nvPr/>
          </p:nvSpPr>
          <p:spPr>
            <a:xfrm>
              <a:off x="9458130" y="3767845"/>
              <a:ext cx="570547" cy="20574"/>
            </a:xfrm>
            <a:custGeom>
              <a:rect b="b" l="l" r="r" t="t"/>
              <a:pathLst>
                <a:path extrusionOk="0" h="20574" w="570546">
                  <a:moveTo>
                    <a:pt x="7574" y="13527"/>
                  </a:moveTo>
                  <a:lnTo>
                    <a:pt x="567972"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19" name="Google Shape;619;p18"/>
            <p:cNvSpPr/>
            <p:nvPr/>
          </p:nvSpPr>
          <p:spPr>
            <a:xfrm>
              <a:off x="8743331" y="4014527"/>
              <a:ext cx="469565" cy="303467"/>
            </a:xfrm>
            <a:custGeom>
              <a:rect b="b" l="l" r="r" t="t"/>
              <a:pathLst>
                <a:path extrusionOk="0" h="303466" w="469565">
                  <a:moveTo>
                    <a:pt x="7574" y="141704"/>
                  </a:moveTo>
                  <a:lnTo>
                    <a:pt x="167680" y="298992"/>
                  </a:lnTo>
                  <a:lnTo>
                    <a:pt x="465021"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20" name="Google Shape;620;p18"/>
            <p:cNvSpPr/>
            <p:nvPr/>
          </p:nvSpPr>
          <p:spPr>
            <a:xfrm>
              <a:off x="9463835" y="4218415"/>
              <a:ext cx="570547" cy="20574"/>
            </a:xfrm>
            <a:custGeom>
              <a:rect b="b" l="l" r="r" t="t"/>
              <a:pathLst>
                <a:path extrusionOk="0" h="20574" w="570546">
                  <a:moveTo>
                    <a:pt x="7574" y="13527"/>
                  </a:moveTo>
                  <a:lnTo>
                    <a:pt x="567972"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21" name="Google Shape;621;p18"/>
            <p:cNvSpPr/>
            <p:nvPr/>
          </p:nvSpPr>
          <p:spPr>
            <a:xfrm>
              <a:off x="8938680" y="2238940"/>
              <a:ext cx="913885" cy="540068"/>
            </a:xfrm>
            <a:custGeom>
              <a:rect b="b" l="l" r="r" t="t"/>
              <a:pathLst>
                <a:path extrusionOk="0" h="540067" w="913884">
                  <a:moveTo>
                    <a:pt x="7574" y="537496"/>
                  </a:moveTo>
                  <a:lnTo>
                    <a:pt x="12623" y="254603"/>
                  </a:lnTo>
                  <a:lnTo>
                    <a:pt x="270126" y="254603"/>
                  </a:lnTo>
                  <a:cubicBezTo>
                    <a:pt x="270126" y="254603"/>
                    <a:pt x="254979" y="7715"/>
                    <a:pt x="472090" y="7715"/>
                  </a:cubicBezTo>
                  <a:cubicBezTo>
                    <a:pt x="689201" y="7715"/>
                    <a:pt x="683495" y="254603"/>
                    <a:pt x="683495" y="254603"/>
                  </a:cubicBezTo>
                  <a:lnTo>
                    <a:pt x="911360" y="254603"/>
                  </a:lnTo>
                  <a:lnTo>
                    <a:pt x="906311" y="537496"/>
                  </a:lnTo>
                </a:path>
              </a:pathLst>
            </a:custGeom>
            <a:solidFill>
              <a:srgbClr val="FFFFFF"/>
            </a:solid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22" name="Google Shape;622;p18"/>
            <p:cNvSpPr/>
            <p:nvPr/>
          </p:nvSpPr>
          <p:spPr>
            <a:xfrm>
              <a:off x="9302214" y="2341810"/>
              <a:ext cx="212062" cy="216027"/>
            </a:xfrm>
            <a:custGeom>
              <a:rect b="b" l="l" r="r" t="t"/>
              <a:pathLst>
                <a:path extrusionOk="0" h="216027" w="212061">
                  <a:moveTo>
                    <a:pt x="209537" y="110585"/>
                  </a:moveTo>
                  <a:cubicBezTo>
                    <a:pt x="209537" y="167399"/>
                    <a:pt x="164326" y="213455"/>
                    <a:pt x="108555" y="213455"/>
                  </a:cubicBezTo>
                  <a:cubicBezTo>
                    <a:pt x="52785" y="213455"/>
                    <a:pt x="7574" y="167399"/>
                    <a:pt x="7574" y="110585"/>
                  </a:cubicBezTo>
                  <a:cubicBezTo>
                    <a:pt x="7574" y="53772"/>
                    <a:pt x="52785" y="7715"/>
                    <a:pt x="108555" y="7715"/>
                  </a:cubicBezTo>
                  <a:cubicBezTo>
                    <a:pt x="164326" y="7715"/>
                    <a:pt x="209537" y="53772"/>
                    <a:pt x="209537" y="110585"/>
                  </a:cubicBezTo>
                  <a:close/>
                </a:path>
              </a:pathLst>
            </a:custGeom>
            <a:solidFill>
              <a:srgbClr val="0AA14A"/>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AA14A"/>
                </a:solidFill>
                <a:latin typeface="Calibri"/>
                <a:ea typeface="Calibri"/>
                <a:cs typeface="Calibri"/>
                <a:sym typeface="Calibri"/>
              </a:endParaRPr>
            </a:p>
          </p:txBody>
        </p:sp>
      </p:grpSp>
      <p:sp>
        <p:nvSpPr>
          <p:cNvPr id="623" name="Google Shape;623;p18"/>
          <p:cNvSpPr txBox="1"/>
          <p:nvPr/>
        </p:nvSpPr>
        <p:spPr>
          <a:xfrm>
            <a:off x="451029" y="1271510"/>
            <a:ext cx="8086142" cy="400110"/>
          </a:xfrm>
          <a:prstGeom prst="rect">
            <a:avLst/>
          </a:prstGeom>
          <a:noFill/>
          <a:ln>
            <a:noFill/>
          </a:ln>
        </p:spPr>
        <p:txBody>
          <a:bodyPr anchorCtr="0" anchor="t" bIns="45700" lIns="91425" spcFirstLastPara="1" rIns="91425" wrap="square" tIns="45700">
            <a:spAutoFit/>
          </a:bodyPr>
          <a:lstStyle/>
          <a:p>
            <a:pPr indent="0" lvl="0" marL="108000" marR="0" rtl="0" algn="l">
              <a:spcBef>
                <a:spcPts val="0"/>
              </a:spcBef>
              <a:spcAft>
                <a:spcPts val="0"/>
              </a:spcAft>
              <a:buNone/>
            </a:pPr>
            <a:r>
              <a:rPr lang="en-US" sz="2000">
                <a:solidFill>
                  <a:schemeClr val="dk1"/>
                </a:solidFill>
                <a:latin typeface="Calibri"/>
                <a:ea typeface="Calibri"/>
                <a:cs typeface="Calibri"/>
                <a:sym typeface="Calibri"/>
              </a:rPr>
              <a:t>3.1 Format af </a:t>
            </a:r>
            <a:r>
              <a:rPr lang="en-US" sz="2000">
                <a:solidFill>
                  <a:schemeClr val="dk1"/>
                </a:solidFill>
                <a:latin typeface="Calibri"/>
                <a:ea typeface="Calibri"/>
                <a:cs typeface="Calibri"/>
                <a:sym typeface="Calibri"/>
              </a:rPr>
              <a:t>mikro-læringsmoduler</a:t>
            </a:r>
            <a:endParaRPr sz="2000">
              <a:solidFill>
                <a:schemeClr val="dk1"/>
              </a:solidFill>
              <a:latin typeface="Calibri"/>
              <a:ea typeface="Calibri"/>
              <a:cs typeface="Calibri"/>
              <a:sym typeface="Calibri"/>
            </a:endParaRPr>
          </a:p>
        </p:txBody>
      </p:sp>
      <p:sp>
        <p:nvSpPr>
          <p:cNvPr id="624" name="Google Shape;624;p18"/>
          <p:cNvSpPr txBox="1"/>
          <p:nvPr/>
        </p:nvSpPr>
        <p:spPr>
          <a:xfrm>
            <a:off x="688320" y="1608724"/>
            <a:ext cx="6326100" cy="2769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200">
                <a:solidFill>
                  <a:schemeClr val="dk1"/>
                </a:solidFill>
                <a:latin typeface="Calibri"/>
                <a:ea typeface="Calibri"/>
                <a:cs typeface="Calibri"/>
                <a:sym typeface="Calibri"/>
              </a:rPr>
              <a:t>Forbered </a:t>
            </a:r>
            <a:r>
              <a:rPr lang="en-US" sz="1200">
                <a:solidFill>
                  <a:schemeClr val="dk1"/>
                </a:solidFill>
                <a:latin typeface="Calibri"/>
                <a:ea typeface="Calibri"/>
                <a:cs typeface="Calibri"/>
                <a:sym typeface="Calibri"/>
              </a:rPr>
              <a:t>mikro-læringsmoduler</a:t>
            </a:r>
            <a:r>
              <a:rPr lang="en-US" sz="1200">
                <a:solidFill>
                  <a:schemeClr val="dk1"/>
                </a:solidFill>
                <a:latin typeface="Calibri"/>
                <a:ea typeface="Calibri"/>
                <a:cs typeface="Calibri"/>
                <a:sym typeface="Calibri"/>
              </a:rPr>
              <a:t> godt for at undgå overudbud og dermed devaluering </a:t>
            </a:r>
            <a:endParaRPr sz="1200">
              <a:solidFill>
                <a:schemeClr val="dk1"/>
              </a:solidFill>
              <a:latin typeface="Calibri"/>
              <a:ea typeface="Calibri"/>
              <a:cs typeface="Calibri"/>
              <a:sym typeface="Calibri"/>
            </a:endParaRPr>
          </a:p>
        </p:txBody>
      </p:sp>
      <p:sp>
        <p:nvSpPr>
          <p:cNvPr id="625" name="Google Shape;625;p18"/>
          <p:cNvSpPr/>
          <p:nvPr/>
        </p:nvSpPr>
        <p:spPr>
          <a:xfrm>
            <a:off x="886582" y="2967335"/>
            <a:ext cx="8257418" cy="64633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Calibri"/>
                <a:ea typeface="Calibri"/>
                <a:cs typeface="Calibri"/>
                <a:sym typeface="Calibri"/>
              </a:rPr>
              <a:t>Gør det tilgængeligt for alle, herunder dårligt stillede og sårbare grupper, for at sikre adgang til relevant uddannelse af høj kvalitet gennem hele deres levetid</a:t>
            </a:r>
            <a:endParaRPr sz="1800">
              <a:solidFill>
                <a:schemeClr val="dk1"/>
              </a:solidFill>
              <a:latin typeface="Calibri"/>
              <a:ea typeface="Calibri"/>
              <a:cs typeface="Calibri"/>
              <a:sym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9" name="Shape 629"/>
        <p:cNvGrpSpPr/>
        <p:nvPr/>
      </p:nvGrpSpPr>
      <p:grpSpPr>
        <a:xfrm>
          <a:off x="0" y="0"/>
          <a:ext cx="0" cy="0"/>
          <a:chOff x="0" y="0"/>
          <a:chExt cx="0" cy="0"/>
        </a:xfrm>
      </p:grpSpPr>
      <p:cxnSp>
        <p:nvCxnSpPr>
          <p:cNvPr id="630" name="Google Shape;630;p19"/>
          <p:cNvCxnSpPr/>
          <p:nvPr/>
        </p:nvCxnSpPr>
        <p:spPr>
          <a:xfrm>
            <a:off x="8937523" y="3631149"/>
            <a:ext cx="1058564" cy="0"/>
          </a:xfrm>
          <a:prstGeom prst="straightConnector1">
            <a:avLst/>
          </a:prstGeom>
          <a:noFill/>
          <a:ln cap="flat" cmpd="sng" w="9525">
            <a:solidFill>
              <a:srgbClr val="0AA14A"/>
            </a:solidFill>
            <a:prstDash val="dash"/>
            <a:round/>
            <a:headEnd len="sm" w="sm" type="none"/>
            <a:tailEnd len="sm" w="sm" type="none"/>
          </a:ln>
        </p:spPr>
      </p:cxnSp>
      <p:sp>
        <p:nvSpPr>
          <p:cNvPr id="631" name="Google Shape;631;p19"/>
          <p:cNvSpPr txBox="1"/>
          <p:nvPr/>
        </p:nvSpPr>
        <p:spPr>
          <a:xfrm>
            <a:off x="5506551" y="5910839"/>
            <a:ext cx="469800" cy="39150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None/>
            </a:pPr>
            <a:fld id="{00000000-1234-1234-1234-123412341234}" type="slidenum">
              <a:rPr lang="en-US" sz="1800">
                <a:solidFill>
                  <a:schemeClr val="dk1"/>
                </a:solidFill>
                <a:latin typeface="Calibri"/>
                <a:ea typeface="Calibri"/>
                <a:cs typeface="Calibri"/>
                <a:sym typeface="Calibri"/>
              </a:rPr>
              <a:t>‹#›</a:t>
            </a:fld>
            <a:endParaRPr sz="1800">
              <a:solidFill>
                <a:schemeClr val="dk1"/>
              </a:solidFill>
              <a:latin typeface="Calibri"/>
              <a:ea typeface="Calibri"/>
              <a:cs typeface="Calibri"/>
              <a:sym typeface="Calibri"/>
            </a:endParaRPr>
          </a:p>
        </p:txBody>
      </p:sp>
      <p:sp>
        <p:nvSpPr>
          <p:cNvPr id="632" name="Google Shape;632;p19"/>
          <p:cNvSpPr/>
          <p:nvPr/>
        </p:nvSpPr>
        <p:spPr>
          <a:xfrm>
            <a:off x="544320" y="2142512"/>
            <a:ext cx="4544793" cy="1607746"/>
          </a:xfrm>
          <a:prstGeom prst="rect">
            <a:avLst/>
          </a:prstGeom>
          <a:noFill/>
          <a:ln cap="flat" cmpd="sng" w="9525">
            <a:solidFill>
              <a:srgbClr val="0AA14A"/>
            </a:solidFill>
            <a:prstDash val="dash"/>
            <a:round/>
            <a:headEnd len="sm" w="sm" type="none"/>
            <a:tailEnd len="sm" w="sm" type="none"/>
          </a:ln>
        </p:spPr>
        <p:txBody>
          <a:bodyPr anchorCtr="0" anchor="t" bIns="91425" lIns="91425" spcFirstLastPara="1" rIns="1371600" wrap="square" tIns="91425">
            <a:noAutofit/>
          </a:bodyPr>
          <a:lstStyle/>
          <a:p>
            <a:pPr indent="0" lvl="0" marL="0" marR="0" rtl="0" algn="l">
              <a:spcBef>
                <a:spcPts val="0"/>
              </a:spcBef>
              <a:spcAft>
                <a:spcPts val="0"/>
              </a:spcAft>
              <a:buClr>
                <a:schemeClr val="dk1"/>
              </a:buClr>
              <a:buSzPts val="2000"/>
              <a:buFont typeface="Calibri"/>
              <a:buNone/>
            </a:pPr>
            <a:r>
              <a:rPr b="1" lang="en-US" sz="2000">
                <a:solidFill>
                  <a:schemeClr val="dk1"/>
                </a:solidFill>
                <a:latin typeface="Calibri"/>
                <a:ea typeface="Calibri"/>
                <a:cs typeface="Calibri"/>
                <a:sym typeface="Calibri"/>
              </a:rPr>
              <a:t>Fokus på restitutionsevner</a:t>
            </a:r>
            <a:endParaRPr b="1" sz="1800">
              <a:solidFill>
                <a:schemeClr val="dk1"/>
              </a:solidFill>
              <a:latin typeface="Calibri"/>
              <a:ea typeface="Calibri"/>
              <a:cs typeface="Calibri"/>
              <a:sym typeface="Calibri"/>
            </a:endParaRPr>
          </a:p>
          <a:p>
            <a:pPr indent="0" lvl="0" marL="0" marR="0" rtl="0" algn="l">
              <a:lnSpc>
                <a:spcPct val="120000"/>
              </a:lnSpc>
              <a:spcBef>
                <a:spcPts val="0"/>
              </a:spcBef>
              <a:spcAft>
                <a:spcPts val="0"/>
              </a:spcAft>
              <a:buNone/>
            </a:pPr>
            <a:r>
              <a:rPr lang="en-US" sz="1600">
                <a:solidFill>
                  <a:schemeClr val="dk1"/>
                </a:solidFill>
                <a:latin typeface="Calibri"/>
                <a:ea typeface="Calibri"/>
                <a:cs typeface="Calibri"/>
                <a:sym typeface="Calibri"/>
              </a:rPr>
              <a:t>Viden, færdigheder og kompetencer til at komme sig efter pandemien og overgangen til en grøn, digital økonomi</a:t>
            </a:r>
            <a:endParaRPr/>
          </a:p>
          <a:p>
            <a:pPr indent="0" lvl="0" marL="0" marR="0" rtl="0" algn="l">
              <a:lnSpc>
                <a:spcPct val="120000"/>
              </a:lnSpc>
              <a:spcBef>
                <a:spcPts val="0"/>
              </a:spcBef>
              <a:spcAft>
                <a:spcPts val="0"/>
              </a:spcAft>
              <a:buNone/>
            </a:pPr>
            <a:r>
              <a:rPr lang="en-US" sz="1600">
                <a:solidFill>
                  <a:srgbClr val="000000"/>
                </a:solidFill>
                <a:latin typeface="Calibri"/>
                <a:ea typeface="Calibri"/>
                <a:cs typeface="Calibri"/>
                <a:sym typeface="Calibri"/>
              </a:rPr>
              <a:t> </a:t>
            </a:r>
            <a:endParaRPr sz="1600">
              <a:solidFill>
                <a:srgbClr val="000000"/>
              </a:solidFill>
              <a:latin typeface="Calibri"/>
              <a:ea typeface="Calibri"/>
              <a:cs typeface="Calibri"/>
              <a:sym typeface="Calibri"/>
            </a:endParaRPr>
          </a:p>
        </p:txBody>
      </p:sp>
      <p:sp>
        <p:nvSpPr>
          <p:cNvPr id="633" name="Google Shape;633;p19"/>
          <p:cNvSpPr/>
          <p:nvPr/>
        </p:nvSpPr>
        <p:spPr>
          <a:xfrm>
            <a:off x="5230174" y="2141716"/>
            <a:ext cx="4260818" cy="1608542"/>
          </a:xfrm>
          <a:prstGeom prst="rect">
            <a:avLst/>
          </a:prstGeom>
          <a:noFill/>
          <a:ln cap="flat" cmpd="sng" w="9525">
            <a:solidFill>
              <a:srgbClr val="0AA14A"/>
            </a:solidFill>
            <a:prstDash val="dash"/>
            <a:round/>
            <a:headEnd len="sm" w="sm" type="none"/>
            <a:tailEnd len="sm" w="sm" type="none"/>
          </a:ln>
        </p:spPr>
        <p:txBody>
          <a:bodyPr anchorCtr="0" anchor="t" bIns="91425" lIns="1371600" spcFirstLastPara="1" rIns="91425" wrap="square" tIns="91425">
            <a:noAutofit/>
          </a:bodyPr>
          <a:lstStyle/>
          <a:p>
            <a:pPr indent="0" lvl="0" marL="0" marR="0" rtl="0" algn="r">
              <a:spcBef>
                <a:spcPts val="0"/>
              </a:spcBef>
              <a:spcAft>
                <a:spcPts val="0"/>
              </a:spcAft>
              <a:buNone/>
            </a:pPr>
            <a:r>
              <a:rPr b="1" lang="en-US" sz="2000">
                <a:solidFill>
                  <a:schemeClr val="dk1"/>
                </a:solidFill>
                <a:latin typeface="Calibri"/>
                <a:ea typeface="Calibri"/>
                <a:cs typeface="Calibri"/>
                <a:sym typeface="Calibri"/>
              </a:rPr>
              <a:t>Være på forkant</a:t>
            </a:r>
            <a:endParaRPr b="1" sz="1800">
              <a:solidFill>
                <a:schemeClr val="dk1"/>
              </a:solidFill>
              <a:latin typeface="Calibri"/>
              <a:ea typeface="Calibri"/>
              <a:cs typeface="Calibri"/>
              <a:sym typeface="Calibri"/>
            </a:endParaRPr>
          </a:p>
          <a:p>
            <a:pPr indent="0" lvl="0" marL="0" marR="0" rtl="0" algn="r">
              <a:spcBef>
                <a:spcPts val="0"/>
              </a:spcBef>
              <a:spcAft>
                <a:spcPts val="0"/>
              </a:spcAft>
              <a:buNone/>
            </a:pPr>
            <a:r>
              <a:rPr lang="en-US" sz="1600">
                <a:solidFill>
                  <a:schemeClr val="dk1"/>
                </a:solidFill>
                <a:latin typeface="Calibri"/>
                <a:ea typeface="Calibri"/>
                <a:cs typeface="Calibri"/>
                <a:sym typeface="Calibri"/>
              </a:rPr>
              <a:t>Der er næsten ingen tegninger, konceptet er nyt, EF’s plan er at etablere det på uddannelsesmarkederne i</a:t>
            </a:r>
            <a:endParaRPr/>
          </a:p>
          <a:p>
            <a:pPr indent="0" lvl="0" marL="0" marR="0" rtl="0" algn="r">
              <a:spcBef>
                <a:spcPts val="0"/>
              </a:spcBef>
              <a:spcAft>
                <a:spcPts val="0"/>
              </a:spcAft>
              <a:buNone/>
            </a:pPr>
            <a:r>
              <a:rPr lang="en-US" sz="1600">
                <a:solidFill>
                  <a:srgbClr val="000000"/>
                </a:solidFill>
                <a:latin typeface="Calibri"/>
                <a:ea typeface="Calibri"/>
                <a:cs typeface="Calibri"/>
                <a:sym typeface="Calibri"/>
              </a:rPr>
              <a:t> 2025</a:t>
            </a:r>
            <a:endParaRPr/>
          </a:p>
        </p:txBody>
      </p:sp>
      <p:sp>
        <p:nvSpPr>
          <p:cNvPr id="634" name="Google Shape;634;p19"/>
          <p:cNvSpPr/>
          <p:nvPr/>
        </p:nvSpPr>
        <p:spPr>
          <a:xfrm>
            <a:off x="544320" y="4001873"/>
            <a:ext cx="4544793" cy="1677431"/>
          </a:xfrm>
          <a:prstGeom prst="rect">
            <a:avLst/>
          </a:prstGeom>
          <a:noFill/>
          <a:ln cap="flat" cmpd="sng" w="9525">
            <a:solidFill>
              <a:srgbClr val="0AA14A"/>
            </a:solidFill>
            <a:prstDash val="dash"/>
            <a:round/>
            <a:headEnd len="sm" w="sm" type="none"/>
            <a:tailEnd len="sm" w="sm" type="none"/>
          </a:ln>
        </p:spPr>
        <p:txBody>
          <a:bodyPr anchorCtr="0" anchor="t" bIns="91425" lIns="91425" spcFirstLastPara="1" rIns="1371600" wrap="square" tIns="0">
            <a:noAutofit/>
          </a:bodyPr>
          <a:lstStyle/>
          <a:p>
            <a:pPr indent="0" lvl="0" marL="0" marR="0" rtl="0" algn="l">
              <a:lnSpc>
                <a:spcPct val="120000"/>
              </a:lnSpc>
              <a:spcBef>
                <a:spcPts val="0"/>
              </a:spcBef>
              <a:spcAft>
                <a:spcPts val="0"/>
              </a:spcAft>
              <a:buNone/>
            </a:pPr>
            <a:r>
              <a:rPr b="1" lang="en-US" sz="2000">
                <a:solidFill>
                  <a:schemeClr val="dk1"/>
                </a:solidFill>
                <a:latin typeface="Calibri"/>
                <a:ea typeface="Calibri"/>
                <a:cs typeface="Calibri"/>
                <a:sym typeface="Calibri"/>
              </a:rPr>
              <a:t>Inkluder rækker af elever</a:t>
            </a:r>
            <a:endParaRPr b="1" sz="1600">
              <a:solidFill>
                <a:schemeClr val="dk1"/>
              </a:solidFill>
              <a:latin typeface="Calibri"/>
              <a:ea typeface="Calibri"/>
              <a:cs typeface="Calibri"/>
              <a:sym typeface="Calibri"/>
            </a:endParaRPr>
          </a:p>
          <a:p>
            <a:pPr indent="0" lvl="0" marL="0" marR="0" rtl="0" algn="l">
              <a:lnSpc>
                <a:spcPct val="120000"/>
              </a:lnSpc>
              <a:spcBef>
                <a:spcPts val="0"/>
              </a:spcBef>
              <a:spcAft>
                <a:spcPts val="0"/>
              </a:spcAft>
              <a:buNone/>
            </a:pPr>
            <a:r>
              <a:rPr lang="en-US" sz="1600">
                <a:solidFill>
                  <a:schemeClr val="dk1"/>
                </a:solidFill>
                <a:latin typeface="Calibri"/>
                <a:ea typeface="Calibri"/>
                <a:cs typeface="Calibri"/>
                <a:sym typeface="Calibri"/>
              </a:rPr>
              <a:t>Adgang til viden, færdigheder og kompetencer for alle, herunder dårligt stillede og udsatte grupper</a:t>
            </a:r>
            <a:endParaRPr/>
          </a:p>
          <a:p>
            <a:pPr indent="0" lvl="0" marL="0" marR="0" rtl="0" algn="l">
              <a:lnSpc>
                <a:spcPct val="120000"/>
              </a:lnSpc>
              <a:spcBef>
                <a:spcPts val="0"/>
              </a:spcBef>
              <a:spcAft>
                <a:spcPts val="0"/>
              </a:spcAft>
              <a:buNone/>
            </a:pPr>
            <a:r>
              <a:t/>
            </a:r>
            <a:endParaRPr sz="1600">
              <a:solidFill>
                <a:srgbClr val="000000"/>
              </a:solidFill>
              <a:latin typeface="Calibri"/>
              <a:ea typeface="Calibri"/>
              <a:cs typeface="Calibri"/>
              <a:sym typeface="Calibri"/>
            </a:endParaRPr>
          </a:p>
        </p:txBody>
      </p:sp>
      <p:sp>
        <p:nvSpPr>
          <p:cNvPr id="635" name="Google Shape;635;p19"/>
          <p:cNvSpPr/>
          <p:nvPr/>
        </p:nvSpPr>
        <p:spPr>
          <a:xfrm>
            <a:off x="5230172" y="3692640"/>
            <a:ext cx="4260820" cy="1574503"/>
          </a:xfrm>
          <a:prstGeom prst="rect">
            <a:avLst/>
          </a:prstGeom>
          <a:noFill/>
          <a:ln cap="flat" cmpd="sng" w="9525">
            <a:solidFill>
              <a:srgbClr val="0AA14A"/>
            </a:solidFill>
            <a:prstDash val="dash"/>
            <a:round/>
            <a:headEnd len="sm" w="sm" type="none"/>
            <a:tailEnd len="sm" w="sm" type="none"/>
          </a:ln>
        </p:spPr>
        <p:txBody>
          <a:bodyPr anchorCtr="0" anchor="t" bIns="91425" lIns="1371600" spcFirstLastPara="1" rIns="91425" wrap="square" tIns="0">
            <a:noAutofit/>
          </a:bodyPr>
          <a:lstStyle/>
          <a:p>
            <a:pPr indent="0" lvl="0" marL="0" marR="0" rtl="0" algn="r">
              <a:lnSpc>
                <a:spcPct val="120000"/>
              </a:lnSpc>
              <a:spcBef>
                <a:spcPts val="0"/>
              </a:spcBef>
              <a:spcAft>
                <a:spcPts val="0"/>
              </a:spcAft>
              <a:buNone/>
            </a:pPr>
            <a:r>
              <a:rPr b="1" lang="en-US" sz="2000">
                <a:solidFill>
                  <a:schemeClr val="dk1"/>
                </a:solidFill>
                <a:latin typeface="Calibri"/>
                <a:ea typeface="Calibri"/>
                <a:cs typeface="Calibri"/>
                <a:sym typeface="Calibri"/>
              </a:rPr>
              <a:t>Styrke EUDs rolle</a:t>
            </a:r>
            <a:endParaRPr sz="1600">
              <a:solidFill>
                <a:schemeClr val="dk1"/>
              </a:solidFill>
              <a:latin typeface="Calibri"/>
              <a:ea typeface="Calibri"/>
              <a:cs typeface="Calibri"/>
              <a:sym typeface="Calibri"/>
            </a:endParaRPr>
          </a:p>
          <a:p>
            <a:pPr indent="0" lvl="0" marL="0" marR="0" rtl="0" algn="r">
              <a:lnSpc>
                <a:spcPct val="120000"/>
              </a:lnSpc>
              <a:spcBef>
                <a:spcPts val="0"/>
              </a:spcBef>
              <a:spcAft>
                <a:spcPts val="0"/>
              </a:spcAft>
              <a:buNone/>
            </a:pPr>
            <a:r>
              <a:rPr lang="en-US" sz="1600">
                <a:solidFill>
                  <a:schemeClr val="dk1"/>
                </a:solidFill>
                <a:latin typeface="Calibri"/>
                <a:ea typeface="Calibri"/>
                <a:cs typeface="Calibri"/>
                <a:sym typeface="Calibri"/>
              </a:rPr>
              <a:t>Fremme livslang læring med fleksible og modulære læringsmuligheder i tæt samarbejde med industrien</a:t>
            </a:r>
            <a:endParaRPr/>
          </a:p>
          <a:p>
            <a:pPr indent="0" lvl="0" marL="0" marR="0" rtl="0" algn="r">
              <a:lnSpc>
                <a:spcPct val="120000"/>
              </a:lnSpc>
              <a:spcBef>
                <a:spcPts val="0"/>
              </a:spcBef>
              <a:spcAft>
                <a:spcPts val="0"/>
              </a:spcAft>
              <a:buNone/>
            </a:pPr>
            <a:r>
              <a:rPr lang="en-US" sz="1600">
                <a:solidFill>
                  <a:srgbClr val="000000"/>
                </a:solidFill>
                <a:latin typeface="Calibri"/>
                <a:ea typeface="Calibri"/>
                <a:cs typeface="Calibri"/>
                <a:sym typeface="Calibri"/>
              </a:rPr>
              <a:t> </a:t>
            </a:r>
            <a:endParaRPr sz="1600">
              <a:solidFill>
                <a:srgbClr val="000000"/>
              </a:solidFill>
              <a:latin typeface="Calibri"/>
              <a:ea typeface="Calibri"/>
              <a:cs typeface="Calibri"/>
              <a:sym typeface="Calibri"/>
            </a:endParaRPr>
          </a:p>
        </p:txBody>
      </p:sp>
      <p:sp>
        <p:nvSpPr>
          <p:cNvPr id="636" name="Google Shape;636;p19"/>
          <p:cNvSpPr/>
          <p:nvPr/>
        </p:nvSpPr>
        <p:spPr>
          <a:xfrm>
            <a:off x="4116984" y="2562540"/>
            <a:ext cx="1961100" cy="1961100"/>
          </a:xfrm>
          <a:prstGeom prst="pie">
            <a:avLst>
              <a:gd fmla="val 10788866" name="adj1"/>
              <a:gd fmla="val 16200000" name="adj2"/>
            </a:avLst>
          </a:prstGeom>
          <a:solidFill>
            <a:srgbClr val="0AA14A"/>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chemeClr val="dk1"/>
              </a:buClr>
              <a:buSzPts val="1800"/>
              <a:buFont typeface="Calibri"/>
              <a:buNone/>
            </a:pPr>
            <a:r>
              <a:t/>
            </a:r>
            <a:endParaRPr sz="1800">
              <a:solidFill>
                <a:schemeClr val="dk1"/>
              </a:solidFill>
              <a:latin typeface="Calibri"/>
              <a:ea typeface="Calibri"/>
              <a:cs typeface="Calibri"/>
              <a:sym typeface="Calibri"/>
            </a:endParaRPr>
          </a:p>
        </p:txBody>
      </p:sp>
      <p:sp>
        <p:nvSpPr>
          <p:cNvPr id="637" name="Google Shape;637;p19"/>
          <p:cNvSpPr/>
          <p:nvPr/>
        </p:nvSpPr>
        <p:spPr>
          <a:xfrm rot="5400000">
            <a:off x="4254513" y="2554920"/>
            <a:ext cx="1961100" cy="1961100"/>
          </a:xfrm>
          <a:prstGeom prst="pie">
            <a:avLst>
              <a:gd fmla="val 10788866" name="adj1"/>
              <a:gd fmla="val 16200000" name="adj2"/>
            </a:avLst>
          </a:prstGeom>
          <a:noFill/>
          <a:ln cap="flat" cmpd="sng" w="19050">
            <a:solidFill>
              <a:srgbClr val="0AA14A"/>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chemeClr val="dk1"/>
              </a:buClr>
              <a:buSzPts val="1800"/>
              <a:buFont typeface="Calibri"/>
              <a:buNone/>
            </a:pPr>
            <a:r>
              <a:t/>
            </a:r>
            <a:endParaRPr sz="1800">
              <a:solidFill>
                <a:schemeClr val="dk1"/>
              </a:solidFill>
              <a:latin typeface="Calibri"/>
              <a:ea typeface="Calibri"/>
              <a:cs typeface="Calibri"/>
              <a:sym typeface="Calibri"/>
            </a:endParaRPr>
          </a:p>
        </p:txBody>
      </p:sp>
      <p:sp>
        <p:nvSpPr>
          <p:cNvPr id="638" name="Google Shape;638;p19"/>
          <p:cNvSpPr/>
          <p:nvPr/>
        </p:nvSpPr>
        <p:spPr>
          <a:xfrm rot="10800000">
            <a:off x="4243083" y="2704983"/>
            <a:ext cx="1961100" cy="1961100"/>
          </a:xfrm>
          <a:prstGeom prst="pie">
            <a:avLst>
              <a:gd fmla="val 10788866" name="adj1"/>
              <a:gd fmla="val 16200000" name="adj2"/>
            </a:avLst>
          </a:prstGeom>
          <a:solidFill>
            <a:srgbClr val="0AA14A"/>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chemeClr val="dk1"/>
              </a:buClr>
              <a:buSzPts val="1800"/>
              <a:buFont typeface="Calibri"/>
              <a:buNone/>
            </a:pPr>
            <a:r>
              <a:t/>
            </a:r>
            <a:endParaRPr sz="1800">
              <a:solidFill>
                <a:schemeClr val="dk1"/>
              </a:solidFill>
              <a:latin typeface="Calibri"/>
              <a:ea typeface="Calibri"/>
              <a:cs typeface="Calibri"/>
              <a:sym typeface="Calibri"/>
            </a:endParaRPr>
          </a:p>
        </p:txBody>
      </p:sp>
      <p:sp>
        <p:nvSpPr>
          <p:cNvPr id="639" name="Google Shape;639;p19"/>
          <p:cNvSpPr/>
          <p:nvPr/>
        </p:nvSpPr>
        <p:spPr>
          <a:xfrm rot="-5400000">
            <a:off x="4105554" y="2712603"/>
            <a:ext cx="1961100" cy="1961100"/>
          </a:xfrm>
          <a:prstGeom prst="pie">
            <a:avLst>
              <a:gd fmla="val 10788866" name="adj1"/>
              <a:gd fmla="val 16200000" name="adj2"/>
            </a:avLst>
          </a:prstGeom>
          <a:noFill/>
          <a:ln cap="flat" cmpd="sng" w="19050">
            <a:solidFill>
              <a:srgbClr val="0AA14A"/>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chemeClr val="dk1"/>
              </a:buClr>
              <a:buSzPts val="1800"/>
              <a:buFont typeface="Calibri"/>
              <a:buNone/>
            </a:pPr>
            <a:r>
              <a:t/>
            </a:r>
            <a:endParaRPr sz="1800">
              <a:solidFill>
                <a:schemeClr val="dk1"/>
              </a:solidFill>
              <a:latin typeface="Calibri"/>
              <a:ea typeface="Calibri"/>
              <a:cs typeface="Calibri"/>
              <a:sym typeface="Calibri"/>
            </a:endParaRPr>
          </a:p>
        </p:txBody>
      </p:sp>
      <p:sp>
        <p:nvSpPr>
          <p:cNvPr id="640" name="Google Shape;640;p19"/>
          <p:cNvSpPr/>
          <p:nvPr/>
        </p:nvSpPr>
        <p:spPr>
          <a:xfrm>
            <a:off x="4560847" y="2979222"/>
            <a:ext cx="360000" cy="360000"/>
          </a:xfrm>
          <a:prstGeom prst="rect">
            <a:avLst/>
          </a:prstGeom>
        </p:spPr>
        <p:txBody>
          <a:bodyPr>
            <a:prstTxWarp prst="textPlain"/>
          </a:bodyPr>
          <a:lstStyle/>
          <a:p>
            <a:pPr lvl="0" algn="ctr"/>
            <a:r>
              <a:rPr b="1" i="0">
                <a:ln>
                  <a:noFill/>
                </a:ln>
                <a:solidFill>
                  <a:schemeClr val="lt1"/>
                </a:solidFill>
                <a:latin typeface="Calibri"/>
              </a:rPr>
              <a:t>A</a:t>
            </a:r>
          </a:p>
        </p:txBody>
      </p:sp>
      <p:sp>
        <p:nvSpPr>
          <p:cNvPr id="641" name="Google Shape;641;p19"/>
          <p:cNvSpPr/>
          <p:nvPr/>
        </p:nvSpPr>
        <p:spPr>
          <a:xfrm>
            <a:off x="5384851" y="2985485"/>
            <a:ext cx="360000" cy="358770"/>
          </a:xfrm>
          <a:prstGeom prst="rect">
            <a:avLst/>
          </a:prstGeom>
        </p:spPr>
        <p:txBody>
          <a:bodyPr>
            <a:prstTxWarp prst="textPlain"/>
          </a:bodyPr>
          <a:lstStyle/>
          <a:p>
            <a:pPr lvl="0" algn="ctr"/>
            <a:r>
              <a:rPr b="1" i="0">
                <a:ln>
                  <a:noFill/>
                </a:ln>
                <a:solidFill>
                  <a:schemeClr val="dk1"/>
                </a:solidFill>
                <a:latin typeface="Calibri"/>
              </a:rPr>
              <a:t>B</a:t>
            </a:r>
          </a:p>
        </p:txBody>
      </p:sp>
      <p:sp>
        <p:nvSpPr>
          <p:cNvPr id="642" name="Google Shape;642;p19"/>
          <p:cNvSpPr/>
          <p:nvPr/>
        </p:nvSpPr>
        <p:spPr>
          <a:xfrm>
            <a:off x="4560847" y="3876855"/>
            <a:ext cx="360000" cy="360000"/>
          </a:xfrm>
          <a:prstGeom prst="rect">
            <a:avLst/>
          </a:prstGeom>
        </p:spPr>
        <p:txBody>
          <a:bodyPr>
            <a:prstTxWarp prst="textPlain"/>
          </a:bodyPr>
          <a:lstStyle/>
          <a:p>
            <a:pPr lvl="0" algn="ctr"/>
            <a:r>
              <a:rPr b="1" i="0">
                <a:ln>
                  <a:noFill/>
                </a:ln>
                <a:solidFill>
                  <a:schemeClr val="dk1"/>
                </a:solidFill>
                <a:latin typeface="Calibri"/>
              </a:rPr>
              <a:t>C</a:t>
            </a:r>
          </a:p>
        </p:txBody>
      </p:sp>
      <p:sp>
        <p:nvSpPr>
          <p:cNvPr id="643" name="Google Shape;643;p19"/>
          <p:cNvSpPr/>
          <p:nvPr/>
        </p:nvSpPr>
        <p:spPr>
          <a:xfrm>
            <a:off x="5384851" y="3883118"/>
            <a:ext cx="360000" cy="358770"/>
          </a:xfrm>
          <a:prstGeom prst="rect">
            <a:avLst/>
          </a:prstGeom>
        </p:spPr>
        <p:txBody>
          <a:bodyPr>
            <a:prstTxWarp prst="textPlain"/>
          </a:bodyPr>
          <a:lstStyle/>
          <a:p>
            <a:pPr lvl="0" algn="ctr"/>
            <a:r>
              <a:rPr b="1" i="0">
                <a:ln>
                  <a:noFill/>
                </a:ln>
                <a:solidFill>
                  <a:schemeClr val="lt1"/>
                </a:solidFill>
                <a:latin typeface="Calibri"/>
              </a:rPr>
              <a:t>D</a:t>
            </a:r>
          </a:p>
        </p:txBody>
      </p:sp>
      <p:sp>
        <p:nvSpPr>
          <p:cNvPr id="644" name="Google Shape;644;p19"/>
          <p:cNvSpPr/>
          <p:nvPr/>
        </p:nvSpPr>
        <p:spPr>
          <a:xfrm>
            <a:off x="451029" y="669816"/>
            <a:ext cx="4638084" cy="540000"/>
          </a:xfrm>
          <a:prstGeom prst="roundRect">
            <a:avLst>
              <a:gd fmla="val 50000" name="adj"/>
            </a:avLst>
          </a:prstGeom>
          <a:solidFill>
            <a:srgbClr val="0AA14A"/>
          </a:solidFill>
          <a:ln>
            <a:noFill/>
          </a:ln>
        </p:spPr>
        <p:txBody>
          <a:bodyPr anchorCtr="0" anchor="ctr" bIns="36000" lIns="91425" spcFirstLastPara="1" rIns="91425" wrap="square" tIns="108000">
            <a:noAutofit/>
          </a:bodyPr>
          <a:lstStyle/>
          <a:p>
            <a:pPr indent="0" lvl="0" marL="108000" marR="0" rtl="0" algn="l">
              <a:lnSpc>
                <a:spcPct val="90000"/>
              </a:lnSpc>
              <a:spcBef>
                <a:spcPts val="0"/>
              </a:spcBef>
              <a:spcAft>
                <a:spcPts val="0"/>
              </a:spcAft>
              <a:buNone/>
            </a:pPr>
            <a:r>
              <a:rPr b="1" lang="en-US" sz="2000">
                <a:solidFill>
                  <a:schemeClr val="lt1"/>
                </a:solidFill>
                <a:latin typeface="Calibri"/>
                <a:ea typeface="Calibri"/>
                <a:cs typeface="Calibri"/>
                <a:sym typeface="Calibri"/>
              </a:rPr>
              <a:t>Vurdere og certificere læring</a:t>
            </a:r>
            <a:endParaRPr b="1" sz="2000">
              <a:solidFill>
                <a:schemeClr val="lt1"/>
              </a:solidFill>
              <a:latin typeface="Calibri"/>
              <a:ea typeface="Calibri"/>
              <a:cs typeface="Calibri"/>
              <a:sym typeface="Calibri"/>
            </a:endParaRPr>
          </a:p>
        </p:txBody>
      </p:sp>
      <p:grpSp>
        <p:nvGrpSpPr>
          <p:cNvPr id="645" name="Google Shape;645;p19"/>
          <p:cNvGrpSpPr/>
          <p:nvPr/>
        </p:nvGrpSpPr>
        <p:grpSpPr>
          <a:xfrm>
            <a:off x="10207680" y="3008972"/>
            <a:ext cx="1440000" cy="1022400"/>
            <a:chOff x="6955701" y="2238940"/>
            <a:chExt cx="3578490" cy="2551227"/>
          </a:xfrm>
        </p:grpSpPr>
        <p:sp>
          <p:nvSpPr>
            <p:cNvPr id="646" name="Google Shape;646;p19"/>
            <p:cNvSpPr/>
            <p:nvPr/>
          </p:nvSpPr>
          <p:spPr>
            <a:xfrm>
              <a:off x="7186596" y="2890910"/>
              <a:ext cx="833100" cy="833247"/>
            </a:xfrm>
            <a:custGeom>
              <a:rect b="b" l="l" r="r" t="t"/>
              <a:pathLst>
                <a:path extrusionOk="0" h="833247" w="833099">
                  <a:moveTo>
                    <a:pt x="7574" y="418186"/>
                  </a:moveTo>
                  <a:cubicBezTo>
                    <a:pt x="47108" y="965557"/>
                    <a:pt x="790081" y="965403"/>
                    <a:pt x="829464" y="418186"/>
                  </a:cubicBezTo>
                  <a:cubicBezTo>
                    <a:pt x="789930" y="-129185"/>
                    <a:pt x="47007" y="-129031"/>
                    <a:pt x="7574" y="418186"/>
                  </a:cubicBezTo>
                  <a:close/>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47" name="Google Shape;647;p19"/>
            <p:cNvSpPr/>
            <p:nvPr/>
          </p:nvSpPr>
          <p:spPr>
            <a:xfrm>
              <a:off x="7597490" y="3720319"/>
              <a:ext cx="10098" cy="210884"/>
            </a:xfrm>
            <a:custGeom>
              <a:rect b="b" l="l" r="r" t="t"/>
              <a:pathLst>
                <a:path extrusionOk="0" h="210883" w="10098">
                  <a:moveTo>
                    <a:pt x="7574" y="7715"/>
                  </a:moveTo>
                  <a:lnTo>
                    <a:pt x="7574" y="203734"/>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48" name="Google Shape;648;p19"/>
            <p:cNvSpPr/>
            <p:nvPr/>
          </p:nvSpPr>
          <p:spPr>
            <a:xfrm>
              <a:off x="6955701" y="3932132"/>
              <a:ext cx="1600561" cy="786956"/>
            </a:xfrm>
            <a:custGeom>
              <a:rect b="b" l="l" r="r" t="t"/>
              <a:pathLst>
                <a:path extrusionOk="0" h="786955" w="1600561">
                  <a:moveTo>
                    <a:pt x="1593896" y="17381"/>
                  </a:moveTo>
                  <a:lnTo>
                    <a:pt x="1473324" y="12238"/>
                  </a:lnTo>
                  <a:lnTo>
                    <a:pt x="1473324" y="652346"/>
                  </a:lnTo>
                  <a:lnTo>
                    <a:pt x="1322508" y="652346"/>
                  </a:lnTo>
                  <a:cubicBezTo>
                    <a:pt x="1296354" y="-213511"/>
                    <a:pt x="29891" y="-200806"/>
                    <a:pt x="7574" y="652398"/>
                  </a:cubicBezTo>
                  <a:cubicBezTo>
                    <a:pt x="7574" y="652346"/>
                    <a:pt x="794575" y="652346"/>
                    <a:pt x="794575" y="652346"/>
                  </a:cubicBezTo>
                  <a:lnTo>
                    <a:pt x="794575" y="782528"/>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49" name="Google Shape;649;p19"/>
            <p:cNvSpPr/>
            <p:nvPr/>
          </p:nvSpPr>
          <p:spPr>
            <a:xfrm>
              <a:off x="8428722" y="2784151"/>
              <a:ext cx="1908555" cy="1877378"/>
            </a:xfrm>
            <a:custGeom>
              <a:rect b="b" l="l" r="r" t="t"/>
              <a:pathLst>
                <a:path extrusionOk="0" h="1877377" w="1908555">
                  <a:moveTo>
                    <a:pt x="7574" y="1075146"/>
                  </a:moveTo>
                  <a:lnTo>
                    <a:pt x="7574" y="162020"/>
                  </a:lnTo>
                  <a:cubicBezTo>
                    <a:pt x="7574" y="43720"/>
                    <a:pt x="110726" y="7715"/>
                    <a:pt x="194390" y="7715"/>
                  </a:cubicBezTo>
                  <a:lnTo>
                    <a:pt x="1754558" y="7715"/>
                  </a:lnTo>
                  <a:cubicBezTo>
                    <a:pt x="1838222" y="7715"/>
                    <a:pt x="1906031" y="76792"/>
                    <a:pt x="1906031" y="162020"/>
                  </a:cubicBezTo>
                  <a:lnTo>
                    <a:pt x="1906031" y="187012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50" name="Google Shape;650;p19"/>
            <p:cNvSpPr/>
            <p:nvPr/>
          </p:nvSpPr>
          <p:spPr>
            <a:xfrm>
              <a:off x="8226758" y="2573318"/>
              <a:ext cx="2307433" cy="2216849"/>
            </a:xfrm>
            <a:custGeom>
              <a:rect b="b" l="l" r="r" t="t"/>
              <a:pathLst>
                <a:path extrusionOk="0" h="2216848" w="2307433">
                  <a:moveTo>
                    <a:pt x="7574" y="1580906"/>
                  </a:moveTo>
                  <a:lnTo>
                    <a:pt x="7574" y="176062"/>
                  </a:lnTo>
                  <a:cubicBezTo>
                    <a:pt x="7574" y="83068"/>
                    <a:pt x="75383" y="7715"/>
                    <a:pt x="159046" y="7715"/>
                  </a:cubicBezTo>
                  <a:lnTo>
                    <a:pt x="2153436" y="7715"/>
                  </a:lnTo>
                  <a:cubicBezTo>
                    <a:pt x="2237100" y="7715"/>
                    <a:pt x="2304909" y="83119"/>
                    <a:pt x="2304909" y="176062"/>
                  </a:cubicBezTo>
                  <a:lnTo>
                    <a:pt x="2304909" y="2209442"/>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51" name="Google Shape;651;p19"/>
            <p:cNvSpPr/>
            <p:nvPr/>
          </p:nvSpPr>
          <p:spPr>
            <a:xfrm>
              <a:off x="8726618" y="3113335"/>
              <a:ext cx="469565" cy="303467"/>
            </a:xfrm>
            <a:custGeom>
              <a:rect b="b" l="l" r="r" t="t"/>
              <a:pathLst>
                <a:path extrusionOk="0" h="303466" w="469565">
                  <a:moveTo>
                    <a:pt x="7574" y="141703"/>
                  </a:moveTo>
                  <a:lnTo>
                    <a:pt x="167680" y="298992"/>
                  </a:lnTo>
                  <a:lnTo>
                    <a:pt x="465021"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52" name="Google Shape;652;p19"/>
            <p:cNvSpPr/>
            <p:nvPr/>
          </p:nvSpPr>
          <p:spPr>
            <a:xfrm>
              <a:off x="9447123" y="3317223"/>
              <a:ext cx="570547" cy="20574"/>
            </a:xfrm>
            <a:custGeom>
              <a:rect b="b" l="l" r="r" t="t"/>
              <a:pathLst>
                <a:path extrusionOk="0" h="20574" w="570546">
                  <a:moveTo>
                    <a:pt x="7574" y="13527"/>
                  </a:moveTo>
                  <a:lnTo>
                    <a:pt x="567972"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53" name="Google Shape;653;p19"/>
            <p:cNvSpPr/>
            <p:nvPr/>
          </p:nvSpPr>
          <p:spPr>
            <a:xfrm>
              <a:off x="8737575" y="3563956"/>
              <a:ext cx="469565" cy="303467"/>
            </a:xfrm>
            <a:custGeom>
              <a:rect b="b" l="l" r="r" t="t"/>
              <a:pathLst>
                <a:path extrusionOk="0" h="303466" w="469565">
                  <a:moveTo>
                    <a:pt x="7574" y="141704"/>
                  </a:moveTo>
                  <a:lnTo>
                    <a:pt x="167731" y="298940"/>
                  </a:lnTo>
                  <a:lnTo>
                    <a:pt x="465071"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54" name="Google Shape;654;p19"/>
            <p:cNvSpPr/>
            <p:nvPr/>
          </p:nvSpPr>
          <p:spPr>
            <a:xfrm>
              <a:off x="9458130" y="3767845"/>
              <a:ext cx="570547" cy="20574"/>
            </a:xfrm>
            <a:custGeom>
              <a:rect b="b" l="l" r="r" t="t"/>
              <a:pathLst>
                <a:path extrusionOk="0" h="20574" w="570546">
                  <a:moveTo>
                    <a:pt x="7574" y="13527"/>
                  </a:moveTo>
                  <a:lnTo>
                    <a:pt x="567972"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55" name="Google Shape;655;p19"/>
            <p:cNvSpPr/>
            <p:nvPr/>
          </p:nvSpPr>
          <p:spPr>
            <a:xfrm>
              <a:off x="8743331" y="4014527"/>
              <a:ext cx="469565" cy="303467"/>
            </a:xfrm>
            <a:custGeom>
              <a:rect b="b" l="l" r="r" t="t"/>
              <a:pathLst>
                <a:path extrusionOk="0" h="303466" w="469565">
                  <a:moveTo>
                    <a:pt x="7574" y="141704"/>
                  </a:moveTo>
                  <a:lnTo>
                    <a:pt x="167680" y="298992"/>
                  </a:lnTo>
                  <a:lnTo>
                    <a:pt x="465021"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56" name="Google Shape;656;p19"/>
            <p:cNvSpPr/>
            <p:nvPr/>
          </p:nvSpPr>
          <p:spPr>
            <a:xfrm>
              <a:off x="9463835" y="4218415"/>
              <a:ext cx="570547" cy="20574"/>
            </a:xfrm>
            <a:custGeom>
              <a:rect b="b" l="l" r="r" t="t"/>
              <a:pathLst>
                <a:path extrusionOk="0" h="20574" w="570546">
                  <a:moveTo>
                    <a:pt x="7574" y="13527"/>
                  </a:moveTo>
                  <a:lnTo>
                    <a:pt x="567972"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57" name="Google Shape;657;p19"/>
            <p:cNvSpPr/>
            <p:nvPr/>
          </p:nvSpPr>
          <p:spPr>
            <a:xfrm>
              <a:off x="8938680" y="2238940"/>
              <a:ext cx="913885" cy="540068"/>
            </a:xfrm>
            <a:custGeom>
              <a:rect b="b" l="l" r="r" t="t"/>
              <a:pathLst>
                <a:path extrusionOk="0" h="540067" w="913884">
                  <a:moveTo>
                    <a:pt x="7574" y="537496"/>
                  </a:moveTo>
                  <a:lnTo>
                    <a:pt x="12623" y="254603"/>
                  </a:lnTo>
                  <a:lnTo>
                    <a:pt x="270126" y="254603"/>
                  </a:lnTo>
                  <a:cubicBezTo>
                    <a:pt x="270126" y="254603"/>
                    <a:pt x="254979" y="7715"/>
                    <a:pt x="472090" y="7715"/>
                  </a:cubicBezTo>
                  <a:cubicBezTo>
                    <a:pt x="689201" y="7715"/>
                    <a:pt x="683495" y="254603"/>
                    <a:pt x="683495" y="254603"/>
                  </a:cubicBezTo>
                  <a:lnTo>
                    <a:pt x="911360" y="254603"/>
                  </a:lnTo>
                  <a:lnTo>
                    <a:pt x="906311" y="537496"/>
                  </a:lnTo>
                </a:path>
              </a:pathLst>
            </a:custGeom>
            <a:solidFill>
              <a:srgbClr val="FFFFFF"/>
            </a:solid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58" name="Google Shape;658;p19"/>
            <p:cNvSpPr/>
            <p:nvPr/>
          </p:nvSpPr>
          <p:spPr>
            <a:xfrm>
              <a:off x="9302214" y="2341810"/>
              <a:ext cx="212062" cy="216027"/>
            </a:xfrm>
            <a:custGeom>
              <a:rect b="b" l="l" r="r" t="t"/>
              <a:pathLst>
                <a:path extrusionOk="0" h="216027" w="212061">
                  <a:moveTo>
                    <a:pt x="209537" y="110585"/>
                  </a:moveTo>
                  <a:cubicBezTo>
                    <a:pt x="209537" y="167399"/>
                    <a:pt x="164326" y="213455"/>
                    <a:pt x="108555" y="213455"/>
                  </a:cubicBezTo>
                  <a:cubicBezTo>
                    <a:pt x="52785" y="213455"/>
                    <a:pt x="7574" y="167399"/>
                    <a:pt x="7574" y="110585"/>
                  </a:cubicBezTo>
                  <a:cubicBezTo>
                    <a:pt x="7574" y="53772"/>
                    <a:pt x="52785" y="7715"/>
                    <a:pt x="108555" y="7715"/>
                  </a:cubicBezTo>
                  <a:cubicBezTo>
                    <a:pt x="164326" y="7715"/>
                    <a:pt x="209537" y="53772"/>
                    <a:pt x="209537" y="110585"/>
                  </a:cubicBezTo>
                  <a:close/>
                </a:path>
              </a:pathLst>
            </a:custGeom>
            <a:solidFill>
              <a:srgbClr val="0AA14A"/>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AA14A"/>
                </a:solidFill>
                <a:latin typeface="Calibri"/>
                <a:ea typeface="Calibri"/>
                <a:cs typeface="Calibri"/>
                <a:sym typeface="Calibri"/>
              </a:endParaRPr>
            </a:p>
          </p:txBody>
        </p:sp>
      </p:grpSp>
      <p:sp>
        <p:nvSpPr>
          <p:cNvPr id="659" name="Google Shape;659;p19"/>
          <p:cNvSpPr txBox="1"/>
          <p:nvPr/>
        </p:nvSpPr>
        <p:spPr>
          <a:xfrm>
            <a:off x="988281" y="1716032"/>
            <a:ext cx="6234545"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dk1"/>
                </a:solidFill>
                <a:latin typeface="Calibri"/>
                <a:ea typeface="Calibri"/>
                <a:cs typeface="Calibri"/>
                <a:sym typeface="Calibri"/>
              </a:rPr>
              <a:t>Hvad kann </a:t>
            </a:r>
            <a:r>
              <a:rPr lang="en-US">
                <a:solidFill>
                  <a:schemeClr val="dk1"/>
                </a:solidFill>
                <a:latin typeface="Calibri"/>
                <a:ea typeface="Calibri"/>
                <a:cs typeface="Calibri"/>
                <a:sym typeface="Calibri"/>
              </a:rPr>
              <a:t>mikro-læringsmoduler</a:t>
            </a:r>
            <a:r>
              <a:rPr lang="en-US" sz="1400">
                <a:solidFill>
                  <a:schemeClr val="dk1"/>
                </a:solidFill>
                <a:latin typeface="Calibri"/>
                <a:ea typeface="Calibri"/>
                <a:cs typeface="Calibri"/>
                <a:sym typeface="Calibri"/>
              </a:rPr>
              <a:t> bruges til i virtuelle omgivelser?</a:t>
            </a:r>
            <a:endParaRPr sz="1400">
              <a:solidFill>
                <a:schemeClr val="dk1"/>
              </a:solidFill>
              <a:latin typeface="Calibri"/>
              <a:ea typeface="Calibri"/>
              <a:cs typeface="Calibri"/>
              <a:sym typeface="Calibri"/>
            </a:endParaRPr>
          </a:p>
        </p:txBody>
      </p:sp>
      <p:sp>
        <p:nvSpPr>
          <p:cNvPr id="660" name="Google Shape;660;p19"/>
          <p:cNvSpPr txBox="1"/>
          <p:nvPr/>
        </p:nvSpPr>
        <p:spPr>
          <a:xfrm>
            <a:off x="451029" y="1286440"/>
            <a:ext cx="6234545" cy="40011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000">
                <a:solidFill>
                  <a:schemeClr val="dk1"/>
                </a:solidFill>
                <a:latin typeface="Calibri"/>
                <a:ea typeface="Calibri"/>
                <a:cs typeface="Calibri"/>
                <a:sym typeface="Calibri"/>
              </a:rPr>
              <a:t>3.2 At udvikle et kursus I små dele </a:t>
            </a:r>
            <a:endParaRPr sz="2000">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cxnSp>
        <p:nvCxnSpPr>
          <p:cNvPr id="194" name="Google Shape;194;p2"/>
          <p:cNvCxnSpPr/>
          <p:nvPr/>
        </p:nvCxnSpPr>
        <p:spPr>
          <a:xfrm>
            <a:off x="528320" y="3631149"/>
            <a:ext cx="6047970" cy="0"/>
          </a:xfrm>
          <a:prstGeom prst="straightConnector1">
            <a:avLst/>
          </a:prstGeom>
          <a:noFill/>
          <a:ln cap="flat" cmpd="sng" w="9525">
            <a:solidFill>
              <a:srgbClr val="0AA14A"/>
            </a:solidFill>
            <a:prstDash val="dash"/>
            <a:round/>
            <a:headEnd len="sm" w="sm" type="none"/>
            <a:tailEnd len="sm" w="sm" type="none"/>
          </a:ln>
        </p:spPr>
      </p:cxnSp>
      <p:sp>
        <p:nvSpPr>
          <p:cNvPr id="195" name="Google Shape;195;p2"/>
          <p:cNvSpPr/>
          <p:nvPr/>
        </p:nvSpPr>
        <p:spPr>
          <a:xfrm>
            <a:off x="595414" y="2252551"/>
            <a:ext cx="5188527" cy="800505"/>
          </a:xfrm>
          <a:prstGeom prst="roundRect">
            <a:avLst>
              <a:gd fmla="val 50000" name="adj"/>
            </a:avLst>
          </a:prstGeom>
          <a:solidFill>
            <a:srgbClr val="0AA14A"/>
          </a:solidFill>
          <a:ln>
            <a:noFill/>
          </a:ln>
        </p:spPr>
        <p:txBody>
          <a:bodyPr anchorCtr="0" anchor="ctr" bIns="45700" lIns="91425" spcFirstLastPara="1" rIns="91425" wrap="square" tIns="45700">
            <a:noAutofit/>
          </a:bodyPr>
          <a:lstStyle/>
          <a:p>
            <a:pPr indent="0" lvl="0" marL="144000" marR="0" rtl="0" algn="l">
              <a:spcBef>
                <a:spcPts val="0"/>
              </a:spcBef>
              <a:spcAft>
                <a:spcPts val="0"/>
              </a:spcAft>
              <a:buNone/>
            </a:pPr>
            <a:r>
              <a:rPr b="1" lang="en-US" sz="2800">
                <a:solidFill>
                  <a:schemeClr val="lt1"/>
                </a:solidFill>
                <a:latin typeface="Calibri"/>
                <a:ea typeface="Calibri"/>
                <a:cs typeface="Calibri"/>
                <a:sym typeface="Calibri"/>
              </a:rPr>
              <a:t>Mikro-læringsmoduler for EUD</a:t>
            </a:r>
            <a:endParaRPr b="1" sz="2800">
              <a:solidFill>
                <a:schemeClr val="lt1"/>
              </a:solidFill>
              <a:latin typeface="Calibri"/>
              <a:ea typeface="Calibri"/>
              <a:cs typeface="Calibri"/>
              <a:sym typeface="Calibri"/>
            </a:endParaRPr>
          </a:p>
        </p:txBody>
      </p:sp>
      <p:sp>
        <p:nvSpPr>
          <p:cNvPr id="196" name="Google Shape;196;p2"/>
          <p:cNvSpPr txBox="1"/>
          <p:nvPr/>
        </p:nvSpPr>
        <p:spPr>
          <a:xfrm>
            <a:off x="675242" y="3067289"/>
            <a:ext cx="6301150" cy="338554"/>
          </a:xfrm>
          <a:prstGeom prst="rect">
            <a:avLst/>
          </a:prstGeom>
          <a:noFill/>
          <a:ln>
            <a:noFill/>
          </a:ln>
        </p:spPr>
        <p:txBody>
          <a:bodyPr anchorCtr="0" anchor="t" bIns="45700" lIns="91425" spcFirstLastPara="1" rIns="91425" wrap="square" tIns="45700">
            <a:spAutoFit/>
          </a:bodyPr>
          <a:lstStyle/>
          <a:p>
            <a:pPr indent="0" lvl="0" marL="216000" marR="0" rtl="0" algn="l">
              <a:spcBef>
                <a:spcPts val="0"/>
              </a:spcBef>
              <a:spcAft>
                <a:spcPts val="0"/>
              </a:spcAft>
              <a:buNone/>
            </a:pPr>
            <a:r>
              <a:rPr lang="en-US" sz="1600">
                <a:solidFill>
                  <a:schemeClr val="dk1"/>
                </a:solidFill>
                <a:latin typeface="Calibri"/>
                <a:ea typeface="Calibri"/>
                <a:cs typeface="Calibri"/>
                <a:sym typeface="Calibri"/>
              </a:rPr>
              <a:t>ref. DigCompEdu Area 4: Vurdering</a:t>
            </a:r>
            <a:endParaRPr sz="1600">
              <a:solidFill>
                <a:schemeClr val="dk1"/>
              </a:solidFill>
              <a:latin typeface="Calibri"/>
              <a:ea typeface="Calibri"/>
              <a:cs typeface="Calibri"/>
              <a:sym typeface="Calibri"/>
            </a:endParaRPr>
          </a:p>
        </p:txBody>
      </p:sp>
      <p:sp>
        <p:nvSpPr>
          <p:cNvPr id="197" name="Google Shape;197;p2"/>
          <p:cNvSpPr txBox="1"/>
          <p:nvPr/>
        </p:nvSpPr>
        <p:spPr>
          <a:xfrm>
            <a:off x="675240" y="3740993"/>
            <a:ext cx="5050381" cy="830997"/>
          </a:xfrm>
          <a:prstGeom prst="rect">
            <a:avLst/>
          </a:prstGeom>
          <a:noFill/>
          <a:ln>
            <a:noFill/>
          </a:ln>
        </p:spPr>
        <p:txBody>
          <a:bodyPr anchorCtr="0" anchor="t" bIns="45700" lIns="91425" spcFirstLastPara="1" rIns="91425" wrap="square" tIns="45700">
            <a:spAutoFit/>
          </a:bodyPr>
          <a:lstStyle/>
          <a:p>
            <a:pPr indent="0" lvl="0" marL="216000" marR="0" rtl="0" algn="l">
              <a:spcBef>
                <a:spcPts val="0"/>
              </a:spcBef>
              <a:spcAft>
                <a:spcPts val="0"/>
              </a:spcAft>
              <a:buNone/>
            </a:pPr>
            <a:r>
              <a:rPr lang="en-US" sz="2400">
                <a:solidFill>
                  <a:schemeClr val="dk1"/>
                </a:solidFill>
                <a:latin typeface="Calibri"/>
                <a:ea typeface="Calibri"/>
                <a:cs typeface="Calibri"/>
                <a:sym typeface="Calibri"/>
              </a:rPr>
              <a:t>Partner: </a:t>
            </a:r>
            <a:r>
              <a:rPr lang="en-US" sz="2400">
                <a:solidFill>
                  <a:srgbClr val="0AA14A"/>
                </a:solidFill>
                <a:latin typeface="Calibri"/>
                <a:ea typeface="Calibri"/>
                <a:cs typeface="Calibri"/>
                <a:sym typeface="Calibri"/>
              </a:rPr>
              <a:t>IHK-Projektvirksomhed mbH</a:t>
            </a:r>
            <a:endParaRPr sz="2400">
              <a:solidFill>
                <a:srgbClr val="0AA14A"/>
              </a:solidFill>
              <a:latin typeface="Calibri"/>
              <a:ea typeface="Calibri"/>
              <a:cs typeface="Calibri"/>
              <a:sym typeface="Calibri"/>
            </a:endParaRPr>
          </a:p>
        </p:txBody>
      </p:sp>
      <p:grpSp>
        <p:nvGrpSpPr>
          <p:cNvPr id="198" name="Google Shape;198;p2"/>
          <p:cNvGrpSpPr/>
          <p:nvPr/>
        </p:nvGrpSpPr>
        <p:grpSpPr>
          <a:xfrm>
            <a:off x="6955701" y="2151000"/>
            <a:ext cx="3600000" cy="2556000"/>
            <a:chOff x="6955701" y="2238940"/>
            <a:chExt cx="3578490" cy="2551227"/>
          </a:xfrm>
        </p:grpSpPr>
        <p:sp>
          <p:nvSpPr>
            <p:cNvPr id="199" name="Google Shape;199;p2"/>
            <p:cNvSpPr/>
            <p:nvPr/>
          </p:nvSpPr>
          <p:spPr>
            <a:xfrm>
              <a:off x="7186596" y="2890910"/>
              <a:ext cx="833100" cy="833247"/>
            </a:xfrm>
            <a:custGeom>
              <a:rect b="b" l="l" r="r" t="t"/>
              <a:pathLst>
                <a:path extrusionOk="0" h="833247" w="833099">
                  <a:moveTo>
                    <a:pt x="7574" y="418186"/>
                  </a:moveTo>
                  <a:cubicBezTo>
                    <a:pt x="47108" y="965557"/>
                    <a:pt x="790081" y="965403"/>
                    <a:pt x="829464" y="418186"/>
                  </a:cubicBezTo>
                  <a:cubicBezTo>
                    <a:pt x="789930" y="-129185"/>
                    <a:pt x="47007" y="-129031"/>
                    <a:pt x="7574" y="418186"/>
                  </a:cubicBezTo>
                  <a:close/>
                </a:path>
              </a:pathLst>
            </a:custGeom>
            <a:noFill/>
            <a:ln cap="flat" cmpd="sng" w="1905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00" name="Google Shape;200;p2"/>
            <p:cNvSpPr/>
            <p:nvPr/>
          </p:nvSpPr>
          <p:spPr>
            <a:xfrm>
              <a:off x="7597490" y="3720319"/>
              <a:ext cx="10098" cy="210884"/>
            </a:xfrm>
            <a:custGeom>
              <a:rect b="b" l="l" r="r" t="t"/>
              <a:pathLst>
                <a:path extrusionOk="0" h="210883" w="10098">
                  <a:moveTo>
                    <a:pt x="7574" y="7715"/>
                  </a:moveTo>
                  <a:lnTo>
                    <a:pt x="7574" y="203734"/>
                  </a:lnTo>
                </a:path>
              </a:pathLst>
            </a:custGeom>
            <a:noFill/>
            <a:ln cap="flat" cmpd="sng" w="1905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01" name="Google Shape;201;p2"/>
            <p:cNvSpPr/>
            <p:nvPr/>
          </p:nvSpPr>
          <p:spPr>
            <a:xfrm>
              <a:off x="6955701" y="3932132"/>
              <a:ext cx="1600561" cy="786956"/>
            </a:xfrm>
            <a:custGeom>
              <a:rect b="b" l="l" r="r" t="t"/>
              <a:pathLst>
                <a:path extrusionOk="0" h="786955" w="1600561">
                  <a:moveTo>
                    <a:pt x="1593896" y="17381"/>
                  </a:moveTo>
                  <a:lnTo>
                    <a:pt x="1473324" y="12238"/>
                  </a:lnTo>
                  <a:lnTo>
                    <a:pt x="1473324" y="652346"/>
                  </a:lnTo>
                  <a:lnTo>
                    <a:pt x="1322508" y="652346"/>
                  </a:lnTo>
                  <a:cubicBezTo>
                    <a:pt x="1296354" y="-213511"/>
                    <a:pt x="29891" y="-200806"/>
                    <a:pt x="7574" y="652398"/>
                  </a:cubicBezTo>
                  <a:cubicBezTo>
                    <a:pt x="7574" y="652346"/>
                    <a:pt x="794575" y="652346"/>
                    <a:pt x="794575" y="652346"/>
                  </a:cubicBezTo>
                  <a:lnTo>
                    <a:pt x="794575" y="782528"/>
                  </a:lnTo>
                </a:path>
              </a:pathLst>
            </a:custGeom>
            <a:noFill/>
            <a:ln cap="flat" cmpd="sng" w="1905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02" name="Google Shape;202;p2"/>
            <p:cNvSpPr/>
            <p:nvPr/>
          </p:nvSpPr>
          <p:spPr>
            <a:xfrm>
              <a:off x="8428722" y="2784151"/>
              <a:ext cx="1908555" cy="1877378"/>
            </a:xfrm>
            <a:custGeom>
              <a:rect b="b" l="l" r="r" t="t"/>
              <a:pathLst>
                <a:path extrusionOk="0" h="1877377" w="1908555">
                  <a:moveTo>
                    <a:pt x="7574" y="1075146"/>
                  </a:moveTo>
                  <a:lnTo>
                    <a:pt x="7574" y="162020"/>
                  </a:lnTo>
                  <a:cubicBezTo>
                    <a:pt x="7574" y="43720"/>
                    <a:pt x="110726" y="7715"/>
                    <a:pt x="194390" y="7715"/>
                  </a:cubicBezTo>
                  <a:lnTo>
                    <a:pt x="1754558" y="7715"/>
                  </a:lnTo>
                  <a:cubicBezTo>
                    <a:pt x="1838222" y="7715"/>
                    <a:pt x="1906031" y="76792"/>
                    <a:pt x="1906031" y="162020"/>
                  </a:cubicBezTo>
                  <a:lnTo>
                    <a:pt x="1906031" y="1870125"/>
                  </a:lnTo>
                </a:path>
              </a:pathLst>
            </a:custGeom>
            <a:noFill/>
            <a:ln cap="flat" cmpd="sng" w="1905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03" name="Google Shape;203;p2"/>
            <p:cNvSpPr/>
            <p:nvPr/>
          </p:nvSpPr>
          <p:spPr>
            <a:xfrm>
              <a:off x="8226758" y="2573318"/>
              <a:ext cx="2307433" cy="2216849"/>
            </a:xfrm>
            <a:custGeom>
              <a:rect b="b" l="l" r="r" t="t"/>
              <a:pathLst>
                <a:path extrusionOk="0" h="2216848" w="2307433">
                  <a:moveTo>
                    <a:pt x="7574" y="1580906"/>
                  </a:moveTo>
                  <a:lnTo>
                    <a:pt x="7574" y="176062"/>
                  </a:lnTo>
                  <a:cubicBezTo>
                    <a:pt x="7574" y="83068"/>
                    <a:pt x="75383" y="7715"/>
                    <a:pt x="159046" y="7715"/>
                  </a:cubicBezTo>
                  <a:lnTo>
                    <a:pt x="2153436" y="7715"/>
                  </a:lnTo>
                  <a:cubicBezTo>
                    <a:pt x="2237100" y="7715"/>
                    <a:pt x="2304909" y="83119"/>
                    <a:pt x="2304909" y="176062"/>
                  </a:cubicBezTo>
                  <a:lnTo>
                    <a:pt x="2304909" y="2209442"/>
                  </a:lnTo>
                </a:path>
              </a:pathLst>
            </a:custGeom>
            <a:noFill/>
            <a:ln cap="flat" cmpd="sng" w="1905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04" name="Google Shape;204;p2"/>
            <p:cNvSpPr/>
            <p:nvPr/>
          </p:nvSpPr>
          <p:spPr>
            <a:xfrm>
              <a:off x="8726618" y="3113335"/>
              <a:ext cx="469565" cy="303467"/>
            </a:xfrm>
            <a:custGeom>
              <a:rect b="b" l="l" r="r" t="t"/>
              <a:pathLst>
                <a:path extrusionOk="0" h="303466" w="469565">
                  <a:moveTo>
                    <a:pt x="7574" y="141703"/>
                  </a:moveTo>
                  <a:lnTo>
                    <a:pt x="167680" y="298992"/>
                  </a:lnTo>
                  <a:lnTo>
                    <a:pt x="465021" y="7715"/>
                  </a:lnTo>
                </a:path>
              </a:pathLst>
            </a:custGeom>
            <a:noFill/>
            <a:ln cap="flat" cmpd="sng" w="1905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05" name="Google Shape;205;p2"/>
            <p:cNvSpPr/>
            <p:nvPr/>
          </p:nvSpPr>
          <p:spPr>
            <a:xfrm>
              <a:off x="9447123" y="3317223"/>
              <a:ext cx="570547" cy="20574"/>
            </a:xfrm>
            <a:custGeom>
              <a:rect b="b" l="l" r="r" t="t"/>
              <a:pathLst>
                <a:path extrusionOk="0" h="20574" w="570546">
                  <a:moveTo>
                    <a:pt x="7574" y="13527"/>
                  </a:moveTo>
                  <a:lnTo>
                    <a:pt x="567972" y="7715"/>
                  </a:lnTo>
                </a:path>
              </a:pathLst>
            </a:custGeom>
            <a:noFill/>
            <a:ln cap="flat" cmpd="sng" w="1905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06" name="Google Shape;206;p2"/>
            <p:cNvSpPr/>
            <p:nvPr/>
          </p:nvSpPr>
          <p:spPr>
            <a:xfrm>
              <a:off x="8737575" y="3563956"/>
              <a:ext cx="469565" cy="303467"/>
            </a:xfrm>
            <a:custGeom>
              <a:rect b="b" l="l" r="r" t="t"/>
              <a:pathLst>
                <a:path extrusionOk="0" h="303466" w="469565">
                  <a:moveTo>
                    <a:pt x="7574" y="141704"/>
                  </a:moveTo>
                  <a:lnTo>
                    <a:pt x="167731" y="298940"/>
                  </a:lnTo>
                  <a:lnTo>
                    <a:pt x="465071" y="7715"/>
                  </a:lnTo>
                </a:path>
              </a:pathLst>
            </a:custGeom>
            <a:noFill/>
            <a:ln cap="flat" cmpd="sng" w="1905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07" name="Google Shape;207;p2"/>
            <p:cNvSpPr/>
            <p:nvPr/>
          </p:nvSpPr>
          <p:spPr>
            <a:xfrm>
              <a:off x="9458130" y="3767845"/>
              <a:ext cx="570547" cy="20574"/>
            </a:xfrm>
            <a:custGeom>
              <a:rect b="b" l="l" r="r" t="t"/>
              <a:pathLst>
                <a:path extrusionOk="0" h="20574" w="570546">
                  <a:moveTo>
                    <a:pt x="7574" y="13527"/>
                  </a:moveTo>
                  <a:lnTo>
                    <a:pt x="567972" y="7715"/>
                  </a:lnTo>
                </a:path>
              </a:pathLst>
            </a:custGeom>
            <a:noFill/>
            <a:ln cap="flat" cmpd="sng" w="1905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08" name="Google Shape;208;p2"/>
            <p:cNvSpPr/>
            <p:nvPr/>
          </p:nvSpPr>
          <p:spPr>
            <a:xfrm>
              <a:off x="8743331" y="4014527"/>
              <a:ext cx="469565" cy="303467"/>
            </a:xfrm>
            <a:custGeom>
              <a:rect b="b" l="l" r="r" t="t"/>
              <a:pathLst>
                <a:path extrusionOk="0" h="303466" w="469565">
                  <a:moveTo>
                    <a:pt x="7574" y="141704"/>
                  </a:moveTo>
                  <a:lnTo>
                    <a:pt x="167680" y="298992"/>
                  </a:lnTo>
                  <a:lnTo>
                    <a:pt x="465021" y="7715"/>
                  </a:lnTo>
                </a:path>
              </a:pathLst>
            </a:custGeom>
            <a:noFill/>
            <a:ln cap="flat" cmpd="sng" w="1905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09" name="Google Shape;209;p2"/>
            <p:cNvSpPr/>
            <p:nvPr/>
          </p:nvSpPr>
          <p:spPr>
            <a:xfrm>
              <a:off x="9463835" y="4218415"/>
              <a:ext cx="570547" cy="20574"/>
            </a:xfrm>
            <a:custGeom>
              <a:rect b="b" l="l" r="r" t="t"/>
              <a:pathLst>
                <a:path extrusionOk="0" h="20574" w="570546">
                  <a:moveTo>
                    <a:pt x="7574" y="13527"/>
                  </a:moveTo>
                  <a:lnTo>
                    <a:pt x="567972" y="7715"/>
                  </a:lnTo>
                </a:path>
              </a:pathLst>
            </a:custGeom>
            <a:noFill/>
            <a:ln cap="flat" cmpd="sng" w="1905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10" name="Google Shape;210;p2"/>
            <p:cNvSpPr/>
            <p:nvPr/>
          </p:nvSpPr>
          <p:spPr>
            <a:xfrm>
              <a:off x="8938680" y="2238940"/>
              <a:ext cx="913885" cy="540068"/>
            </a:xfrm>
            <a:custGeom>
              <a:rect b="b" l="l" r="r" t="t"/>
              <a:pathLst>
                <a:path extrusionOk="0" h="540067" w="913884">
                  <a:moveTo>
                    <a:pt x="7574" y="537496"/>
                  </a:moveTo>
                  <a:lnTo>
                    <a:pt x="12623" y="254603"/>
                  </a:lnTo>
                  <a:lnTo>
                    <a:pt x="270126" y="254603"/>
                  </a:lnTo>
                  <a:cubicBezTo>
                    <a:pt x="270126" y="254603"/>
                    <a:pt x="254979" y="7715"/>
                    <a:pt x="472090" y="7715"/>
                  </a:cubicBezTo>
                  <a:cubicBezTo>
                    <a:pt x="689201" y="7715"/>
                    <a:pt x="683495" y="254603"/>
                    <a:pt x="683495" y="254603"/>
                  </a:cubicBezTo>
                  <a:lnTo>
                    <a:pt x="911360" y="254603"/>
                  </a:lnTo>
                  <a:lnTo>
                    <a:pt x="906311" y="537496"/>
                  </a:lnTo>
                </a:path>
              </a:pathLst>
            </a:custGeom>
            <a:solidFill>
              <a:srgbClr val="FFFFFF"/>
            </a:solidFill>
            <a:ln cap="flat" cmpd="sng" w="1905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11" name="Google Shape;211;p2"/>
            <p:cNvSpPr/>
            <p:nvPr/>
          </p:nvSpPr>
          <p:spPr>
            <a:xfrm>
              <a:off x="9302214" y="2341810"/>
              <a:ext cx="212062" cy="216027"/>
            </a:xfrm>
            <a:custGeom>
              <a:rect b="b" l="l" r="r" t="t"/>
              <a:pathLst>
                <a:path extrusionOk="0" h="216027" w="212061">
                  <a:moveTo>
                    <a:pt x="209537" y="110585"/>
                  </a:moveTo>
                  <a:cubicBezTo>
                    <a:pt x="209537" y="167399"/>
                    <a:pt x="164326" y="213455"/>
                    <a:pt x="108555" y="213455"/>
                  </a:cubicBezTo>
                  <a:cubicBezTo>
                    <a:pt x="52785" y="213455"/>
                    <a:pt x="7574" y="167399"/>
                    <a:pt x="7574" y="110585"/>
                  </a:cubicBezTo>
                  <a:cubicBezTo>
                    <a:pt x="7574" y="53772"/>
                    <a:pt x="52785" y="7715"/>
                    <a:pt x="108555" y="7715"/>
                  </a:cubicBezTo>
                  <a:cubicBezTo>
                    <a:pt x="164326" y="7715"/>
                    <a:pt x="209537" y="53772"/>
                    <a:pt x="209537" y="110585"/>
                  </a:cubicBezTo>
                  <a:close/>
                </a:path>
              </a:pathLst>
            </a:custGeom>
            <a:solidFill>
              <a:srgbClr val="0AA14A"/>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AA14A"/>
                </a:solidFill>
                <a:latin typeface="Calibri"/>
                <a:ea typeface="Calibri"/>
                <a:cs typeface="Calibri"/>
                <a:sym typeface="Calibri"/>
              </a:endParaRPr>
            </a:p>
          </p:txBody>
        </p:sp>
      </p:gr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4" name="Shape 664"/>
        <p:cNvGrpSpPr/>
        <p:nvPr/>
      </p:nvGrpSpPr>
      <p:grpSpPr>
        <a:xfrm>
          <a:off x="0" y="0"/>
          <a:ext cx="0" cy="0"/>
          <a:chOff x="0" y="0"/>
          <a:chExt cx="0" cy="0"/>
        </a:xfrm>
      </p:grpSpPr>
      <p:sp>
        <p:nvSpPr>
          <p:cNvPr id="665" name="Google Shape;665;p20"/>
          <p:cNvSpPr txBox="1"/>
          <p:nvPr/>
        </p:nvSpPr>
        <p:spPr>
          <a:xfrm>
            <a:off x="626289" y="1990719"/>
            <a:ext cx="7308000" cy="373674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chemeClr val="dk1"/>
              </a:buClr>
              <a:buSzPts val="2000"/>
              <a:buFont typeface="Arial"/>
              <a:buChar char="•"/>
            </a:pPr>
            <a:r>
              <a:rPr b="1" lang="en-US" sz="2000">
                <a:solidFill>
                  <a:schemeClr val="dk1"/>
                </a:solidFill>
                <a:latin typeface="Calibri"/>
                <a:ea typeface="Calibri"/>
                <a:cs typeface="Calibri"/>
                <a:sym typeface="Calibri"/>
              </a:rPr>
              <a:t>Dokument med</a:t>
            </a:r>
            <a:endParaRPr/>
          </a:p>
          <a:p>
            <a:pPr indent="-285749" lvl="0" marL="570150" marR="0" rtl="0" algn="l">
              <a:lnSpc>
                <a:spcPct val="120000"/>
              </a:lnSpc>
              <a:spcBef>
                <a:spcPts val="0"/>
              </a:spcBef>
              <a:spcAft>
                <a:spcPts val="0"/>
              </a:spcAft>
              <a:buClr>
                <a:schemeClr val="dk1"/>
              </a:buClr>
              <a:buSzPts val="1400"/>
              <a:buFont typeface="Arial"/>
              <a:buChar char="•"/>
            </a:pPr>
            <a:r>
              <a:rPr lang="en-US" sz="1400">
                <a:solidFill>
                  <a:schemeClr val="dk1"/>
                </a:solidFill>
                <a:latin typeface="Calibri"/>
                <a:ea typeface="Calibri"/>
                <a:cs typeface="Calibri"/>
                <a:sym typeface="Calibri"/>
              </a:rPr>
              <a:t>Navn på indehaveren</a:t>
            </a:r>
            <a:endParaRPr sz="1400">
              <a:solidFill>
                <a:schemeClr val="dk1"/>
              </a:solidFill>
              <a:latin typeface="Calibri"/>
              <a:ea typeface="Calibri"/>
              <a:cs typeface="Calibri"/>
              <a:sym typeface="Calibri"/>
            </a:endParaRPr>
          </a:p>
          <a:p>
            <a:pPr indent="-285749" lvl="0" marL="570150" marR="0" rtl="0" algn="l">
              <a:lnSpc>
                <a:spcPct val="120000"/>
              </a:lnSpc>
              <a:spcBef>
                <a:spcPts val="0"/>
              </a:spcBef>
              <a:spcAft>
                <a:spcPts val="0"/>
              </a:spcAft>
              <a:buClr>
                <a:schemeClr val="dk1"/>
              </a:buClr>
              <a:buSzPts val="1400"/>
              <a:buFont typeface="Arial"/>
              <a:buChar char="•"/>
            </a:pPr>
            <a:r>
              <a:rPr lang="en-US" sz="1400">
                <a:solidFill>
                  <a:schemeClr val="dk1"/>
                </a:solidFill>
                <a:latin typeface="Calibri"/>
                <a:ea typeface="Calibri"/>
                <a:cs typeface="Calibri"/>
                <a:sym typeface="Calibri"/>
              </a:rPr>
              <a:t>Opnået læringsudbytte</a:t>
            </a:r>
            <a:endParaRPr sz="1400">
              <a:solidFill>
                <a:schemeClr val="dk1"/>
              </a:solidFill>
              <a:latin typeface="Calibri"/>
              <a:ea typeface="Calibri"/>
              <a:cs typeface="Calibri"/>
              <a:sym typeface="Calibri"/>
            </a:endParaRPr>
          </a:p>
          <a:p>
            <a:pPr indent="-285749" lvl="0" marL="570150" marR="0" rtl="0" algn="l">
              <a:lnSpc>
                <a:spcPct val="120000"/>
              </a:lnSpc>
              <a:spcBef>
                <a:spcPts val="0"/>
              </a:spcBef>
              <a:spcAft>
                <a:spcPts val="0"/>
              </a:spcAft>
              <a:buClr>
                <a:schemeClr val="dk1"/>
              </a:buClr>
              <a:buSzPts val="1400"/>
              <a:buFont typeface="Arial"/>
              <a:buChar char="•"/>
            </a:pPr>
            <a:r>
              <a:rPr lang="en-US" sz="1400">
                <a:solidFill>
                  <a:schemeClr val="dk1"/>
                </a:solidFill>
                <a:latin typeface="Calibri"/>
                <a:ea typeface="Calibri"/>
                <a:cs typeface="Calibri"/>
                <a:sym typeface="Calibri"/>
              </a:rPr>
              <a:t>Vurderingsmetode</a:t>
            </a:r>
            <a:endParaRPr sz="1400">
              <a:solidFill>
                <a:schemeClr val="dk1"/>
              </a:solidFill>
              <a:latin typeface="Calibri"/>
              <a:ea typeface="Calibri"/>
              <a:cs typeface="Calibri"/>
              <a:sym typeface="Calibri"/>
            </a:endParaRPr>
          </a:p>
          <a:p>
            <a:pPr indent="-285749" lvl="0" marL="570150" marR="0" rtl="0" algn="l">
              <a:lnSpc>
                <a:spcPct val="120000"/>
              </a:lnSpc>
              <a:spcBef>
                <a:spcPts val="0"/>
              </a:spcBef>
              <a:spcAft>
                <a:spcPts val="0"/>
              </a:spcAft>
              <a:buClr>
                <a:schemeClr val="dk1"/>
              </a:buClr>
              <a:buSzPts val="1400"/>
              <a:buFont typeface="Arial"/>
              <a:buChar char="•"/>
            </a:pPr>
            <a:r>
              <a:rPr lang="en-US" sz="1400">
                <a:solidFill>
                  <a:schemeClr val="dk1"/>
                </a:solidFill>
                <a:latin typeface="Calibri"/>
                <a:ea typeface="Calibri"/>
                <a:cs typeface="Calibri"/>
                <a:sym typeface="Calibri"/>
              </a:rPr>
              <a:t>Tildelingsorgan </a:t>
            </a:r>
            <a:endParaRPr/>
          </a:p>
          <a:p>
            <a:pPr indent="-285749" lvl="0" marL="570150" marR="0" rtl="0" algn="l">
              <a:lnSpc>
                <a:spcPct val="120000"/>
              </a:lnSpc>
              <a:spcBef>
                <a:spcPts val="0"/>
              </a:spcBef>
              <a:spcAft>
                <a:spcPts val="0"/>
              </a:spcAft>
              <a:buClr>
                <a:schemeClr val="dk1"/>
              </a:buClr>
              <a:buSzPts val="1400"/>
              <a:buFont typeface="Arial"/>
              <a:buChar char="•"/>
            </a:pPr>
            <a:r>
              <a:rPr lang="en-US" sz="1400">
                <a:solidFill>
                  <a:schemeClr val="dk1"/>
                </a:solidFill>
                <a:latin typeface="Calibri"/>
                <a:ea typeface="Calibri"/>
                <a:cs typeface="Calibri"/>
                <a:sym typeface="Calibri"/>
              </a:rPr>
              <a:t>Kvalifikationsramme niveau og opnåede meritter</a:t>
            </a:r>
            <a:endParaRPr sz="1400">
              <a:solidFill>
                <a:schemeClr val="dk1"/>
              </a:solidFill>
              <a:latin typeface="Calibri"/>
              <a:ea typeface="Calibri"/>
              <a:cs typeface="Calibri"/>
              <a:sym typeface="Calibri"/>
            </a:endParaRPr>
          </a:p>
          <a:p>
            <a:pPr indent="-209549" lvl="0" marL="570150" marR="0" rtl="0" algn="l">
              <a:lnSpc>
                <a:spcPct val="120000"/>
              </a:lnSpc>
              <a:spcBef>
                <a:spcPts val="0"/>
              </a:spcBef>
              <a:spcAft>
                <a:spcPts val="0"/>
              </a:spcAft>
              <a:buClr>
                <a:schemeClr val="dk1"/>
              </a:buClr>
              <a:buSzPts val="1200"/>
              <a:buFont typeface="Arial"/>
              <a:buNone/>
            </a:pPr>
            <a:r>
              <a:t/>
            </a:r>
            <a:endParaRPr sz="1200">
              <a:solidFill>
                <a:srgbClr val="000000"/>
              </a:solidFill>
              <a:latin typeface="Calibri"/>
              <a:ea typeface="Calibri"/>
              <a:cs typeface="Calibri"/>
              <a:sym typeface="Calibri"/>
            </a:endParaRPr>
          </a:p>
          <a:p>
            <a:pPr indent="0" lvl="0" marL="0" marR="0" rtl="0" algn="l">
              <a:spcBef>
                <a:spcPts val="0"/>
              </a:spcBef>
              <a:spcAft>
                <a:spcPts val="0"/>
              </a:spcAft>
              <a:buClr>
                <a:schemeClr val="dk1"/>
              </a:buClr>
              <a:buSzPts val="2000"/>
              <a:buFont typeface="Arial"/>
              <a:buChar char="•"/>
            </a:pPr>
            <a:r>
              <a:rPr b="1" lang="en-US" sz="2000">
                <a:solidFill>
                  <a:schemeClr val="dk1"/>
                </a:solidFill>
                <a:latin typeface="Calibri"/>
                <a:ea typeface="Calibri"/>
                <a:cs typeface="Calibri"/>
                <a:sym typeface="Calibri"/>
              </a:rPr>
              <a:t>Brug af certifikatet</a:t>
            </a:r>
            <a:endParaRPr b="1" sz="2000">
              <a:solidFill>
                <a:schemeClr val="dk1"/>
              </a:solidFill>
              <a:latin typeface="Calibri"/>
              <a:ea typeface="Calibri"/>
              <a:cs typeface="Calibri"/>
              <a:sym typeface="Calibri"/>
            </a:endParaRPr>
          </a:p>
          <a:p>
            <a:pPr indent="-285749" lvl="0" marL="570150" marR="0" rtl="0" algn="l">
              <a:lnSpc>
                <a:spcPct val="120000"/>
              </a:lnSpc>
              <a:spcBef>
                <a:spcPts val="0"/>
              </a:spcBef>
              <a:spcAft>
                <a:spcPts val="0"/>
              </a:spcAft>
              <a:buClr>
                <a:schemeClr val="dk1"/>
              </a:buClr>
              <a:buSzPts val="1400"/>
              <a:buFont typeface="Arial"/>
              <a:buChar char="•"/>
            </a:pPr>
            <a:r>
              <a:rPr lang="en-US" sz="1400">
                <a:solidFill>
                  <a:schemeClr val="dk1"/>
                </a:solidFill>
                <a:latin typeface="Calibri"/>
                <a:ea typeface="Calibri"/>
                <a:cs typeface="Calibri"/>
                <a:sym typeface="Calibri"/>
              </a:rPr>
              <a:t>Ejet af eleven</a:t>
            </a:r>
            <a:endParaRPr/>
          </a:p>
          <a:p>
            <a:pPr indent="-285749" lvl="0" marL="570150" marR="0" rtl="0" algn="l">
              <a:lnSpc>
                <a:spcPct val="120000"/>
              </a:lnSpc>
              <a:spcBef>
                <a:spcPts val="0"/>
              </a:spcBef>
              <a:spcAft>
                <a:spcPts val="0"/>
              </a:spcAft>
              <a:buClr>
                <a:schemeClr val="dk1"/>
              </a:buClr>
              <a:buSzPts val="1400"/>
              <a:buFont typeface="Arial"/>
              <a:buChar char="•"/>
            </a:pPr>
            <a:r>
              <a:rPr lang="en-US" sz="1400">
                <a:solidFill>
                  <a:schemeClr val="dk1"/>
                </a:solidFill>
                <a:latin typeface="Calibri"/>
                <a:ea typeface="Calibri"/>
                <a:cs typeface="Calibri"/>
                <a:sym typeface="Calibri"/>
              </a:rPr>
              <a:t>Kan deles</a:t>
            </a:r>
            <a:endParaRPr/>
          </a:p>
          <a:p>
            <a:pPr indent="-285749" lvl="0" marL="570150" marR="0" rtl="0" algn="l">
              <a:lnSpc>
                <a:spcPct val="120000"/>
              </a:lnSpc>
              <a:spcBef>
                <a:spcPts val="0"/>
              </a:spcBef>
              <a:spcAft>
                <a:spcPts val="0"/>
              </a:spcAft>
              <a:buClr>
                <a:schemeClr val="dk1"/>
              </a:buClr>
              <a:buSzPts val="1400"/>
              <a:buFont typeface="Arial"/>
              <a:buChar char="•"/>
            </a:pPr>
            <a:r>
              <a:rPr lang="en-US" sz="1400">
                <a:solidFill>
                  <a:schemeClr val="dk1"/>
                </a:solidFill>
                <a:latin typeface="Calibri"/>
                <a:ea typeface="Calibri"/>
                <a:cs typeface="Calibri"/>
                <a:sym typeface="Calibri"/>
              </a:rPr>
              <a:t>Transportabel </a:t>
            </a:r>
            <a:endParaRPr/>
          </a:p>
          <a:p>
            <a:pPr indent="-285749" lvl="0" marL="570150" marR="0" rtl="0" algn="l">
              <a:lnSpc>
                <a:spcPct val="120000"/>
              </a:lnSpc>
              <a:spcBef>
                <a:spcPts val="0"/>
              </a:spcBef>
              <a:spcAft>
                <a:spcPts val="0"/>
              </a:spcAft>
              <a:buClr>
                <a:schemeClr val="dk1"/>
              </a:buClr>
              <a:buSzPts val="1400"/>
              <a:buFont typeface="Arial"/>
              <a:buChar char="•"/>
            </a:pPr>
            <a:r>
              <a:rPr lang="en-US" sz="1400">
                <a:solidFill>
                  <a:schemeClr val="dk1"/>
                </a:solidFill>
                <a:latin typeface="Calibri"/>
                <a:ea typeface="Calibri"/>
                <a:cs typeface="Calibri"/>
                <a:sym typeface="Calibri"/>
              </a:rPr>
              <a:t>Kan kombineres til større akkreditiver eller kvalifikationer </a:t>
            </a:r>
            <a:endParaRPr sz="1400">
              <a:solidFill>
                <a:srgbClr val="000000"/>
              </a:solidFill>
              <a:latin typeface="Calibri"/>
              <a:ea typeface="Calibri"/>
              <a:cs typeface="Calibri"/>
              <a:sym typeface="Calibri"/>
            </a:endParaRPr>
          </a:p>
          <a:p>
            <a:pPr indent="-209549" lvl="0" marL="570150" marR="0" rtl="0" algn="l">
              <a:lnSpc>
                <a:spcPct val="120000"/>
              </a:lnSpc>
              <a:spcBef>
                <a:spcPts val="0"/>
              </a:spcBef>
              <a:spcAft>
                <a:spcPts val="0"/>
              </a:spcAft>
              <a:buClr>
                <a:schemeClr val="dk1"/>
              </a:buClr>
              <a:buSzPts val="1200"/>
              <a:buFont typeface="Arial"/>
              <a:buNone/>
            </a:pPr>
            <a:r>
              <a:t/>
            </a:r>
            <a:endParaRPr sz="1200">
              <a:solidFill>
                <a:srgbClr val="000000"/>
              </a:solidFill>
              <a:latin typeface="Calibri"/>
              <a:ea typeface="Calibri"/>
              <a:cs typeface="Calibri"/>
              <a:sym typeface="Calibri"/>
            </a:endParaRPr>
          </a:p>
          <a:p>
            <a:pPr indent="-209549" lvl="0" marL="570150" marR="0" rtl="0" algn="l">
              <a:lnSpc>
                <a:spcPct val="120000"/>
              </a:lnSpc>
              <a:spcBef>
                <a:spcPts val="0"/>
              </a:spcBef>
              <a:spcAft>
                <a:spcPts val="0"/>
              </a:spcAft>
              <a:buClr>
                <a:schemeClr val="dk1"/>
              </a:buClr>
              <a:buSzPts val="1200"/>
              <a:buFont typeface="Arial"/>
              <a:buNone/>
            </a:pPr>
            <a:r>
              <a:t/>
            </a:r>
            <a:endParaRPr sz="1200">
              <a:solidFill>
                <a:srgbClr val="000000"/>
              </a:solidFill>
              <a:latin typeface="Calibri"/>
              <a:ea typeface="Calibri"/>
              <a:cs typeface="Calibri"/>
              <a:sym typeface="Calibri"/>
            </a:endParaRPr>
          </a:p>
        </p:txBody>
      </p:sp>
      <p:cxnSp>
        <p:nvCxnSpPr>
          <p:cNvPr id="666" name="Google Shape;666;p20"/>
          <p:cNvCxnSpPr/>
          <p:nvPr/>
        </p:nvCxnSpPr>
        <p:spPr>
          <a:xfrm>
            <a:off x="7934290" y="3631149"/>
            <a:ext cx="2061797" cy="0"/>
          </a:xfrm>
          <a:prstGeom prst="straightConnector1">
            <a:avLst/>
          </a:prstGeom>
          <a:noFill/>
          <a:ln cap="flat" cmpd="sng" w="9525">
            <a:solidFill>
              <a:srgbClr val="0AA14A"/>
            </a:solidFill>
            <a:prstDash val="dash"/>
            <a:round/>
            <a:headEnd len="sm" w="sm" type="none"/>
            <a:tailEnd len="sm" w="sm" type="none"/>
          </a:ln>
        </p:spPr>
      </p:cxnSp>
      <p:sp>
        <p:nvSpPr>
          <p:cNvPr id="667" name="Google Shape;667;p20"/>
          <p:cNvSpPr txBox="1"/>
          <p:nvPr/>
        </p:nvSpPr>
        <p:spPr>
          <a:xfrm>
            <a:off x="626290" y="1581339"/>
            <a:ext cx="9581390" cy="461665"/>
          </a:xfrm>
          <a:prstGeom prst="rect">
            <a:avLst/>
          </a:prstGeom>
          <a:noFill/>
          <a:ln>
            <a:noFill/>
          </a:ln>
        </p:spPr>
        <p:txBody>
          <a:bodyPr anchorCtr="0" anchor="t" bIns="45700" lIns="91425" spcFirstLastPara="1" rIns="91425" wrap="square" tIns="45700">
            <a:spAutoFit/>
          </a:bodyPr>
          <a:lstStyle/>
          <a:p>
            <a:pPr indent="0" lvl="0" marL="108000" marR="0" rtl="0" algn="l">
              <a:spcBef>
                <a:spcPts val="0"/>
              </a:spcBef>
              <a:spcAft>
                <a:spcPts val="0"/>
              </a:spcAft>
              <a:buNone/>
            </a:pPr>
            <a:r>
              <a:rPr lang="en-US" sz="1200">
                <a:solidFill>
                  <a:schemeClr val="dk1"/>
                </a:solidFill>
                <a:latin typeface="Calibri"/>
                <a:ea typeface="Calibri"/>
                <a:cs typeface="Calibri"/>
                <a:sym typeface="Calibri"/>
              </a:rPr>
              <a:t>Et dokument, der giver synlighed og værdi til erhvervede færdigheder og kompetencer. Sørg for kun at tildele den efter kurser., der kræver en vurdering for gennemførelse og formidle viden, færdigheder og kompetencer. </a:t>
            </a:r>
            <a:endParaRPr sz="1200">
              <a:solidFill>
                <a:schemeClr val="dk1"/>
              </a:solidFill>
              <a:latin typeface="Calibri"/>
              <a:ea typeface="Calibri"/>
              <a:cs typeface="Calibri"/>
              <a:sym typeface="Calibri"/>
            </a:endParaRPr>
          </a:p>
        </p:txBody>
      </p:sp>
      <p:sp>
        <p:nvSpPr>
          <p:cNvPr id="668" name="Google Shape;668;p20"/>
          <p:cNvSpPr/>
          <p:nvPr/>
        </p:nvSpPr>
        <p:spPr>
          <a:xfrm>
            <a:off x="451028" y="669816"/>
            <a:ext cx="5426069" cy="540000"/>
          </a:xfrm>
          <a:prstGeom prst="roundRect">
            <a:avLst>
              <a:gd fmla="val 50000" name="adj"/>
            </a:avLst>
          </a:prstGeom>
          <a:solidFill>
            <a:srgbClr val="0AA14A"/>
          </a:solidFill>
          <a:ln>
            <a:noFill/>
          </a:ln>
        </p:spPr>
        <p:txBody>
          <a:bodyPr anchorCtr="0" anchor="ctr" bIns="36000" lIns="91425" spcFirstLastPara="1" rIns="91425" wrap="square" tIns="108000">
            <a:noAutofit/>
          </a:bodyPr>
          <a:lstStyle/>
          <a:p>
            <a:pPr indent="0" lvl="0" marL="108000" marR="0" rtl="0" algn="l">
              <a:lnSpc>
                <a:spcPct val="90000"/>
              </a:lnSpc>
              <a:spcBef>
                <a:spcPts val="0"/>
              </a:spcBef>
              <a:spcAft>
                <a:spcPts val="0"/>
              </a:spcAft>
              <a:buNone/>
            </a:pPr>
            <a:r>
              <a:rPr b="1" lang="en-US" sz="2000">
                <a:solidFill>
                  <a:schemeClr val="lt1"/>
                </a:solidFill>
                <a:latin typeface="Calibri"/>
                <a:ea typeface="Calibri"/>
                <a:cs typeface="Calibri"/>
                <a:sym typeface="Calibri"/>
              </a:rPr>
              <a:t>Vurdere og certificere læring</a:t>
            </a:r>
            <a:endParaRPr b="1" sz="2000">
              <a:solidFill>
                <a:schemeClr val="lt1"/>
              </a:solidFill>
              <a:latin typeface="Calibri"/>
              <a:ea typeface="Calibri"/>
              <a:cs typeface="Calibri"/>
              <a:sym typeface="Calibri"/>
            </a:endParaRPr>
          </a:p>
        </p:txBody>
      </p:sp>
      <p:grpSp>
        <p:nvGrpSpPr>
          <p:cNvPr id="669" name="Google Shape;669;p20"/>
          <p:cNvGrpSpPr/>
          <p:nvPr/>
        </p:nvGrpSpPr>
        <p:grpSpPr>
          <a:xfrm>
            <a:off x="10207680" y="3008972"/>
            <a:ext cx="1440000" cy="1022400"/>
            <a:chOff x="6955701" y="2238940"/>
            <a:chExt cx="3578490" cy="2551227"/>
          </a:xfrm>
        </p:grpSpPr>
        <p:sp>
          <p:nvSpPr>
            <p:cNvPr id="670" name="Google Shape;670;p20"/>
            <p:cNvSpPr/>
            <p:nvPr/>
          </p:nvSpPr>
          <p:spPr>
            <a:xfrm>
              <a:off x="7186596" y="2890910"/>
              <a:ext cx="833100" cy="833247"/>
            </a:xfrm>
            <a:custGeom>
              <a:rect b="b" l="l" r="r" t="t"/>
              <a:pathLst>
                <a:path extrusionOk="0" h="833247" w="833099">
                  <a:moveTo>
                    <a:pt x="7574" y="418186"/>
                  </a:moveTo>
                  <a:cubicBezTo>
                    <a:pt x="47108" y="965557"/>
                    <a:pt x="790081" y="965403"/>
                    <a:pt x="829464" y="418186"/>
                  </a:cubicBezTo>
                  <a:cubicBezTo>
                    <a:pt x="789930" y="-129185"/>
                    <a:pt x="47007" y="-129031"/>
                    <a:pt x="7574" y="418186"/>
                  </a:cubicBezTo>
                  <a:close/>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71" name="Google Shape;671;p20"/>
            <p:cNvSpPr/>
            <p:nvPr/>
          </p:nvSpPr>
          <p:spPr>
            <a:xfrm>
              <a:off x="7597490" y="3720319"/>
              <a:ext cx="10098" cy="210884"/>
            </a:xfrm>
            <a:custGeom>
              <a:rect b="b" l="l" r="r" t="t"/>
              <a:pathLst>
                <a:path extrusionOk="0" h="210883" w="10098">
                  <a:moveTo>
                    <a:pt x="7574" y="7715"/>
                  </a:moveTo>
                  <a:lnTo>
                    <a:pt x="7574" y="203734"/>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72" name="Google Shape;672;p20"/>
            <p:cNvSpPr/>
            <p:nvPr/>
          </p:nvSpPr>
          <p:spPr>
            <a:xfrm>
              <a:off x="6955701" y="3932132"/>
              <a:ext cx="1600561" cy="786956"/>
            </a:xfrm>
            <a:custGeom>
              <a:rect b="b" l="l" r="r" t="t"/>
              <a:pathLst>
                <a:path extrusionOk="0" h="786955" w="1600561">
                  <a:moveTo>
                    <a:pt x="1593896" y="17381"/>
                  </a:moveTo>
                  <a:lnTo>
                    <a:pt x="1473324" y="12238"/>
                  </a:lnTo>
                  <a:lnTo>
                    <a:pt x="1473324" y="652346"/>
                  </a:lnTo>
                  <a:lnTo>
                    <a:pt x="1322508" y="652346"/>
                  </a:lnTo>
                  <a:cubicBezTo>
                    <a:pt x="1296354" y="-213511"/>
                    <a:pt x="29891" y="-200806"/>
                    <a:pt x="7574" y="652398"/>
                  </a:cubicBezTo>
                  <a:cubicBezTo>
                    <a:pt x="7574" y="652346"/>
                    <a:pt x="794575" y="652346"/>
                    <a:pt x="794575" y="652346"/>
                  </a:cubicBezTo>
                  <a:lnTo>
                    <a:pt x="794575" y="782528"/>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73" name="Google Shape;673;p20"/>
            <p:cNvSpPr/>
            <p:nvPr/>
          </p:nvSpPr>
          <p:spPr>
            <a:xfrm>
              <a:off x="8428722" y="2784151"/>
              <a:ext cx="1908555" cy="1877378"/>
            </a:xfrm>
            <a:custGeom>
              <a:rect b="b" l="l" r="r" t="t"/>
              <a:pathLst>
                <a:path extrusionOk="0" h="1877377" w="1908555">
                  <a:moveTo>
                    <a:pt x="7574" y="1075146"/>
                  </a:moveTo>
                  <a:lnTo>
                    <a:pt x="7574" y="162020"/>
                  </a:lnTo>
                  <a:cubicBezTo>
                    <a:pt x="7574" y="43720"/>
                    <a:pt x="110726" y="7715"/>
                    <a:pt x="194390" y="7715"/>
                  </a:cubicBezTo>
                  <a:lnTo>
                    <a:pt x="1754558" y="7715"/>
                  </a:lnTo>
                  <a:cubicBezTo>
                    <a:pt x="1838222" y="7715"/>
                    <a:pt x="1906031" y="76792"/>
                    <a:pt x="1906031" y="162020"/>
                  </a:cubicBezTo>
                  <a:lnTo>
                    <a:pt x="1906031" y="187012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74" name="Google Shape;674;p20"/>
            <p:cNvSpPr/>
            <p:nvPr/>
          </p:nvSpPr>
          <p:spPr>
            <a:xfrm>
              <a:off x="8226758" y="2573318"/>
              <a:ext cx="2307433" cy="2216849"/>
            </a:xfrm>
            <a:custGeom>
              <a:rect b="b" l="l" r="r" t="t"/>
              <a:pathLst>
                <a:path extrusionOk="0" h="2216848" w="2307433">
                  <a:moveTo>
                    <a:pt x="7574" y="1580906"/>
                  </a:moveTo>
                  <a:lnTo>
                    <a:pt x="7574" y="176062"/>
                  </a:lnTo>
                  <a:cubicBezTo>
                    <a:pt x="7574" y="83068"/>
                    <a:pt x="75383" y="7715"/>
                    <a:pt x="159046" y="7715"/>
                  </a:cubicBezTo>
                  <a:lnTo>
                    <a:pt x="2153436" y="7715"/>
                  </a:lnTo>
                  <a:cubicBezTo>
                    <a:pt x="2237100" y="7715"/>
                    <a:pt x="2304909" y="83119"/>
                    <a:pt x="2304909" y="176062"/>
                  </a:cubicBezTo>
                  <a:lnTo>
                    <a:pt x="2304909" y="2209442"/>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75" name="Google Shape;675;p20"/>
            <p:cNvSpPr/>
            <p:nvPr/>
          </p:nvSpPr>
          <p:spPr>
            <a:xfrm>
              <a:off x="8726618" y="3113335"/>
              <a:ext cx="469565" cy="303467"/>
            </a:xfrm>
            <a:custGeom>
              <a:rect b="b" l="l" r="r" t="t"/>
              <a:pathLst>
                <a:path extrusionOk="0" h="303466" w="469565">
                  <a:moveTo>
                    <a:pt x="7574" y="141703"/>
                  </a:moveTo>
                  <a:lnTo>
                    <a:pt x="167680" y="298992"/>
                  </a:lnTo>
                  <a:lnTo>
                    <a:pt x="465021"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76" name="Google Shape;676;p20"/>
            <p:cNvSpPr/>
            <p:nvPr/>
          </p:nvSpPr>
          <p:spPr>
            <a:xfrm>
              <a:off x="9447123" y="3317223"/>
              <a:ext cx="570547" cy="20574"/>
            </a:xfrm>
            <a:custGeom>
              <a:rect b="b" l="l" r="r" t="t"/>
              <a:pathLst>
                <a:path extrusionOk="0" h="20574" w="570546">
                  <a:moveTo>
                    <a:pt x="7574" y="13527"/>
                  </a:moveTo>
                  <a:lnTo>
                    <a:pt x="567972"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77" name="Google Shape;677;p20"/>
            <p:cNvSpPr/>
            <p:nvPr/>
          </p:nvSpPr>
          <p:spPr>
            <a:xfrm>
              <a:off x="8737575" y="3563956"/>
              <a:ext cx="469565" cy="303467"/>
            </a:xfrm>
            <a:custGeom>
              <a:rect b="b" l="l" r="r" t="t"/>
              <a:pathLst>
                <a:path extrusionOk="0" h="303466" w="469565">
                  <a:moveTo>
                    <a:pt x="7574" y="141704"/>
                  </a:moveTo>
                  <a:lnTo>
                    <a:pt x="167731" y="298940"/>
                  </a:lnTo>
                  <a:lnTo>
                    <a:pt x="465071"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78" name="Google Shape;678;p20"/>
            <p:cNvSpPr/>
            <p:nvPr/>
          </p:nvSpPr>
          <p:spPr>
            <a:xfrm>
              <a:off x="9458130" y="3767845"/>
              <a:ext cx="570547" cy="20574"/>
            </a:xfrm>
            <a:custGeom>
              <a:rect b="b" l="l" r="r" t="t"/>
              <a:pathLst>
                <a:path extrusionOk="0" h="20574" w="570546">
                  <a:moveTo>
                    <a:pt x="7574" y="13527"/>
                  </a:moveTo>
                  <a:lnTo>
                    <a:pt x="567972"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79" name="Google Shape;679;p20"/>
            <p:cNvSpPr/>
            <p:nvPr/>
          </p:nvSpPr>
          <p:spPr>
            <a:xfrm>
              <a:off x="8743331" y="4014527"/>
              <a:ext cx="469565" cy="303467"/>
            </a:xfrm>
            <a:custGeom>
              <a:rect b="b" l="l" r="r" t="t"/>
              <a:pathLst>
                <a:path extrusionOk="0" h="303466" w="469565">
                  <a:moveTo>
                    <a:pt x="7574" y="141704"/>
                  </a:moveTo>
                  <a:lnTo>
                    <a:pt x="167680" y="298992"/>
                  </a:lnTo>
                  <a:lnTo>
                    <a:pt x="465021"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80" name="Google Shape;680;p20"/>
            <p:cNvSpPr/>
            <p:nvPr/>
          </p:nvSpPr>
          <p:spPr>
            <a:xfrm>
              <a:off x="9463835" y="4218415"/>
              <a:ext cx="570547" cy="20574"/>
            </a:xfrm>
            <a:custGeom>
              <a:rect b="b" l="l" r="r" t="t"/>
              <a:pathLst>
                <a:path extrusionOk="0" h="20574" w="570546">
                  <a:moveTo>
                    <a:pt x="7574" y="13527"/>
                  </a:moveTo>
                  <a:lnTo>
                    <a:pt x="567972"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81" name="Google Shape;681;p20"/>
            <p:cNvSpPr/>
            <p:nvPr/>
          </p:nvSpPr>
          <p:spPr>
            <a:xfrm>
              <a:off x="8938680" y="2238940"/>
              <a:ext cx="913885" cy="540068"/>
            </a:xfrm>
            <a:custGeom>
              <a:rect b="b" l="l" r="r" t="t"/>
              <a:pathLst>
                <a:path extrusionOk="0" h="540067" w="913884">
                  <a:moveTo>
                    <a:pt x="7574" y="537496"/>
                  </a:moveTo>
                  <a:lnTo>
                    <a:pt x="12623" y="254603"/>
                  </a:lnTo>
                  <a:lnTo>
                    <a:pt x="270126" y="254603"/>
                  </a:lnTo>
                  <a:cubicBezTo>
                    <a:pt x="270126" y="254603"/>
                    <a:pt x="254979" y="7715"/>
                    <a:pt x="472090" y="7715"/>
                  </a:cubicBezTo>
                  <a:cubicBezTo>
                    <a:pt x="689201" y="7715"/>
                    <a:pt x="683495" y="254603"/>
                    <a:pt x="683495" y="254603"/>
                  </a:cubicBezTo>
                  <a:lnTo>
                    <a:pt x="911360" y="254603"/>
                  </a:lnTo>
                  <a:lnTo>
                    <a:pt x="906311" y="537496"/>
                  </a:lnTo>
                </a:path>
              </a:pathLst>
            </a:custGeom>
            <a:solidFill>
              <a:srgbClr val="FFFFFF"/>
            </a:solid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82" name="Google Shape;682;p20"/>
            <p:cNvSpPr/>
            <p:nvPr/>
          </p:nvSpPr>
          <p:spPr>
            <a:xfrm>
              <a:off x="9302214" y="2341810"/>
              <a:ext cx="212062" cy="216027"/>
            </a:xfrm>
            <a:custGeom>
              <a:rect b="b" l="l" r="r" t="t"/>
              <a:pathLst>
                <a:path extrusionOk="0" h="216027" w="212061">
                  <a:moveTo>
                    <a:pt x="209537" y="110585"/>
                  </a:moveTo>
                  <a:cubicBezTo>
                    <a:pt x="209537" y="167399"/>
                    <a:pt x="164326" y="213455"/>
                    <a:pt x="108555" y="213455"/>
                  </a:cubicBezTo>
                  <a:cubicBezTo>
                    <a:pt x="52785" y="213455"/>
                    <a:pt x="7574" y="167399"/>
                    <a:pt x="7574" y="110585"/>
                  </a:cubicBezTo>
                  <a:cubicBezTo>
                    <a:pt x="7574" y="53772"/>
                    <a:pt x="52785" y="7715"/>
                    <a:pt x="108555" y="7715"/>
                  </a:cubicBezTo>
                  <a:cubicBezTo>
                    <a:pt x="164326" y="7715"/>
                    <a:pt x="209537" y="53772"/>
                    <a:pt x="209537" y="110585"/>
                  </a:cubicBezTo>
                  <a:close/>
                </a:path>
              </a:pathLst>
            </a:custGeom>
            <a:solidFill>
              <a:srgbClr val="0AA14A"/>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AA14A"/>
                </a:solidFill>
                <a:latin typeface="Calibri"/>
                <a:ea typeface="Calibri"/>
                <a:cs typeface="Calibri"/>
                <a:sym typeface="Calibri"/>
              </a:endParaRPr>
            </a:p>
          </p:txBody>
        </p:sp>
      </p:grpSp>
      <p:sp>
        <p:nvSpPr>
          <p:cNvPr id="683" name="Google Shape;683;p20"/>
          <p:cNvSpPr txBox="1"/>
          <p:nvPr/>
        </p:nvSpPr>
        <p:spPr>
          <a:xfrm>
            <a:off x="451028" y="1195523"/>
            <a:ext cx="7930804" cy="400110"/>
          </a:xfrm>
          <a:prstGeom prst="rect">
            <a:avLst/>
          </a:prstGeom>
          <a:noFill/>
          <a:ln>
            <a:noFill/>
          </a:ln>
        </p:spPr>
        <p:txBody>
          <a:bodyPr anchorCtr="0" anchor="t" bIns="45700" lIns="91425" spcFirstLastPara="1" rIns="91425" wrap="square" tIns="45700">
            <a:spAutoFit/>
          </a:bodyPr>
          <a:lstStyle/>
          <a:p>
            <a:pPr indent="0" lvl="0" marL="108000" marR="0" rtl="0" algn="l">
              <a:spcBef>
                <a:spcPts val="0"/>
              </a:spcBef>
              <a:spcAft>
                <a:spcPts val="0"/>
              </a:spcAft>
              <a:buNone/>
            </a:pPr>
            <a:r>
              <a:rPr lang="en-US" sz="2000">
                <a:solidFill>
                  <a:schemeClr val="dk1"/>
                </a:solidFill>
                <a:latin typeface="Calibri"/>
                <a:ea typeface="Calibri"/>
                <a:cs typeface="Calibri"/>
                <a:sym typeface="Calibri"/>
              </a:rPr>
              <a:t>3.3 Etablering af certificeringer</a:t>
            </a:r>
            <a:endParaRPr sz="2000">
              <a:solidFill>
                <a:schemeClr val="dk1"/>
              </a:solidFill>
              <a:latin typeface="Calibri"/>
              <a:ea typeface="Calibri"/>
              <a:cs typeface="Calibri"/>
              <a:sym typeface="Calibri"/>
            </a:endParaRPr>
          </a:p>
        </p:txBody>
      </p:sp>
      <p:sp>
        <p:nvSpPr>
          <p:cNvPr id="684" name="Google Shape;684;p20"/>
          <p:cNvSpPr txBox="1"/>
          <p:nvPr/>
        </p:nvSpPr>
        <p:spPr>
          <a:xfrm>
            <a:off x="5842864" y="4336707"/>
            <a:ext cx="4182900" cy="1477500"/>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lang="en-US" sz="1800">
                <a:solidFill>
                  <a:schemeClr val="dk1"/>
                </a:solidFill>
                <a:latin typeface="Calibri"/>
                <a:ea typeface="Calibri"/>
                <a:cs typeface="Calibri"/>
                <a:sym typeface="Calibri"/>
              </a:rPr>
              <a:t>Behov for digitale løsninger til vurdering, validering og lagring af </a:t>
            </a:r>
            <a:r>
              <a:rPr lang="en-US" sz="1800">
                <a:solidFill>
                  <a:schemeClr val="dk1"/>
                </a:solidFill>
                <a:latin typeface="Calibri"/>
                <a:ea typeface="Calibri"/>
                <a:cs typeface="Calibri"/>
                <a:sym typeface="Calibri"/>
              </a:rPr>
              <a:t>mikro-læringsmoduler</a:t>
            </a:r>
            <a:r>
              <a:rPr lang="en-US" sz="1800">
                <a:solidFill>
                  <a:schemeClr val="dk1"/>
                </a:solidFill>
                <a:latin typeface="Calibri"/>
                <a:ea typeface="Calibri"/>
                <a:cs typeface="Calibri"/>
                <a:sym typeface="Calibri"/>
              </a:rPr>
              <a:t> for at sikre portablittet og skalering </a:t>
            </a:r>
            <a:endParaRPr/>
          </a:p>
          <a:p>
            <a:pPr indent="0" lvl="0" marL="0" marR="0" rtl="0" algn="just">
              <a:spcBef>
                <a:spcPts val="0"/>
              </a:spcBef>
              <a:spcAft>
                <a:spcPts val="0"/>
              </a:spcAft>
              <a:buNone/>
            </a:pPr>
            <a:r>
              <a:rPr lang="en-US" sz="1800">
                <a:solidFill>
                  <a:schemeClr val="dk1"/>
                </a:solidFill>
                <a:latin typeface="Calibri"/>
                <a:ea typeface="Calibri"/>
                <a:cs typeface="Calibri"/>
                <a:sym typeface="Calibri"/>
              </a:rPr>
              <a:t>🡪 Potentiel løsning: </a:t>
            </a:r>
            <a:r>
              <a:rPr lang="en-US" sz="1800" u="sng">
                <a:solidFill>
                  <a:schemeClr val="dk1"/>
                </a:solidFill>
                <a:latin typeface="Calibri"/>
                <a:ea typeface="Calibri"/>
                <a:cs typeface="Calibri"/>
                <a:sym typeface="Calibri"/>
                <a:hlinkClick r:id="rId3">
                  <a:extLst>
                    <a:ext uri="{A12FA001-AC4F-418D-AE19-62706E023703}">
                      <ahyp:hlinkClr val="tx"/>
                    </a:ext>
                  </a:extLst>
                </a:hlinkClick>
              </a:rPr>
              <a:t>Europass</a:t>
            </a:r>
            <a:endParaRPr sz="1800">
              <a:solidFill>
                <a:schemeClr val="dk1"/>
              </a:solidFill>
              <a:latin typeface="Calibri"/>
              <a:ea typeface="Calibri"/>
              <a:cs typeface="Calibri"/>
              <a:sym typeface="Calibri"/>
            </a:endParaRPr>
          </a:p>
        </p:txBody>
      </p:sp>
      <p:sp>
        <p:nvSpPr>
          <p:cNvPr id="685" name="Google Shape;685;p20"/>
          <p:cNvSpPr/>
          <p:nvPr/>
        </p:nvSpPr>
        <p:spPr>
          <a:xfrm>
            <a:off x="3048000" y="2690336"/>
            <a:ext cx="6096000" cy="64633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Calibri"/>
                <a:ea typeface="Calibri"/>
                <a:cs typeface="Calibri"/>
                <a:sym typeface="Calibri"/>
              </a:rPr>
              <a:t>.</a:t>
            </a:r>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9" name="Shape 689"/>
        <p:cNvGrpSpPr/>
        <p:nvPr/>
      </p:nvGrpSpPr>
      <p:grpSpPr>
        <a:xfrm>
          <a:off x="0" y="0"/>
          <a:ext cx="0" cy="0"/>
          <a:chOff x="0" y="0"/>
          <a:chExt cx="0" cy="0"/>
        </a:xfrm>
      </p:grpSpPr>
      <p:grpSp>
        <p:nvGrpSpPr>
          <p:cNvPr id="690" name="Google Shape;690;p21"/>
          <p:cNvGrpSpPr/>
          <p:nvPr/>
        </p:nvGrpSpPr>
        <p:grpSpPr>
          <a:xfrm>
            <a:off x="-3376200" y="715001"/>
            <a:ext cx="12858388" cy="5791487"/>
            <a:chOff x="-3744325" y="750626"/>
            <a:chExt cx="12858388" cy="5791487"/>
          </a:xfrm>
        </p:grpSpPr>
        <p:sp>
          <p:nvSpPr>
            <p:cNvPr id="691" name="Google Shape;691;p21"/>
            <p:cNvSpPr txBox="1"/>
            <p:nvPr/>
          </p:nvSpPr>
          <p:spPr>
            <a:xfrm>
              <a:off x="1942979" y="1740008"/>
              <a:ext cx="7035000" cy="12375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000">
                  <a:solidFill>
                    <a:schemeClr val="dk1"/>
                  </a:solidFill>
                  <a:latin typeface="Calibri"/>
                  <a:ea typeface="Calibri"/>
                  <a:cs typeface="Calibri"/>
                  <a:sym typeface="Calibri"/>
                </a:rPr>
                <a:t>Forberede </a:t>
              </a:r>
              <a:r>
                <a:rPr b="1" lang="en-US" sz="2000">
                  <a:solidFill>
                    <a:schemeClr val="dk1"/>
                  </a:solidFill>
                  <a:latin typeface="Calibri"/>
                  <a:ea typeface="Calibri"/>
                  <a:cs typeface="Calibri"/>
                  <a:sym typeface="Calibri"/>
                </a:rPr>
                <a:t>mikro-læringsmoduler</a:t>
              </a:r>
              <a:endParaRPr b="1" sz="1600">
                <a:solidFill>
                  <a:schemeClr val="dk1"/>
                </a:solidFill>
                <a:latin typeface="Calibri"/>
                <a:ea typeface="Calibri"/>
                <a:cs typeface="Calibri"/>
                <a:sym typeface="Calibri"/>
              </a:endParaRPr>
            </a:p>
            <a:p>
              <a:pPr indent="0" lvl="0" marL="0" marR="0" rtl="0" algn="just">
                <a:lnSpc>
                  <a:spcPct val="120000"/>
                </a:lnSpc>
                <a:spcBef>
                  <a:spcPts val="0"/>
                </a:spcBef>
                <a:spcAft>
                  <a:spcPts val="0"/>
                </a:spcAft>
                <a:buNone/>
              </a:pPr>
              <a:r>
                <a:rPr lang="en-US" sz="1600">
                  <a:solidFill>
                    <a:schemeClr val="dk1"/>
                  </a:solidFill>
                  <a:latin typeface="Calibri"/>
                  <a:ea typeface="Calibri"/>
                  <a:cs typeface="Calibri"/>
                  <a:sym typeface="Calibri"/>
                </a:rPr>
                <a:t>Definition af læringsudbytte, beslutning om leveringsformer, link til meritsystemer, kvalitetssikring, format: digitalt eller papirformat</a:t>
              </a:r>
              <a:endParaRPr/>
            </a:p>
            <a:p>
              <a:pPr indent="0" lvl="0" marL="0" marR="0" rtl="0" algn="just">
                <a:lnSpc>
                  <a:spcPct val="120000"/>
                </a:lnSpc>
                <a:spcBef>
                  <a:spcPts val="0"/>
                </a:spcBef>
                <a:spcAft>
                  <a:spcPts val="0"/>
                </a:spcAft>
                <a:buNone/>
              </a:pPr>
              <a:r>
                <a:t/>
              </a:r>
              <a:endParaRPr sz="1600">
                <a:solidFill>
                  <a:srgbClr val="000000"/>
                </a:solidFill>
                <a:latin typeface="Calibri"/>
                <a:ea typeface="Calibri"/>
                <a:cs typeface="Calibri"/>
                <a:sym typeface="Calibri"/>
              </a:endParaRPr>
            </a:p>
          </p:txBody>
        </p:sp>
        <p:sp>
          <p:nvSpPr>
            <p:cNvPr id="692" name="Google Shape;692;p21"/>
            <p:cNvSpPr/>
            <p:nvPr/>
          </p:nvSpPr>
          <p:spPr>
            <a:xfrm>
              <a:off x="551342" y="2174955"/>
              <a:ext cx="149456" cy="149456"/>
            </a:xfrm>
            <a:prstGeom prst="ellipse">
              <a:avLst/>
            </a:prstGeom>
            <a:solidFill>
              <a:srgbClr val="0AA14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Helvetica Neue"/>
                <a:ea typeface="Helvetica Neue"/>
                <a:cs typeface="Helvetica Neue"/>
                <a:sym typeface="Helvetica Neue"/>
              </a:endParaRPr>
            </a:p>
          </p:txBody>
        </p:sp>
        <p:sp>
          <p:nvSpPr>
            <p:cNvPr id="693" name="Google Shape;693;p21"/>
            <p:cNvSpPr/>
            <p:nvPr/>
          </p:nvSpPr>
          <p:spPr>
            <a:xfrm>
              <a:off x="1113311" y="3582624"/>
              <a:ext cx="149456" cy="149456"/>
            </a:xfrm>
            <a:prstGeom prst="ellipse">
              <a:avLst/>
            </a:prstGeom>
            <a:solidFill>
              <a:srgbClr val="0AA14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Helvetica Neue"/>
                <a:ea typeface="Helvetica Neue"/>
                <a:cs typeface="Helvetica Neue"/>
                <a:sym typeface="Helvetica Neue"/>
              </a:endParaRPr>
            </a:p>
          </p:txBody>
        </p:sp>
        <p:sp>
          <p:nvSpPr>
            <p:cNvPr id="694" name="Google Shape;694;p21"/>
            <p:cNvSpPr/>
            <p:nvPr/>
          </p:nvSpPr>
          <p:spPr>
            <a:xfrm>
              <a:off x="551342" y="4999615"/>
              <a:ext cx="149456" cy="149456"/>
            </a:xfrm>
            <a:prstGeom prst="ellipse">
              <a:avLst/>
            </a:prstGeom>
            <a:solidFill>
              <a:srgbClr val="0AA14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Helvetica Neue"/>
                <a:ea typeface="Helvetica Neue"/>
                <a:cs typeface="Helvetica Neue"/>
                <a:sym typeface="Helvetica Neue"/>
              </a:endParaRPr>
            </a:p>
          </p:txBody>
        </p:sp>
        <p:cxnSp>
          <p:nvCxnSpPr>
            <p:cNvPr id="695" name="Google Shape;695;p21"/>
            <p:cNvCxnSpPr/>
            <p:nvPr/>
          </p:nvCxnSpPr>
          <p:spPr>
            <a:xfrm>
              <a:off x="757226" y="2227120"/>
              <a:ext cx="1080470" cy="1"/>
            </a:xfrm>
            <a:prstGeom prst="straightConnector1">
              <a:avLst/>
            </a:prstGeom>
            <a:noFill/>
            <a:ln cap="flat" cmpd="sng" w="12700">
              <a:solidFill>
                <a:srgbClr val="BFBFBF"/>
              </a:solidFill>
              <a:prstDash val="solid"/>
              <a:miter lim="800000"/>
              <a:headEnd len="med" w="med" type="oval"/>
              <a:tailEnd len="med" w="med" type="oval"/>
            </a:ln>
          </p:spPr>
        </p:cxnSp>
        <p:cxnSp>
          <p:nvCxnSpPr>
            <p:cNvPr id="696" name="Google Shape;696;p21"/>
            <p:cNvCxnSpPr/>
            <p:nvPr/>
          </p:nvCxnSpPr>
          <p:spPr>
            <a:xfrm>
              <a:off x="1329798" y="3673209"/>
              <a:ext cx="1080470" cy="1"/>
            </a:xfrm>
            <a:prstGeom prst="straightConnector1">
              <a:avLst/>
            </a:prstGeom>
            <a:noFill/>
            <a:ln cap="flat" cmpd="sng" w="12700">
              <a:solidFill>
                <a:srgbClr val="BFBFBF"/>
              </a:solidFill>
              <a:prstDash val="solid"/>
              <a:miter lim="800000"/>
              <a:headEnd len="med" w="med" type="oval"/>
              <a:tailEnd len="med" w="med" type="oval"/>
            </a:ln>
          </p:spPr>
        </p:cxnSp>
        <p:cxnSp>
          <p:nvCxnSpPr>
            <p:cNvPr id="697" name="Google Shape;697;p21"/>
            <p:cNvCxnSpPr/>
            <p:nvPr/>
          </p:nvCxnSpPr>
          <p:spPr>
            <a:xfrm>
              <a:off x="767697" y="5087583"/>
              <a:ext cx="1080470" cy="1"/>
            </a:xfrm>
            <a:prstGeom prst="straightConnector1">
              <a:avLst/>
            </a:prstGeom>
            <a:noFill/>
            <a:ln cap="flat" cmpd="sng" w="12700">
              <a:solidFill>
                <a:srgbClr val="BFBFBF"/>
              </a:solidFill>
              <a:prstDash val="solid"/>
              <a:miter lim="800000"/>
              <a:headEnd len="med" w="med" type="oval"/>
              <a:tailEnd len="med" w="med" type="oval"/>
            </a:ln>
          </p:spPr>
        </p:cxnSp>
        <p:sp>
          <p:nvSpPr>
            <p:cNvPr id="698" name="Google Shape;698;p21"/>
            <p:cNvSpPr/>
            <p:nvPr/>
          </p:nvSpPr>
          <p:spPr>
            <a:xfrm rot="2700000">
              <a:off x="-2923423" y="1626011"/>
              <a:ext cx="4149683" cy="4040717"/>
            </a:xfrm>
            <a:prstGeom prst="arc">
              <a:avLst>
                <a:gd fmla="val 16200000" name="adj1"/>
                <a:gd fmla="val 0" name="adj2"/>
              </a:avLst>
            </a:prstGeom>
            <a:noFill/>
            <a:ln cap="flat" cmpd="sng" w="12700">
              <a:solidFill>
                <a:srgbClr val="0AA14A"/>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sp>
          <p:nvSpPr>
            <p:cNvPr id="699" name="Google Shape;699;p21"/>
            <p:cNvSpPr txBox="1"/>
            <p:nvPr/>
          </p:nvSpPr>
          <p:spPr>
            <a:xfrm>
              <a:off x="2556556" y="3156798"/>
              <a:ext cx="5870168" cy="127829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000">
                  <a:solidFill>
                    <a:schemeClr val="dk1"/>
                  </a:solidFill>
                  <a:latin typeface="Calibri"/>
                  <a:ea typeface="Calibri"/>
                  <a:cs typeface="Calibri"/>
                  <a:sym typeface="Calibri"/>
                </a:rPr>
                <a:t>At udvikle et kursus i små dele</a:t>
              </a:r>
              <a:endParaRPr/>
            </a:p>
            <a:p>
              <a:pPr indent="0" lvl="0" marL="0" marR="0" rtl="0" algn="just">
                <a:lnSpc>
                  <a:spcPct val="120000"/>
                </a:lnSpc>
                <a:spcBef>
                  <a:spcPts val="0"/>
                </a:spcBef>
                <a:spcAft>
                  <a:spcPts val="0"/>
                </a:spcAft>
                <a:buNone/>
              </a:pPr>
              <a:r>
                <a:rPr lang="en-US" sz="1600">
                  <a:solidFill>
                    <a:schemeClr val="dk1"/>
                  </a:solidFill>
                  <a:latin typeface="Calibri"/>
                  <a:ea typeface="Calibri"/>
                  <a:cs typeface="Calibri"/>
                  <a:sym typeface="Calibri"/>
                </a:rPr>
                <a:t>Fokus på restitutionsevner, Vær på forkant, Inkluder række elever, Styrk VET-rollen</a:t>
              </a:r>
              <a:endParaRPr sz="1600">
                <a:solidFill>
                  <a:schemeClr val="dk1"/>
                </a:solidFill>
                <a:latin typeface="Calibri"/>
                <a:ea typeface="Calibri"/>
                <a:cs typeface="Calibri"/>
                <a:sym typeface="Calibri"/>
              </a:endParaRPr>
            </a:p>
            <a:p>
              <a:pPr indent="0" lvl="0" marL="0" marR="0" rtl="0" algn="just">
                <a:lnSpc>
                  <a:spcPct val="120000"/>
                </a:lnSpc>
                <a:spcBef>
                  <a:spcPts val="0"/>
                </a:spcBef>
                <a:spcAft>
                  <a:spcPts val="0"/>
                </a:spcAft>
                <a:buNone/>
              </a:pPr>
              <a:r>
                <a:t/>
              </a:r>
              <a:endParaRPr sz="1600">
                <a:solidFill>
                  <a:srgbClr val="000000"/>
                </a:solidFill>
                <a:latin typeface="Calibri"/>
                <a:ea typeface="Calibri"/>
                <a:cs typeface="Calibri"/>
                <a:sym typeface="Calibri"/>
              </a:endParaRPr>
            </a:p>
          </p:txBody>
        </p:sp>
        <p:sp>
          <p:nvSpPr>
            <p:cNvPr id="700" name="Google Shape;700;p21"/>
            <p:cNvSpPr txBox="1"/>
            <p:nvPr/>
          </p:nvSpPr>
          <p:spPr>
            <a:xfrm>
              <a:off x="2114062" y="4198435"/>
              <a:ext cx="7000001" cy="163121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000">
                  <a:solidFill>
                    <a:schemeClr val="dk1"/>
                  </a:solidFill>
                  <a:latin typeface="Calibri"/>
                  <a:ea typeface="Calibri"/>
                  <a:cs typeface="Calibri"/>
                  <a:sym typeface="Calibri"/>
                </a:rPr>
                <a:t>Etablering af certificeringer</a:t>
              </a:r>
              <a:endParaRPr b="1" sz="1600">
                <a:solidFill>
                  <a:schemeClr val="dk1"/>
                </a:solidFill>
                <a:latin typeface="Calibri"/>
                <a:ea typeface="Calibri"/>
                <a:cs typeface="Calibri"/>
                <a:sym typeface="Calibri"/>
              </a:endParaRPr>
            </a:p>
            <a:p>
              <a:pPr indent="0" lvl="0" marL="0" marR="0" rtl="0" algn="l">
                <a:spcBef>
                  <a:spcPts val="0"/>
                </a:spcBef>
                <a:spcAft>
                  <a:spcPts val="0"/>
                </a:spcAft>
                <a:buNone/>
              </a:pPr>
              <a:r>
                <a:rPr lang="en-US" sz="1600">
                  <a:solidFill>
                    <a:schemeClr val="dk1"/>
                  </a:solidFill>
                  <a:latin typeface="Calibri"/>
                  <a:ea typeface="Calibri"/>
                  <a:cs typeface="Calibri"/>
                  <a:sym typeface="Calibri"/>
                </a:rPr>
                <a:t>Dokument med navn på indehaveren, opnåede læringsresultater, vurderingsmetode, tildelingsorgan, kvalifikationsramme, niveau og opnåede meritter, ejet af den lærende, delbart, bærbart, kan kombineres til større legitimationsoplysninger, behov for digital lagring</a:t>
              </a:r>
              <a:endParaRPr/>
            </a:p>
            <a:p>
              <a:pPr indent="0" lvl="0" marL="0" marR="0" rtl="0" algn="just">
                <a:lnSpc>
                  <a:spcPct val="120000"/>
                </a:lnSpc>
                <a:spcBef>
                  <a:spcPts val="0"/>
                </a:spcBef>
                <a:spcAft>
                  <a:spcPts val="0"/>
                </a:spcAft>
                <a:buNone/>
              </a:pPr>
              <a:r>
                <a:t/>
              </a:r>
              <a:endParaRPr sz="1600">
                <a:solidFill>
                  <a:srgbClr val="000000"/>
                </a:solidFill>
                <a:latin typeface="Calibri"/>
                <a:ea typeface="Calibri"/>
                <a:cs typeface="Calibri"/>
                <a:sym typeface="Calibri"/>
              </a:endParaRPr>
            </a:p>
          </p:txBody>
        </p:sp>
      </p:grpSp>
      <p:cxnSp>
        <p:nvCxnSpPr>
          <p:cNvPr id="701" name="Google Shape;701;p21"/>
          <p:cNvCxnSpPr/>
          <p:nvPr/>
        </p:nvCxnSpPr>
        <p:spPr>
          <a:xfrm>
            <a:off x="7934290" y="3631149"/>
            <a:ext cx="2061797" cy="0"/>
          </a:xfrm>
          <a:prstGeom prst="straightConnector1">
            <a:avLst/>
          </a:prstGeom>
          <a:noFill/>
          <a:ln cap="flat" cmpd="sng" w="9525">
            <a:solidFill>
              <a:srgbClr val="0AA14A"/>
            </a:solidFill>
            <a:prstDash val="dash"/>
            <a:round/>
            <a:headEnd len="sm" w="sm" type="none"/>
            <a:tailEnd len="sm" w="sm" type="none"/>
          </a:ln>
        </p:spPr>
      </p:cxnSp>
      <p:sp>
        <p:nvSpPr>
          <p:cNvPr id="702" name="Google Shape;702;p21"/>
          <p:cNvSpPr/>
          <p:nvPr/>
        </p:nvSpPr>
        <p:spPr>
          <a:xfrm>
            <a:off x="451029" y="669816"/>
            <a:ext cx="3971341" cy="540000"/>
          </a:xfrm>
          <a:prstGeom prst="roundRect">
            <a:avLst>
              <a:gd fmla="val 50000" name="adj"/>
            </a:avLst>
          </a:prstGeom>
          <a:solidFill>
            <a:srgbClr val="0AA14A"/>
          </a:solidFill>
          <a:ln>
            <a:noFill/>
          </a:ln>
        </p:spPr>
        <p:txBody>
          <a:bodyPr anchorCtr="0" anchor="ctr" bIns="36000" lIns="91425" spcFirstLastPara="1" rIns="91425" wrap="square" tIns="108000">
            <a:noAutofit/>
          </a:bodyPr>
          <a:lstStyle/>
          <a:p>
            <a:pPr indent="0" lvl="0" marL="108000" marR="0" rtl="0" algn="l">
              <a:lnSpc>
                <a:spcPct val="90000"/>
              </a:lnSpc>
              <a:spcBef>
                <a:spcPts val="0"/>
              </a:spcBef>
              <a:spcAft>
                <a:spcPts val="0"/>
              </a:spcAft>
              <a:buNone/>
            </a:pPr>
            <a:r>
              <a:rPr b="1" lang="en-US" sz="2000">
                <a:solidFill>
                  <a:schemeClr val="lt1"/>
                </a:solidFill>
                <a:latin typeface="Calibri"/>
                <a:ea typeface="Calibri"/>
                <a:cs typeface="Calibri"/>
                <a:sym typeface="Calibri"/>
              </a:rPr>
              <a:t>Vurdere og certificere læring</a:t>
            </a:r>
            <a:endParaRPr b="1" sz="2000">
              <a:solidFill>
                <a:schemeClr val="lt1"/>
              </a:solidFill>
              <a:latin typeface="Calibri"/>
              <a:ea typeface="Calibri"/>
              <a:cs typeface="Calibri"/>
              <a:sym typeface="Calibri"/>
            </a:endParaRPr>
          </a:p>
        </p:txBody>
      </p:sp>
      <p:sp>
        <p:nvSpPr>
          <p:cNvPr id="703" name="Google Shape;703;p21"/>
          <p:cNvSpPr txBox="1"/>
          <p:nvPr/>
        </p:nvSpPr>
        <p:spPr>
          <a:xfrm>
            <a:off x="523240" y="1250839"/>
            <a:ext cx="4115261" cy="400110"/>
          </a:xfrm>
          <a:prstGeom prst="rect">
            <a:avLst/>
          </a:prstGeom>
          <a:noFill/>
          <a:ln>
            <a:noFill/>
          </a:ln>
        </p:spPr>
        <p:txBody>
          <a:bodyPr anchorCtr="0" anchor="t" bIns="45700" lIns="91425" spcFirstLastPara="1" rIns="91425" wrap="square" tIns="45700">
            <a:spAutoFit/>
          </a:bodyPr>
          <a:lstStyle/>
          <a:p>
            <a:pPr indent="0" lvl="0" marL="108000" marR="0" rtl="0" algn="l">
              <a:spcBef>
                <a:spcPts val="0"/>
              </a:spcBef>
              <a:spcAft>
                <a:spcPts val="0"/>
              </a:spcAft>
              <a:buNone/>
            </a:pPr>
            <a:r>
              <a:rPr lang="en-US" sz="2000">
                <a:solidFill>
                  <a:schemeClr val="dk1"/>
                </a:solidFill>
                <a:latin typeface="Calibri"/>
                <a:ea typeface="Calibri"/>
                <a:cs typeface="Calibri"/>
                <a:sym typeface="Calibri"/>
              </a:rPr>
              <a:t>Opsummering:</a:t>
            </a:r>
            <a:endParaRPr sz="2000">
              <a:solidFill>
                <a:schemeClr val="dk1"/>
              </a:solidFill>
              <a:latin typeface="Calibri"/>
              <a:ea typeface="Calibri"/>
              <a:cs typeface="Calibri"/>
              <a:sym typeface="Calibri"/>
            </a:endParaRPr>
          </a:p>
        </p:txBody>
      </p:sp>
      <p:grpSp>
        <p:nvGrpSpPr>
          <p:cNvPr id="704" name="Google Shape;704;p21"/>
          <p:cNvGrpSpPr/>
          <p:nvPr/>
        </p:nvGrpSpPr>
        <p:grpSpPr>
          <a:xfrm>
            <a:off x="10207680" y="3008972"/>
            <a:ext cx="1440000" cy="1022400"/>
            <a:chOff x="6955701" y="2238940"/>
            <a:chExt cx="3578490" cy="2551227"/>
          </a:xfrm>
        </p:grpSpPr>
        <p:sp>
          <p:nvSpPr>
            <p:cNvPr id="705" name="Google Shape;705;p21"/>
            <p:cNvSpPr/>
            <p:nvPr/>
          </p:nvSpPr>
          <p:spPr>
            <a:xfrm>
              <a:off x="7186596" y="2890910"/>
              <a:ext cx="833100" cy="833247"/>
            </a:xfrm>
            <a:custGeom>
              <a:rect b="b" l="l" r="r" t="t"/>
              <a:pathLst>
                <a:path extrusionOk="0" h="833247" w="833099">
                  <a:moveTo>
                    <a:pt x="7574" y="418186"/>
                  </a:moveTo>
                  <a:cubicBezTo>
                    <a:pt x="47108" y="965557"/>
                    <a:pt x="790081" y="965403"/>
                    <a:pt x="829464" y="418186"/>
                  </a:cubicBezTo>
                  <a:cubicBezTo>
                    <a:pt x="789930" y="-129185"/>
                    <a:pt x="47007" y="-129031"/>
                    <a:pt x="7574" y="418186"/>
                  </a:cubicBezTo>
                  <a:close/>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06" name="Google Shape;706;p21"/>
            <p:cNvSpPr/>
            <p:nvPr/>
          </p:nvSpPr>
          <p:spPr>
            <a:xfrm>
              <a:off x="7597490" y="3720319"/>
              <a:ext cx="10098" cy="210884"/>
            </a:xfrm>
            <a:custGeom>
              <a:rect b="b" l="l" r="r" t="t"/>
              <a:pathLst>
                <a:path extrusionOk="0" h="210883" w="10098">
                  <a:moveTo>
                    <a:pt x="7574" y="7715"/>
                  </a:moveTo>
                  <a:lnTo>
                    <a:pt x="7574" y="203734"/>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07" name="Google Shape;707;p21"/>
            <p:cNvSpPr/>
            <p:nvPr/>
          </p:nvSpPr>
          <p:spPr>
            <a:xfrm>
              <a:off x="6955701" y="3932132"/>
              <a:ext cx="1600561" cy="786956"/>
            </a:xfrm>
            <a:custGeom>
              <a:rect b="b" l="l" r="r" t="t"/>
              <a:pathLst>
                <a:path extrusionOk="0" h="786955" w="1600561">
                  <a:moveTo>
                    <a:pt x="1593896" y="17381"/>
                  </a:moveTo>
                  <a:lnTo>
                    <a:pt x="1473324" y="12238"/>
                  </a:lnTo>
                  <a:lnTo>
                    <a:pt x="1473324" y="652346"/>
                  </a:lnTo>
                  <a:lnTo>
                    <a:pt x="1322508" y="652346"/>
                  </a:lnTo>
                  <a:cubicBezTo>
                    <a:pt x="1296354" y="-213511"/>
                    <a:pt x="29891" y="-200806"/>
                    <a:pt x="7574" y="652398"/>
                  </a:cubicBezTo>
                  <a:cubicBezTo>
                    <a:pt x="7574" y="652346"/>
                    <a:pt x="794575" y="652346"/>
                    <a:pt x="794575" y="652346"/>
                  </a:cubicBezTo>
                  <a:lnTo>
                    <a:pt x="794575" y="782528"/>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08" name="Google Shape;708;p21"/>
            <p:cNvSpPr/>
            <p:nvPr/>
          </p:nvSpPr>
          <p:spPr>
            <a:xfrm>
              <a:off x="8428722" y="2784151"/>
              <a:ext cx="1908555" cy="1877378"/>
            </a:xfrm>
            <a:custGeom>
              <a:rect b="b" l="l" r="r" t="t"/>
              <a:pathLst>
                <a:path extrusionOk="0" h="1877377" w="1908555">
                  <a:moveTo>
                    <a:pt x="7574" y="1075146"/>
                  </a:moveTo>
                  <a:lnTo>
                    <a:pt x="7574" y="162020"/>
                  </a:lnTo>
                  <a:cubicBezTo>
                    <a:pt x="7574" y="43720"/>
                    <a:pt x="110726" y="7715"/>
                    <a:pt x="194390" y="7715"/>
                  </a:cubicBezTo>
                  <a:lnTo>
                    <a:pt x="1754558" y="7715"/>
                  </a:lnTo>
                  <a:cubicBezTo>
                    <a:pt x="1838222" y="7715"/>
                    <a:pt x="1906031" y="76792"/>
                    <a:pt x="1906031" y="162020"/>
                  </a:cubicBezTo>
                  <a:lnTo>
                    <a:pt x="1906031" y="187012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09" name="Google Shape;709;p21"/>
            <p:cNvSpPr/>
            <p:nvPr/>
          </p:nvSpPr>
          <p:spPr>
            <a:xfrm>
              <a:off x="8226758" y="2573318"/>
              <a:ext cx="2307433" cy="2216849"/>
            </a:xfrm>
            <a:custGeom>
              <a:rect b="b" l="l" r="r" t="t"/>
              <a:pathLst>
                <a:path extrusionOk="0" h="2216848" w="2307433">
                  <a:moveTo>
                    <a:pt x="7574" y="1580906"/>
                  </a:moveTo>
                  <a:lnTo>
                    <a:pt x="7574" y="176062"/>
                  </a:lnTo>
                  <a:cubicBezTo>
                    <a:pt x="7574" y="83068"/>
                    <a:pt x="75383" y="7715"/>
                    <a:pt x="159046" y="7715"/>
                  </a:cubicBezTo>
                  <a:lnTo>
                    <a:pt x="2153436" y="7715"/>
                  </a:lnTo>
                  <a:cubicBezTo>
                    <a:pt x="2237100" y="7715"/>
                    <a:pt x="2304909" y="83119"/>
                    <a:pt x="2304909" y="176062"/>
                  </a:cubicBezTo>
                  <a:lnTo>
                    <a:pt x="2304909" y="2209442"/>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10" name="Google Shape;710;p21"/>
            <p:cNvSpPr/>
            <p:nvPr/>
          </p:nvSpPr>
          <p:spPr>
            <a:xfrm>
              <a:off x="8726618" y="3113335"/>
              <a:ext cx="469565" cy="303467"/>
            </a:xfrm>
            <a:custGeom>
              <a:rect b="b" l="l" r="r" t="t"/>
              <a:pathLst>
                <a:path extrusionOk="0" h="303466" w="469565">
                  <a:moveTo>
                    <a:pt x="7574" y="141703"/>
                  </a:moveTo>
                  <a:lnTo>
                    <a:pt x="167680" y="298992"/>
                  </a:lnTo>
                  <a:lnTo>
                    <a:pt x="465021"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11" name="Google Shape;711;p21"/>
            <p:cNvSpPr/>
            <p:nvPr/>
          </p:nvSpPr>
          <p:spPr>
            <a:xfrm>
              <a:off x="9447123" y="3317223"/>
              <a:ext cx="570547" cy="20574"/>
            </a:xfrm>
            <a:custGeom>
              <a:rect b="b" l="l" r="r" t="t"/>
              <a:pathLst>
                <a:path extrusionOk="0" h="20574" w="570546">
                  <a:moveTo>
                    <a:pt x="7574" y="13527"/>
                  </a:moveTo>
                  <a:lnTo>
                    <a:pt x="567972"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12" name="Google Shape;712;p21"/>
            <p:cNvSpPr/>
            <p:nvPr/>
          </p:nvSpPr>
          <p:spPr>
            <a:xfrm>
              <a:off x="8737575" y="3563956"/>
              <a:ext cx="469565" cy="303467"/>
            </a:xfrm>
            <a:custGeom>
              <a:rect b="b" l="l" r="r" t="t"/>
              <a:pathLst>
                <a:path extrusionOk="0" h="303466" w="469565">
                  <a:moveTo>
                    <a:pt x="7574" y="141704"/>
                  </a:moveTo>
                  <a:lnTo>
                    <a:pt x="167731" y="298940"/>
                  </a:lnTo>
                  <a:lnTo>
                    <a:pt x="465071"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13" name="Google Shape;713;p21"/>
            <p:cNvSpPr/>
            <p:nvPr/>
          </p:nvSpPr>
          <p:spPr>
            <a:xfrm>
              <a:off x="9458130" y="3767845"/>
              <a:ext cx="570547" cy="20574"/>
            </a:xfrm>
            <a:custGeom>
              <a:rect b="b" l="l" r="r" t="t"/>
              <a:pathLst>
                <a:path extrusionOk="0" h="20574" w="570546">
                  <a:moveTo>
                    <a:pt x="7574" y="13527"/>
                  </a:moveTo>
                  <a:lnTo>
                    <a:pt x="567972"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14" name="Google Shape;714;p21"/>
            <p:cNvSpPr/>
            <p:nvPr/>
          </p:nvSpPr>
          <p:spPr>
            <a:xfrm>
              <a:off x="8743331" y="4014527"/>
              <a:ext cx="469565" cy="303467"/>
            </a:xfrm>
            <a:custGeom>
              <a:rect b="b" l="l" r="r" t="t"/>
              <a:pathLst>
                <a:path extrusionOk="0" h="303466" w="469565">
                  <a:moveTo>
                    <a:pt x="7574" y="141704"/>
                  </a:moveTo>
                  <a:lnTo>
                    <a:pt x="167680" y="298992"/>
                  </a:lnTo>
                  <a:lnTo>
                    <a:pt x="465021"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15" name="Google Shape;715;p21"/>
            <p:cNvSpPr/>
            <p:nvPr/>
          </p:nvSpPr>
          <p:spPr>
            <a:xfrm>
              <a:off x="9463835" y="4218415"/>
              <a:ext cx="570547" cy="20574"/>
            </a:xfrm>
            <a:custGeom>
              <a:rect b="b" l="l" r="r" t="t"/>
              <a:pathLst>
                <a:path extrusionOk="0" h="20574" w="570546">
                  <a:moveTo>
                    <a:pt x="7574" y="13527"/>
                  </a:moveTo>
                  <a:lnTo>
                    <a:pt x="567972"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16" name="Google Shape;716;p21"/>
            <p:cNvSpPr/>
            <p:nvPr/>
          </p:nvSpPr>
          <p:spPr>
            <a:xfrm>
              <a:off x="8938680" y="2238940"/>
              <a:ext cx="913885" cy="540068"/>
            </a:xfrm>
            <a:custGeom>
              <a:rect b="b" l="l" r="r" t="t"/>
              <a:pathLst>
                <a:path extrusionOk="0" h="540067" w="913884">
                  <a:moveTo>
                    <a:pt x="7574" y="537496"/>
                  </a:moveTo>
                  <a:lnTo>
                    <a:pt x="12623" y="254603"/>
                  </a:lnTo>
                  <a:lnTo>
                    <a:pt x="270126" y="254603"/>
                  </a:lnTo>
                  <a:cubicBezTo>
                    <a:pt x="270126" y="254603"/>
                    <a:pt x="254979" y="7715"/>
                    <a:pt x="472090" y="7715"/>
                  </a:cubicBezTo>
                  <a:cubicBezTo>
                    <a:pt x="689201" y="7715"/>
                    <a:pt x="683495" y="254603"/>
                    <a:pt x="683495" y="254603"/>
                  </a:cubicBezTo>
                  <a:lnTo>
                    <a:pt x="911360" y="254603"/>
                  </a:lnTo>
                  <a:lnTo>
                    <a:pt x="906311" y="537496"/>
                  </a:lnTo>
                </a:path>
              </a:pathLst>
            </a:custGeom>
            <a:solidFill>
              <a:srgbClr val="FFFFFF"/>
            </a:solid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17" name="Google Shape;717;p21"/>
            <p:cNvSpPr/>
            <p:nvPr/>
          </p:nvSpPr>
          <p:spPr>
            <a:xfrm>
              <a:off x="9302214" y="2341810"/>
              <a:ext cx="212062" cy="216027"/>
            </a:xfrm>
            <a:custGeom>
              <a:rect b="b" l="l" r="r" t="t"/>
              <a:pathLst>
                <a:path extrusionOk="0" h="216027" w="212061">
                  <a:moveTo>
                    <a:pt x="209537" y="110585"/>
                  </a:moveTo>
                  <a:cubicBezTo>
                    <a:pt x="209537" y="167399"/>
                    <a:pt x="164326" y="213455"/>
                    <a:pt x="108555" y="213455"/>
                  </a:cubicBezTo>
                  <a:cubicBezTo>
                    <a:pt x="52785" y="213455"/>
                    <a:pt x="7574" y="167399"/>
                    <a:pt x="7574" y="110585"/>
                  </a:cubicBezTo>
                  <a:cubicBezTo>
                    <a:pt x="7574" y="53772"/>
                    <a:pt x="52785" y="7715"/>
                    <a:pt x="108555" y="7715"/>
                  </a:cubicBezTo>
                  <a:cubicBezTo>
                    <a:pt x="164326" y="7715"/>
                    <a:pt x="209537" y="53772"/>
                    <a:pt x="209537" y="110585"/>
                  </a:cubicBezTo>
                  <a:close/>
                </a:path>
              </a:pathLst>
            </a:custGeom>
            <a:solidFill>
              <a:srgbClr val="0AA14A"/>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AA14A"/>
                </a:solidFill>
                <a:latin typeface="Calibri"/>
                <a:ea typeface="Calibri"/>
                <a:cs typeface="Calibri"/>
                <a:sym typeface="Calibri"/>
              </a:endParaRPr>
            </a:p>
          </p:txBody>
        </p:sp>
      </p:gr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1" name="Shape 721"/>
        <p:cNvGrpSpPr/>
        <p:nvPr/>
      </p:nvGrpSpPr>
      <p:grpSpPr>
        <a:xfrm>
          <a:off x="0" y="0"/>
          <a:ext cx="0" cy="0"/>
          <a:chOff x="0" y="0"/>
          <a:chExt cx="0" cy="0"/>
        </a:xfrm>
      </p:grpSpPr>
      <p:sp>
        <p:nvSpPr>
          <p:cNvPr id="722" name="Google Shape;722;p22"/>
          <p:cNvSpPr txBox="1"/>
          <p:nvPr/>
        </p:nvSpPr>
        <p:spPr>
          <a:xfrm>
            <a:off x="626289" y="2053251"/>
            <a:ext cx="9122210" cy="355391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chemeClr val="dk1"/>
              </a:buClr>
              <a:buSzPts val="2000"/>
              <a:buFont typeface="Arial"/>
              <a:buChar char="•"/>
            </a:pPr>
            <a:r>
              <a:rPr b="1" lang="en-US" sz="2000">
                <a:solidFill>
                  <a:schemeClr val="dk1"/>
                </a:solidFill>
                <a:latin typeface="Calibri"/>
                <a:ea typeface="Calibri"/>
                <a:cs typeface="Calibri"/>
                <a:sym typeface="Calibri"/>
              </a:rPr>
              <a:t>Hvad skal der til for at forberede </a:t>
            </a:r>
            <a:r>
              <a:rPr b="1" lang="en-US" sz="2000">
                <a:solidFill>
                  <a:schemeClr val="dk1"/>
                </a:solidFill>
                <a:latin typeface="Calibri"/>
                <a:ea typeface="Calibri"/>
                <a:cs typeface="Calibri"/>
                <a:sym typeface="Calibri"/>
              </a:rPr>
              <a:t>mikro-læringsmoduler</a:t>
            </a:r>
            <a:r>
              <a:rPr b="1" lang="en-US" sz="2000">
                <a:solidFill>
                  <a:schemeClr val="dk1"/>
                </a:solidFill>
                <a:latin typeface="Calibri"/>
                <a:ea typeface="Calibri"/>
                <a:cs typeface="Calibri"/>
                <a:sym typeface="Calibri"/>
              </a:rPr>
              <a:t>?</a:t>
            </a:r>
            <a:endParaRPr/>
          </a:p>
          <a:p>
            <a:pPr indent="-143999" lvl="2" marL="432000" marR="0" rtl="0" algn="l">
              <a:spcBef>
                <a:spcPts val="0"/>
              </a:spcBef>
              <a:spcAft>
                <a:spcPts val="0"/>
              </a:spcAft>
              <a:buClr>
                <a:schemeClr val="dk1"/>
              </a:buClr>
              <a:buSzPts val="1600"/>
              <a:buFont typeface="Arial"/>
              <a:buChar char="•"/>
            </a:pPr>
            <a:r>
              <a:rPr b="0" i="0" lang="en-US" sz="1600" u="none" cap="none" strike="noStrike">
                <a:solidFill>
                  <a:schemeClr val="dk1"/>
                </a:solidFill>
                <a:latin typeface="Calibri"/>
                <a:ea typeface="Calibri"/>
                <a:cs typeface="Calibri"/>
                <a:sym typeface="Calibri"/>
              </a:rPr>
              <a:t>Beslutning om leveringsform og respektive kvalitetssikring</a:t>
            </a:r>
            <a:endParaRPr b="0" i="0" sz="1600" u="none" cap="none" strike="noStrike">
              <a:solidFill>
                <a:schemeClr val="dk1"/>
              </a:solidFill>
              <a:latin typeface="Calibri"/>
              <a:ea typeface="Calibri"/>
              <a:cs typeface="Calibri"/>
              <a:sym typeface="Calibri"/>
            </a:endParaRPr>
          </a:p>
          <a:p>
            <a:pPr indent="-143999" lvl="2" marL="432000" marR="0" rtl="0" algn="l">
              <a:spcBef>
                <a:spcPts val="0"/>
              </a:spcBef>
              <a:spcAft>
                <a:spcPts val="0"/>
              </a:spcAft>
              <a:buClr>
                <a:schemeClr val="dk1"/>
              </a:buClr>
              <a:buSzPts val="1600"/>
              <a:buFont typeface="Arial"/>
              <a:buChar char="•"/>
            </a:pPr>
            <a:r>
              <a:rPr b="0" i="0" lang="en-US" sz="1600" u="none" cap="none" strike="noStrike">
                <a:solidFill>
                  <a:schemeClr val="dk1"/>
                </a:solidFill>
                <a:latin typeface="Calibri"/>
                <a:ea typeface="Calibri"/>
                <a:cs typeface="Calibri"/>
                <a:sym typeface="Calibri"/>
              </a:rPr>
              <a:t>Kun F2F levering og kvalitetsvurdering for hvert nyt kursus</a:t>
            </a:r>
            <a:endParaRPr b="0" i="0" sz="1600" u="none" cap="none" strike="noStrike">
              <a:solidFill>
                <a:schemeClr val="dk1"/>
              </a:solidFill>
              <a:latin typeface="Calibri"/>
              <a:ea typeface="Calibri"/>
              <a:cs typeface="Calibri"/>
              <a:sym typeface="Calibri"/>
            </a:endParaRPr>
          </a:p>
          <a:p>
            <a:pPr indent="-143999" lvl="2" marL="432000" marR="0" rtl="0" algn="l">
              <a:spcBef>
                <a:spcPts val="0"/>
              </a:spcBef>
              <a:spcAft>
                <a:spcPts val="0"/>
              </a:spcAft>
              <a:buClr>
                <a:schemeClr val="dk1"/>
              </a:buClr>
              <a:buSzPts val="1600"/>
              <a:buFont typeface="Arial"/>
              <a:buChar char="•"/>
            </a:pPr>
            <a:r>
              <a:rPr b="0" i="0" lang="en-US" sz="1600" u="none" cap="none" strike="noStrike">
                <a:solidFill>
                  <a:schemeClr val="dk1"/>
                </a:solidFill>
                <a:latin typeface="Calibri"/>
                <a:ea typeface="Calibri"/>
                <a:cs typeface="Calibri"/>
                <a:sym typeface="Calibri"/>
              </a:rPr>
              <a:t>Papir format for hvert nyt kursus og certificering</a:t>
            </a:r>
            <a:endParaRPr b="0" i="0" sz="1600" u="none" cap="none" strike="noStrike">
              <a:solidFill>
                <a:schemeClr val="dk1"/>
              </a:solidFill>
              <a:latin typeface="Calibri"/>
              <a:ea typeface="Calibri"/>
              <a:cs typeface="Calibri"/>
              <a:sym typeface="Calibri"/>
            </a:endParaRPr>
          </a:p>
          <a:p>
            <a:pPr indent="-42399" lvl="2" marL="432000" marR="0" rtl="0" algn="l">
              <a:spcBef>
                <a:spcPts val="0"/>
              </a:spcBef>
              <a:spcAft>
                <a:spcPts val="0"/>
              </a:spcAft>
              <a:buClr>
                <a:schemeClr val="dk1"/>
              </a:buClr>
              <a:buSzPts val="1600"/>
              <a:buFont typeface="Arial"/>
              <a:buNone/>
            </a:pPr>
            <a:r>
              <a:t/>
            </a:r>
            <a:endParaRPr b="0" i="0" sz="1600" u="none" cap="none" strike="noStrike">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2000"/>
              <a:buFont typeface="Arial"/>
              <a:buChar char="•"/>
            </a:pPr>
            <a:r>
              <a:rPr b="1" lang="en-US" sz="2000">
                <a:solidFill>
                  <a:schemeClr val="dk1"/>
                </a:solidFill>
                <a:latin typeface="Calibri"/>
                <a:ea typeface="Calibri"/>
                <a:cs typeface="Calibri"/>
                <a:sym typeface="Calibri"/>
              </a:rPr>
              <a:t>At starte med </a:t>
            </a:r>
            <a:r>
              <a:rPr b="1" lang="en-US" sz="2000">
                <a:solidFill>
                  <a:schemeClr val="dk1"/>
                </a:solidFill>
                <a:latin typeface="Calibri"/>
                <a:ea typeface="Calibri"/>
                <a:cs typeface="Calibri"/>
                <a:sym typeface="Calibri"/>
              </a:rPr>
              <a:t>mikro-læringsmoduler</a:t>
            </a:r>
            <a:r>
              <a:rPr b="1" lang="en-US" sz="2000">
                <a:solidFill>
                  <a:schemeClr val="dk1"/>
                </a:solidFill>
                <a:latin typeface="Calibri"/>
                <a:ea typeface="Calibri"/>
                <a:cs typeface="Calibri"/>
                <a:sym typeface="Calibri"/>
              </a:rPr>
              <a:t> betyder nu…</a:t>
            </a:r>
            <a:endParaRPr/>
          </a:p>
          <a:p>
            <a:pPr indent="-143999" lvl="2" marL="432000" marR="0" rtl="0" algn="l">
              <a:spcBef>
                <a:spcPts val="0"/>
              </a:spcBef>
              <a:spcAft>
                <a:spcPts val="0"/>
              </a:spcAft>
              <a:buClr>
                <a:schemeClr val="dk1"/>
              </a:buClr>
              <a:buSzPts val="1600"/>
              <a:buFont typeface="Arial"/>
              <a:buChar char="•"/>
            </a:pPr>
            <a:r>
              <a:rPr b="0" i="0" lang="en-US" sz="1600" u="none" cap="none" strike="noStrike">
                <a:solidFill>
                  <a:schemeClr val="dk1"/>
                </a:solidFill>
                <a:latin typeface="Calibri"/>
                <a:ea typeface="Calibri"/>
                <a:cs typeface="Calibri"/>
                <a:sym typeface="Calibri"/>
              </a:rPr>
              <a:t>At komme for sent til festen</a:t>
            </a:r>
            <a:endParaRPr b="0" i="0" sz="1600" u="none" cap="none" strike="noStrike">
              <a:solidFill>
                <a:schemeClr val="dk1"/>
              </a:solidFill>
              <a:latin typeface="Calibri"/>
              <a:ea typeface="Calibri"/>
              <a:cs typeface="Calibri"/>
              <a:sym typeface="Calibri"/>
            </a:endParaRPr>
          </a:p>
          <a:p>
            <a:pPr indent="-143999" lvl="2" marL="432000" marR="0" rtl="0" algn="l">
              <a:spcBef>
                <a:spcPts val="0"/>
              </a:spcBef>
              <a:spcAft>
                <a:spcPts val="0"/>
              </a:spcAft>
              <a:buClr>
                <a:schemeClr val="dk1"/>
              </a:buClr>
              <a:buSzPts val="1600"/>
              <a:buFont typeface="Arial"/>
              <a:buChar char="•"/>
            </a:pPr>
            <a:r>
              <a:rPr b="0" i="0" lang="en-US" sz="1600" u="none" cap="none" strike="noStrike">
                <a:solidFill>
                  <a:schemeClr val="dk1"/>
                </a:solidFill>
                <a:latin typeface="Calibri"/>
                <a:ea typeface="Calibri"/>
                <a:cs typeface="Calibri"/>
                <a:sym typeface="Calibri"/>
              </a:rPr>
              <a:t>At være på forkant</a:t>
            </a:r>
            <a:endParaRPr b="0" i="0" sz="1600" u="none" cap="none" strike="noStrike">
              <a:solidFill>
                <a:schemeClr val="dk1"/>
              </a:solidFill>
              <a:latin typeface="Calibri"/>
              <a:ea typeface="Calibri"/>
              <a:cs typeface="Calibri"/>
              <a:sym typeface="Calibri"/>
            </a:endParaRPr>
          </a:p>
          <a:p>
            <a:pPr indent="-143999" lvl="2" marL="432000" marR="0" rtl="0" algn="l">
              <a:spcBef>
                <a:spcPts val="0"/>
              </a:spcBef>
              <a:spcAft>
                <a:spcPts val="0"/>
              </a:spcAft>
              <a:buClr>
                <a:schemeClr val="dk1"/>
              </a:buClr>
              <a:buSzPts val="1600"/>
              <a:buFont typeface="Arial"/>
              <a:buChar char="•"/>
            </a:pPr>
            <a:r>
              <a:rPr b="0" i="0" lang="en-US" sz="1600" u="none" cap="none" strike="noStrike">
                <a:solidFill>
                  <a:schemeClr val="dk1"/>
                </a:solidFill>
                <a:latin typeface="Calibri"/>
                <a:ea typeface="Calibri"/>
                <a:cs typeface="Calibri"/>
                <a:sym typeface="Calibri"/>
              </a:rPr>
              <a:t>At være en ud af en million</a:t>
            </a:r>
            <a:endParaRPr b="0" i="0" sz="1600" u="none" cap="none" strike="noStrike">
              <a:solidFill>
                <a:srgbClr val="000000"/>
              </a:solidFill>
              <a:latin typeface="Calibri"/>
              <a:ea typeface="Calibri"/>
              <a:cs typeface="Calibri"/>
              <a:sym typeface="Calibri"/>
            </a:endParaRPr>
          </a:p>
          <a:p>
            <a:pPr indent="0" lvl="0" marL="0" marR="0" rtl="0" algn="l">
              <a:spcBef>
                <a:spcPts val="0"/>
              </a:spcBef>
              <a:spcAft>
                <a:spcPts val="0"/>
              </a:spcAft>
              <a:buClr>
                <a:schemeClr val="dk1"/>
              </a:buClr>
              <a:buSzPts val="2000"/>
              <a:buFont typeface="Arial"/>
              <a:buChar char="•"/>
            </a:pPr>
            <a:r>
              <a:rPr b="1" lang="en-US" sz="2000">
                <a:solidFill>
                  <a:schemeClr val="dk1"/>
                </a:solidFill>
                <a:latin typeface="Calibri"/>
                <a:ea typeface="Calibri"/>
                <a:cs typeface="Calibri"/>
                <a:sym typeface="Calibri"/>
              </a:rPr>
              <a:t>En Mikro-legitimationscertificering skal omfatte…</a:t>
            </a:r>
            <a:endParaRPr/>
          </a:p>
          <a:p>
            <a:pPr indent="-143999" lvl="2" marL="432000" marR="0" rtl="0" algn="l">
              <a:spcBef>
                <a:spcPts val="0"/>
              </a:spcBef>
              <a:spcAft>
                <a:spcPts val="0"/>
              </a:spcAft>
              <a:buClr>
                <a:schemeClr val="dk1"/>
              </a:buClr>
              <a:buSzPts val="1600"/>
              <a:buFont typeface="Arial"/>
              <a:buChar char="•"/>
            </a:pPr>
            <a:r>
              <a:rPr b="0" i="0" lang="en-US" sz="1600" u="none" cap="none" strike="noStrike">
                <a:solidFill>
                  <a:schemeClr val="dk1"/>
                </a:solidFill>
                <a:latin typeface="Calibri"/>
                <a:ea typeface="Calibri"/>
                <a:cs typeface="Calibri"/>
                <a:sym typeface="Calibri"/>
              </a:rPr>
              <a:t>Det prisbelønnende organ</a:t>
            </a:r>
            <a:endParaRPr/>
          </a:p>
          <a:p>
            <a:pPr indent="-143999" lvl="2" marL="432000" marR="0" rtl="0" algn="l">
              <a:spcBef>
                <a:spcPts val="0"/>
              </a:spcBef>
              <a:spcAft>
                <a:spcPts val="0"/>
              </a:spcAft>
              <a:buClr>
                <a:schemeClr val="dk1"/>
              </a:buClr>
              <a:buSzPts val="1600"/>
              <a:buFont typeface="Arial"/>
              <a:buChar char="•"/>
            </a:pPr>
            <a:r>
              <a:rPr b="0" i="0" lang="en-US" sz="1600" u="none" cap="none" strike="noStrike">
                <a:solidFill>
                  <a:schemeClr val="dk1"/>
                </a:solidFill>
                <a:latin typeface="Calibri"/>
                <a:ea typeface="Calibri"/>
                <a:cs typeface="Calibri"/>
                <a:sym typeface="Calibri"/>
              </a:rPr>
              <a:t>Vurderingstiden</a:t>
            </a:r>
            <a:endParaRPr b="0" i="0" sz="1600" u="none" cap="none" strike="noStrike">
              <a:solidFill>
                <a:schemeClr val="dk1"/>
              </a:solidFill>
              <a:latin typeface="Calibri"/>
              <a:ea typeface="Calibri"/>
              <a:cs typeface="Calibri"/>
              <a:sym typeface="Calibri"/>
            </a:endParaRPr>
          </a:p>
          <a:p>
            <a:pPr indent="-143999" lvl="2" marL="432000" marR="0" rtl="0" algn="l">
              <a:spcBef>
                <a:spcPts val="0"/>
              </a:spcBef>
              <a:spcAft>
                <a:spcPts val="0"/>
              </a:spcAft>
              <a:buClr>
                <a:schemeClr val="dk1"/>
              </a:buClr>
              <a:buSzPts val="1600"/>
              <a:buFont typeface="Arial"/>
              <a:buChar char="•"/>
            </a:pPr>
            <a:r>
              <a:rPr b="0" i="0" lang="en-US" sz="1600" u="none" cap="none" strike="noStrike">
                <a:solidFill>
                  <a:schemeClr val="dk1"/>
                </a:solidFill>
                <a:latin typeface="Calibri"/>
                <a:ea typeface="Calibri"/>
                <a:cs typeface="Calibri"/>
                <a:sym typeface="Calibri"/>
              </a:rPr>
              <a:t>Måderne, hvorpå det kan deles</a:t>
            </a:r>
            <a:endParaRPr/>
          </a:p>
          <a:p>
            <a:pPr indent="-143999" lvl="2" marL="432000" marR="0" rtl="0" algn="l">
              <a:spcBef>
                <a:spcPts val="0"/>
              </a:spcBef>
              <a:spcAft>
                <a:spcPts val="0"/>
              </a:spcAft>
              <a:buNone/>
            </a:pPr>
            <a:r>
              <a:t/>
            </a:r>
            <a:endParaRPr b="0" i="0" sz="1600" u="none" cap="none" strike="noStrike">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2000"/>
              <a:buFont typeface="Arial"/>
              <a:buChar char="•"/>
            </a:pPr>
            <a:r>
              <a:rPr b="1" lang="en-US" sz="2000">
                <a:solidFill>
                  <a:schemeClr val="dk1"/>
                </a:solidFill>
                <a:latin typeface="Calibri"/>
                <a:ea typeface="Calibri"/>
                <a:cs typeface="Calibri"/>
                <a:sym typeface="Calibri"/>
              </a:rPr>
              <a:t>Hvor skal </a:t>
            </a:r>
            <a:r>
              <a:rPr b="1" lang="en-US" sz="2000">
                <a:solidFill>
                  <a:schemeClr val="dk1"/>
                </a:solidFill>
                <a:latin typeface="Calibri"/>
                <a:ea typeface="Calibri"/>
                <a:cs typeface="Calibri"/>
                <a:sym typeface="Calibri"/>
              </a:rPr>
              <a:t>mikro-læringsmoduler</a:t>
            </a:r>
            <a:r>
              <a:rPr b="1" lang="en-US" sz="2000">
                <a:solidFill>
                  <a:schemeClr val="dk1"/>
                </a:solidFill>
                <a:latin typeface="Calibri"/>
                <a:ea typeface="Calibri"/>
                <a:cs typeface="Calibri"/>
                <a:sym typeface="Calibri"/>
              </a:rPr>
              <a:t> lagres?</a:t>
            </a:r>
            <a:endParaRPr/>
          </a:p>
          <a:p>
            <a:pPr indent="-143999" lvl="2" marL="432000" marR="0" rtl="0" algn="l">
              <a:spcBef>
                <a:spcPts val="0"/>
              </a:spcBef>
              <a:spcAft>
                <a:spcPts val="0"/>
              </a:spcAft>
              <a:buClr>
                <a:schemeClr val="dk1"/>
              </a:buClr>
              <a:buSzPts val="1600"/>
              <a:buFont typeface="Arial"/>
              <a:buChar char="•"/>
            </a:pPr>
            <a:r>
              <a:rPr b="0" i="0" lang="en-US" sz="1600" u="none" cap="none" strike="noStrike">
                <a:solidFill>
                  <a:schemeClr val="dk1"/>
                </a:solidFill>
                <a:latin typeface="Calibri"/>
                <a:ea typeface="Calibri"/>
                <a:cs typeface="Calibri"/>
                <a:sym typeface="Calibri"/>
              </a:rPr>
              <a:t>På papir for at undgå hacking</a:t>
            </a:r>
            <a:endParaRPr/>
          </a:p>
          <a:p>
            <a:pPr indent="-143999" lvl="2" marL="432000" marR="0" rtl="0" algn="l">
              <a:spcBef>
                <a:spcPts val="0"/>
              </a:spcBef>
              <a:spcAft>
                <a:spcPts val="0"/>
              </a:spcAft>
              <a:buClr>
                <a:schemeClr val="dk1"/>
              </a:buClr>
              <a:buSzPts val="1600"/>
              <a:buFont typeface="Arial"/>
              <a:buChar char="•"/>
            </a:pPr>
            <a:r>
              <a:rPr b="0" i="0" lang="en-US" sz="1600" u="none" cap="none" strike="noStrike">
                <a:solidFill>
                  <a:schemeClr val="dk1"/>
                </a:solidFill>
                <a:latin typeface="Calibri"/>
                <a:ea typeface="Calibri"/>
                <a:cs typeface="Calibri"/>
                <a:sym typeface="Calibri"/>
              </a:rPr>
              <a:t>Digitalt for at sikre portabilitet</a:t>
            </a:r>
            <a:endParaRPr b="0" i="0" sz="1600" u="none" cap="none" strike="noStrike">
              <a:solidFill>
                <a:schemeClr val="dk1"/>
              </a:solidFill>
              <a:latin typeface="Calibri"/>
              <a:ea typeface="Calibri"/>
              <a:cs typeface="Calibri"/>
              <a:sym typeface="Calibri"/>
            </a:endParaRPr>
          </a:p>
          <a:p>
            <a:pPr indent="-143999" lvl="2" marL="432000" marR="0" rtl="0" algn="l">
              <a:spcBef>
                <a:spcPts val="0"/>
              </a:spcBef>
              <a:spcAft>
                <a:spcPts val="0"/>
              </a:spcAft>
              <a:buClr>
                <a:schemeClr val="dk1"/>
              </a:buClr>
              <a:buSzPts val="1600"/>
              <a:buFont typeface="Arial"/>
              <a:buChar char="•"/>
            </a:pPr>
            <a:r>
              <a:rPr b="0" i="0" lang="en-US" sz="1600" u="none" cap="none" strike="noStrike">
                <a:solidFill>
                  <a:schemeClr val="dk1"/>
                </a:solidFill>
                <a:latin typeface="Calibri"/>
                <a:ea typeface="Calibri"/>
                <a:cs typeface="Calibri"/>
                <a:sym typeface="Calibri"/>
              </a:rPr>
              <a:t>Med uddannelsesinstitutionen for at give mulighed for kvalitetstjek</a:t>
            </a:r>
            <a:endParaRPr/>
          </a:p>
          <a:p>
            <a:pPr indent="-42399" lvl="2" marL="432000" marR="0" rtl="0" algn="l">
              <a:spcBef>
                <a:spcPts val="0"/>
              </a:spcBef>
              <a:spcAft>
                <a:spcPts val="0"/>
              </a:spcAft>
              <a:buClr>
                <a:schemeClr val="dk1"/>
              </a:buClr>
              <a:buSzPts val="1600"/>
              <a:buFont typeface="Arial"/>
              <a:buNone/>
            </a:pPr>
            <a:r>
              <a:t/>
            </a:r>
            <a:endParaRPr b="0" i="0" sz="1600" u="none" cap="none" strike="noStrike">
              <a:solidFill>
                <a:schemeClr val="dk1"/>
              </a:solidFill>
              <a:latin typeface="Calibri"/>
              <a:ea typeface="Calibri"/>
              <a:cs typeface="Calibri"/>
              <a:sym typeface="Calibri"/>
            </a:endParaRPr>
          </a:p>
        </p:txBody>
      </p:sp>
      <p:sp>
        <p:nvSpPr>
          <p:cNvPr id="723" name="Google Shape;723;p22"/>
          <p:cNvSpPr txBox="1"/>
          <p:nvPr/>
        </p:nvSpPr>
        <p:spPr>
          <a:xfrm>
            <a:off x="523240" y="1250839"/>
            <a:ext cx="4458193" cy="400110"/>
          </a:xfrm>
          <a:prstGeom prst="rect">
            <a:avLst/>
          </a:prstGeom>
          <a:noFill/>
          <a:ln>
            <a:noFill/>
          </a:ln>
        </p:spPr>
        <p:txBody>
          <a:bodyPr anchorCtr="0" anchor="t" bIns="45700" lIns="91425" spcFirstLastPara="1" rIns="91425" wrap="square" tIns="45700">
            <a:spAutoFit/>
          </a:bodyPr>
          <a:lstStyle/>
          <a:p>
            <a:pPr indent="0" lvl="0" marL="108000" marR="0" rtl="0" algn="l">
              <a:spcBef>
                <a:spcPts val="0"/>
              </a:spcBef>
              <a:spcAft>
                <a:spcPts val="0"/>
              </a:spcAft>
              <a:buNone/>
            </a:pPr>
            <a:r>
              <a:rPr lang="en-US" sz="2000">
                <a:solidFill>
                  <a:schemeClr val="dk1"/>
                </a:solidFill>
                <a:latin typeface="Calibri"/>
                <a:ea typeface="Calibri"/>
                <a:cs typeface="Calibri"/>
                <a:sym typeface="Calibri"/>
              </a:rPr>
              <a:t>Svar venligst på føgende spørgsmål:</a:t>
            </a:r>
            <a:endParaRPr sz="2000">
              <a:solidFill>
                <a:schemeClr val="dk1"/>
              </a:solidFill>
              <a:latin typeface="Calibri"/>
              <a:ea typeface="Calibri"/>
              <a:cs typeface="Calibri"/>
              <a:sym typeface="Calibri"/>
            </a:endParaRPr>
          </a:p>
        </p:txBody>
      </p:sp>
      <p:sp>
        <p:nvSpPr>
          <p:cNvPr id="724" name="Google Shape;724;p22"/>
          <p:cNvSpPr/>
          <p:nvPr/>
        </p:nvSpPr>
        <p:spPr>
          <a:xfrm>
            <a:off x="451029" y="669816"/>
            <a:ext cx="3971341" cy="540000"/>
          </a:xfrm>
          <a:prstGeom prst="roundRect">
            <a:avLst>
              <a:gd fmla="val 50000" name="adj"/>
            </a:avLst>
          </a:prstGeom>
          <a:solidFill>
            <a:srgbClr val="0AA14A"/>
          </a:solidFill>
          <a:ln>
            <a:noFill/>
          </a:ln>
        </p:spPr>
        <p:txBody>
          <a:bodyPr anchorCtr="0" anchor="ctr" bIns="36000" lIns="91425" spcFirstLastPara="1" rIns="91425" wrap="square" tIns="108000">
            <a:noAutofit/>
          </a:bodyPr>
          <a:lstStyle/>
          <a:p>
            <a:pPr indent="0" lvl="0" marL="108000" marR="0" rtl="0" algn="l">
              <a:lnSpc>
                <a:spcPct val="90000"/>
              </a:lnSpc>
              <a:spcBef>
                <a:spcPts val="0"/>
              </a:spcBef>
              <a:spcAft>
                <a:spcPts val="0"/>
              </a:spcAft>
              <a:buNone/>
            </a:pPr>
            <a:r>
              <a:rPr b="1" lang="en-US" sz="2000">
                <a:solidFill>
                  <a:schemeClr val="lt1"/>
                </a:solidFill>
                <a:latin typeface="Calibri"/>
                <a:ea typeface="Calibri"/>
                <a:cs typeface="Calibri"/>
                <a:sym typeface="Calibri"/>
              </a:rPr>
              <a:t>Vurdere og certificere læring</a:t>
            </a:r>
            <a:endParaRPr b="1" sz="2000">
              <a:solidFill>
                <a:schemeClr val="lt1"/>
              </a:solidFill>
              <a:latin typeface="Calibri"/>
              <a:ea typeface="Calibri"/>
              <a:cs typeface="Calibri"/>
              <a:sym typeface="Calibri"/>
            </a:endParaRPr>
          </a:p>
        </p:txBody>
      </p:sp>
      <p:cxnSp>
        <p:nvCxnSpPr>
          <p:cNvPr id="725" name="Google Shape;725;p22"/>
          <p:cNvCxnSpPr/>
          <p:nvPr/>
        </p:nvCxnSpPr>
        <p:spPr>
          <a:xfrm>
            <a:off x="7934290" y="3631149"/>
            <a:ext cx="2061797" cy="0"/>
          </a:xfrm>
          <a:prstGeom prst="straightConnector1">
            <a:avLst/>
          </a:prstGeom>
          <a:noFill/>
          <a:ln cap="flat" cmpd="sng" w="9525">
            <a:solidFill>
              <a:srgbClr val="0AA14A"/>
            </a:solidFill>
            <a:prstDash val="dash"/>
            <a:round/>
            <a:headEnd len="sm" w="sm" type="none"/>
            <a:tailEnd len="sm" w="sm" type="none"/>
          </a:ln>
        </p:spPr>
      </p:cxnSp>
      <p:grpSp>
        <p:nvGrpSpPr>
          <p:cNvPr id="726" name="Google Shape;726;p22"/>
          <p:cNvGrpSpPr/>
          <p:nvPr/>
        </p:nvGrpSpPr>
        <p:grpSpPr>
          <a:xfrm>
            <a:off x="10207680" y="3008972"/>
            <a:ext cx="1440000" cy="1022400"/>
            <a:chOff x="6955701" y="2238940"/>
            <a:chExt cx="3578490" cy="2551227"/>
          </a:xfrm>
        </p:grpSpPr>
        <p:sp>
          <p:nvSpPr>
            <p:cNvPr id="727" name="Google Shape;727;p22"/>
            <p:cNvSpPr/>
            <p:nvPr/>
          </p:nvSpPr>
          <p:spPr>
            <a:xfrm>
              <a:off x="7186596" y="2890910"/>
              <a:ext cx="833100" cy="833247"/>
            </a:xfrm>
            <a:custGeom>
              <a:rect b="b" l="l" r="r" t="t"/>
              <a:pathLst>
                <a:path extrusionOk="0" h="833247" w="833099">
                  <a:moveTo>
                    <a:pt x="7574" y="418186"/>
                  </a:moveTo>
                  <a:cubicBezTo>
                    <a:pt x="47108" y="965557"/>
                    <a:pt x="790081" y="965403"/>
                    <a:pt x="829464" y="418186"/>
                  </a:cubicBezTo>
                  <a:cubicBezTo>
                    <a:pt x="789930" y="-129185"/>
                    <a:pt x="47007" y="-129031"/>
                    <a:pt x="7574" y="418186"/>
                  </a:cubicBezTo>
                  <a:close/>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28" name="Google Shape;728;p22"/>
            <p:cNvSpPr/>
            <p:nvPr/>
          </p:nvSpPr>
          <p:spPr>
            <a:xfrm>
              <a:off x="7597490" y="3720319"/>
              <a:ext cx="10098" cy="210884"/>
            </a:xfrm>
            <a:custGeom>
              <a:rect b="b" l="l" r="r" t="t"/>
              <a:pathLst>
                <a:path extrusionOk="0" h="210883" w="10098">
                  <a:moveTo>
                    <a:pt x="7574" y="7715"/>
                  </a:moveTo>
                  <a:lnTo>
                    <a:pt x="7574" y="203734"/>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29" name="Google Shape;729;p22"/>
            <p:cNvSpPr/>
            <p:nvPr/>
          </p:nvSpPr>
          <p:spPr>
            <a:xfrm>
              <a:off x="6955701" y="3932132"/>
              <a:ext cx="1600561" cy="786956"/>
            </a:xfrm>
            <a:custGeom>
              <a:rect b="b" l="l" r="r" t="t"/>
              <a:pathLst>
                <a:path extrusionOk="0" h="786955" w="1600561">
                  <a:moveTo>
                    <a:pt x="1593896" y="17381"/>
                  </a:moveTo>
                  <a:lnTo>
                    <a:pt x="1473324" y="12238"/>
                  </a:lnTo>
                  <a:lnTo>
                    <a:pt x="1473324" y="652346"/>
                  </a:lnTo>
                  <a:lnTo>
                    <a:pt x="1322508" y="652346"/>
                  </a:lnTo>
                  <a:cubicBezTo>
                    <a:pt x="1296354" y="-213511"/>
                    <a:pt x="29891" y="-200806"/>
                    <a:pt x="7574" y="652398"/>
                  </a:cubicBezTo>
                  <a:cubicBezTo>
                    <a:pt x="7574" y="652346"/>
                    <a:pt x="794575" y="652346"/>
                    <a:pt x="794575" y="652346"/>
                  </a:cubicBezTo>
                  <a:lnTo>
                    <a:pt x="794575" y="782528"/>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30" name="Google Shape;730;p22"/>
            <p:cNvSpPr/>
            <p:nvPr/>
          </p:nvSpPr>
          <p:spPr>
            <a:xfrm>
              <a:off x="8428722" y="2784151"/>
              <a:ext cx="1908555" cy="1877378"/>
            </a:xfrm>
            <a:custGeom>
              <a:rect b="b" l="l" r="r" t="t"/>
              <a:pathLst>
                <a:path extrusionOk="0" h="1877377" w="1908555">
                  <a:moveTo>
                    <a:pt x="7574" y="1075146"/>
                  </a:moveTo>
                  <a:lnTo>
                    <a:pt x="7574" y="162020"/>
                  </a:lnTo>
                  <a:cubicBezTo>
                    <a:pt x="7574" y="43720"/>
                    <a:pt x="110726" y="7715"/>
                    <a:pt x="194390" y="7715"/>
                  </a:cubicBezTo>
                  <a:lnTo>
                    <a:pt x="1754558" y="7715"/>
                  </a:lnTo>
                  <a:cubicBezTo>
                    <a:pt x="1838222" y="7715"/>
                    <a:pt x="1906031" y="76792"/>
                    <a:pt x="1906031" y="162020"/>
                  </a:cubicBezTo>
                  <a:lnTo>
                    <a:pt x="1906031" y="187012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31" name="Google Shape;731;p22"/>
            <p:cNvSpPr/>
            <p:nvPr/>
          </p:nvSpPr>
          <p:spPr>
            <a:xfrm>
              <a:off x="8226758" y="2573318"/>
              <a:ext cx="2307433" cy="2216849"/>
            </a:xfrm>
            <a:custGeom>
              <a:rect b="b" l="l" r="r" t="t"/>
              <a:pathLst>
                <a:path extrusionOk="0" h="2216848" w="2307433">
                  <a:moveTo>
                    <a:pt x="7574" y="1580906"/>
                  </a:moveTo>
                  <a:lnTo>
                    <a:pt x="7574" y="176062"/>
                  </a:lnTo>
                  <a:cubicBezTo>
                    <a:pt x="7574" y="83068"/>
                    <a:pt x="75383" y="7715"/>
                    <a:pt x="159046" y="7715"/>
                  </a:cubicBezTo>
                  <a:lnTo>
                    <a:pt x="2153436" y="7715"/>
                  </a:lnTo>
                  <a:cubicBezTo>
                    <a:pt x="2237100" y="7715"/>
                    <a:pt x="2304909" y="83119"/>
                    <a:pt x="2304909" y="176062"/>
                  </a:cubicBezTo>
                  <a:lnTo>
                    <a:pt x="2304909" y="2209442"/>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32" name="Google Shape;732;p22"/>
            <p:cNvSpPr/>
            <p:nvPr/>
          </p:nvSpPr>
          <p:spPr>
            <a:xfrm>
              <a:off x="8726618" y="3113335"/>
              <a:ext cx="469565" cy="303467"/>
            </a:xfrm>
            <a:custGeom>
              <a:rect b="b" l="l" r="r" t="t"/>
              <a:pathLst>
                <a:path extrusionOk="0" h="303466" w="469565">
                  <a:moveTo>
                    <a:pt x="7574" y="141703"/>
                  </a:moveTo>
                  <a:lnTo>
                    <a:pt x="167680" y="298992"/>
                  </a:lnTo>
                  <a:lnTo>
                    <a:pt x="465021"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33" name="Google Shape;733;p22"/>
            <p:cNvSpPr/>
            <p:nvPr/>
          </p:nvSpPr>
          <p:spPr>
            <a:xfrm>
              <a:off x="9447123" y="3317223"/>
              <a:ext cx="570547" cy="20574"/>
            </a:xfrm>
            <a:custGeom>
              <a:rect b="b" l="l" r="r" t="t"/>
              <a:pathLst>
                <a:path extrusionOk="0" h="20574" w="570546">
                  <a:moveTo>
                    <a:pt x="7574" y="13527"/>
                  </a:moveTo>
                  <a:lnTo>
                    <a:pt x="567972"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34" name="Google Shape;734;p22"/>
            <p:cNvSpPr/>
            <p:nvPr/>
          </p:nvSpPr>
          <p:spPr>
            <a:xfrm>
              <a:off x="8737575" y="3563956"/>
              <a:ext cx="469565" cy="303467"/>
            </a:xfrm>
            <a:custGeom>
              <a:rect b="b" l="l" r="r" t="t"/>
              <a:pathLst>
                <a:path extrusionOk="0" h="303466" w="469565">
                  <a:moveTo>
                    <a:pt x="7574" y="141704"/>
                  </a:moveTo>
                  <a:lnTo>
                    <a:pt x="167731" y="298940"/>
                  </a:lnTo>
                  <a:lnTo>
                    <a:pt x="465071"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35" name="Google Shape;735;p22"/>
            <p:cNvSpPr/>
            <p:nvPr/>
          </p:nvSpPr>
          <p:spPr>
            <a:xfrm>
              <a:off x="9458130" y="3767845"/>
              <a:ext cx="570547" cy="20574"/>
            </a:xfrm>
            <a:custGeom>
              <a:rect b="b" l="l" r="r" t="t"/>
              <a:pathLst>
                <a:path extrusionOk="0" h="20574" w="570546">
                  <a:moveTo>
                    <a:pt x="7574" y="13527"/>
                  </a:moveTo>
                  <a:lnTo>
                    <a:pt x="567972"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36" name="Google Shape;736;p22"/>
            <p:cNvSpPr/>
            <p:nvPr/>
          </p:nvSpPr>
          <p:spPr>
            <a:xfrm>
              <a:off x="8743331" y="4014527"/>
              <a:ext cx="469565" cy="303467"/>
            </a:xfrm>
            <a:custGeom>
              <a:rect b="b" l="l" r="r" t="t"/>
              <a:pathLst>
                <a:path extrusionOk="0" h="303466" w="469565">
                  <a:moveTo>
                    <a:pt x="7574" y="141704"/>
                  </a:moveTo>
                  <a:lnTo>
                    <a:pt x="167680" y="298992"/>
                  </a:lnTo>
                  <a:lnTo>
                    <a:pt x="465021"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37" name="Google Shape;737;p22"/>
            <p:cNvSpPr/>
            <p:nvPr/>
          </p:nvSpPr>
          <p:spPr>
            <a:xfrm>
              <a:off x="9463835" y="4218415"/>
              <a:ext cx="570547" cy="20574"/>
            </a:xfrm>
            <a:custGeom>
              <a:rect b="b" l="l" r="r" t="t"/>
              <a:pathLst>
                <a:path extrusionOk="0" h="20574" w="570546">
                  <a:moveTo>
                    <a:pt x="7574" y="13527"/>
                  </a:moveTo>
                  <a:lnTo>
                    <a:pt x="567972"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38" name="Google Shape;738;p22"/>
            <p:cNvSpPr/>
            <p:nvPr/>
          </p:nvSpPr>
          <p:spPr>
            <a:xfrm>
              <a:off x="8938680" y="2238940"/>
              <a:ext cx="913885" cy="540068"/>
            </a:xfrm>
            <a:custGeom>
              <a:rect b="b" l="l" r="r" t="t"/>
              <a:pathLst>
                <a:path extrusionOk="0" h="540067" w="913884">
                  <a:moveTo>
                    <a:pt x="7574" y="537496"/>
                  </a:moveTo>
                  <a:lnTo>
                    <a:pt x="12623" y="254603"/>
                  </a:lnTo>
                  <a:lnTo>
                    <a:pt x="270126" y="254603"/>
                  </a:lnTo>
                  <a:cubicBezTo>
                    <a:pt x="270126" y="254603"/>
                    <a:pt x="254979" y="7715"/>
                    <a:pt x="472090" y="7715"/>
                  </a:cubicBezTo>
                  <a:cubicBezTo>
                    <a:pt x="689201" y="7715"/>
                    <a:pt x="683495" y="254603"/>
                    <a:pt x="683495" y="254603"/>
                  </a:cubicBezTo>
                  <a:lnTo>
                    <a:pt x="911360" y="254603"/>
                  </a:lnTo>
                  <a:lnTo>
                    <a:pt x="906311" y="537496"/>
                  </a:lnTo>
                </a:path>
              </a:pathLst>
            </a:custGeom>
            <a:solidFill>
              <a:srgbClr val="FFFFFF"/>
            </a:solid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39" name="Google Shape;739;p22"/>
            <p:cNvSpPr/>
            <p:nvPr/>
          </p:nvSpPr>
          <p:spPr>
            <a:xfrm>
              <a:off x="9302214" y="2341810"/>
              <a:ext cx="212062" cy="216027"/>
            </a:xfrm>
            <a:custGeom>
              <a:rect b="b" l="l" r="r" t="t"/>
              <a:pathLst>
                <a:path extrusionOk="0" h="216027" w="212061">
                  <a:moveTo>
                    <a:pt x="209537" y="110585"/>
                  </a:moveTo>
                  <a:cubicBezTo>
                    <a:pt x="209537" y="167399"/>
                    <a:pt x="164326" y="213455"/>
                    <a:pt x="108555" y="213455"/>
                  </a:cubicBezTo>
                  <a:cubicBezTo>
                    <a:pt x="52785" y="213455"/>
                    <a:pt x="7574" y="167399"/>
                    <a:pt x="7574" y="110585"/>
                  </a:cubicBezTo>
                  <a:cubicBezTo>
                    <a:pt x="7574" y="53772"/>
                    <a:pt x="52785" y="7715"/>
                    <a:pt x="108555" y="7715"/>
                  </a:cubicBezTo>
                  <a:cubicBezTo>
                    <a:pt x="164326" y="7715"/>
                    <a:pt x="209537" y="53772"/>
                    <a:pt x="209537" y="110585"/>
                  </a:cubicBezTo>
                  <a:close/>
                </a:path>
              </a:pathLst>
            </a:custGeom>
            <a:solidFill>
              <a:srgbClr val="0AA14A"/>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AA14A"/>
                </a:solidFill>
                <a:latin typeface="Calibri"/>
                <a:ea typeface="Calibri"/>
                <a:cs typeface="Calibri"/>
                <a:sym typeface="Calibri"/>
              </a:endParaRPr>
            </a:p>
          </p:txBody>
        </p:sp>
      </p:gr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3" name="Shape 743"/>
        <p:cNvGrpSpPr/>
        <p:nvPr/>
      </p:nvGrpSpPr>
      <p:grpSpPr>
        <a:xfrm>
          <a:off x="0" y="0"/>
          <a:ext cx="0" cy="0"/>
          <a:chOff x="0" y="0"/>
          <a:chExt cx="0" cy="0"/>
        </a:xfrm>
      </p:grpSpPr>
      <p:cxnSp>
        <p:nvCxnSpPr>
          <p:cNvPr id="744" name="Google Shape;744;p23"/>
          <p:cNvCxnSpPr/>
          <p:nvPr/>
        </p:nvCxnSpPr>
        <p:spPr>
          <a:xfrm>
            <a:off x="7934290" y="3631149"/>
            <a:ext cx="2061797" cy="0"/>
          </a:xfrm>
          <a:prstGeom prst="straightConnector1">
            <a:avLst/>
          </a:prstGeom>
          <a:noFill/>
          <a:ln cap="flat" cmpd="sng" w="9525">
            <a:solidFill>
              <a:srgbClr val="0AA14A"/>
            </a:solidFill>
            <a:prstDash val="dash"/>
            <a:round/>
            <a:headEnd len="sm" w="sm" type="none"/>
            <a:tailEnd len="sm" w="sm" type="none"/>
          </a:ln>
        </p:spPr>
      </p:cxnSp>
      <p:sp>
        <p:nvSpPr>
          <p:cNvPr id="745" name="Google Shape;745;p23"/>
          <p:cNvSpPr txBox="1"/>
          <p:nvPr/>
        </p:nvSpPr>
        <p:spPr>
          <a:xfrm>
            <a:off x="523240" y="1250839"/>
            <a:ext cx="4458193" cy="400110"/>
          </a:xfrm>
          <a:prstGeom prst="rect">
            <a:avLst/>
          </a:prstGeom>
          <a:noFill/>
          <a:ln>
            <a:noFill/>
          </a:ln>
        </p:spPr>
        <p:txBody>
          <a:bodyPr anchorCtr="0" anchor="t" bIns="45700" lIns="91425" spcFirstLastPara="1" rIns="91425" wrap="square" tIns="45700">
            <a:spAutoFit/>
          </a:bodyPr>
          <a:lstStyle/>
          <a:p>
            <a:pPr indent="0" lvl="0" marL="108000" marR="0" rtl="0" algn="l">
              <a:spcBef>
                <a:spcPts val="0"/>
              </a:spcBef>
              <a:spcAft>
                <a:spcPts val="0"/>
              </a:spcAft>
              <a:buNone/>
            </a:pPr>
            <a:r>
              <a:rPr lang="en-US" sz="2000">
                <a:solidFill>
                  <a:schemeClr val="dk1"/>
                </a:solidFill>
                <a:latin typeface="Calibri"/>
                <a:ea typeface="Calibri"/>
                <a:cs typeface="Calibri"/>
                <a:sym typeface="Calibri"/>
              </a:rPr>
              <a:t>Her er svarerne:</a:t>
            </a:r>
            <a:endParaRPr sz="2000">
              <a:solidFill>
                <a:schemeClr val="dk1"/>
              </a:solidFill>
              <a:latin typeface="Calibri"/>
              <a:ea typeface="Calibri"/>
              <a:cs typeface="Calibri"/>
              <a:sym typeface="Calibri"/>
            </a:endParaRPr>
          </a:p>
        </p:txBody>
      </p:sp>
      <p:sp>
        <p:nvSpPr>
          <p:cNvPr id="746" name="Google Shape;746;p23"/>
          <p:cNvSpPr/>
          <p:nvPr/>
        </p:nvSpPr>
        <p:spPr>
          <a:xfrm>
            <a:off x="451029" y="669816"/>
            <a:ext cx="2454732" cy="540000"/>
          </a:xfrm>
          <a:prstGeom prst="roundRect">
            <a:avLst>
              <a:gd fmla="val 50000" name="adj"/>
            </a:avLst>
          </a:prstGeom>
          <a:solidFill>
            <a:srgbClr val="0AA14A"/>
          </a:solidFill>
          <a:ln>
            <a:noFill/>
          </a:ln>
        </p:spPr>
        <p:txBody>
          <a:bodyPr anchorCtr="0" anchor="ctr" bIns="36000" lIns="91425" spcFirstLastPara="1" rIns="91425" wrap="square" tIns="108000">
            <a:noAutofit/>
          </a:bodyPr>
          <a:lstStyle/>
          <a:p>
            <a:pPr indent="0" lvl="0" marL="108000" marR="0" rtl="0" algn="l">
              <a:lnSpc>
                <a:spcPct val="90000"/>
              </a:lnSpc>
              <a:spcBef>
                <a:spcPts val="0"/>
              </a:spcBef>
              <a:spcAft>
                <a:spcPts val="0"/>
              </a:spcAft>
              <a:buNone/>
            </a:pPr>
            <a:r>
              <a:rPr b="1" lang="en-US" sz="2000">
                <a:solidFill>
                  <a:srgbClr val="FFFFFF"/>
                </a:solidFill>
                <a:latin typeface="Calibri"/>
                <a:ea typeface="Calibri"/>
                <a:cs typeface="Calibri"/>
                <a:sym typeface="Calibri"/>
              </a:rPr>
              <a:t>Enhedstest løsninger</a:t>
            </a:r>
            <a:endParaRPr b="1" sz="2000">
              <a:solidFill>
                <a:srgbClr val="FFFFFF"/>
              </a:solidFill>
              <a:latin typeface="Calibri"/>
              <a:ea typeface="Calibri"/>
              <a:cs typeface="Calibri"/>
              <a:sym typeface="Calibri"/>
            </a:endParaRPr>
          </a:p>
        </p:txBody>
      </p:sp>
      <p:grpSp>
        <p:nvGrpSpPr>
          <p:cNvPr id="747" name="Google Shape;747;p23"/>
          <p:cNvGrpSpPr/>
          <p:nvPr/>
        </p:nvGrpSpPr>
        <p:grpSpPr>
          <a:xfrm>
            <a:off x="10207680" y="3008972"/>
            <a:ext cx="1440000" cy="1022400"/>
            <a:chOff x="6955701" y="2238940"/>
            <a:chExt cx="3578490" cy="2551227"/>
          </a:xfrm>
        </p:grpSpPr>
        <p:sp>
          <p:nvSpPr>
            <p:cNvPr id="748" name="Google Shape;748;p23"/>
            <p:cNvSpPr/>
            <p:nvPr/>
          </p:nvSpPr>
          <p:spPr>
            <a:xfrm>
              <a:off x="7186596" y="2890910"/>
              <a:ext cx="833100" cy="833247"/>
            </a:xfrm>
            <a:custGeom>
              <a:rect b="b" l="l" r="r" t="t"/>
              <a:pathLst>
                <a:path extrusionOk="0" h="833247" w="833099">
                  <a:moveTo>
                    <a:pt x="7574" y="418186"/>
                  </a:moveTo>
                  <a:cubicBezTo>
                    <a:pt x="47108" y="965557"/>
                    <a:pt x="790081" y="965403"/>
                    <a:pt x="829464" y="418186"/>
                  </a:cubicBezTo>
                  <a:cubicBezTo>
                    <a:pt x="789930" y="-129185"/>
                    <a:pt x="47007" y="-129031"/>
                    <a:pt x="7574" y="418186"/>
                  </a:cubicBezTo>
                  <a:close/>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49" name="Google Shape;749;p23"/>
            <p:cNvSpPr/>
            <p:nvPr/>
          </p:nvSpPr>
          <p:spPr>
            <a:xfrm>
              <a:off x="7597490" y="3720319"/>
              <a:ext cx="10098" cy="210884"/>
            </a:xfrm>
            <a:custGeom>
              <a:rect b="b" l="l" r="r" t="t"/>
              <a:pathLst>
                <a:path extrusionOk="0" h="210883" w="10098">
                  <a:moveTo>
                    <a:pt x="7574" y="7715"/>
                  </a:moveTo>
                  <a:lnTo>
                    <a:pt x="7574" y="203734"/>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50" name="Google Shape;750;p23"/>
            <p:cNvSpPr/>
            <p:nvPr/>
          </p:nvSpPr>
          <p:spPr>
            <a:xfrm>
              <a:off x="6955701" y="3932132"/>
              <a:ext cx="1600561" cy="786956"/>
            </a:xfrm>
            <a:custGeom>
              <a:rect b="b" l="l" r="r" t="t"/>
              <a:pathLst>
                <a:path extrusionOk="0" h="786955" w="1600561">
                  <a:moveTo>
                    <a:pt x="1593896" y="17381"/>
                  </a:moveTo>
                  <a:lnTo>
                    <a:pt x="1473324" y="12238"/>
                  </a:lnTo>
                  <a:lnTo>
                    <a:pt x="1473324" y="652346"/>
                  </a:lnTo>
                  <a:lnTo>
                    <a:pt x="1322508" y="652346"/>
                  </a:lnTo>
                  <a:cubicBezTo>
                    <a:pt x="1296354" y="-213511"/>
                    <a:pt x="29891" y="-200806"/>
                    <a:pt x="7574" y="652398"/>
                  </a:cubicBezTo>
                  <a:cubicBezTo>
                    <a:pt x="7574" y="652346"/>
                    <a:pt x="794575" y="652346"/>
                    <a:pt x="794575" y="652346"/>
                  </a:cubicBezTo>
                  <a:lnTo>
                    <a:pt x="794575" y="782528"/>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51" name="Google Shape;751;p23"/>
            <p:cNvSpPr/>
            <p:nvPr/>
          </p:nvSpPr>
          <p:spPr>
            <a:xfrm>
              <a:off x="8428722" y="2784151"/>
              <a:ext cx="1908555" cy="1877378"/>
            </a:xfrm>
            <a:custGeom>
              <a:rect b="b" l="l" r="r" t="t"/>
              <a:pathLst>
                <a:path extrusionOk="0" h="1877377" w="1908555">
                  <a:moveTo>
                    <a:pt x="7574" y="1075146"/>
                  </a:moveTo>
                  <a:lnTo>
                    <a:pt x="7574" y="162020"/>
                  </a:lnTo>
                  <a:cubicBezTo>
                    <a:pt x="7574" y="43720"/>
                    <a:pt x="110726" y="7715"/>
                    <a:pt x="194390" y="7715"/>
                  </a:cubicBezTo>
                  <a:lnTo>
                    <a:pt x="1754558" y="7715"/>
                  </a:lnTo>
                  <a:cubicBezTo>
                    <a:pt x="1838222" y="7715"/>
                    <a:pt x="1906031" y="76792"/>
                    <a:pt x="1906031" y="162020"/>
                  </a:cubicBezTo>
                  <a:lnTo>
                    <a:pt x="1906031" y="187012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52" name="Google Shape;752;p23"/>
            <p:cNvSpPr/>
            <p:nvPr/>
          </p:nvSpPr>
          <p:spPr>
            <a:xfrm>
              <a:off x="8226758" y="2573318"/>
              <a:ext cx="2307433" cy="2216849"/>
            </a:xfrm>
            <a:custGeom>
              <a:rect b="b" l="l" r="r" t="t"/>
              <a:pathLst>
                <a:path extrusionOk="0" h="2216848" w="2307433">
                  <a:moveTo>
                    <a:pt x="7574" y="1580906"/>
                  </a:moveTo>
                  <a:lnTo>
                    <a:pt x="7574" y="176062"/>
                  </a:lnTo>
                  <a:cubicBezTo>
                    <a:pt x="7574" y="83068"/>
                    <a:pt x="75383" y="7715"/>
                    <a:pt x="159046" y="7715"/>
                  </a:cubicBezTo>
                  <a:lnTo>
                    <a:pt x="2153436" y="7715"/>
                  </a:lnTo>
                  <a:cubicBezTo>
                    <a:pt x="2237100" y="7715"/>
                    <a:pt x="2304909" y="83119"/>
                    <a:pt x="2304909" y="176062"/>
                  </a:cubicBezTo>
                  <a:lnTo>
                    <a:pt x="2304909" y="2209442"/>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53" name="Google Shape;753;p23"/>
            <p:cNvSpPr/>
            <p:nvPr/>
          </p:nvSpPr>
          <p:spPr>
            <a:xfrm>
              <a:off x="8726618" y="3113335"/>
              <a:ext cx="469565" cy="303467"/>
            </a:xfrm>
            <a:custGeom>
              <a:rect b="b" l="l" r="r" t="t"/>
              <a:pathLst>
                <a:path extrusionOk="0" h="303466" w="469565">
                  <a:moveTo>
                    <a:pt x="7574" y="141703"/>
                  </a:moveTo>
                  <a:lnTo>
                    <a:pt x="167680" y="298992"/>
                  </a:lnTo>
                  <a:lnTo>
                    <a:pt x="465021"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54" name="Google Shape;754;p23"/>
            <p:cNvSpPr/>
            <p:nvPr/>
          </p:nvSpPr>
          <p:spPr>
            <a:xfrm>
              <a:off x="9447123" y="3317223"/>
              <a:ext cx="570547" cy="20574"/>
            </a:xfrm>
            <a:custGeom>
              <a:rect b="b" l="l" r="r" t="t"/>
              <a:pathLst>
                <a:path extrusionOk="0" h="20574" w="570546">
                  <a:moveTo>
                    <a:pt x="7574" y="13527"/>
                  </a:moveTo>
                  <a:lnTo>
                    <a:pt x="567972"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55" name="Google Shape;755;p23"/>
            <p:cNvSpPr/>
            <p:nvPr/>
          </p:nvSpPr>
          <p:spPr>
            <a:xfrm>
              <a:off x="8737575" y="3563956"/>
              <a:ext cx="469565" cy="303467"/>
            </a:xfrm>
            <a:custGeom>
              <a:rect b="b" l="l" r="r" t="t"/>
              <a:pathLst>
                <a:path extrusionOk="0" h="303466" w="469565">
                  <a:moveTo>
                    <a:pt x="7574" y="141704"/>
                  </a:moveTo>
                  <a:lnTo>
                    <a:pt x="167731" y="298940"/>
                  </a:lnTo>
                  <a:lnTo>
                    <a:pt x="465071"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56" name="Google Shape;756;p23"/>
            <p:cNvSpPr/>
            <p:nvPr/>
          </p:nvSpPr>
          <p:spPr>
            <a:xfrm>
              <a:off x="9458130" y="3767845"/>
              <a:ext cx="570547" cy="20574"/>
            </a:xfrm>
            <a:custGeom>
              <a:rect b="b" l="l" r="r" t="t"/>
              <a:pathLst>
                <a:path extrusionOk="0" h="20574" w="570546">
                  <a:moveTo>
                    <a:pt x="7574" y="13527"/>
                  </a:moveTo>
                  <a:lnTo>
                    <a:pt x="567972"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57" name="Google Shape;757;p23"/>
            <p:cNvSpPr/>
            <p:nvPr/>
          </p:nvSpPr>
          <p:spPr>
            <a:xfrm>
              <a:off x="8743331" y="4014527"/>
              <a:ext cx="469565" cy="303467"/>
            </a:xfrm>
            <a:custGeom>
              <a:rect b="b" l="l" r="r" t="t"/>
              <a:pathLst>
                <a:path extrusionOk="0" h="303466" w="469565">
                  <a:moveTo>
                    <a:pt x="7574" y="141704"/>
                  </a:moveTo>
                  <a:lnTo>
                    <a:pt x="167680" y="298992"/>
                  </a:lnTo>
                  <a:lnTo>
                    <a:pt x="465021"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58" name="Google Shape;758;p23"/>
            <p:cNvSpPr/>
            <p:nvPr/>
          </p:nvSpPr>
          <p:spPr>
            <a:xfrm>
              <a:off x="9463835" y="4218415"/>
              <a:ext cx="570547" cy="20574"/>
            </a:xfrm>
            <a:custGeom>
              <a:rect b="b" l="l" r="r" t="t"/>
              <a:pathLst>
                <a:path extrusionOk="0" h="20574" w="570546">
                  <a:moveTo>
                    <a:pt x="7574" y="13527"/>
                  </a:moveTo>
                  <a:lnTo>
                    <a:pt x="567972"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59" name="Google Shape;759;p23"/>
            <p:cNvSpPr/>
            <p:nvPr/>
          </p:nvSpPr>
          <p:spPr>
            <a:xfrm>
              <a:off x="8938680" y="2238940"/>
              <a:ext cx="913885" cy="540068"/>
            </a:xfrm>
            <a:custGeom>
              <a:rect b="b" l="l" r="r" t="t"/>
              <a:pathLst>
                <a:path extrusionOk="0" h="540067" w="913884">
                  <a:moveTo>
                    <a:pt x="7574" y="537496"/>
                  </a:moveTo>
                  <a:lnTo>
                    <a:pt x="12623" y="254603"/>
                  </a:lnTo>
                  <a:lnTo>
                    <a:pt x="270126" y="254603"/>
                  </a:lnTo>
                  <a:cubicBezTo>
                    <a:pt x="270126" y="254603"/>
                    <a:pt x="254979" y="7715"/>
                    <a:pt x="472090" y="7715"/>
                  </a:cubicBezTo>
                  <a:cubicBezTo>
                    <a:pt x="689201" y="7715"/>
                    <a:pt x="683495" y="254603"/>
                    <a:pt x="683495" y="254603"/>
                  </a:cubicBezTo>
                  <a:lnTo>
                    <a:pt x="911360" y="254603"/>
                  </a:lnTo>
                  <a:lnTo>
                    <a:pt x="906311" y="537496"/>
                  </a:lnTo>
                </a:path>
              </a:pathLst>
            </a:custGeom>
            <a:solidFill>
              <a:srgbClr val="FFFFFF"/>
            </a:solid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60" name="Google Shape;760;p23"/>
            <p:cNvSpPr/>
            <p:nvPr/>
          </p:nvSpPr>
          <p:spPr>
            <a:xfrm>
              <a:off x="9302214" y="2341810"/>
              <a:ext cx="212062" cy="216027"/>
            </a:xfrm>
            <a:custGeom>
              <a:rect b="b" l="l" r="r" t="t"/>
              <a:pathLst>
                <a:path extrusionOk="0" h="216027" w="212061">
                  <a:moveTo>
                    <a:pt x="209537" y="110585"/>
                  </a:moveTo>
                  <a:cubicBezTo>
                    <a:pt x="209537" y="167399"/>
                    <a:pt x="164326" y="213455"/>
                    <a:pt x="108555" y="213455"/>
                  </a:cubicBezTo>
                  <a:cubicBezTo>
                    <a:pt x="52785" y="213455"/>
                    <a:pt x="7574" y="167399"/>
                    <a:pt x="7574" y="110585"/>
                  </a:cubicBezTo>
                  <a:cubicBezTo>
                    <a:pt x="7574" y="53772"/>
                    <a:pt x="52785" y="7715"/>
                    <a:pt x="108555" y="7715"/>
                  </a:cubicBezTo>
                  <a:cubicBezTo>
                    <a:pt x="164326" y="7715"/>
                    <a:pt x="209537" y="53772"/>
                    <a:pt x="209537" y="110585"/>
                  </a:cubicBezTo>
                  <a:close/>
                </a:path>
              </a:pathLst>
            </a:custGeom>
            <a:solidFill>
              <a:srgbClr val="0AA14A"/>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AA14A"/>
                </a:solidFill>
                <a:latin typeface="Calibri"/>
                <a:ea typeface="Calibri"/>
                <a:cs typeface="Calibri"/>
                <a:sym typeface="Calibri"/>
              </a:endParaRPr>
            </a:p>
          </p:txBody>
        </p:sp>
      </p:grpSp>
      <p:sp>
        <p:nvSpPr>
          <p:cNvPr id="761" name="Google Shape;761;p23"/>
          <p:cNvSpPr txBox="1"/>
          <p:nvPr/>
        </p:nvSpPr>
        <p:spPr>
          <a:xfrm>
            <a:off x="626289" y="2053251"/>
            <a:ext cx="9122210" cy="355391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chemeClr val="dk1"/>
              </a:buClr>
              <a:buSzPts val="2000"/>
              <a:buFont typeface="Arial"/>
              <a:buChar char="•"/>
            </a:pPr>
            <a:r>
              <a:rPr b="1" lang="en-US" sz="2000">
                <a:solidFill>
                  <a:schemeClr val="dk1"/>
                </a:solidFill>
                <a:latin typeface="Calibri"/>
                <a:ea typeface="Calibri"/>
                <a:cs typeface="Calibri"/>
                <a:sym typeface="Calibri"/>
              </a:rPr>
              <a:t>Hvad skal der til for at forberede </a:t>
            </a:r>
            <a:r>
              <a:rPr b="1" lang="en-US" sz="2000">
                <a:solidFill>
                  <a:schemeClr val="dk1"/>
                </a:solidFill>
                <a:latin typeface="Calibri"/>
                <a:ea typeface="Calibri"/>
                <a:cs typeface="Calibri"/>
                <a:sym typeface="Calibri"/>
              </a:rPr>
              <a:t>mikro-læringsmoduler</a:t>
            </a:r>
            <a:r>
              <a:rPr b="1" lang="en-US" sz="2000">
                <a:solidFill>
                  <a:schemeClr val="dk1"/>
                </a:solidFill>
                <a:latin typeface="Calibri"/>
                <a:ea typeface="Calibri"/>
                <a:cs typeface="Calibri"/>
                <a:sym typeface="Calibri"/>
              </a:rPr>
              <a:t>?</a:t>
            </a:r>
            <a:endParaRPr/>
          </a:p>
          <a:p>
            <a:pPr indent="-143999" lvl="2" marL="432000" marR="0" rtl="0" algn="l">
              <a:spcBef>
                <a:spcPts val="0"/>
              </a:spcBef>
              <a:spcAft>
                <a:spcPts val="0"/>
              </a:spcAft>
              <a:buClr>
                <a:srgbClr val="0AA14A"/>
              </a:buClr>
              <a:buSzPts val="1600"/>
              <a:buFont typeface="Arial"/>
              <a:buChar char="•"/>
            </a:pPr>
            <a:r>
              <a:rPr b="1" i="0" lang="en-US" sz="1600" u="none" cap="none" strike="noStrike">
                <a:solidFill>
                  <a:srgbClr val="0AA14A"/>
                </a:solidFill>
                <a:latin typeface="Calibri"/>
                <a:ea typeface="Calibri"/>
                <a:cs typeface="Calibri"/>
                <a:sym typeface="Calibri"/>
              </a:rPr>
              <a:t>Beslutning om leveringsform og respektive kvalitetssikring</a:t>
            </a:r>
            <a:endParaRPr b="1" i="0" sz="1600" u="none" cap="none" strike="noStrike">
              <a:solidFill>
                <a:srgbClr val="0AA14A"/>
              </a:solidFill>
              <a:latin typeface="Calibri"/>
              <a:ea typeface="Calibri"/>
              <a:cs typeface="Calibri"/>
              <a:sym typeface="Calibri"/>
            </a:endParaRPr>
          </a:p>
          <a:p>
            <a:pPr indent="-143999" lvl="2" marL="432000" marR="0" rtl="0" algn="l">
              <a:spcBef>
                <a:spcPts val="0"/>
              </a:spcBef>
              <a:spcAft>
                <a:spcPts val="0"/>
              </a:spcAft>
              <a:buClr>
                <a:schemeClr val="dk1"/>
              </a:buClr>
              <a:buSzPts val="1600"/>
              <a:buFont typeface="Arial"/>
              <a:buChar char="•"/>
            </a:pPr>
            <a:r>
              <a:rPr b="0" i="0" lang="en-US" sz="1600" u="none" cap="none" strike="noStrike">
                <a:solidFill>
                  <a:schemeClr val="dk1"/>
                </a:solidFill>
                <a:latin typeface="Calibri"/>
                <a:ea typeface="Calibri"/>
                <a:cs typeface="Calibri"/>
                <a:sym typeface="Calibri"/>
              </a:rPr>
              <a:t>Kun F2F levering og kvalitetsvurdering for hvert nyt kursus</a:t>
            </a:r>
            <a:endParaRPr b="0" i="0" sz="1600" u="none" cap="none" strike="noStrike">
              <a:solidFill>
                <a:schemeClr val="dk1"/>
              </a:solidFill>
              <a:latin typeface="Calibri"/>
              <a:ea typeface="Calibri"/>
              <a:cs typeface="Calibri"/>
              <a:sym typeface="Calibri"/>
            </a:endParaRPr>
          </a:p>
          <a:p>
            <a:pPr indent="-143999" lvl="2" marL="432000" marR="0" rtl="0" algn="l">
              <a:spcBef>
                <a:spcPts val="0"/>
              </a:spcBef>
              <a:spcAft>
                <a:spcPts val="0"/>
              </a:spcAft>
              <a:buClr>
                <a:schemeClr val="dk1"/>
              </a:buClr>
              <a:buSzPts val="1600"/>
              <a:buFont typeface="Arial"/>
              <a:buChar char="•"/>
            </a:pPr>
            <a:r>
              <a:rPr b="0" i="0" lang="en-US" sz="1600" u="none" cap="none" strike="noStrike">
                <a:solidFill>
                  <a:schemeClr val="dk1"/>
                </a:solidFill>
                <a:latin typeface="Calibri"/>
                <a:ea typeface="Calibri"/>
                <a:cs typeface="Calibri"/>
                <a:sym typeface="Calibri"/>
              </a:rPr>
              <a:t>Papir format for hvert nyt kursus og certificering</a:t>
            </a:r>
            <a:endParaRPr b="0" i="0" sz="1600" u="none" cap="none" strike="noStrike">
              <a:solidFill>
                <a:schemeClr val="dk1"/>
              </a:solidFill>
              <a:latin typeface="Calibri"/>
              <a:ea typeface="Calibri"/>
              <a:cs typeface="Calibri"/>
              <a:sym typeface="Calibri"/>
            </a:endParaRPr>
          </a:p>
          <a:p>
            <a:pPr indent="-42399" lvl="2" marL="432000" marR="0" rtl="0" algn="l">
              <a:spcBef>
                <a:spcPts val="0"/>
              </a:spcBef>
              <a:spcAft>
                <a:spcPts val="0"/>
              </a:spcAft>
              <a:buClr>
                <a:schemeClr val="dk1"/>
              </a:buClr>
              <a:buSzPts val="1600"/>
              <a:buFont typeface="Arial"/>
              <a:buNone/>
            </a:pPr>
            <a:r>
              <a:t/>
            </a:r>
            <a:endParaRPr b="0" i="0" sz="1600" u="none" cap="none" strike="noStrike">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2000"/>
              <a:buFont typeface="Arial"/>
              <a:buChar char="•"/>
            </a:pPr>
            <a:r>
              <a:rPr b="1" lang="en-US" sz="2000">
                <a:solidFill>
                  <a:schemeClr val="dk1"/>
                </a:solidFill>
                <a:latin typeface="Calibri"/>
                <a:ea typeface="Calibri"/>
                <a:cs typeface="Calibri"/>
                <a:sym typeface="Calibri"/>
              </a:rPr>
              <a:t>At starte med </a:t>
            </a:r>
            <a:r>
              <a:rPr b="1" lang="en-US" sz="2000">
                <a:solidFill>
                  <a:schemeClr val="dk1"/>
                </a:solidFill>
                <a:latin typeface="Calibri"/>
                <a:ea typeface="Calibri"/>
                <a:cs typeface="Calibri"/>
                <a:sym typeface="Calibri"/>
              </a:rPr>
              <a:t>mikro-læringsmoduler</a:t>
            </a:r>
            <a:r>
              <a:rPr b="1" lang="en-US" sz="2000">
                <a:solidFill>
                  <a:schemeClr val="dk1"/>
                </a:solidFill>
                <a:latin typeface="Calibri"/>
                <a:ea typeface="Calibri"/>
                <a:cs typeface="Calibri"/>
                <a:sym typeface="Calibri"/>
              </a:rPr>
              <a:t> betyder nu…</a:t>
            </a:r>
            <a:endParaRPr/>
          </a:p>
          <a:p>
            <a:pPr indent="-143999" lvl="2" marL="432000" marR="0" rtl="0" algn="l">
              <a:spcBef>
                <a:spcPts val="0"/>
              </a:spcBef>
              <a:spcAft>
                <a:spcPts val="0"/>
              </a:spcAft>
              <a:buClr>
                <a:schemeClr val="dk1"/>
              </a:buClr>
              <a:buSzPts val="1600"/>
              <a:buFont typeface="Arial"/>
              <a:buChar char="•"/>
            </a:pPr>
            <a:r>
              <a:rPr b="0" i="0" lang="en-US" sz="1600" u="none" cap="none" strike="noStrike">
                <a:solidFill>
                  <a:schemeClr val="dk1"/>
                </a:solidFill>
                <a:latin typeface="Calibri"/>
                <a:ea typeface="Calibri"/>
                <a:cs typeface="Calibri"/>
                <a:sym typeface="Calibri"/>
              </a:rPr>
              <a:t>At komme for sent til festen</a:t>
            </a:r>
            <a:endParaRPr b="0" i="0" sz="1600" u="none" cap="none" strike="noStrike">
              <a:solidFill>
                <a:schemeClr val="dk1"/>
              </a:solidFill>
              <a:latin typeface="Calibri"/>
              <a:ea typeface="Calibri"/>
              <a:cs typeface="Calibri"/>
              <a:sym typeface="Calibri"/>
            </a:endParaRPr>
          </a:p>
          <a:p>
            <a:pPr indent="-143999" lvl="2" marL="432000" marR="0" rtl="0" algn="l">
              <a:spcBef>
                <a:spcPts val="0"/>
              </a:spcBef>
              <a:spcAft>
                <a:spcPts val="0"/>
              </a:spcAft>
              <a:buClr>
                <a:srgbClr val="0AA14A"/>
              </a:buClr>
              <a:buSzPts val="1600"/>
              <a:buFont typeface="Arial"/>
              <a:buChar char="•"/>
            </a:pPr>
            <a:r>
              <a:rPr b="1" i="0" lang="en-US" sz="1600" u="none" cap="none" strike="noStrike">
                <a:solidFill>
                  <a:srgbClr val="0AA14A"/>
                </a:solidFill>
                <a:latin typeface="Calibri"/>
                <a:ea typeface="Calibri"/>
                <a:cs typeface="Calibri"/>
                <a:sym typeface="Calibri"/>
              </a:rPr>
              <a:t>At være på forkant</a:t>
            </a:r>
            <a:endParaRPr b="1" i="0" sz="1600" u="none" cap="none" strike="noStrike">
              <a:solidFill>
                <a:srgbClr val="0AA14A"/>
              </a:solidFill>
              <a:latin typeface="Calibri"/>
              <a:ea typeface="Calibri"/>
              <a:cs typeface="Calibri"/>
              <a:sym typeface="Calibri"/>
            </a:endParaRPr>
          </a:p>
          <a:p>
            <a:pPr indent="-143999" lvl="2" marL="432000" marR="0" rtl="0" algn="l">
              <a:spcBef>
                <a:spcPts val="0"/>
              </a:spcBef>
              <a:spcAft>
                <a:spcPts val="0"/>
              </a:spcAft>
              <a:buClr>
                <a:schemeClr val="dk1"/>
              </a:buClr>
              <a:buSzPts val="1600"/>
              <a:buFont typeface="Arial"/>
              <a:buChar char="•"/>
            </a:pPr>
            <a:r>
              <a:rPr b="0" i="0" lang="en-US" sz="1600" u="none" cap="none" strike="noStrike">
                <a:solidFill>
                  <a:schemeClr val="dk1"/>
                </a:solidFill>
                <a:latin typeface="Calibri"/>
                <a:ea typeface="Calibri"/>
                <a:cs typeface="Calibri"/>
                <a:sym typeface="Calibri"/>
              </a:rPr>
              <a:t>At være en ud af en million</a:t>
            </a:r>
            <a:endParaRPr b="0" i="0" sz="1600" u="none" cap="none" strike="noStrike">
              <a:solidFill>
                <a:srgbClr val="000000"/>
              </a:solidFill>
              <a:latin typeface="Calibri"/>
              <a:ea typeface="Calibri"/>
              <a:cs typeface="Calibri"/>
              <a:sym typeface="Calibri"/>
            </a:endParaRPr>
          </a:p>
          <a:p>
            <a:pPr indent="0" lvl="0" marL="0" marR="0" rtl="0" algn="l">
              <a:spcBef>
                <a:spcPts val="0"/>
              </a:spcBef>
              <a:spcAft>
                <a:spcPts val="0"/>
              </a:spcAft>
              <a:buClr>
                <a:schemeClr val="dk1"/>
              </a:buClr>
              <a:buSzPts val="2000"/>
              <a:buFont typeface="Arial"/>
              <a:buChar char="•"/>
            </a:pPr>
            <a:r>
              <a:rPr b="1" lang="en-US" sz="2000">
                <a:solidFill>
                  <a:schemeClr val="dk1"/>
                </a:solidFill>
                <a:latin typeface="Calibri"/>
                <a:ea typeface="Calibri"/>
                <a:cs typeface="Calibri"/>
                <a:sym typeface="Calibri"/>
              </a:rPr>
              <a:t>En Mikro-legitimationscertificering skal omfatte…</a:t>
            </a:r>
            <a:endParaRPr/>
          </a:p>
          <a:p>
            <a:pPr indent="-143999" lvl="2" marL="432000" marR="0" rtl="0" algn="l">
              <a:spcBef>
                <a:spcPts val="0"/>
              </a:spcBef>
              <a:spcAft>
                <a:spcPts val="0"/>
              </a:spcAft>
              <a:buClr>
                <a:srgbClr val="0AA14A"/>
              </a:buClr>
              <a:buSzPts val="1600"/>
              <a:buFont typeface="Arial"/>
              <a:buChar char="•"/>
            </a:pPr>
            <a:r>
              <a:rPr b="1" i="0" lang="en-US" sz="1600" u="none" cap="none" strike="noStrike">
                <a:solidFill>
                  <a:srgbClr val="0AA14A"/>
                </a:solidFill>
                <a:latin typeface="Calibri"/>
                <a:ea typeface="Calibri"/>
                <a:cs typeface="Calibri"/>
                <a:sym typeface="Calibri"/>
              </a:rPr>
              <a:t>Det prisbelønnende organ</a:t>
            </a:r>
            <a:endParaRPr b="1" i="0" sz="1600" u="none" cap="none" strike="noStrike">
              <a:solidFill>
                <a:srgbClr val="0AA14A"/>
              </a:solidFill>
              <a:latin typeface="Calibri"/>
              <a:ea typeface="Calibri"/>
              <a:cs typeface="Calibri"/>
              <a:sym typeface="Calibri"/>
            </a:endParaRPr>
          </a:p>
          <a:p>
            <a:pPr indent="-143999" lvl="2" marL="432000" marR="0" rtl="0" algn="l">
              <a:spcBef>
                <a:spcPts val="0"/>
              </a:spcBef>
              <a:spcAft>
                <a:spcPts val="0"/>
              </a:spcAft>
              <a:buClr>
                <a:schemeClr val="dk1"/>
              </a:buClr>
              <a:buSzPts val="1600"/>
              <a:buFont typeface="Arial"/>
              <a:buChar char="•"/>
            </a:pPr>
            <a:r>
              <a:rPr b="0" i="0" lang="en-US" sz="1600" u="none" cap="none" strike="noStrike">
                <a:solidFill>
                  <a:schemeClr val="dk1"/>
                </a:solidFill>
                <a:latin typeface="Calibri"/>
                <a:ea typeface="Calibri"/>
                <a:cs typeface="Calibri"/>
                <a:sym typeface="Calibri"/>
              </a:rPr>
              <a:t>Vurderingstiden</a:t>
            </a:r>
            <a:endParaRPr b="0" i="0" sz="1600" u="none" cap="none" strike="noStrike">
              <a:solidFill>
                <a:schemeClr val="dk1"/>
              </a:solidFill>
              <a:latin typeface="Calibri"/>
              <a:ea typeface="Calibri"/>
              <a:cs typeface="Calibri"/>
              <a:sym typeface="Calibri"/>
            </a:endParaRPr>
          </a:p>
          <a:p>
            <a:pPr indent="-143999" lvl="2" marL="432000" marR="0" rtl="0" algn="l">
              <a:spcBef>
                <a:spcPts val="0"/>
              </a:spcBef>
              <a:spcAft>
                <a:spcPts val="0"/>
              </a:spcAft>
              <a:buClr>
                <a:schemeClr val="dk1"/>
              </a:buClr>
              <a:buSzPts val="1600"/>
              <a:buFont typeface="Arial"/>
              <a:buChar char="•"/>
            </a:pPr>
            <a:r>
              <a:rPr b="0" i="0" lang="en-US" sz="1600" u="none" cap="none" strike="noStrike">
                <a:solidFill>
                  <a:schemeClr val="dk1"/>
                </a:solidFill>
                <a:latin typeface="Calibri"/>
                <a:ea typeface="Calibri"/>
                <a:cs typeface="Calibri"/>
                <a:sym typeface="Calibri"/>
              </a:rPr>
              <a:t>Måderne, hvorpå det kan deles</a:t>
            </a:r>
            <a:endParaRPr/>
          </a:p>
          <a:p>
            <a:pPr indent="-143999" lvl="2" marL="432000" marR="0" rtl="0" algn="l">
              <a:spcBef>
                <a:spcPts val="0"/>
              </a:spcBef>
              <a:spcAft>
                <a:spcPts val="0"/>
              </a:spcAft>
              <a:buNone/>
            </a:pPr>
            <a:r>
              <a:t/>
            </a:r>
            <a:endParaRPr b="0" i="0" sz="1600" u="none" cap="none" strike="noStrike">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2000"/>
              <a:buFont typeface="Arial"/>
              <a:buChar char="•"/>
            </a:pPr>
            <a:r>
              <a:rPr b="1" lang="en-US" sz="2000">
                <a:solidFill>
                  <a:schemeClr val="dk1"/>
                </a:solidFill>
                <a:latin typeface="Calibri"/>
                <a:ea typeface="Calibri"/>
                <a:cs typeface="Calibri"/>
                <a:sym typeface="Calibri"/>
              </a:rPr>
              <a:t>Hvor skal </a:t>
            </a:r>
            <a:r>
              <a:rPr b="1" lang="en-US" sz="2000">
                <a:solidFill>
                  <a:schemeClr val="dk1"/>
                </a:solidFill>
                <a:latin typeface="Calibri"/>
                <a:ea typeface="Calibri"/>
                <a:cs typeface="Calibri"/>
                <a:sym typeface="Calibri"/>
              </a:rPr>
              <a:t>mikro-læringsmoduler</a:t>
            </a:r>
            <a:r>
              <a:rPr b="1" lang="en-US" sz="2000">
                <a:solidFill>
                  <a:schemeClr val="dk1"/>
                </a:solidFill>
                <a:latin typeface="Calibri"/>
                <a:ea typeface="Calibri"/>
                <a:cs typeface="Calibri"/>
                <a:sym typeface="Calibri"/>
              </a:rPr>
              <a:t> lagres?</a:t>
            </a:r>
            <a:endParaRPr/>
          </a:p>
          <a:p>
            <a:pPr indent="-143999" lvl="2" marL="432000" marR="0" rtl="0" algn="l">
              <a:spcBef>
                <a:spcPts val="0"/>
              </a:spcBef>
              <a:spcAft>
                <a:spcPts val="0"/>
              </a:spcAft>
              <a:buClr>
                <a:schemeClr val="dk1"/>
              </a:buClr>
              <a:buSzPts val="1600"/>
              <a:buFont typeface="Arial"/>
              <a:buChar char="•"/>
            </a:pPr>
            <a:r>
              <a:rPr b="0" i="0" lang="en-US" sz="1600" u="none" cap="none" strike="noStrike">
                <a:solidFill>
                  <a:schemeClr val="dk1"/>
                </a:solidFill>
                <a:latin typeface="Calibri"/>
                <a:ea typeface="Calibri"/>
                <a:cs typeface="Calibri"/>
                <a:sym typeface="Calibri"/>
              </a:rPr>
              <a:t>På papir for at undgå hacking </a:t>
            </a:r>
            <a:endParaRPr b="0" i="0" sz="1600" u="none" cap="none" strike="noStrike">
              <a:solidFill>
                <a:schemeClr val="dk1"/>
              </a:solidFill>
              <a:latin typeface="Calibri"/>
              <a:ea typeface="Calibri"/>
              <a:cs typeface="Calibri"/>
              <a:sym typeface="Calibri"/>
            </a:endParaRPr>
          </a:p>
          <a:p>
            <a:pPr indent="-143999" lvl="2" marL="432000" marR="0" rtl="0" algn="l">
              <a:spcBef>
                <a:spcPts val="0"/>
              </a:spcBef>
              <a:spcAft>
                <a:spcPts val="0"/>
              </a:spcAft>
              <a:buClr>
                <a:srgbClr val="0AA14A"/>
              </a:buClr>
              <a:buSzPts val="1600"/>
              <a:buFont typeface="Arial"/>
              <a:buChar char="•"/>
            </a:pPr>
            <a:r>
              <a:rPr b="1" i="0" lang="en-US" sz="1600" u="none" cap="none" strike="noStrike">
                <a:solidFill>
                  <a:srgbClr val="0AA14A"/>
                </a:solidFill>
                <a:latin typeface="Calibri"/>
                <a:ea typeface="Calibri"/>
                <a:cs typeface="Calibri"/>
                <a:sym typeface="Calibri"/>
              </a:rPr>
              <a:t>Digitalt for at sikre portabilitet</a:t>
            </a:r>
            <a:endParaRPr b="1" i="0" sz="1600" u="none" cap="none" strike="noStrike">
              <a:solidFill>
                <a:srgbClr val="0AA14A"/>
              </a:solidFill>
              <a:latin typeface="Calibri"/>
              <a:ea typeface="Calibri"/>
              <a:cs typeface="Calibri"/>
              <a:sym typeface="Calibri"/>
            </a:endParaRPr>
          </a:p>
          <a:p>
            <a:pPr indent="-143999" lvl="2" marL="432000" marR="0" rtl="0" algn="l">
              <a:spcBef>
                <a:spcPts val="0"/>
              </a:spcBef>
              <a:spcAft>
                <a:spcPts val="0"/>
              </a:spcAft>
              <a:buClr>
                <a:schemeClr val="dk1"/>
              </a:buClr>
              <a:buSzPts val="1600"/>
              <a:buFont typeface="Arial"/>
              <a:buChar char="•"/>
            </a:pPr>
            <a:r>
              <a:rPr b="0" i="0" lang="en-US" sz="1600" u="none" cap="none" strike="noStrike">
                <a:solidFill>
                  <a:schemeClr val="dk1"/>
                </a:solidFill>
                <a:latin typeface="Calibri"/>
                <a:ea typeface="Calibri"/>
                <a:cs typeface="Calibri"/>
                <a:sym typeface="Calibri"/>
              </a:rPr>
              <a:t>Med uddannelsesinstitutionen for at give mulighed for kvalitetstjek</a:t>
            </a:r>
            <a:endParaRPr b="0" i="0" sz="1600" u="none" cap="none" strike="noStrike">
              <a:solidFill>
                <a:schemeClr val="dk1"/>
              </a:solidFill>
              <a:latin typeface="Calibri"/>
              <a:ea typeface="Calibri"/>
              <a:cs typeface="Calibri"/>
              <a:sym typeface="Calibri"/>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5" name="Shape 765"/>
        <p:cNvGrpSpPr/>
        <p:nvPr/>
      </p:nvGrpSpPr>
      <p:grpSpPr>
        <a:xfrm>
          <a:off x="0" y="0"/>
          <a:ext cx="0" cy="0"/>
          <a:chOff x="0" y="0"/>
          <a:chExt cx="0" cy="0"/>
        </a:xfrm>
      </p:grpSpPr>
      <p:sp>
        <p:nvSpPr>
          <p:cNvPr id="766" name="Google Shape;766;p24"/>
          <p:cNvSpPr txBox="1"/>
          <p:nvPr/>
        </p:nvSpPr>
        <p:spPr>
          <a:xfrm>
            <a:off x="626289" y="1641487"/>
            <a:ext cx="9122209" cy="428943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chemeClr val="dk1"/>
              </a:buClr>
              <a:buSzPts val="2000"/>
              <a:buFont typeface="Arial"/>
              <a:buChar char="•"/>
            </a:pPr>
            <a:r>
              <a:rPr b="1" lang="en-US" sz="2000">
                <a:solidFill>
                  <a:schemeClr val="dk1"/>
                </a:solidFill>
                <a:latin typeface="Calibri"/>
                <a:ea typeface="Calibri"/>
                <a:cs typeface="Calibri"/>
                <a:sym typeface="Calibri"/>
              </a:rPr>
              <a:t>Hvad er </a:t>
            </a:r>
            <a:r>
              <a:rPr b="1" lang="en-US" sz="2000">
                <a:solidFill>
                  <a:schemeClr val="dk1"/>
                </a:solidFill>
                <a:latin typeface="Calibri"/>
                <a:ea typeface="Calibri"/>
                <a:cs typeface="Calibri"/>
                <a:sym typeface="Calibri"/>
              </a:rPr>
              <a:t>mikro-læringsmoduler</a:t>
            </a:r>
            <a:r>
              <a:rPr b="1" lang="en-US" sz="2000">
                <a:solidFill>
                  <a:schemeClr val="dk1"/>
                </a:solidFill>
                <a:latin typeface="Calibri"/>
                <a:ea typeface="Calibri"/>
                <a:cs typeface="Calibri"/>
                <a:sym typeface="Calibri"/>
              </a:rPr>
              <a:t>?</a:t>
            </a:r>
            <a:endParaRPr/>
          </a:p>
          <a:p>
            <a:pPr indent="-143999" lvl="2" marL="432000" marR="0" rtl="0" algn="l">
              <a:spcBef>
                <a:spcPts val="0"/>
              </a:spcBef>
              <a:spcAft>
                <a:spcPts val="0"/>
              </a:spcAft>
              <a:buClr>
                <a:schemeClr val="dk1"/>
              </a:buClr>
              <a:buSzPts val="1600"/>
              <a:buFont typeface="Arial"/>
              <a:buChar char="•"/>
            </a:pPr>
            <a:r>
              <a:rPr b="0" i="0" lang="en-US" sz="1600" u="none" cap="none" strike="noStrike">
                <a:solidFill>
                  <a:schemeClr val="dk1"/>
                </a:solidFill>
                <a:latin typeface="Calibri"/>
                <a:ea typeface="Calibri"/>
                <a:cs typeface="Calibri"/>
                <a:sym typeface="Calibri"/>
              </a:rPr>
              <a:t>Vurderede små &amp; fleksible læringsenheder </a:t>
            </a:r>
            <a:endParaRPr b="0" i="0" sz="1600" u="none" cap="none" strike="noStrike">
              <a:solidFill>
                <a:schemeClr val="dk1"/>
              </a:solidFill>
              <a:latin typeface="Calibri"/>
              <a:ea typeface="Calibri"/>
              <a:cs typeface="Calibri"/>
              <a:sym typeface="Calibri"/>
            </a:endParaRPr>
          </a:p>
          <a:p>
            <a:pPr indent="-143999" lvl="2" marL="432000" marR="0" rtl="0" algn="l">
              <a:spcBef>
                <a:spcPts val="0"/>
              </a:spcBef>
              <a:spcAft>
                <a:spcPts val="0"/>
              </a:spcAft>
              <a:buClr>
                <a:schemeClr val="dk1"/>
              </a:buClr>
              <a:buSzPts val="1600"/>
              <a:buFont typeface="Arial"/>
              <a:buChar char="•"/>
            </a:pPr>
            <a:r>
              <a:rPr b="0" i="0" lang="en-US" sz="1600" u="none" cap="none" strike="noStrike">
                <a:solidFill>
                  <a:schemeClr val="dk1"/>
                </a:solidFill>
                <a:latin typeface="Calibri"/>
                <a:ea typeface="Calibri"/>
                <a:cs typeface="Calibri"/>
                <a:sym typeface="Calibri"/>
              </a:rPr>
              <a:t>Små digitale programmer til elever </a:t>
            </a:r>
            <a:endParaRPr b="0" i="0" sz="1600" u="none" cap="none" strike="noStrike">
              <a:solidFill>
                <a:schemeClr val="dk1"/>
              </a:solidFill>
              <a:latin typeface="Calibri"/>
              <a:ea typeface="Calibri"/>
              <a:cs typeface="Calibri"/>
              <a:sym typeface="Calibri"/>
            </a:endParaRPr>
          </a:p>
          <a:p>
            <a:pPr indent="-143999" lvl="2" marL="432000" marR="0" rtl="0" algn="l">
              <a:spcBef>
                <a:spcPts val="0"/>
              </a:spcBef>
              <a:spcAft>
                <a:spcPts val="0"/>
              </a:spcAft>
              <a:buClr>
                <a:schemeClr val="dk1"/>
              </a:buClr>
              <a:buSzPts val="1600"/>
              <a:buFont typeface="Arial"/>
              <a:buChar char="•"/>
            </a:pPr>
            <a:r>
              <a:rPr b="0" i="0" lang="en-US" sz="1600" u="none" cap="none" strike="noStrike">
                <a:solidFill>
                  <a:schemeClr val="dk1"/>
                </a:solidFill>
                <a:latin typeface="Calibri"/>
                <a:ea typeface="Calibri"/>
                <a:cs typeface="Calibri"/>
                <a:sym typeface="Calibri"/>
              </a:rPr>
              <a:t>Bekræftelse af læring uden certifikat</a:t>
            </a:r>
            <a:endParaRPr b="0" i="0" sz="1600" u="none" cap="none" strike="noStrike">
              <a:solidFill>
                <a:schemeClr val="dk1"/>
              </a:solidFill>
              <a:latin typeface="Calibri"/>
              <a:ea typeface="Calibri"/>
              <a:cs typeface="Calibri"/>
              <a:sym typeface="Calibri"/>
            </a:endParaRPr>
          </a:p>
          <a:p>
            <a:pPr indent="0" lvl="0" marL="284400" marR="0" rtl="0" algn="l">
              <a:lnSpc>
                <a:spcPct val="120000"/>
              </a:lnSpc>
              <a:spcBef>
                <a:spcPts val="0"/>
              </a:spcBef>
              <a:spcAft>
                <a:spcPts val="0"/>
              </a:spcAft>
              <a:buNone/>
            </a:pPr>
            <a:r>
              <a:t/>
            </a:r>
            <a:endParaRPr sz="1600">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2000"/>
              <a:buFont typeface="Arial"/>
              <a:buChar char="•"/>
            </a:pPr>
            <a:r>
              <a:rPr b="1" lang="en-US" sz="2000">
                <a:solidFill>
                  <a:schemeClr val="dk1"/>
                </a:solidFill>
                <a:latin typeface="Calibri"/>
                <a:ea typeface="Calibri"/>
                <a:cs typeface="Calibri"/>
                <a:sym typeface="Calibri"/>
              </a:rPr>
              <a:t>Hvad er en fordel ved </a:t>
            </a:r>
            <a:r>
              <a:rPr b="1" lang="en-US" sz="2000">
                <a:solidFill>
                  <a:schemeClr val="dk1"/>
                </a:solidFill>
                <a:latin typeface="Calibri"/>
                <a:ea typeface="Calibri"/>
                <a:cs typeface="Calibri"/>
                <a:sym typeface="Calibri"/>
              </a:rPr>
              <a:t>mikro-læringsmoduler</a:t>
            </a:r>
            <a:r>
              <a:rPr b="1" lang="en-US" sz="2000">
                <a:solidFill>
                  <a:schemeClr val="dk1"/>
                </a:solidFill>
                <a:latin typeface="Calibri"/>
                <a:ea typeface="Calibri"/>
                <a:cs typeface="Calibri"/>
                <a:sym typeface="Calibri"/>
              </a:rPr>
              <a:t>?</a:t>
            </a:r>
            <a:endParaRPr/>
          </a:p>
          <a:p>
            <a:pPr indent="-143999" lvl="2" marL="432000" marR="0" rtl="0" algn="l">
              <a:spcBef>
                <a:spcPts val="0"/>
              </a:spcBef>
              <a:spcAft>
                <a:spcPts val="0"/>
              </a:spcAft>
              <a:buClr>
                <a:schemeClr val="dk1"/>
              </a:buClr>
              <a:buSzPts val="1600"/>
              <a:buFont typeface="Arial"/>
              <a:buChar char="•"/>
            </a:pPr>
            <a:r>
              <a:rPr b="0" i="0" lang="en-US" sz="1600" u="none" cap="none" strike="noStrike">
                <a:solidFill>
                  <a:schemeClr val="dk1"/>
                </a:solidFill>
                <a:latin typeface="Calibri"/>
                <a:ea typeface="Calibri"/>
                <a:cs typeface="Calibri"/>
                <a:sym typeface="Calibri"/>
              </a:rPr>
              <a:t>Meget billig</a:t>
            </a:r>
            <a:endParaRPr b="0" i="0" sz="1600" u="none" cap="none" strike="noStrike">
              <a:solidFill>
                <a:schemeClr val="dk1"/>
              </a:solidFill>
              <a:latin typeface="Calibri"/>
              <a:ea typeface="Calibri"/>
              <a:cs typeface="Calibri"/>
              <a:sym typeface="Calibri"/>
            </a:endParaRPr>
          </a:p>
          <a:p>
            <a:pPr indent="-143999" lvl="2" marL="432000" marR="0" rtl="0" algn="l">
              <a:spcBef>
                <a:spcPts val="0"/>
              </a:spcBef>
              <a:spcAft>
                <a:spcPts val="0"/>
              </a:spcAft>
              <a:buClr>
                <a:schemeClr val="dk1"/>
              </a:buClr>
              <a:buSzPts val="1600"/>
              <a:buFont typeface="Arial"/>
              <a:buChar char="•"/>
            </a:pPr>
            <a:r>
              <a:rPr b="0" i="0" lang="en-US" sz="1600" u="none" cap="none" strike="noStrike">
                <a:solidFill>
                  <a:schemeClr val="dk1"/>
                </a:solidFill>
                <a:latin typeface="Calibri"/>
                <a:ea typeface="Calibri"/>
                <a:cs typeface="Calibri"/>
                <a:sym typeface="Calibri"/>
              </a:rPr>
              <a:t>Forbedret motivation og fastholdelse</a:t>
            </a:r>
            <a:endParaRPr b="0" i="0" sz="1600" u="none" cap="none" strike="noStrike">
              <a:solidFill>
                <a:schemeClr val="dk1"/>
              </a:solidFill>
              <a:latin typeface="Calibri"/>
              <a:ea typeface="Calibri"/>
              <a:cs typeface="Calibri"/>
              <a:sym typeface="Calibri"/>
            </a:endParaRPr>
          </a:p>
          <a:p>
            <a:pPr indent="-143999" lvl="2" marL="432000" marR="0" rtl="0" algn="l">
              <a:spcBef>
                <a:spcPts val="0"/>
              </a:spcBef>
              <a:spcAft>
                <a:spcPts val="0"/>
              </a:spcAft>
              <a:buClr>
                <a:schemeClr val="dk1"/>
              </a:buClr>
              <a:buSzPts val="1600"/>
              <a:buFont typeface="Arial"/>
              <a:buChar char="•"/>
            </a:pPr>
            <a:r>
              <a:rPr b="0" i="0" lang="en-US" sz="1600" u="none" cap="none" strike="noStrike">
                <a:solidFill>
                  <a:schemeClr val="dk1"/>
                </a:solidFill>
                <a:latin typeface="Calibri"/>
                <a:ea typeface="Calibri"/>
                <a:cs typeface="Calibri"/>
                <a:sym typeface="Calibri"/>
              </a:rPr>
              <a:t>Udbredt brugt af alle interessenter</a:t>
            </a:r>
            <a:endParaRPr b="0" i="0" sz="1600" u="none" cap="none" strike="noStrike">
              <a:solidFill>
                <a:schemeClr val="dk1"/>
              </a:solidFill>
              <a:latin typeface="Calibri"/>
              <a:ea typeface="Calibri"/>
              <a:cs typeface="Calibri"/>
              <a:sym typeface="Calibri"/>
            </a:endParaRPr>
          </a:p>
          <a:p>
            <a:pPr indent="0" lvl="0" marL="284400" marR="0" rtl="0" algn="l">
              <a:lnSpc>
                <a:spcPct val="120000"/>
              </a:lnSpc>
              <a:spcBef>
                <a:spcPts val="0"/>
              </a:spcBef>
              <a:spcAft>
                <a:spcPts val="0"/>
              </a:spcAft>
              <a:buNone/>
            </a:pPr>
            <a:r>
              <a:t/>
            </a:r>
            <a:endParaRPr sz="1600">
              <a:solidFill>
                <a:srgbClr val="000000"/>
              </a:solidFill>
              <a:latin typeface="Calibri"/>
              <a:ea typeface="Calibri"/>
              <a:cs typeface="Calibri"/>
              <a:sym typeface="Calibri"/>
            </a:endParaRPr>
          </a:p>
          <a:p>
            <a:pPr indent="0" lvl="0" marL="0" marR="0" rtl="0" algn="l">
              <a:spcBef>
                <a:spcPts val="0"/>
              </a:spcBef>
              <a:spcAft>
                <a:spcPts val="0"/>
              </a:spcAft>
              <a:buClr>
                <a:schemeClr val="dk1"/>
              </a:buClr>
              <a:buSzPts val="2000"/>
              <a:buFont typeface="Arial"/>
              <a:buChar char="•"/>
            </a:pPr>
            <a:r>
              <a:rPr lang="en-US" sz="2000">
                <a:solidFill>
                  <a:schemeClr val="dk1"/>
                </a:solidFill>
                <a:latin typeface="Calibri"/>
                <a:ea typeface="Calibri"/>
                <a:cs typeface="Calibri"/>
                <a:sym typeface="Calibri"/>
              </a:rPr>
              <a:t>mikro-læringsmoduler</a:t>
            </a:r>
            <a:r>
              <a:rPr lang="en-US" sz="2000">
                <a:solidFill>
                  <a:schemeClr val="dk1"/>
                </a:solidFill>
                <a:latin typeface="Calibri"/>
                <a:ea typeface="Calibri"/>
                <a:cs typeface="Calibri"/>
                <a:sym typeface="Calibri"/>
              </a:rPr>
              <a:t> er fordelagtige i virtuel læring, fordi... </a:t>
            </a:r>
            <a:r>
              <a:rPr b="1" lang="en-US" sz="2000">
                <a:solidFill>
                  <a:schemeClr val="dk1"/>
                </a:solidFill>
                <a:latin typeface="Calibri"/>
                <a:ea typeface="Calibri"/>
                <a:cs typeface="Calibri"/>
                <a:sym typeface="Calibri"/>
              </a:rPr>
              <a:t>…</a:t>
            </a:r>
            <a:endParaRPr/>
          </a:p>
          <a:p>
            <a:pPr indent="-143999" lvl="2" marL="432000" marR="0" rtl="0" algn="l">
              <a:spcBef>
                <a:spcPts val="0"/>
              </a:spcBef>
              <a:spcAft>
                <a:spcPts val="0"/>
              </a:spcAft>
              <a:buClr>
                <a:schemeClr val="dk1"/>
              </a:buClr>
              <a:buSzPts val="1600"/>
              <a:buFont typeface="Arial"/>
              <a:buChar char="•"/>
            </a:pPr>
            <a:r>
              <a:rPr b="0" i="0" lang="en-US" sz="1600" u="none" cap="none" strike="noStrike">
                <a:solidFill>
                  <a:schemeClr val="dk1"/>
                </a:solidFill>
                <a:latin typeface="Calibri"/>
                <a:ea typeface="Calibri"/>
                <a:cs typeface="Calibri"/>
                <a:sym typeface="Calibri"/>
              </a:rPr>
              <a:t>De er inkluderet i NQF </a:t>
            </a:r>
            <a:endParaRPr b="0" i="0" sz="1600" u="none" cap="none" strike="noStrike">
              <a:solidFill>
                <a:schemeClr val="dk1"/>
              </a:solidFill>
              <a:latin typeface="Calibri"/>
              <a:ea typeface="Calibri"/>
              <a:cs typeface="Calibri"/>
              <a:sym typeface="Calibri"/>
            </a:endParaRPr>
          </a:p>
          <a:p>
            <a:pPr indent="-143999" lvl="2" marL="432000" marR="0" rtl="0" algn="l">
              <a:spcBef>
                <a:spcPts val="0"/>
              </a:spcBef>
              <a:spcAft>
                <a:spcPts val="0"/>
              </a:spcAft>
              <a:buClr>
                <a:schemeClr val="dk1"/>
              </a:buClr>
              <a:buSzPts val="1600"/>
              <a:buFont typeface="Arial"/>
              <a:buChar char="•"/>
            </a:pPr>
            <a:r>
              <a:rPr b="0" i="0" lang="en-US" sz="1600" u="none" cap="none" strike="noStrike">
                <a:solidFill>
                  <a:schemeClr val="dk1"/>
                </a:solidFill>
                <a:latin typeface="Calibri"/>
                <a:ea typeface="Calibri"/>
                <a:cs typeface="Calibri"/>
                <a:sym typeface="Calibri"/>
              </a:rPr>
              <a:t>De er meget billige</a:t>
            </a:r>
            <a:endParaRPr b="0" i="0" sz="1600" u="none" cap="none" strike="noStrike">
              <a:solidFill>
                <a:schemeClr val="dk1"/>
              </a:solidFill>
              <a:latin typeface="Calibri"/>
              <a:ea typeface="Calibri"/>
              <a:cs typeface="Calibri"/>
              <a:sym typeface="Calibri"/>
            </a:endParaRPr>
          </a:p>
          <a:p>
            <a:pPr indent="-143999" lvl="2" marL="432000" marR="0" rtl="0" algn="l">
              <a:spcBef>
                <a:spcPts val="0"/>
              </a:spcBef>
              <a:spcAft>
                <a:spcPts val="0"/>
              </a:spcAft>
              <a:buClr>
                <a:schemeClr val="dk1"/>
              </a:buClr>
              <a:buSzPts val="1600"/>
              <a:buFont typeface="Arial"/>
              <a:buChar char="•"/>
            </a:pPr>
            <a:r>
              <a:rPr b="0" i="0" lang="en-US" sz="1600" u="none" cap="none" strike="noStrike">
                <a:solidFill>
                  <a:schemeClr val="dk1"/>
                </a:solidFill>
                <a:latin typeface="Calibri"/>
                <a:ea typeface="Calibri"/>
                <a:cs typeface="Calibri"/>
                <a:sym typeface="Calibri"/>
              </a:rPr>
              <a:t>De er mindre bureaukratiske</a:t>
            </a:r>
            <a:endParaRPr b="0" i="0" sz="1600" u="none" cap="none" strike="noStrike">
              <a:solidFill>
                <a:schemeClr val="dk1"/>
              </a:solidFill>
              <a:latin typeface="Calibri"/>
              <a:ea typeface="Calibri"/>
              <a:cs typeface="Calibri"/>
              <a:sym typeface="Calibri"/>
            </a:endParaRPr>
          </a:p>
          <a:p>
            <a:pPr indent="-143999" lvl="2" marL="432000" marR="0" rtl="0" algn="l">
              <a:spcBef>
                <a:spcPts val="0"/>
              </a:spcBef>
              <a:spcAft>
                <a:spcPts val="0"/>
              </a:spcAft>
              <a:buNone/>
            </a:pPr>
            <a:r>
              <a:t/>
            </a:r>
            <a:endParaRPr b="0" i="0" sz="1600" u="none" cap="none" strike="noStrike">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2000"/>
              <a:buFont typeface="Arial"/>
              <a:buChar char="•"/>
            </a:pPr>
            <a:r>
              <a:rPr lang="en-US" sz="2000">
                <a:solidFill>
                  <a:schemeClr val="dk1"/>
                </a:solidFill>
                <a:latin typeface="Calibri"/>
                <a:ea typeface="Calibri"/>
                <a:cs typeface="Calibri"/>
                <a:sym typeface="Calibri"/>
              </a:rPr>
              <a:t>Hvad er den bedste praktiske anvendelse? </a:t>
            </a:r>
            <a:r>
              <a:rPr b="1" lang="en-US" sz="2000">
                <a:solidFill>
                  <a:schemeClr val="dk1"/>
                </a:solidFill>
                <a:latin typeface="Calibri"/>
                <a:ea typeface="Calibri"/>
                <a:cs typeface="Calibri"/>
                <a:sym typeface="Calibri"/>
              </a:rPr>
              <a:t>?</a:t>
            </a:r>
            <a:endParaRPr/>
          </a:p>
          <a:p>
            <a:pPr indent="-143999" lvl="2" marL="432000" marR="0" rtl="0" algn="l">
              <a:spcBef>
                <a:spcPts val="0"/>
              </a:spcBef>
              <a:spcAft>
                <a:spcPts val="0"/>
              </a:spcAft>
              <a:buClr>
                <a:schemeClr val="dk1"/>
              </a:buClr>
              <a:buSzPts val="1600"/>
              <a:buFont typeface="Arial"/>
              <a:buChar char="•"/>
            </a:pPr>
            <a:r>
              <a:rPr b="0" i="0" lang="en-US" sz="1600" u="none" cap="none" strike="noStrike">
                <a:solidFill>
                  <a:schemeClr val="dk1"/>
                </a:solidFill>
                <a:latin typeface="Calibri"/>
                <a:ea typeface="Calibri"/>
                <a:cs typeface="Calibri"/>
                <a:sym typeface="Calibri"/>
              </a:rPr>
              <a:t>Undervisning i gamle færdigheder, ikke-akademikere, fleksibelt, på stedet </a:t>
            </a:r>
            <a:endParaRPr b="0" i="0" sz="1600" u="none" cap="none" strike="noStrike">
              <a:solidFill>
                <a:schemeClr val="dk1"/>
              </a:solidFill>
              <a:latin typeface="Calibri"/>
              <a:ea typeface="Calibri"/>
              <a:cs typeface="Calibri"/>
              <a:sym typeface="Calibri"/>
            </a:endParaRPr>
          </a:p>
          <a:p>
            <a:pPr indent="-143999" lvl="2" marL="432000" marR="0" rtl="0" algn="l">
              <a:spcBef>
                <a:spcPts val="0"/>
              </a:spcBef>
              <a:spcAft>
                <a:spcPts val="0"/>
              </a:spcAft>
              <a:buClr>
                <a:schemeClr val="dk1"/>
              </a:buClr>
              <a:buSzPts val="1600"/>
              <a:buFont typeface="Arial"/>
              <a:buChar char="•"/>
            </a:pPr>
            <a:r>
              <a:rPr b="0" i="0" lang="en-US" sz="1600" u="none" cap="none" strike="noStrike">
                <a:solidFill>
                  <a:schemeClr val="dk1"/>
                </a:solidFill>
                <a:latin typeface="Calibri"/>
                <a:ea typeface="Calibri"/>
                <a:cs typeface="Calibri"/>
                <a:sym typeface="Calibri"/>
              </a:rPr>
              <a:t>Undervisning i nye færdigheder, ikke-akademikere, fleksibelt, på stedet </a:t>
            </a:r>
            <a:endParaRPr b="0" i="0" sz="1600" u="none" cap="none" strike="noStrike">
              <a:solidFill>
                <a:schemeClr val="dk1"/>
              </a:solidFill>
              <a:latin typeface="Calibri"/>
              <a:ea typeface="Calibri"/>
              <a:cs typeface="Calibri"/>
              <a:sym typeface="Calibri"/>
            </a:endParaRPr>
          </a:p>
          <a:p>
            <a:pPr indent="-143999" lvl="2" marL="432000" marR="0" rtl="0" algn="l">
              <a:spcBef>
                <a:spcPts val="0"/>
              </a:spcBef>
              <a:spcAft>
                <a:spcPts val="0"/>
              </a:spcAft>
              <a:buClr>
                <a:schemeClr val="dk1"/>
              </a:buClr>
              <a:buSzPts val="1600"/>
              <a:buFont typeface="Arial"/>
              <a:buChar char="•"/>
            </a:pPr>
            <a:r>
              <a:rPr b="0" i="0" lang="en-US" sz="1600" u="none" cap="none" strike="noStrike">
                <a:solidFill>
                  <a:schemeClr val="dk1"/>
                </a:solidFill>
                <a:latin typeface="Calibri"/>
                <a:ea typeface="Calibri"/>
                <a:cs typeface="Calibri"/>
                <a:sym typeface="Calibri"/>
              </a:rPr>
              <a:t>Undervisning i nye færdigheder, akademikere, fleksibelt, på stedet</a:t>
            </a:r>
            <a:endParaRPr/>
          </a:p>
          <a:p>
            <a:pPr indent="-42399" lvl="2" marL="432000" marR="0" rtl="0" algn="l">
              <a:spcBef>
                <a:spcPts val="0"/>
              </a:spcBef>
              <a:spcAft>
                <a:spcPts val="0"/>
              </a:spcAft>
              <a:buClr>
                <a:schemeClr val="dk1"/>
              </a:buClr>
              <a:buSzPts val="1600"/>
              <a:buFont typeface="Arial"/>
              <a:buNone/>
            </a:pPr>
            <a:r>
              <a:t/>
            </a:r>
            <a:endParaRPr b="0" i="0" sz="1600" u="none" cap="none" strike="noStrike">
              <a:solidFill>
                <a:schemeClr val="dk1"/>
              </a:solidFill>
              <a:latin typeface="Calibri"/>
              <a:ea typeface="Calibri"/>
              <a:cs typeface="Calibri"/>
              <a:sym typeface="Calibri"/>
            </a:endParaRPr>
          </a:p>
        </p:txBody>
      </p:sp>
      <p:cxnSp>
        <p:nvCxnSpPr>
          <p:cNvPr id="767" name="Google Shape;767;p24"/>
          <p:cNvCxnSpPr/>
          <p:nvPr/>
        </p:nvCxnSpPr>
        <p:spPr>
          <a:xfrm>
            <a:off x="7934290" y="3631149"/>
            <a:ext cx="2061797" cy="0"/>
          </a:xfrm>
          <a:prstGeom prst="straightConnector1">
            <a:avLst/>
          </a:prstGeom>
          <a:noFill/>
          <a:ln cap="flat" cmpd="sng" w="9525">
            <a:solidFill>
              <a:srgbClr val="0AA14A"/>
            </a:solidFill>
            <a:prstDash val="dash"/>
            <a:round/>
            <a:headEnd len="sm" w="sm" type="none"/>
            <a:tailEnd len="sm" w="sm" type="none"/>
          </a:ln>
        </p:spPr>
      </p:cxnSp>
      <p:sp>
        <p:nvSpPr>
          <p:cNvPr id="768" name="Google Shape;768;p24"/>
          <p:cNvSpPr txBox="1"/>
          <p:nvPr/>
        </p:nvSpPr>
        <p:spPr>
          <a:xfrm>
            <a:off x="528320" y="717439"/>
            <a:ext cx="8948057" cy="76944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Clr>
                <a:srgbClr val="0AA14A"/>
              </a:buClr>
              <a:buSzPts val="2400"/>
              <a:buFont typeface="Calibri"/>
              <a:buNone/>
            </a:pPr>
            <a:r>
              <a:rPr b="1" lang="en-US" sz="2400">
                <a:solidFill>
                  <a:srgbClr val="0AA14A"/>
                </a:solidFill>
                <a:latin typeface="Calibri"/>
                <a:ea typeface="Calibri"/>
                <a:cs typeface="Calibri"/>
                <a:sym typeface="Calibri"/>
              </a:rPr>
              <a:t>Afsluttende opsummerende test/1</a:t>
            </a:r>
            <a:endParaRPr b="1" sz="2400">
              <a:solidFill>
                <a:srgbClr val="0AA14A"/>
              </a:solidFill>
              <a:latin typeface="Calibri"/>
              <a:ea typeface="Calibri"/>
              <a:cs typeface="Calibri"/>
              <a:sym typeface="Calibri"/>
            </a:endParaRPr>
          </a:p>
          <a:p>
            <a:pPr indent="0" lvl="0" marL="0" marR="0" rtl="0" algn="l">
              <a:spcBef>
                <a:spcPts val="0"/>
              </a:spcBef>
              <a:spcAft>
                <a:spcPts val="0"/>
              </a:spcAft>
              <a:buNone/>
            </a:pPr>
            <a:r>
              <a:rPr lang="en-US" sz="2000">
                <a:solidFill>
                  <a:schemeClr val="dk1"/>
                </a:solidFill>
                <a:latin typeface="Calibri"/>
                <a:ea typeface="Calibri"/>
                <a:cs typeface="Calibri"/>
                <a:sym typeface="Calibri"/>
              </a:rPr>
              <a:t>Konsolider din viden ved at besvare følgende spørgsmål:</a:t>
            </a:r>
            <a:endParaRPr sz="2000">
              <a:solidFill>
                <a:schemeClr val="dk1"/>
              </a:solidFill>
              <a:latin typeface="Calibri"/>
              <a:ea typeface="Calibri"/>
              <a:cs typeface="Calibri"/>
              <a:sym typeface="Calibri"/>
            </a:endParaRPr>
          </a:p>
        </p:txBody>
      </p:sp>
      <p:grpSp>
        <p:nvGrpSpPr>
          <p:cNvPr id="769" name="Google Shape;769;p24"/>
          <p:cNvGrpSpPr/>
          <p:nvPr/>
        </p:nvGrpSpPr>
        <p:grpSpPr>
          <a:xfrm>
            <a:off x="10207680" y="3008972"/>
            <a:ext cx="1440000" cy="1022400"/>
            <a:chOff x="6955701" y="2238940"/>
            <a:chExt cx="3578490" cy="2551227"/>
          </a:xfrm>
        </p:grpSpPr>
        <p:sp>
          <p:nvSpPr>
            <p:cNvPr id="770" name="Google Shape;770;p24"/>
            <p:cNvSpPr/>
            <p:nvPr/>
          </p:nvSpPr>
          <p:spPr>
            <a:xfrm>
              <a:off x="7186596" y="2890910"/>
              <a:ext cx="833100" cy="833247"/>
            </a:xfrm>
            <a:custGeom>
              <a:rect b="b" l="l" r="r" t="t"/>
              <a:pathLst>
                <a:path extrusionOk="0" h="833247" w="833099">
                  <a:moveTo>
                    <a:pt x="7574" y="418186"/>
                  </a:moveTo>
                  <a:cubicBezTo>
                    <a:pt x="47108" y="965557"/>
                    <a:pt x="790081" y="965403"/>
                    <a:pt x="829464" y="418186"/>
                  </a:cubicBezTo>
                  <a:cubicBezTo>
                    <a:pt x="789930" y="-129185"/>
                    <a:pt x="47007" y="-129031"/>
                    <a:pt x="7574" y="418186"/>
                  </a:cubicBezTo>
                  <a:close/>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71" name="Google Shape;771;p24"/>
            <p:cNvSpPr/>
            <p:nvPr/>
          </p:nvSpPr>
          <p:spPr>
            <a:xfrm>
              <a:off x="7597490" y="3720319"/>
              <a:ext cx="10098" cy="210884"/>
            </a:xfrm>
            <a:custGeom>
              <a:rect b="b" l="l" r="r" t="t"/>
              <a:pathLst>
                <a:path extrusionOk="0" h="210883" w="10098">
                  <a:moveTo>
                    <a:pt x="7574" y="7715"/>
                  </a:moveTo>
                  <a:lnTo>
                    <a:pt x="7574" y="203734"/>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72" name="Google Shape;772;p24"/>
            <p:cNvSpPr/>
            <p:nvPr/>
          </p:nvSpPr>
          <p:spPr>
            <a:xfrm>
              <a:off x="6955701" y="3932132"/>
              <a:ext cx="1600561" cy="786956"/>
            </a:xfrm>
            <a:custGeom>
              <a:rect b="b" l="l" r="r" t="t"/>
              <a:pathLst>
                <a:path extrusionOk="0" h="786955" w="1600561">
                  <a:moveTo>
                    <a:pt x="1593896" y="17381"/>
                  </a:moveTo>
                  <a:lnTo>
                    <a:pt x="1473324" y="12238"/>
                  </a:lnTo>
                  <a:lnTo>
                    <a:pt x="1473324" y="652346"/>
                  </a:lnTo>
                  <a:lnTo>
                    <a:pt x="1322508" y="652346"/>
                  </a:lnTo>
                  <a:cubicBezTo>
                    <a:pt x="1296354" y="-213511"/>
                    <a:pt x="29891" y="-200806"/>
                    <a:pt x="7574" y="652398"/>
                  </a:cubicBezTo>
                  <a:cubicBezTo>
                    <a:pt x="7574" y="652346"/>
                    <a:pt x="794575" y="652346"/>
                    <a:pt x="794575" y="652346"/>
                  </a:cubicBezTo>
                  <a:lnTo>
                    <a:pt x="794575" y="782528"/>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73" name="Google Shape;773;p24"/>
            <p:cNvSpPr/>
            <p:nvPr/>
          </p:nvSpPr>
          <p:spPr>
            <a:xfrm>
              <a:off x="8428722" y="2784151"/>
              <a:ext cx="1908555" cy="1877378"/>
            </a:xfrm>
            <a:custGeom>
              <a:rect b="b" l="l" r="r" t="t"/>
              <a:pathLst>
                <a:path extrusionOk="0" h="1877377" w="1908555">
                  <a:moveTo>
                    <a:pt x="7574" y="1075146"/>
                  </a:moveTo>
                  <a:lnTo>
                    <a:pt x="7574" y="162020"/>
                  </a:lnTo>
                  <a:cubicBezTo>
                    <a:pt x="7574" y="43720"/>
                    <a:pt x="110726" y="7715"/>
                    <a:pt x="194390" y="7715"/>
                  </a:cubicBezTo>
                  <a:lnTo>
                    <a:pt x="1754558" y="7715"/>
                  </a:lnTo>
                  <a:cubicBezTo>
                    <a:pt x="1838222" y="7715"/>
                    <a:pt x="1906031" y="76792"/>
                    <a:pt x="1906031" y="162020"/>
                  </a:cubicBezTo>
                  <a:lnTo>
                    <a:pt x="1906031" y="187012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74" name="Google Shape;774;p24"/>
            <p:cNvSpPr/>
            <p:nvPr/>
          </p:nvSpPr>
          <p:spPr>
            <a:xfrm>
              <a:off x="8226758" y="2573318"/>
              <a:ext cx="2307433" cy="2216849"/>
            </a:xfrm>
            <a:custGeom>
              <a:rect b="b" l="l" r="r" t="t"/>
              <a:pathLst>
                <a:path extrusionOk="0" h="2216848" w="2307433">
                  <a:moveTo>
                    <a:pt x="7574" y="1580906"/>
                  </a:moveTo>
                  <a:lnTo>
                    <a:pt x="7574" y="176062"/>
                  </a:lnTo>
                  <a:cubicBezTo>
                    <a:pt x="7574" y="83068"/>
                    <a:pt x="75383" y="7715"/>
                    <a:pt x="159046" y="7715"/>
                  </a:cubicBezTo>
                  <a:lnTo>
                    <a:pt x="2153436" y="7715"/>
                  </a:lnTo>
                  <a:cubicBezTo>
                    <a:pt x="2237100" y="7715"/>
                    <a:pt x="2304909" y="83119"/>
                    <a:pt x="2304909" y="176062"/>
                  </a:cubicBezTo>
                  <a:lnTo>
                    <a:pt x="2304909" y="2209442"/>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75" name="Google Shape;775;p24"/>
            <p:cNvSpPr/>
            <p:nvPr/>
          </p:nvSpPr>
          <p:spPr>
            <a:xfrm>
              <a:off x="8726618" y="3113335"/>
              <a:ext cx="469565" cy="303467"/>
            </a:xfrm>
            <a:custGeom>
              <a:rect b="b" l="l" r="r" t="t"/>
              <a:pathLst>
                <a:path extrusionOk="0" h="303466" w="469565">
                  <a:moveTo>
                    <a:pt x="7574" y="141703"/>
                  </a:moveTo>
                  <a:lnTo>
                    <a:pt x="167680" y="298992"/>
                  </a:lnTo>
                  <a:lnTo>
                    <a:pt x="465021"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76" name="Google Shape;776;p24"/>
            <p:cNvSpPr/>
            <p:nvPr/>
          </p:nvSpPr>
          <p:spPr>
            <a:xfrm>
              <a:off x="9447123" y="3317223"/>
              <a:ext cx="570547" cy="20574"/>
            </a:xfrm>
            <a:custGeom>
              <a:rect b="b" l="l" r="r" t="t"/>
              <a:pathLst>
                <a:path extrusionOk="0" h="20574" w="570546">
                  <a:moveTo>
                    <a:pt x="7574" y="13527"/>
                  </a:moveTo>
                  <a:lnTo>
                    <a:pt x="567972"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77" name="Google Shape;777;p24"/>
            <p:cNvSpPr/>
            <p:nvPr/>
          </p:nvSpPr>
          <p:spPr>
            <a:xfrm>
              <a:off x="8737575" y="3563956"/>
              <a:ext cx="469565" cy="303467"/>
            </a:xfrm>
            <a:custGeom>
              <a:rect b="b" l="l" r="r" t="t"/>
              <a:pathLst>
                <a:path extrusionOk="0" h="303466" w="469565">
                  <a:moveTo>
                    <a:pt x="7574" y="141704"/>
                  </a:moveTo>
                  <a:lnTo>
                    <a:pt x="167731" y="298940"/>
                  </a:lnTo>
                  <a:lnTo>
                    <a:pt x="465071"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78" name="Google Shape;778;p24"/>
            <p:cNvSpPr/>
            <p:nvPr/>
          </p:nvSpPr>
          <p:spPr>
            <a:xfrm>
              <a:off x="9458130" y="3767845"/>
              <a:ext cx="570547" cy="20574"/>
            </a:xfrm>
            <a:custGeom>
              <a:rect b="b" l="l" r="r" t="t"/>
              <a:pathLst>
                <a:path extrusionOk="0" h="20574" w="570546">
                  <a:moveTo>
                    <a:pt x="7574" y="13527"/>
                  </a:moveTo>
                  <a:lnTo>
                    <a:pt x="567972"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79" name="Google Shape;779;p24"/>
            <p:cNvSpPr/>
            <p:nvPr/>
          </p:nvSpPr>
          <p:spPr>
            <a:xfrm>
              <a:off x="8743331" y="4014527"/>
              <a:ext cx="469565" cy="303467"/>
            </a:xfrm>
            <a:custGeom>
              <a:rect b="b" l="l" r="r" t="t"/>
              <a:pathLst>
                <a:path extrusionOk="0" h="303466" w="469565">
                  <a:moveTo>
                    <a:pt x="7574" y="141704"/>
                  </a:moveTo>
                  <a:lnTo>
                    <a:pt x="167680" y="298992"/>
                  </a:lnTo>
                  <a:lnTo>
                    <a:pt x="465021"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80" name="Google Shape;780;p24"/>
            <p:cNvSpPr/>
            <p:nvPr/>
          </p:nvSpPr>
          <p:spPr>
            <a:xfrm>
              <a:off x="9463835" y="4218415"/>
              <a:ext cx="570547" cy="20574"/>
            </a:xfrm>
            <a:custGeom>
              <a:rect b="b" l="l" r="r" t="t"/>
              <a:pathLst>
                <a:path extrusionOk="0" h="20574" w="570546">
                  <a:moveTo>
                    <a:pt x="7574" y="13527"/>
                  </a:moveTo>
                  <a:lnTo>
                    <a:pt x="567972"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81" name="Google Shape;781;p24"/>
            <p:cNvSpPr/>
            <p:nvPr/>
          </p:nvSpPr>
          <p:spPr>
            <a:xfrm>
              <a:off x="8938680" y="2238940"/>
              <a:ext cx="913885" cy="540068"/>
            </a:xfrm>
            <a:custGeom>
              <a:rect b="b" l="l" r="r" t="t"/>
              <a:pathLst>
                <a:path extrusionOk="0" h="540067" w="913884">
                  <a:moveTo>
                    <a:pt x="7574" y="537496"/>
                  </a:moveTo>
                  <a:lnTo>
                    <a:pt x="12623" y="254603"/>
                  </a:lnTo>
                  <a:lnTo>
                    <a:pt x="270126" y="254603"/>
                  </a:lnTo>
                  <a:cubicBezTo>
                    <a:pt x="270126" y="254603"/>
                    <a:pt x="254979" y="7715"/>
                    <a:pt x="472090" y="7715"/>
                  </a:cubicBezTo>
                  <a:cubicBezTo>
                    <a:pt x="689201" y="7715"/>
                    <a:pt x="683495" y="254603"/>
                    <a:pt x="683495" y="254603"/>
                  </a:cubicBezTo>
                  <a:lnTo>
                    <a:pt x="911360" y="254603"/>
                  </a:lnTo>
                  <a:lnTo>
                    <a:pt x="906311" y="537496"/>
                  </a:lnTo>
                </a:path>
              </a:pathLst>
            </a:custGeom>
            <a:solidFill>
              <a:srgbClr val="FFFFFF"/>
            </a:solid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82" name="Google Shape;782;p24"/>
            <p:cNvSpPr/>
            <p:nvPr/>
          </p:nvSpPr>
          <p:spPr>
            <a:xfrm>
              <a:off x="9302214" y="2341810"/>
              <a:ext cx="212062" cy="216027"/>
            </a:xfrm>
            <a:custGeom>
              <a:rect b="b" l="l" r="r" t="t"/>
              <a:pathLst>
                <a:path extrusionOk="0" h="216027" w="212061">
                  <a:moveTo>
                    <a:pt x="209537" y="110585"/>
                  </a:moveTo>
                  <a:cubicBezTo>
                    <a:pt x="209537" y="167399"/>
                    <a:pt x="164326" y="213455"/>
                    <a:pt x="108555" y="213455"/>
                  </a:cubicBezTo>
                  <a:cubicBezTo>
                    <a:pt x="52785" y="213455"/>
                    <a:pt x="7574" y="167399"/>
                    <a:pt x="7574" y="110585"/>
                  </a:cubicBezTo>
                  <a:cubicBezTo>
                    <a:pt x="7574" y="53772"/>
                    <a:pt x="52785" y="7715"/>
                    <a:pt x="108555" y="7715"/>
                  </a:cubicBezTo>
                  <a:cubicBezTo>
                    <a:pt x="164326" y="7715"/>
                    <a:pt x="209537" y="53772"/>
                    <a:pt x="209537" y="110585"/>
                  </a:cubicBezTo>
                  <a:close/>
                </a:path>
              </a:pathLst>
            </a:custGeom>
            <a:solidFill>
              <a:srgbClr val="0AA14A"/>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AA14A"/>
                </a:solidFill>
                <a:latin typeface="Calibri"/>
                <a:ea typeface="Calibri"/>
                <a:cs typeface="Calibri"/>
                <a:sym typeface="Calibri"/>
              </a:endParaRPr>
            </a:p>
          </p:txBody>
        </p:sp>
      </p:gr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6" name="Shape 786"/>
        <p:cNvGrpSpPr/>
        <p:nvPr/>
      </p:nvGrpSpPr>
      <p:grpSpPr>
        <a:xfrm>
          <a:off x="0" y="0"/>
          <a:ext cx="0" cy="0"/>
          <a:chOff x="0" y="0"/>
          <a:chExt cx="0" cy="0"/>
        </a:xfrm>
      </p:grpSpPr>
      <p:sp>
        <p:nvSpPr>
          <p:cNvPr id="787" name="Google Shape;787;p25"/>
          <p:cNvSpPr txBox="1"/>
          <p:nvPr/>
        </p:nvSpPr>
        <p:spPr>
          <a:xfrm>
            <a:off x="626289" y="1812178"/>
            <a:ext cx="9221847" cy="379891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chemeClr val="dk1"/>
              </a:buClr>
              <a:buSzPts val="2000"/>
              <a:buFont typeface="Arial"/>
              <a:buChar char="•"/>
            </a:pPr>
            <a:r>
              <a:rPr lang="en-US" sz="2000">
                <a:solidFill>
                  <a:schemeClr val="dk1"/>
                </a:solidFill>
                <a:latin typeface="Calibri"/>
                <a:ea typeface="Calibri"/>
                <a:cs typeface="Calibri"/>
                <a:sym typeface="Calibri"/>
              </a:rPr>
              <a:t>Hvad er nødvendigt for at udarbejde </a:t>
            </a:r>
            <a:r>
              <a:rPr lang="en-US" sz="2000">
                <a:solidFill>
                  <a:schemeClr val="dk1"/>
                </a:solidFill>
                <a:latin typeface="Calibri"/>
                <a:ea typeface="Calibri"/>
                <a:cs typeface="Calibri"/>
                <a:sym typeface="Calibri"/>
              </a:rPr>
              <a:t>mikro-læringsmoduler</a:t>
            </a:r>
            <a:r>
              <a:rPr b="1" lang="en-US" sz="2000">
                <a:solidFill>
                  <a:schemeClr val="dk1"/>
                </a:solidFill>
                <a:latin typeface="Calibri"/>
                <a:ea typeface="Calibri"/>
                <a:cs typeface="Calibri"/>
                <a:sym typeface="Calibri"/>
              </a:rPr>
              <a:t>?</a:t>
            </a:r>
            <a:endParaRPr/>
          </a:p>
          <a:p>
            <a:pPr indent="-143999" lvl="2" marL="432000" marR="0" rtl="0" algn="l">
              <a:spcBef>
                <a:spcPts val="0"/>
              </a:spcBef>
              <a:spcAft>
                <a:spcPts val="0"/>
              </a:spcAft>
              <a:buClr>
                <a:schemeClr val="dk1"/>
              </a:buClr>
              <a:buSzPts val="1600"/>
              <a:buFont typeface="Arial"/>
              <a:buChar char="•"/>
            </a:pPr>
            <a:r>
              <a:rPr b="0" i="0" lang="en-US" sz="1600" u="none" cap="none" strike="noStrike">
                <a:solidFill>
                  <a:schemeClr val="dk1"/>
                </a:solidFill>
                <a:latin typeface="Calibri"/>
                <a:ea typeface="Calibri"/>
                <a:cs typeface="Calibri"/>
                <a:sym typeface="Calibri"/>
              </a:rPr>
              <a:t>Beslutning om leveringsform og respektive kvalitetssikring </a:t>
            </a:r>
            <a:endParaRPr b="0" i="0" sz="1600" u="none" cap="none" strike="noStrike">
              <a:solidFill>
                <a:schemeClr val="dk1"/>
              </a:solidFill>
              <a:latin typeface="Calibri"/>
              <a:ea typeface="Calibri"/>
              <a:cs typeface="Calibri"/>
              <a:sym typeface="Calibri"/>
            </a:endParaRPr>
          </a:p>
          <a:p>
            <a:pPr indent="-143999" lvl="2" marL="432000" marR="0" rtl="0" algn="l">
              <a:spcBef>
                <a:spcPts val="0"/>
              </a:spcBef>
              <a:spcAft>
                <a:spcPts val="0"/>
              </a:spcAft>
              <a:buClr>
                <a:schemeClr val="dk1"/>
              </a:buClr>
              <a:buSzPts val="1600"/>
              <a:buFont typeface="Arial"/>
              <a:buChar char="•"/>
            </a:pPr>
            <a:r>
              <a:rPr b="0" i="0" lang="en-US" sz="1600" u="none" cap="none" strike="noStrike">
                <a:solidFill>
                  <a:schemeClr val="dk1"/>
                </a:solidFill>
                <a:latin typeface="Calibri"/>
                <a:ea typeface="Calibri"/>
                <a:cs typeface="Calibri"/>
                <a:sym typeface="Calibri"/>
              </a:rPr>
              <a:t>Kun F2F levering og kvalitetsvurdering for hvert nyt kursus </a:t>
            </a:r>
            <a:endParaRPr b="0" i="0" sz="1600" u="none" cap="none" strike="noStrike">
              <a:solidFill>
                <a:schemeClr val="dk1"/>
              </a:solidFill>
              <a:latin typeface="Calibri"/>
              <a:ea typeface="Calibri"/>
              <a:cs typeface="Calibri"/>
              <a:sym typeface="Calibri"/>
            </a:endParaRPr>
          </a:p>
          <a:p>
            <a:pPr indent="-143999" lvl="2" marL="432000" marR="0" rtl="0" algn="l">
              <a:spcBef>
                <a:spcPts val="0"/>
              </a:spcBef>
              <a:spcAft>
                <a:spcPts val="0"/>
              </a:spcAft>
              <a:buClr>
                <a:schemeClr val="dk1"/>
              </a:buClr>
              <a:buSzPts val="1600"/>
              <a:buFont typeface="Arial"/>
              <a:buChar char="•"/>
            </a:pPr>
            <a:r>
              <a:rPr b="0" i="0" lang="en-US" sz="1600" u="none" cap="none" strike="noStrike">
                <a:solidFill>
                  <a:schemeClr val="dk1"/>
                </a:solidFill>
                <a:latin typeface="Calibri"/>
                <a:ea typeface="Calibri"/>
                <a:cs typeface="Calibri"/>
                <a:sym typeface="Calibri"/>
              </a:rPr>
              <a:t>Papirformat for hvert kursus og certifikat</a:t>
            </a:r>
            <a:endParaRPr/>
          </a:p>
          <a:p>
            <a:pPr indent="-143999" lvl="2" marL="432000" marR="0" rtl="0" algn="l">
              <a:spcBef>
                <a:spcPts val="0"/>
              </a:spcBef>
              <a:spcAft>
                <a:spcPts val="0"/>
              </a:spcAft>
              <a:buNone/>
            </a:pPr>
            <a:r>
              <a:t/>
            </a:r>
            <a:endParaRPr b="0" i="0" sz="1600" u="none" cap="none" strike="noStrike">
              <a:solidFill>
                <a:schemeClr val="dk1"/>
              </a:solidFill>
              <a:latin typeface="Calibri"/>
              <a:ea typeface="Calibri"/>
              <a:cs typeface="Calibri"/>
              <a:sym typeface="Calibri"/>
            </a:endParaRPr>
          </a:p>
          <a:p>
            <a:pPr indent="0" lvl="0" marL="284400" marR="0" rtl="0" algn="l">
              <a:lnSpc>
                <a:spcPct val="120000"/>
              </a:lnSpc>
              <a:spcBef>
                <a:spcPts val="0"/>
              </a:spcBef>
              <a:spcAft>
                <a:spcPts val="0"/>
              </a:spcAft>
              <a:buNone/>
            </a:pPr>
            <a:r>
              <a:t/>
            </a:r>
            <a:endParaRPr sz="1600">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2000"/>
              <a:buFont typeface="Arial"/>
              <a:buChar char="•"/>
            </a:pPr>
            <a:r>
              <a:rPr lang="en-US" sz="2000">
                <a:solidFill>
                  <a:schemeClr val="dk1"/>
                </a:solidFill>
                <a:latin typeface="Calibri"/>
                <a:ea typeface="Calibri"/>
                <a:cs typeface="Calibri"/>
                <a:sym typeface="Calibri"/>
              </a:rPr>
              <a:t>mikro-læringsmoduler</a:t>
            </a:r>
            <a:r>
              <a:rPr lang="en-US" sz="2000">
                <a:solidFill>
                  <a:schemeClr val="dk1"/>
                </a:solidFill>
                <a:latin typeface="Calibri"/>
                <a:ea typeface="Calibri"/>
                <a:cs typeface="Calibri"/>
                <a:sym typeface="Calibri"/>
              </a:rPr>
              <a:t> kan bruges til undervisning... </a:t>
            </a:r>
            <a:r>
              <a:rPr b="1" lang="en-US" sz="2000">
                <a:solidFill>
                  <a:schemeClr val="dk1"/>
                </a:solidFill>
                <a:latin typeface="Calibri"/>
                <a:ea typeface="Calibri"/>
                <a:cs typeface="Calibri"/>
                <a:sym typeface="Calibri"/>
              </a:rPr>
              <a:t>…</a:t>
            </a:r>
            <a:endParaRPr b="1" sz="2000">
              <a:solidFill>
                <a:schemeClr val="dk1"/>
              </a:solidFill>
              <a:latin typeface="Calibri"/>
              <a:ea typeface="Calibri"/>
              <a:cs typeface="Calibri"/>
              <a:sym typeface="Calibri"/>
            </a:endParaRPr>
          </a:p>
          <a:p>
            <a:pPr indent="-143999" lvl="2" marL="432000" marR="0" rtl="0" algn="l">
              <a:spcBef>
                <a:spcPts val="0"/>
              </a:spcBef>
              <a:spcAft>
                <a:spcPts val="0"/>
              </a:spcAft>
              <a:buClr>
                <a:schemeClr val="dk1"/>
              </a:buClr>
              <a:buSzPts val="1600"/>
              <a:buFont typeface="Arial"/>
              <a:buChar char="•"/>
            </a:pPr>
            <a:r>
              <a:rPr b="0" i="0" lang="en-US" sz="1600" u="none" cap="none" strike="noStrike">
                <a:solidFill>
                  <a:schemeClr val="dk1"/>
                </a:solidFill>
                <a:latin typeface="Calibri"/>
                <a:ea typeface="Calibri"/>
                <a:cs typeface="Calibri"/>
                <a:sym typeface="Calibri"/>
              </a:rPr>
              <a:t>Nye programmer</a:t>
            </a:r>
            <a:endParaRPr/>
          </a:p>
          <a:p>
            <a:pPr indent="-143999" lvl="2" marL="432000" marR="0" rtl="0" algn="l">
              <a:spcBef>
                <a:spcPts val="0"/>
              </a:spcBef>
              <a:spcAft>
                <a:spcPts val="0"/>
              </a:spcAft>
              <a:buClr>
                <a:schemeClr val="dk1"/>
              </a:buClr>
              <a:buSzPts val="1600"/>
              <a:buFont typeface="Arial"/>
              <a:buChar char="•"/>
            </a:pPr>
            <a:r>
              <a:rPr b="0" i="0" lang="en-US" sz="1600" u="none" cap="none" strike="noStrike">
                <a:solidFill>
                  <a:schemeClr val="dk1"/>
                </a:solidFill>
                <a:latin typeface="Calibri"/>
                <a:ea typeface="Calibri"/>
                <a:cs typeface="Calibri"/>
                <a:sym typeface="Calibri"/>
              </a:rPr>
              <a:t>Det samme som fulde grader</a:t>
            </a:r>
            <a:endParaRPr b="0" i="0" sz="1600" u="none" cap="none" strike="noStrike">
              <a:solidFill>
                <a:schemeClr val="dk1"/>
              </a:solidFill>
              <a:latin typeface="Calibri"/>
              <a:ea typeface="Calibri"/>
              <a:cs typeface="Calibri"/>
              <a:sym typeface="Calibri"/>
            </a:endParaRPr>
          </a:p>
          <a:p>
            <a:pPr indent="-143999" lvl="2" marL="432000" marR="0" rtl="0" algn="l">
              <a:spcBef>
                <a:spcPts val="0"/>
              </a:spcBef>
              <a:spcAft>
                <a:spcPts val="0"/>
              </a:spcAft>
              <a:buClr>
                <a:schemeClr val="dk1"/>
              </a:buClr>
              <a:buSzPts val="1600"/>
              <a:buFont typeface="Arial"/>
              <a:buChar char="•"/>
            </a:pPr>
            <a:r>
              <a:rPr b="0" i="0" lang="en-US" sz="1600" u="none" cap="none" strike="noStrike">
                <a:solidFill>
                  <a:schemeClr val="dk1"/>
                </a:solidFill>
                <a:latin typeface="Calibri"/>
                <a:ea typeface="Calibri"/>
                <a:cs typeface="Calibri"/>
                <a:sym typeface="Calibri"/>
              </a:rPr>
              <a:t>Gammelt indhold I nyt format</a:t>
            </a:r>
            <a:endParaRPr b="0" i="0" sz="1600" u="none" cap="none" strike="noStrike">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2000"/>
              <a:buFont typeface="Arial"/>
              <a:buChar char="•"/>
            </a:pPr>
            <a:r>
              <a:rPr lang="en-US" sz="2000">
                <a:solidFill>
                  <a:schemeClr val="dk1"/>
                </a:solidFill>
                <a:latin typeface="Calibri"/>
                <a:ea typeface="Calibri"/>
                <a:cs typeface="Calibri"/>
                <a:sym typeface="Calibri"/>
              </a:rPr>
              <a:t>En Mikro-legitimationscertificering skal omfatte... </a:t>
            </a:r>
            <a:r>
              <a:rPr b="1" lang="en-US" sz="2000">
                <a:solidFill>
                  <a:schemeClr val="dk1"/>
                </a:solidFill>
                <a:latin typeface="Calibri"/>
                <a:ea typeface="Calibri"/>
                <a:cs typeface="Calibri"/>
                <a:sym typeface="Calibri"/>
              </a:rPr>
              <a:t>…</a:t>
            </a:r>
            <a:endParaRPr/>
          </a:p>
          <a:p>
            <a:pPr indent="-143999" lvl="2" marL="432000" marR="0" rtl="0" algn="l">
              <a:spcBef>
                <a:spcPts val="0"/>
              </a:spcBef>
              <a:spcAft>
                <a:spcPts val="0"/>
              </a:spcAft>
              <a:buClr>
                <a:schemeClr val="dk1"/>
              </a:buClr>
              <a:buSzPts val="1600"/>
              <a:buFont typeface="Arial"/>
              <a:buChar char="•"/>
            </a:pPr>
            <a:r>
              <a:rPr b="0" i="0" lang="en-US" sz="1600" u="none" cap="none" strike="noStrike">
                <a:solidFill>
                  <a:schemeClr val="dk1"/>
                </a:solidFill>
                <a:latin typeface="Calibri"/>
                <a:ea typeface="Calibri"/>
                <a:cs typeface="Calibri"/>
                <a:sym typeface="Calibri"/>
              </a:rPr>
              <a:t>Det belønnende organ</a:t>
            </a:r>
            <a:endParaRPr b="0" i="0" sz="1600" u="none" cap="none" strike="noStrike">
              <a:solidFill>
                <a:schemeClr val="dk1"/>
              </a:solidFill>
              <a:latin typeface="Calibri"/>
              <a:ea typeface="Calibri"/>
              <a:cs typeface="Calibri"/>
              <a:sym typeface="Calibri"/>
            </a:endParaRPr>
          </a:p>
          <a:p>
            <a:pPr indent="-143999" lvl="2" marL="432000" marR="0" rtl="0" algn="l">
              <a:spcBef>
                <a:spcPts val="0"/>
              </a:spcBef>
              <a:spcAft>
                <a:spcPts val="0"/>
              </a:spcAft>
              <a:buClr>
                <a:schemeClr val="dk1"/>
              </a:buClr>
              <a:buSzPts val="1600"/>
              <a:buFont typeface="Arial"/>
              <a:buChar char="•"/>
            </a:pPr>
            <a:r>
              <a:rPr b="0" i="0" lang="en-US" sz="1600" u="none" cap="none" strike="noStrike">
                <a:solidFill>
                  <a:schemeClr val="dk1"/>
                </a:solidFill>
                <a:latin typeface="Calibri"/>
                <a:ea typeface="Calibri"/>
                <a:cs typeface="Calibri"/>
                <a:sym typeface="Calibri"/>
              </a:rPr>
              <a:t>Vurderingstiden</a:t>
            </a:r>
            <a:endParaRPr b="0" i="0" sz="1600" u="none" cap="none" strike="noStrike">
              <a:solidFill>
                <a:schemeClr val="dk1"/>
              </a:solidFill>
              <a:latin typeface="Calibri"/>
              <a:ea typeface="Calibri"/>
              <a:cs typeface="Calibri"/>
              <a:sym typeface="Calibri"/>
            </a:endParaRPr>
          </a:p>
          <a:p>
            <a:pPr indent="-143999" lvl="2" marL="432000" marR="0" rtl="0" algn="l">
              <a:spcBef>
                <a:spcPts val="0"/>
              </a:spcBef>
              <a:spcAft>
                <a:spcPts val="0"/>
              </a:spcAft>
              <a:buClr>
                <a:schemeClr val="dk1"/>
              </a:buClr>
              <a:buSzPts val="1600"/>
              <a:buFont typeface="Arial"/>
              <a:buChar char="•"/>
            </a:pPr>
            <a:r>
              <a:rPr b="0" i="0" lang="en-US" sz="1600" u="none" cap="none" strike="noStrike">
                <a:solidFill>
                  <a:schemeClr val="dk1"/>
                </a:solidFill>
                <a:latin typeface="Calibri"/>
                <a:ea typeface="Calibri"/>
                <a:cs typeface="Calibri"/>
                <a:sym typeface="Calibri"/>
              </a:rPr>
              <a:t>Måden, hvorpå det kan deles</a:t>
            </a:r>
            <a:endParaRPr b="0" i="0" sz="1600" u="none" cap="none" strike="noStrike">
              <a:solidFill>
                <a:schemeClr val="dk1"/>
              </a:solidFill>
              <a:latin typeface="Calibri"/>
              <a:ea typeface="Calibri"/>
              <a:cs typeface="Calibri"/>
              <a:sym typeface="Calibri"/>
            </a:endParaRPr>
          </a:p>
          <a:p>
            <a:pPr indent="-143999" lvl="2" marL="432000" marR="0" rtl="0" algn="l">
              <a:spcBef>
                <a:spcPts val="0"/>
              </a:spcBef>
              <a:spcAft>
                <a:spcPts val="0"/>
              </a:spcAft>
              <a:buNone/>
            </a:pPr>
            <a:r>
              <a:t/>
            </a:r>
            <a:endParaRPr b="0" i="0" sz="1600" u="none" cap="none" strike="noStrike">
              <a:solidFill>
                <a:schemeClr val="dk1"/>
              </a:solidFill>
              <a:latin typeface="Calibri"/>
              <a:ea typeface="Calibri"/>
              <a:cs typeface="Calibri"/>
              <a:sym typeface="Calibri"/>
            </a:endParaRPr>
          </a:p>
          <a:p>
            <a:pPr indent="-143999" lvl="2" marL="432000" marR="0" rtl="0" algn="l">
              <a:spcBef>
                <a:spcPts val="0"/>
              </a:spcBef>
              <a:spcAft>
                <a:spcPts val="0"/>
              </a:spcAft>
              <a:buNone/>
            </a:pPr>
            <a:r>
              <a:t/>
            </a:r>
            <a:endParaRPr b="0" i="0" sz="1600" u="none" cap="none" strike="noStrike">
              <a:solidFill>
                <a:schemeClr val="dk1"/>
              </a:solidFill>
              <a:latin typeface="Calibri"/>
              <a:ea typeface="Calibri"/>
              <a:cs typeface="Calibri"/>
              <a:sym typeface="Calibri"/>
            </a:endParaRPr>
          </a:p>
          <a:p>
            <a:pPr indent="-143999" lvl="2" marL="432000" marR="0" rtl="0" algn="l">
              <a:spcBef>
                <a:spcPts val="0"/>
              </a:spcBef>
              <a:spcAft>
                <a:spcPts val="0"/>
              </a:spcAft>
              <a:buNone/>
            </a:pPr>
            <a:r>
              <a:t/>
            </a:r>
            <a:endParaRPr b="0" i="0" sz="1600" u="none" cap="none" strike="noStrike">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2000"/>
              <a:buFont typeface="Arial"/>
              <a:buChar char="•"/>
            </a:pPr>
            <a:r>
              <a:rPr lang="en-US" sz="2000">
                <a:solidFill>
                  <a:schemeClr val="dk1"/>
                </a:solidFill>
                <a:latin typeface="Calibri"/>
                <a:ea typeface="Calibri"/>
                <a:cs typeface="Calibri"/>
                <a:sym typeface="Calibri"/>
              </a:rPr>
              <a:t>Hvor skal </a:t>
            </a:r>
            <a:r>
              <a:rPr lang="en-US" sz="2000">
                <a:solidFill>
                  <a:schemeClr val="dk1"/>
                </a:solidFill>
                <a:latin typeface="Calibri"/>
                <a:ea typeface="Calibri"/>
                <a:cs typeface="Calibri"/>
                <a:sym typeface="Calibri"/>
              </a:rPr>
              <a:t>mikro-læringsmoduler</a:t>
            </a:r>
            <a:r>
              <a:rPr lang="en-US" sz="2000">
                <a:solidFill>
                  <a:schemeClr val="dk1"/>
                </a:solidFill>
                <a:latin typeface="Calibri"/>
                <a:ea typeface="Calibri"/>
                <a:cs typeface="Calibri"/>
                <a:sym typeface="Calibri"/>
              </a:rPr>
              <a:t> opbevares? </a:t>
            </a:r>
            <a:r>
              <a:rPr b="1" lang="en-US" sz="2000">
                <a:solidFill>
                  <a:schemeClr val="dk1"/>
                </a:solidFill>
                <a:latin typeface="Calibri"/>
                <a:ea typeface="Calibri"/>
                <a:cs typeface="Calibri"/>
                <a:sym typeface="Calibri"/>
              </a:rPr>
              <a:t>?</a:t>
            </a:r>
            <a:endParaRPr/>
          </a:p>
          <a:p>
            <a:pPr indent="-143999" lvl="2" marL="432000" marR="0" rtl="0" algn="l">
              <a:spcBef>
                <a:spcPts val="0"/>
              </a:spcBef>
              <a:spcAft>
                <a:spcPts val="0"/>
              </a:spcAft>
              <a:buClr>
                <a:schemeClr val="dk1"/>
              </a:buClr>
              <a:buSzPts val="1600"/>
              <a:buFont typeface="Arial"/>
              <a:buChar char="•"/>
            </a:pPr>
            <a:r>
              <a:rPr b="0" i="0" lang="en-US" sz="1600" u="none" cap="none" strike="noStrike">
                <a:solidFill>
                  <a:schemeClr val="dk1"/>
                </a:solidFill>
                <a:latin typeface="Calibri"/>
                <a:ea typeface="Calibri"/>
                <a:cs typeface="Calibri"/>
                <a:sym typeface="Calibri"/>
              </a:rPr>
              <a:t>På papir for at undgå hacking</a:t>
            </a:r>
            <a:endParaRPr b="0" i="0" sz="1600" u="none" cap="none" strike="noStrike">
              <a:solidFill>
                <a:schemeClr val="dk1"/>
              </a:solidFill>
              <a:latin typeface="Calibri"/>
              <a:ea typeface="Calibri"/>
              <a:cs typeface="Calibri"/>
              <a:sym typeface="Calibri"/>
            </a:endParaRPr>
          </a:p>
          <a:p>
            <a:pPr indent="-143999" lvl="2" marL="432000" marR="0" rtl="0" algn="l">
              <a:spcBef>
                <a:spcPts val="0"/>
              </a:spcBef>
              <a:spcAft>
                <a:spcPts val="0"/>
              </a:spcAft>
              <a:buClr>
                <a:schemeClr val="dk1"/>
              </a:buClr>
              <a:buSzPts val="1600"/>
              <a:buFont typeface="Arial"/>
              <a:buChar char="•"/>
            </a:pPr>
            <a:r>
              <a:rPr b="0" i="0" lang="en-US" sz="1600" u="none" cap="none" strike="noStrike">
                <a:solidFill>
                  <a:schemeClr val="dk1"/>
                </a:solidFill>
                <a:latin typeface="Calibri"/>
                <a:ea typeface="Calibri"/>
                <a:cs typeface="Calibri"/>
                <a:sym typeface="Calibri"/>
              </a:rPr>
              <a:t>Digitalt for at sikre portabilitet</a:t>
            </a:r>
            <a:endParaRPr b="0" i="0" sz="1600" u="none" cap="none" strike="noStrike">
              <a:solidFill>
                <a:schemeClr val="dk1"/>
              </a:solidFill>
              <a:latin typeface="Calibri"/>
              <a:ea typeface="Calibri"/>
              <a:cs typeface="Calibri"/>
              <a:sym typeface="Calibri"/>
            </a:endParaRPr>
          </a:p>
          <a:p>
            <a:pPr indent="-143999" lvl="2" marL="432000" marR="0" rtl="0" algn="l">
              <a:spcBef>
                <a:spcPts val="0"/>
              </a:spcBef>
              <a:spcAft>
                <a:spcPts val="0"/>
              </a:spcAft>
              <a:buClr>
                <a:schemeClr val="dk1"/>
              </a:buClr>
              <a:buSzPts val="1600"/>
              <a:buFont typeface="Arial"/>
              <a:buChar char="•"/>
            </a:pPr>
            <a:r>
              <a:rPr b="0" i="0" lang="en-US" sz="1600" u="none" cap="none" strike="noStrike">
                <a:solidFill>
                  <a:schemeClr val="dk1"/>
                </a:solidFill>
                <a:latin typeface="Calibri"/>
                <a:ea typeface="Calibri"/>
                <a:cs typeface="Calibri"/>
                <a:sym typeface="Calibri"/>
              </a:rPr>
              <a:t>Med uddannelsesinstitutionen for at give mulighed for kvalitetstjek</a:t>
            </a:r>
            <a:endParaRPr/>
          </a:p>
          <a:p>
            <a:pPr indent="-42399" lvl="2" marL="432000" marR="0" rtl="0" algn="l">
              <a:spcBef>
                <a:spcPts val="0"/>
              </a:spcBef>
              <a:spcAft>
                <a:spcPts val="0"/>
              </a:spcAft>
              <a:buClr>
                <a:schemeClr val="dk1"/>
              </a:buClr>
              <a:buSzPts val="1600"/>
              <a:buFont typeface="Arial"/>
              <a:buNone/>
            </a:pPr>
            <a:r>
              <a:t/>
            </a:r>
            <a:endParaRPr b="0" i="0" sz="1600" u="none" cap="none" strike="noStrike">
              <a:solidFill>
                <a:schemeClr val="dk1"/>
              </a:solidFill>
              <a:latin typeface="Calibri"/>
              <a:ea typeface="Calibri"/>
              <a:cs typeface="Calibri"/>
              <a:sym typeface="Calibri"/>
            </a:endParaRPr>
          </a:p>
        </p:txBody>
      </p:sp>
      <p:cxnSp>
        <p:nvCxnSpPr>
          <p:cNvPr id="788" name="Google Shape;788;p25"/>
          <p:cNvCxnSpPr/>
          <p:nvPr/>
        </p:nvCxnSpPr>
        <p:spPr>
          <a:xfrm>
            <a:off x="7934290" y="3631149"/>
            <a:ext cx="2061797" cy="0"/>
          </a:xfrm>
          <a:prstGeom prst="straightConnector1">
            <a:avLst/>
          </a:prstGeom>
          <a:noFill/>
          <a:ln cap="flat" cmpd="sng" w="9525">
            <a:solidFill>
              <a:srgbClr val="0AA14A"/>
            </a:solidFill>
            <a:prstDash val="dash"/>
            <a:round/>
            <a:headEnd len="sm" w="sm" type="none"/>
            <a:tailEnd len="sm" w="sm" type="none"/>
          </a:ln>
        </p:spPr>
      </p:cxnSp>
      <p:sp>
        <p:nvSpPr>
          <p:cNvPr id="789" name="Google Shape;789;p25"/>
          <p:cNvSpPr txBox="1"/>
          <p:nvPr/>
        </p:nvSpPr>
        <p:spPr>
          <a:xfrm>
            <a:off x="528320" y="717439"/>
            <a:ext cx="8948057" cy="107721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Clr>
                <a:srgbClr val="0AA14A"/>
              </a:buClr>
              <a:buSzPts val="2400"/>
              <a:buFont typeface="Calibri"/>
              <a:buNone/>
            </a:pPr>
            <a:r>
              <a:rPr b="1" lang="en-US" sz="2400">
                <a:solidFill>
                  <a:srgbClr val="0AA14A"/>
                </a:solidFill>
                <a:latin typeface="Calibri"/>
                <a:ea typeface="Calibri"/>
                <a:cs typeface="Calibri"/>
                <a:sym typeface="Calibri"/>
              </a:rPr>
              <a:t> Afsluttende opsummerende test/2</a:t>
            </a:r>
            <a:endParaRPr b="1" sz="2400">
              <a:solidFill>
                <a:srgbClr val="0AA14A"/>
              </a:solidFill>
              <a:latin typeface="Calibri"/>
              <a:ea typeface="Calibri"/>
              <a:cs typeface="Calibri"/>
              <a:sym typeface="Calibri"/>
            </a:endParaRPr>
          </a:p>
          <a:p>
            <a:pPr indent="0" lvl="0" marL="0" marR="0" rtl="0" algn="l">
              <a:spcBef>
                <a:spcPts val="0"/>
              </a:spcBef>
              <a:spcAft>
                <a:spcPts val="0"/>
              </a:spcAft>
              <a:buClr>
                <a:schemeClr val="dk1"/>
              </a:buClr>
              <a:buSzPts val="2000"/>
              <a:buFont typeface="Calibri"/>
              <a:buNone/>
            </a:pPr>
            <a:r>
              <a:rPr lang="en-US" sz="2000">
                <a:solidFill>
                  <a:schemeClr val="dk1"/>
                </a:solidFill>
                <a:latin typeface="Calibri"/>
                <a:ea typeface="Calibri"/>
                <a:cs typeface="Calibri"/>
                <a:sym typeface="Calibri"/>
              </a:rPr>
              <a:t>Konsolider din viden ved at besvare følgende spørgsmål</a:t>
            </a:r>
            <a:endParaRPr/>
          </a:p>
          <a:p>
            <a:pPr indent="0" lvl="0" marL="0" marR="0" rtl="0" algn="l">
              <a:spcBef>
                <a:spcPts val="0"/>
              </a:spcBef>
              <a:spcAft>
                <a:spcPts val="0"/>
              </a:spcAft>
              <a:buNone/>
            </a:pPr>
            <a:r>
              <a:rPr lang="en-US" sz="2000">
                <a:solidFill>
                  <a:schemeClr val="dk1"/>
                </a:solidFill>
                <a:latin typeface="Calibri"/>
                <a:ea typeface="Calibri"/>
                <a:cs typeface="Calibri"/>
                <a:sym typeface="Calibri"/>
              </a:rPr>
              <a:t>:</a:t>
            </a:r>
            <a:endParaRPr sz="2000">
              <a:solidFill>
                <a:schemeClr val="dk1"/>
              </a:solidFill>
              <a:latin typeface="Calibri"/>
              <a:ea typeface="Calibri"/>
              <a:cs typeface="Calibri"/>
              <a:sym typeface="Calibri"/>
            </a:endParaRPr>
          </a:p>
        </p:txBody>
      </p:sp>
      <p:grpSp>
        <p:nvGrpSpPr>
          <p:cNvPr id="790" name="Google Shape;790;p25"/>
          <p:cNvGrpSpPr/>
          <p:nvPr/>
        </p:nvGrpSpPr>
        <p:grpSpPr>
          <a:xfrm>
            <a:off x="10207680" y="3008972"/>
            <a:ext cx="1440000" cy="1022400"/>
            <a:chOff x="6955701" y="2238940"/>
            <a:chExt cx="3578490" cy="2551227"/>
          </a:xfrm>
        </p:grpSpPr>
        <p:sp>
          <p:nvSpPr>
            <p:cNvPr id="791" name="Google Shape;791;p25"/>
            <p:cNvSpPr/>
            <p:nvPr/>
          </p:nvSpPr>
          <p:spPr>
            <a:xfrm>
              <a:off x="7186596" y="2890910"/>
              <a:ext cx="833100" cy="833247"/>
            </a:xfrm>
            <a:custGeom>
              <a:rect b="b" l="l" r="r" t="t"/>
              <a:pathLst>
                <a:path extrusionOk="0" h="833247" w="833099">
                  <a:moveTo>
                    <a:pt x="7574" y="418186"/>
                  </a:moveTo>
                  <a:cubicBezTo>
                    <a:pt x="47108" y="965557"/>
                    <a:pt x="790081" y="965403"/>
                    <a:pt x="829464" y="418186"/>
                  </a:cubicBezTo>
                  <a:cubicBezTo>
                    <a:pt x="789930" y="-129185"/>
                    <a:pt x="47007" y="-129031"/>
                    <a:pt x="7574" y="418186"/>
                  </a:cubicBezTo>
                  <a:close/>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92" name="Google Shape;792;p25"/>
            <p:cNvSpPr/>
            <p:nvPr/>
          </p:nvSpPr>
          <p:spPr>
            <a:xfrm>
              <a:off x="7597490" y="3720319"/>
              <a:ext cx="10098" cy="210884"/>
            </a:xfrm>
            <a:custGeom>
              <a:rect b="b" l="l" r="r" t="t"/>
              <a:pathLst>
                <a:path extrusionOk="0" h="210883" w="10098">
                  <a:moveTo>
                    <a:pt x="7574" y="7715"/>
                  </a:moveTo>
                  <a:lnTo>
                    <a:pt x="7574" y="203734"/>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93" name="Google Shape;793;p25"/>
            <p:cNvSpPr/>
            <p:nvPr/>
          </p:nvSpPr>
          <p:spPr>
            <a:xfrm>
              <a:off x="6955701" y="3932132"/>
              <a:ext cx="1600561" cy="786956"/>
            </a:xfrm>
            <a:custGeom>
              <a:rect b="b" l="l" r="r" t="t"/>
              <a:pathLst>
                <a:path extrusionOk="0" h="786955" w="1600561">
                  <a:moveTo>
                    <a:pt x="1593896" y="17381"/>
                  </a:moveTo>
                  <a:lnTo>
                    <a:pt x="1473324" y="12238"/>
                  </a:lnTo>
                  <a:lnTo>
                    <a:pt x="1473324" y="652346"/>
                  </a:lnTo>
                  <a:lnTo>
                    <a:pt x="1322508" y="652346"/>
                  </a:lnTo>
                  <a:cubicBezTo>
                    <a:pt x="1296354" y="-213511"/>
                    <a:pt x="29891" y="-200806"/>
                    <a:pt x="7574" y="652398"/>
                  </a:cubicBezTo>
                  <a:cubicBezTo>
                    <a:pt x="7574" y="652346"/>
                    <a:pt x="794575" y="652346"/>
                    <a:pt x="794575" y="652346"/>
                  </a:cubicBezTo>
                  <a:lnTo>
                    <a:pt x="794575" y="782528"/>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94" name="Google Shape;794;p25"/>
            <p:cNvSpPr/>
            <p:nvPr/>
          </p:nvSpPr>
          <p:spPr>
            <a:xfrm>
              <a:off x="8428722" y="2784151"/>
              <a:ext cx="1908555" cy="1877378"/>
            </a:xfrm>
            <a:custGeom>
              <a:rect b="b" l="l" r="r" t="t"/>
              <a:pathLst>
                <a:path extrusionOk="0" h="1877377" w="1908555">
                  <a:moveTo>
                    <a:pt x="7574" y="1075146"/>
                  </a:moveTo>
                  <a:lnTo>
                    <a:pt x="7574" y="162020"/>
                  </a:lnTo>
                  <a:cubicBezTo>
                    <a:pt x="7574" y="43720"/>
                    <a:pt x="110726" y="7715"/>
                    <a:pt x="194390" y="7715"/>
                  </a:cubicBezTo>
                  <a:lnTo>
                    <a:pt x="1754558" y="7715"/>
                  </a:lnTo>
                  <a:cubicBezTo>
                    <a:pt x="1838222" y="7715"/>
                    <a:pt x="1906031" y="76792"/>
                    <a:pt x="1906031" y="162020"/>
                  </a:cubicBezTo>
                  <a:lnTo>
                    <a:pt x="1906031" y="187012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95" name="Google Shape;795;p25"/>
            <p:cNvSpPr/>
            <p:nvPr/>
          </p:nvSpPr>
          <p:spPr>
            <a:xfrm>
              <a:off x="8226758" y="2573318"/>
              <a:ext cx="2307433" cy="2216849"/>
            </a:xfrm>
            <a:custGeom>
              <a:rect b="b" l="l" r="r" t="t"/>
              <a:pathLst>
                <a:path extrusionOk="0" h="2216848" w="2307433">
                  <a:moveTo>
                    <a:pt x="7574" y="1580906"/>
                  </a:moveTo>
                  <a:lnTo>
                    <a:pt x="7574" y="176062"/>
                  </a:lnTo>
                  <a:cubicBezTo>
                    <a:pt x="7574" y="83068"/>
                    <a:pt x="75383" y="7715"/>
                    <a:pt x="159046" y="7715"/>
                  </a:cubicBezTo>
                  <a:lnTo>
                    <a:pt x="2153436" y="7715"/>
                  </a:lnTo>
                  <a:cubicBezTo>
                    <a:pt x="2237100" y="7715"/>
                    <a:pt x="2304909" y="83119"/>
                    <a:pt x="2304909" y="176062"/>
                  </a:cubicBezTo>
                  <a:lnTo>
                    <a:pt x="2304909" y="2209442"/>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96" name="Google Shape;796;p25"/>
            <p:cNvSpPr/>
            <p:nvPr/>
          </p:nvSpPr>
          <p:spPr>
            <a:xfrm>
              <a:off x="8726618" y="3113335"/>
              <a:ext cx="469565" cy="303467"/>
            </a:xfrm>
            <a:custGeom>
              <a:rect b="b" l="l" r="r" t="t"/>
              <a:pathLst>
                <a:path extrusionOk="0" h="303466" w="469565">
                  <a:moveTo>
                    <a:pt x="7574" y="141703"/>
                  </a:moveTo>
                  <a:lnTo>
                    <a:pt x="167680" y="298992"/>
                  </a:lnTo>
                  <a:lnTo>
                    <a:pt x="465021"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97" name="Google Shape;797;p25"/>
            <p:cNvSpPr/>
            <p:nvPr/>
          </p:nvSpPr>
          <p:spPr>
            <a:xfrm>
              <a:off x="9447123" y="3317223"/>
              <a:ext cx="570547" cy="20574"/>
            </a:xfrm>
            <a:custGeom>
              <a:rect b="b" l="l" r="r" t="t"/>
              <a:pathLst>
                <a:path extrusionOk="0" h="20574" w="570546">
                  <a:moveTo>
                    <a:pt x="7574" y="13527"/>
                  </a:moveTo>
                  <a:lnTo>
                    <a:pt x="567972"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98" name="Google Shape;798;p25"/>
            <p:cNvSpPr/>
            <p:nvPr/>
          </p:nvSpPr>
          <p:spPr>
            <a:xfrm>
              <a:off x="8737575" y="3563956"/>
              <a:ext cx="469565" cy="303467"/>
            </a:xfrm>
            <a:custGeom>
              <a:rect b="b" l="l" r="r" t="t"/>
              <a:pathLst>
                <a:path extrusionOk="0" h="303466" w="469565">
                  <a:moveTo>
                    <a:pt x="7574" y="141704"/>
                  </a:moveTo>
                  <a:lnTo>
                    <a:pt x="167731" y="298940"/>
                  </a:lnTo>
                  <a:lnTo>
                    <a:pt x="465071"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99" name="Google Shape;799;p25"/>
            <p:cNvSpPr/>
            <p:nvPr/>
          </p:nvSpPr>
          <p:spPr>
            <a:xfrm>
              <a:off x="9458130" y="3767845"/>
              <a:ext cx="570547" cy="20574"/>
            </a:xfrm>
            <a:custGeom>
              <a:rect b="b" l="l" r="r" t="t"/>
              <a:pathLst>
                <a:path extrusionOk="0" h="20574" w="570546">
                  <a:moveTo>
                    <a:pt x="7574" y="13527"/>
                  </a:moveTo>
                  <a:lnTo>
                    <a:pt x="567972"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00" name="Google Shape;800;p25"/>
            <p:cNvSpPr/>
            <p:nvPr/>
          </p:nvSpPr>
          <p:spPr>
            <a:xfrm>
              <a:off x="8743331" y="4014527"/>
              <a:ext cx="469565" cy="303467"/>
            </a:xfrm>
            <a:custGeom>
              <a:rect b="b" l="l" r="r" t="t"/>
              <a:pathLst>
                <a:path extrusionOk="0" h="303466" w="469565">
                  <a:moveTo>
                    <a:pt x="7574" y="141704"/>
                  </a:moveTo>
                  <a:lnTo>
                    <a:pt x="167680" y="298992"/>
                  </a:lnTo>
                  <a:lnTo>
                    <a:pt x="465021"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01" name="Google Shape;801;p25"/>
            <p:cNvSpPr/>
            <p:nvPr/>
          </p:nvSpPr>
          <p:spPr>
            <a:xfrm>
              <a:off x="9463835" y="4218415"/>
              <a:ext cx="570547" cy="20574"/>
            </a:xfrm>
            <a:custGeom>
              <a:rect b="b" l="l" r="r" t="t"/>
              <a:pathLst>
                <a:path extrusionOk="0" h="20574" w="570546">
                  <a:moveTo>
                    <a:pt x="7574" y="13527"/>
                  </a:moveTo>
                  <a:lnTo>
                    <a:pt x="567972"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02" name="Google Shape;802;p25"/>
            <p:cNvSpPr/>
            <p:nvPr/>
          </p:nvSpPr>
          <p:spPr>
            <a:xfrm>
              <a:off x="8938680" y="2238940"/>
              <a:ext cx="913885" cy="540068"/>
            </a:xfrm>
            <a:custGeom>
              <a:rect b="b" l="l" r="r" t="t"/>
              <a:pathLst>
                <a:path extrusionOk="0" h="540067" w="913884">
                  <a:moveTo>
                    <a:pt x="7574" y="537496"/>
                  </a:moveTo>
                  <a:lnTo>
                    <a:pt x="12623" y="254603"/>
                  </a:lnTo>
                  <a:lnTo>
                    <a:pt x="270126" y="254603"/>
                  </a:lnTo>
                  <a:cubicBezTo>
                    <a:pt x="270126" y="254603"/>
                    <a:pt x="254979" y="7715"/>
                    <a:pt x="472090" y="7715"/>
                  </a:cubicBezTo>
                  <a:cubicBezTo>
                    <a:pt x="689201" y="7715"/>
                    <a:pt x="683495" y="254603"/>
                    <a:pt x="683495" y="254603"/>
                  </a:cubicBezTo>
                  <a:lnTo>
                    <a:pt x="911360" y="254603"/>
                  </a:lnTo>
                  <a:lnTo>
                    <a:pt x="906311" y="537496"/>
                  </a:lnTo>
                </a:path>
              </a:pathLst>
            </a:custGeom>
            <a:solidFill>
              <a:srgbClr val="FFFFFF"/>
            </a:solid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03" name="Google Shape;803;p25"/>
            <p:cNvSpPr/>
            <p:nvPr/>
          </p:nvSpPr>
          <p:spPr>
            <a:xfrm>
              <a:off x="9302214" y="2341810"/>
              <a:ext cx="212062" cy="216027"/>
            </a:xfrm>
            <a:custGeom>
              <a:rect b="b" l="l" r="r" t="t"/>
              <a:pathLst>
                <a:path extrusionOk="0" h="216027" w="212061">
                  <a:moveTo>
                    <a:pt x="209537" y="110585"/>
                  </a:moveTo>
                  <a:cubicBezTo>
                    <a:pt x="209537" y="167399"/>
                    <a:pt x="164326" y="213455"/>
                    <a:pt x="108555" y="213455"/>
                  </a:cubicBezTo>
                  <a:cubicBezTo>
                    <a:pt x="52785" y="213455"/>
                    <a:pt x="7574" y="167399"/>
                    <a:pt x="7574" y="110585"/>
                  </a:cubicBezTo>
                  <a:cubicBezTo>
                    <a:pt x="7574" y="53772"/>
                    <a:pt x="52785" y="7715"/>
                    <a:pt x="108555" y="7715"/>
                  </a:cubicBezTo>
                  <a:cubicBezTo>
                    <a:pt x="164326" y="7715"/>
                    <a:pt x="209537" y="53772"/>
                    <a:pt x="209537" y="110585"/>
                  </a:cubicBezTo>
                  <a:close/>
                </a:path>
              </a:pathLst>
            </a:custGeom>
            <a:solidFill>
              <a:srgbClr val="0AA14A"/>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AA14A"/>
                </a:solidFill>
                <a:latin typeface="Calibri"/>
                <a:ea typeface="Calibri"/>
                <a:cs typeface="Calibri"/>
                <a:sym typeface="Calibri"/>
              </a:endParaRPr>
            </a:p>
          </p:txBody>
        </p:sp>
      </p:gr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7" name="Shape 807"/>
        <p:cNvGrpSpPr/>
        <p:nvPr/>
      </p:nvGrpSpPr>
      <p:grpSpPr>
        <a:xfrm>
          <a:off x="0" y="0"/>
          <a:ext cx="0" cy="0"/>
          <a:chOff x="0" y="0"/>
          <a:chExt cx="0" cy="0"/>
        </a:xfrm>
      </p:grpSpPr>
      <p:cxnSp>
        <p:nvCxnSpPr>
          <p:cNvPr id="808" name="Google Shape;808;p26"/>
          <p:cNvCxnSpPr/>
          <p:nvPr/>
        </p:nvCxnSpPr>
        <p:spPr>
          <a:xfrm>
            <a:off x="7934290" y="3631149"/>
            <a:ext cx="2061797" cy="0"/>
          </a:xfrm>
          <a:prstGeom prst="straightConnector1">
            <a:avLst/>
          </a:prstGeom>
          <a:noFill/>
          <a:ln cap="flat" cmpd="sng" w="9525">
            <a:solidFill>
              <a:srgbClr val="0AA14A"/>
            </a:solidFill>
            <a:prstDash val="dash"/>
            <a:round/>
            <a:headEnd len="sm" w="sm" type="none"/>
            <a:tailEnd len="sm" w="sm" type="none"/>
          </a:ln>
        </p:spPr>
      </p:cxnSp>
      <p:sp>
        <p:nvSpPr>
          <p:cNvPr id="809" name="Google Shape;809;p26"/>
          <p:cNvSpPr txBox="1"/>
          <p:nvPr/>
        </p:nvSpPr>
        <p:spPr>
          <a:xfrm>
            <a:off x="528320" y="717439"/>
            <a:ext cx="8948057" cy="76944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Clr>
                <a:srgbClr val="0AA14A"/>
              </a:buClr>
              <a:buSzPts val="2400"/>
              <a:buFont typeface="Calibri"/>
              <a:buNone/>
            </a:pPr>
            <a:r>
              <a:rPr b="1" lang="en-US" sz="2400">
                <a:solidFill>
                  <a:srgbClr val="0AA14A"/>
                </a:solidFill>
                <a:latin typeface="Calibri"/>
                <a:ea typeface="Calibri"/>
                <a:cs typeface="Calibri"/>
                <a:sym typeface="Calibri"/>
              </a:rPr>
              <a:t>Afsluttende opsummerende test/1</a:t>
            </a:r>
            <a:endParaRPr/>
          </a:p>
          <a:p>
            <a:pPr indent="0" lvl="0" marL="0" marR="0" rtl="0" algn="l">
              <a:spcBef>
                <a:spcPts val="0"/>
              </a:spcBef>
              <a:spcAft>
                <a:spcPts val="0"/>
              </a:spcAft>
              <a:buNone/>
            </a:pPr>
            <a:r>
              <a:rPr lang="en-US" sz="2000">
                <a:solidFill>
                  <a:schemeClr val="dk1"/>
                </a:solidFill>
                <a:latin typeface="Calibri"/>
                <a:ea typeface="Calibri"/>
                <a:cs typeface="Calibri"/>
                <a:sym typeface="Calibri"/>
              </a:rPr>
              <a:t>Her er svarerne:</a:t>
            </a:r>
            <a:endParaRPr sz="2000">
              <a:solidFill>
                <a:schemeClr val="dk1"/>
              </a:solidFill>
              <a:latin typeface="Calibri"/>
              <a:ea typeface="Calibri"/>
              <a:cs typeface="Calibri"/>
              <a:sym typeface="Calibri"/>
            </a:endParaRPr>
          </a:p>
        </p:txBody>
      </p:sp>
      <p:grpSp>
        <p:nvGrpSpPr>
          <p:cNvPr id="810" name="Google Shape;810;p26"/>
          <p:cNvGrpSpPr/>
          <p:nvPr/>
        </p:nvGrpSpPr>
        <p:grpSpPr>
          <a:xfrm>
            <a:off x="10207680" y="3008972"/>
            <a:ext cx="1440000" cy="1022400"/>
            <a:chOff x="6955701" y="2238940"/>
            <a:chExt cx="3578490" cy="2551227"/>
          </a:xfrm>
        </p:grpSpPr>
        <p:sp>
          <p:nvSpPr>
            <p:cNvPr id="811" name="Google Shape;811;p26"/>
            <p:cNvSpPr/>
            <p:nvPr/>
          </p:nvSpPr>
          <p:spPr>
            <a:xfrm>
              <a:off x="7186596" y="2890910"/>
              <a:ext cx="833100" cy="833247"/>
            </a:xfrm>
            <a:custGeom>
              <a:rect b="b" l="l" r="r" t="t"/>
              <a:pathLst>
                <a:path extrusionOk="0" h="833247" w="833099">
                  <a:moveTo>
                    <a:pt x="7574" y="418186"/>
                  </a:moveTo>
                  <a:cubicBezTo>
                    <a:pt x="47108" y="965557"/>
                    <a:pt x="790081" y="965403"/>
                    <a:pt x="829464" y="418186"/>
                  </a:cubicBezTo>
                  <a:cubicBezTo>
                    <a:pt x="789930" y="-129185"/>
                    <a:pt x="47007" y="-129031"/>
                    <a:pt x="7574" y="418186"/>
                  </a:cubicBezTo>
                  <a:close/>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12" name="Google Shape;812;p26"/>
            <p:cNvSpPr/>
            <p:nvPr/>
          </p:nvSpPr>
          <p:spPr>
            <a:xfrm>
              <a:off x="7597490" y="3720319"/>
              <a:ext cx="10098" cy="210884"/>
            </a:xfrm>
            <a:custGeom>
              <a:rect b="b" l="l" r="r" t="t"/>
              <a:pathLst>
                <a:path extrusionOk="0" h="210883" w="10098">
                  <a:moveTo>
                    <a:pt x="7574" y="7715"/>
                  </a:moveTo>
                  <a:lnTo>
                    <a:pt x="7574" y="203734"/>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13" name="Google Shape;813;p26"/>
            <p:cNvSpPr/>
            <p:nvPr/>
          </p:nvSpPr>
          <p:spPr>
            <a:xfrm>
              <a:off x="6955701" y="3932132"/>
              <a:ext cx="1600561" cy="786956"/>
            </a:xfrm>
            <a:custGeom>
              <a:rect b="b" l="l" r="r" t="t"/>
              <a:pathLst>
                <a:path extrusionOk="0" h="786955" w="1600561">
                  <a:moveTo>
                    <a:pt x="1593896" y="17381"/>
                  </a:moveTo>
                  <a:lnTo>
                    <a:pt x="1473324" y="12238"/>
                  </a:lnTo>
                  <a:lnTo>
                    <a:pt x="1473324" y="652346"/>
                  </a:lnTo>
                  <a:lnTo>
                    <a:pt x="1322508" y="652346"/>
                  </a:lnTo>
                  <a:cubicBezTo>
                    <a:pt x="1296354" y="-213511"/>
                    <a:pt x="29891" y="-200806"/>
                    <a:pt x="7574" y="652398"/>
                  </a:cubicBezTo>
                  <a:cubicBezTo>
                    <a:pt x="7574" y="652346"/>
                    <a:pt x="794575" y="652346"/>
                    <a:pt x="794575" y="652346"/>
                  </a:cubicBezTo>
                  <a:lnTo>
                    <a:pt x="794575" y="782528"/>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14" name="Google Shape;814;p26"/>
            <p:cNvSpPr/>
            <p:nvPr/>
          </p:nvSpPr>
          <p:spPr>
            <a:xfrm>
              <a:off x="8428722" y="2784151"/>
              <a:ext cx="1908555" cy="1877378"/>
            </a:xfrm>
            <a:custGeom>
              <a:rect b="b" l="l" r="r" t="t"/>
              <a:pathLst>
                <a:path extrusionOk="0" h="1877377" w="1908555">
                  <a:moveTo>
                    <a:pt x="7574" y="1075146"/>
                  </a:moveTo>
                  <a:lnTo>
                    <a:pt x="7574" y="162020"/>
                  </a:lnTo>
                  <a:cubicBezTo>
                    <a:pt x="7574" y="43720"/>
                    <a:pt x="110726" y="7715"/>
                    <a:pt x="194390" y="7715"/>
                  </a:cubicBezTo>
                  <a:lnTo>
                    <a:pt x="1754558" y="7715"/>
                  </a:lnTo>
                  <a:cubicBezTo>
                    <a:pt x="1838222" y="7715"/>
                    <a:pt x="1906031" y="76792"/>
                    <a:pt x="1906031" y="162020"/>
                  </a:cubicBezTo>
                  <a:lnTo>
                    <a:pt x="1906031" y="187012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15" name="Google Shape;815;p26"/>
            <p:cNvSpPr/>
            <p:nvPr/>
          </p:nvSpPr>
          <p:spPr>
            <a:xfrm>
              <a:off x="8226758" y="2573318"/>
              <a:ext cx="2307433" cy="2216849"/>
            </a:xfrm>
            <a:custGeom>
              <a:rect b="b" l="l" r="r" t="t"/>
              <a:pathLst>
                <a:path extrusionOk="0" h="2216848" w="2307433">
                  <a:moveTo>
                    <a:pt x="7574" y="1580906"/>
                  </a:moveTo>
                  <a:lnTo>
                    <a:pt x="7574" y="176062"/>
                  </a:lnTo>
                  <a:cubicBezTo>
                    <a:pt x="7574" y="83068"/>
                    <a:pt x="75383" y="7715"/>
                    <a:pt x="159046" y="7715"/>
                  </a:cubicBezTo>
                  <a:lnTo>
                    <a:pt x="2153436" y="7715"/>
                  </a:lnTo>
                  <a:cubicBezTo>
                    <a:pt x="2237100" y="7715"/>
                    <a:pt x="2304909" y="83119"/>
                    <a:pt x="2304909" y="176062"/>
                  </a:cubicBezTo>
                  <a:lnTo>
                    <a:pt x="2304909" y="2209442"/>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16" name="Google Shape;816;p26"/>
            <p:cNvSpPr/>
            <p:nvPr/>
          </p:nvSpPr>
          <p:spPr>
            <a:xfrm>
              <a:off x="8726618" y="3113335"/>
              <a:ext cx="469565" cy="303467"/>
            </a:xfrm>
            <a:custGeom>
              <a:rect b="b" l="l" r="r" t="t"/>
              <a:pathLst>
                <a:path extrusionOk="0" h="303466" w="469565">
                  <a:moveTo>
                    <a:pt x="7574" y="141703"/>
                  </a:moveTo>
                  <a:lnTo>
                    <a:pt x="167680" y="298992"/>
                  </a:lnTo>
                  <a:lnTo>
                    <a:pt x="465021"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17" name="Google Shape;817;p26"/>
            <p:cNvSpPr/>
            <p:nvPr/>
          </p:nvSpPr>
          <p:spPr>
            <a:xfrm>
              <a:off x="9447123" y="3317223"/>
              <a:ext cx="570547" cy="20574"/>
            </a:xfrm>
            <a:custGeom>
              <a:rect b="b" l="l" r="r" t="t"/>
              <a:pathLst>
                <a:path extrusionOk="0" h="20574" w="570546">
                  <a:moveTo>
                    <a:pt x="7574" y="13527"/>
                  </a:moveTo>
                  <a:lnTo>
                    <a:pt x="567972"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18" name="Google Shape;818;p26"/>
            <p:cNvSpPr/>
            <p:nvPr/>
          </p:nvSpPr>
          <p:spPr>
            <a:xfrm>
              <a:off x="8737575" y="3563956"/>
              <a:ext cx="469565" cy="303467"/>
            </a:xfrm>
            <a:custGeom>
              <a:rect b="b" l="l" r="r" t="t"/>
              <a:pathLst>
                <a:path extrusionOk="0" h="303466" w="469565">
                  <a:moveTo>
                    <a:pt x="7574" y="141704"/>
                  </a:moveTo>
                  <a:lnTo>
                    <a:pt x="167731" y="298940"/>
                  </a:lnTo>
                  <a:lnTo>
                    <a:pt x="465071"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19" name="Google Shape;819;p26"/>
            <p:cNvSpPr/>
            <p:nvPr/>
          </p:nvSpPr>
          <p:spPr>
            <a:xfrm>
              <a:off x="9458130" y="3767845"/>
              <a:ext cx="570547" cy="20574"/>
            </a:xfrm>
            <a:custGeom>
              <a:rect b="b" l="l" r="r" t="t"/>
              <a:pathLst>
                <a:path extrusionOk="0" h="20574" w="570546">
                  <a:moveTo>
                    <a:pt x="7574" y="13527"/>
                  </a:moveTo>
                  <a:lnTo>
                    <a:pt x="567972"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20" name="Google Shape;820;p26"/>
            <p:cNvSpPr/>
            <p:nvPr/>
          </p:nvSpPr>
          <p:spPr>
            <a:xfrm>
              <a:off x="8743331" y="4014527"/>
              <a:ext cx="469565" cy="303467"/>
            </a:xfrm>
            <a:custGeom>
              <a:rect b="b" l="l" r="r" t="t"/>
              <a:pathLst>
                <a:path extrusionOk="0" h="303466" w="469565">
                  <a:moveTo>
                    <a:pt x="7574" y="141704"/>
                  </a:moveTo>
                  <a:lnTo>
                    <a:pt x="167680" y="298992"/>
                  </a:lnTo>
                  <a:lnTo>
                    <a:pt x="465021"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21" name="Google Shape;821;p26"/>
            <p:cNvSpPr/>
            <p:nvPr/>
          </p:nvSpPr>
          <p:spPr>
            <a:xfrm>
              <a:off x="9463835" y="4218415"/>
              <a:ext cx="570547" cy="20574"/>
            </a:xfrm>
            <a:custGeom>
              <a:rect b="b" l="l" r="r" t="t"/>
              <a:pathLst>
                <a:path extrusionOk="0" h="20574" w="570546">
                  <a:moveTo>
                    <a:pt x="7574" y="13527"/>
                  </a:moveTo>
                  <a:lnTo>
                    <a:pt x="567972"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22" name="Google Shape;822;p26"/>
            <p:cNvSpPr/>
            <p:nvPr/>
          </p:nvSpPr>
          <p:spPr>
            <a:xfrm>
              <a:off x="8938680" y="2238940"/>
              <a:ext cx="913885" cy="540068"/>
            </a:xfrm>
            <a:custGeom>
              <a:rect b="b" l="l" r="r" t="t"/>
              <a:pathLst>
                <a:path extrusionOk="0" h="540067" w="913884">
                  <a:moveTo>
                    <a:pt x="7574" y="537496"/>
                  </a:moveTo>
                  <a:lnTo>
                    <a:pt x="12623" y="254603"/>
                  </a:lnTo>
                  <a:lnTo>
                    <a:pt x="270126" y="254603"/>
                  </a:lnTo>
                  <a:cubicBezTo>
                    <a:pt x="270126" y="254603"/>
                    <a:pt x="254979" y="7715"/>
                    <a:pt x="472090" y="7715"/>
                  </a:cubicBezTo>
                  <a:cubicBezTo>
                    <a:pt x="689201" y="7715"/>
                    <a:pt x="683495" y="254603"/>
                    <a:pt x="683495" y="254603"/>
                  </a:cubicBezTo>
                  <a:lnTo>
                    <a:pt x="911360" y="254603"/>
                  </a:lnTo>
                  <a:lnTo>
                    <a:pt x="906311" y="537496"/>
                  </a:lnTo>
                </a:path>
              </a:pathLst>
            </a:custGeom>
            <a:solidFill>
              <a:srgbClr val="FFFFFF"/>
            </a:solid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23" name="Google Shape;823;p26"/>
            <p:cNvSpPr/>
            <p:nvPr/>
          </p:nvSpPr>
          <p:spPr>
            <a:xfrm>
              <a:off x="9302214" y="2341810"/>
              <a:ext cx="212062" cy="216027"/>
            </a:xfrm>
            <a:custGeom>
              <a:rect b="b" l="l" r="r" t="t"/>
              <a:pathLst>
                <a:path extrusionOk="0" h="216027" w="212061">
                  <a:moveTo>
                    <a:pt x="209537" y="110585"/>
                  </a:moveTo>
                  <a:cubicBezTo>
                    <a:pt x="209537" y="167399"/>
                    <a:pt x="164326" y="213455"/>
                    <a:pt x="108555" y="213455"/>
                  </a:cubicBezTo>
                  <a:cubicBezTo>
                    <a:pt x="52785" y="213455"/>
                    <a:pt x="7574" y="167399"/>
                    <a:pt x="7574" y="110585"/>
                  </a:cubicBezTo>
                  <a:cubicBezTo>
                    <a:pt x="7574" y="53772"/>
                    <a:pt x="52785" y="7715"/>
                    <a:pt x="108555" y="7715"/>
                  </a:cubicBezTo>
                  <a:cubicBezTo>
                    <a:pt x="164326" y="7715"/>
                    <a:pt x="209537" y="53772"/>
                    <a:pt x="209537" y="110585"/>
                  </a:cubicBezTo>
                  <a:close/>
                </a:path>
              </a:pathLst>
            </a:custGeom>
            <a:solidFill>
              <a:srgbClr val="0AA14A"/>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AA14A"/>
                </a:solidFill>
                <a:latin typeface="Calibri"/>
                <a:ea typeface="Calibri"/>
                <a:cs typeface="Calibri"/>
                <a:sym typeface="Calibri"/>
              </a:endParaRPr>
            </a:p>
          </p:txBody>
        </p:sp>
      </p:grpSp>
      <p:sp>
        <p:nvSpPr>
          <p:cNvPr id="824" name="Google Shape;824;p26"/>
          <p:cNvSpPr txBox="1"/>
          <p:nvPr/>
        </p:nvSpPr>
        <p:spPr>
          <a:xfrm>
            <a:off x="626289" y="2104559"/>
            <a:ext cx="9122209" cy="3850324"/>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chemeClr val="dk1"/>
              </a:buClr>
              <a:buSzPts val="2000"/>
              <a:buFont typeface="Arial"/>
              <a:buChar char="•"/>
            </a:pPr>
            <a:r>
              <a:rPr b="1" lang="en-US" sz="2000">
                <a:solidFill>
                  <a:schemeClr val="dk1"/>
                </a:solidFill>
                <a:latin typeface="Calibri"/>
                <a:ea typeface="Calibri"/>
                <a:cs typeface="Calibri"/>
                <a:sym typeface="Calibri"/>
              </a:rPr>
              <a:t>Hvad er </a:t>
            </a:r>
            <a:r>
              <a:rPr b="1" lang="en-US" sz="2000">
                <a:solidFill>
                  <a:schemeClr val="dk1"/>
                </a:solidFill>
                <a:latin typeface="Calibri"/>
                <a:ea typeface="Calibri"/>
                <a:cs typeface="Calibri"/>
                <a:sym typeface="Calibri"/>
              </a:rPr>
              <a:t>mikro-læringsmoduler</a:t>
            </a:r>
            <a:r>
              <a:rPr b="1" lang="en-US" sz="2000">
                <a:solidFill>
                  <a:schemeClr val="dk1"/>
                </a:solidFill>
                <a:latin typeface="Calibri"/>
                <a:ea typeface="Calibri"/>
                <a:cs typeface="Calibri"/>
                <a:sym typeface="Calibri"/>
              </a:rPr>
              <a:t>?</a:t>
            </a:r>
            <a:endParaRPr/>
          </a:p>
          <a:p>
            <a:pPr indent="-143999" lvl="2" marL="432000" marR="0" rtl="0" algn="l">
              <a:spcBef>
                <a:spcPts val="0"/>
              </a:spcBef>
              <a:spcAft>
                <a:spcPts val="0"/>
              </a:spcAft>
              <a:buClr>
                <a:srgbClr val="0AA14A"/>
              </a:buClr>
              <a:buSzPts val="1600"/>
              <a:buFont typeface="Arial"/>
              <a:buChar char="•"/>
            </a:pPr>
            <a:r>
              <a:rPr b="1" i="0" lang="en-US" sz="1600" u="none" cap="none" strike="noStrike">
                <a:solidFill>
                  <a:srgbClr val="0AA14A"/>
                </a:solidFill>
                <a:latin typeface="Calibri"/>
                <a:ea typeface="Calibri"/>
                <a:cs typeface="Calibri"/>
                <a:sym typeface="Calibri"/>
              </a:rPr>
              <a:t>Vurderede små &amp; fleksible læringsenheder</a:t>
            </a:r>
            <a:endParaRPr b="1" i="0" sz="1600" u="none" cap="none" strike="noStrike">
              <a:solidFill>
                <a:srgbClr val="0AA14A"/>
              </a:solidFill>
              <a:latin typeface="Calibri"/>
              <a:ea typeface="Calibri"/>
              <a:cs typeface="Calibri"/>
              <a:sym typeface="Calibri"/>
            </a:endParaRPr>
          </a:p>
          <a:p>
            <a:pPr indent="-143999" lvl="2" marL="432000" marR="0" rtl="0" algn="l">
              <a:spcBef>
                <a:spcPts val="0"/>
              </a:spcBef>
              <a:spcAft>
                <a:spcPts val="0"/>
              </a:spcAft>
              <a:buClr>
                <a:schemeClr val="dk1"/>
              </a:buClr>
              <a:buSzPts val="1600"/>
              <a:buFont typeface="Arial"/>
              <a:buChar char="•"/>
            </a:pPr>
            <a:r>
              <a:rPr b="0" i="0" lang="en-US" sz="1600" u="none" cap="none" strike="noStrike">
                <a:solidFill>
                  <a:schemeClr val="dk1"/>
                </a:solidFill>
                <a:latin typeface="Calibri"/>
                <a:ea typeface="Calibri"/>
                <a:cs typeface="Calibri"/>
                <a:sym typeface="Calibri"/>
              </a:rPr>
              <a:t>Små digitale programmer til elever</a:t>
            </a:r>
            <a:endParaRPr b="0" i="0" sz="1600" u="none" cap="none" strike="noStrike">
              <a:solidFill>
                <a:schemeClr val="dk1"/>
              </a:solidFill>
              <a:latin typeface="Calibri"/>
              <a:ea typeface="Calibri"/>
              <a:cs typeface="Calibri"/>
              <a:sym typeface="Calibri"/>
            </a:endParaRPr>
          </a:p>
          <a:p>
            <a:pPr indent="-143999" lvl="2" marL="432000" marR="0" rtl="0" algn="l">
              <a:spcBef>
                <a:spcPts val="0"/>
              </a:spcBef>
              <a:spcAft>
                <a:spcPts val="0"/>
              </a:spcAft>
              <a:buClr>
                <a:schemeClr val="dk1"/>
              </a:buClr>
              <a:buSzPts val="1600"/>
              <a:buFont typeface="Arial"/>
              <a:buChar char="•"/>
            </a:pPr>
            <a:r>
              <a:rPr b="0" i="0" lang="en-US" sz="1600" u="none" cap="none" strike="noStrike">
                <a:solidFill>
                  <a:schemeClr val="dk1"/>
                </a:solidFill>
                <a:latin typeface="Calibri"/>
                <a:ea typeface="Calibri"/>
                <a:cs typeface="Calibri"/>
                <a:sym typeface="Calibri"/>
              </a:rPr>
              <a:t>Bekræftelse af læring uden certifikat</a:t>
            </a:r>
            <a:endParaRPr b="0" i="0" sz="1600" u="none" cap="none" strike="noStrike">
              <a:solidFill>
                <a:schemeClr val="dk1"/>
              </a:solidFill>
              <a:latin typeface="Calibri"/>
              <a:ea typeface="Calibri"/>
              <a:cs typeface="Calibri"/>
              <a:sym typeface="Calibri"/>
            </a:endParaRPr>
          </a:p>
          <a:p>
            <a:pPr indent="0" lvl="0" marL="284400" marR="0" rtl="0" algn="l">
              <a:lnSpc>
                <a:spcPct val="120000"/>
              </a:lnSpc>
              <a:spcBef>
                <a:spcPts val="0"/>
              </a:spcBef>
              <a:spcAft>
                <a:spcPts val="0"/>
              </a:spcAft>
              <a:buNone/>
            </a:pPr>
            <a:r>
              <a:t/>
            </a:r>
            <a:endParaRPr sz="1600">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2000"/>
              <a:buFont typeface="Arial"/>
              <a:buChar char="•"/>
            </a:pPr>
            <a:r>
              <a:rPr b="1" lang="en-US" sz="2000">
                <a:solidFill>
                  <a:schemeClr val="dk1"/>
                </a:solidFill>
                <a:latin typeface="Calibri"/>
                <a:ea typeface="Calibri"/>
                <a:cs typeface="Calibri"/>
                <a:sym typeface="Calibri"/>
              </a:rPr>
              <a:t>Hvad er en fordel ved </a:t>
            </a:r>
            <a:r>
              <a:rPr b="1" lang="en-US" sz="2000">
                <a:solidFill>
                  <a:schemeClr val="dk1"/>
                </a:solidFill>
                <a:latin typeface="Calibri"/>
                <a:ea typeface="Calibri"/>
                <a:cs typeface="Calibri"/>
                <a:sym typeface="Calibri"/>
              </a:rPr>
              <a:t>mikro-læringsmoduler</a:t>
            </a:r>
            <a:r>
              <a:rPr b="1" lang="en-US" sz="2000">
                <a:solidFill>
                  <a:schemeClr val="dk1"/>
                </a:solidFill>
                <a:latin typeface="Calibri"/>
                <a:ea typeface="Calibri"/>
                <a:cs typeface="Calibri"/>
                <a:sym typeface="Calibri"/>
              </a:rPr>
              <a:t>?</a:t>
            </a:r>
            <a:endParaRPr/>
          </a:p>
          <a:p>
            <a:pPr indent="-143999" lvl="2" marL="432000" marR="0" rtl="0" algn="l">
              <a:spcBef>
                <a:spcPts val="0"/>
              </a:spcBef>
              <a:spcAft>
                <a:spcPts val="0"/>
              </a:spcAft>
              <a:buClr>
                <a:schemeClr val="dk1"/>
              </a:buClr>
              <a:buSzPts val="1600"/>
              <a:buFont typeface="Arial"/>
              <a:buChar char="•"/>
            </a:pPr>
            <a:r>
              <a:rPr b="0" i="0" lang="en-US" sz="1600" u="none" cap="none" strike="noStrike">
                <a:solidFill>
                  <a:schemeClr val="dk1"/>
                </a:solidFill>
                <a:latin typeface="Calibri"/>
                <a:ea typeface="Calibri"/>
                <a:cs typeface="Calibri"/>
                <a:sym typeface="Calibri"/>
              </a:rPr>
              <a:t>Meget billigt</a:t>
            </a:r>
            <a:endParaRPr b="0" i="0" sz="1600" u="none" cap="none" strike="noStrike">
              <a:solidFill>
                <a:schemeClr val="dk1"/>
              </a:solidFill>
              <a:latin typeface="Calibri"/>
              <a:ea typeface="Calibri"/>
              <a:cs typeface="Calibri"/>
              <a:sym typeface="Calibri"/>
            </a:endParaRPr>
          </a:p>
          <a:p>
            <a:pPr indent="-143999" lvl="2" marL="432000" marR="0" rtl="0" algn="l">
              <a:spcBef>
                <a:spcPts val="0"/>
              </a:spcBef>
              <a:spcAft>
                <a:spcPts val="0"/>
              </a:spcAft>
              <a:buClr>
                <a:srgbClr val="0AA14A"/>
              </a:buClr>
              <a:buSzPts val="1600"/>
              <a:buFont typeface="Arial"/>
              <a:buChar char="•"/>
            </a:pPr>
            <a:r>
              <a:rPr b="1" i="0" lang="en-US" sz="1600" u="none" cap="none" strike="noStrike">
                <a:solidFill>
                  <a:srgbClr val="0AA14A"/>
                </a:solidFill>
                <a:latin typeface="Calibri"/>
                <a:ea typeface="Calibri"/>
                <a:cs typeface="Calibri"/>
                <a:sym typeface="Calibri"/>
              </a:rPr>
              <a:t>Forbedret motivation og fastholdelse</a:t>
            </a:r>
            <a:endParaRPr b="1" i="0" sz="1600" u="none" cap="none" strike="noStrike">
              <a:solidFill>
                <a:srgbClr val="0AA14A"/>
              </a:solidFill>
              <a:latin typeface="Calibri"/>
              <a:ea typeface="Calibri"/>
              <a:cs typeface="Calibri"/>
              <a:sym typeface="Calibri"/>
            </a:endParaRPr>
          </a:p>
          <a:p>
            <a:pPr indent="-143999" lvl="2" marL="432000" marR="0" rtl="0" algn="l">
              <a:spcBef>
                <a:spcPts val="0"/>
              </a:spcBef>
              <a:spcAft>
                <a:spcPts val="0"/>
              </a:spcAft>
              <a:buClr>
                <a:schemeClr val="dk1"/>
              </a:buClr>
              <a:buSzPts val="1600"/>
              <a:buFont typeface="Arial"/>
              <a:buChar char="•"/>
            </a:pPr>
            <a:r>
              <a:rPr b="0" i="0" lang="en-US" sz="1600" u="none" cap="none" strike="noStrike">
                <a:solidFill>
                  <a:schemeClr val="dk1"/>
                </a:solidFill>
                <a:latin typeface="Calibri"/>
                <a:ea typeface="Calibri"/>
                <a:cs typeface="Calibri"/>
                <a:sym typeface="Calibri"/>
              </a:rPr>
              <a:t>Udbredt brugt af alle interessenter</a:t>
            </a:r>
            <a:endParaRPr b="0" i="0" sz="1600" u="none" cap="none" strike="noStrike">
              <a:solidFill>
                <a:schemeClr val="dk1"/>
              </a:solidFill>
              <a:latin typeface="Calibri"/>
              <a:ea typeface="Calibri"/>
              <a:cs typeface="Calibri"/>
              <a:sym typeface="Calibri"/>
            </a:endParaRPr>
          </a:p>
          <a:p>
            <a:pPr indent="0" lvl="0" marL="284400" marR="0" rtl="0" algn="l">
              <a:lnSpc>
                <a:spcPct val="120000"/>
              </a:lnSpc>
              <a:spcBef>
                <a:spcPts val="0"/>
              </a:spcBef>
              <a:spcAft>
                <a:spcPts val="0"/>
              </a:spcAft>
              <a:buNone/>
            </a:pPr>
            <a:r>
              <a:t/>
            </a:r>
            <a:endParaRPr sz="1600">
              <a:solidFill>
                <a:srgbClr val="000000"/>
              </a:solidFill>
              <a:latin typeface="Calibri"/>
              <a:ea typeface="Calibri"/>
              <a:cs typeface="Calibri"/>
              <a:sym typeface="Calibri"/>
            </a:endParaRPr>
          </a:p>
          <a:p>
            <a:pPr indent="0" lvl="0" marL="0" marR="0" rtl="0" algn="l">
              <a:spcBef>
                <a:spcPts val="0"/>
              </a:spcBef>
              <a:spcAft>
                <a:spcPts val="0"/>
              </a:spcAft>
              <a:buClr>
                <a:schemeClr val="dk1"/>
              </a:buClr>
              <a:buSzPts val="2000"/>
              <a:buFont typeface="Arial"/>
              <a:buChar char="•"/>
            </a:pPr>
            <a:r>
              <a:rPr lang="en-US" sz="2000">
                <a:solidFill>
                  <a:schemeClr val="dk1"/>
                </a:solidFill>
                <a:latin typeface="Calibri"/>
                <a:ea typeface="Calibri"/>
                <a:cs typeface="Calibri"/>
                <a:sym typeface="Calibri"/>
              </a:rPr>
              <a:t>mikro-læringsmoduler</a:t>
            </a:r>
            <a:r>
              <a:rPr lang="en-US" sz="2000">
                <a:solidFill>
                  <a:schemeClr val="dk1"/>
                </a:solidFill>
                <a:latin typeface="Calibri"/>
                <a:ea typeface="Calibri"/>
                <a:cs typeface="Calibri"/>
                <a:sym typeface="Calibri"/>
              </a:rPr>
              <a:t> er fordelagtige i virtuel læring, fordi... </a:t>
            </a:r>
            <a:r>
              <a:rPr b="1" lang="en-US" sz="2000">
                <a:solidFill>
                  <a:schemeClr val="dk1"/>
                </a:solidFill>
                <a:latin typeface="Calibri"/>
                <a:ea typeface="Calibri"/>
                <a:cs typeface="Calibri"/>
                <a:sym typeface="Calibri"/>
              </a:rPr>
              <a:t>…</a:t>
            </a:r>
            <a:endParaRPr/>
          </a:p>
          <a:p>
            <a:pPr indent="-143999" lvl="2" marL="432000" marR="0" rtl="0" algn="l">
              <a:spcBef>
                <a:spcPts val="0"/>
              </a:spcBef>
              <a:spcAft>
                <a:spcPts val="0"/>
              </a:spcAft>
              <a:buClr>
                <a:schemeClr val="dk1"/>
              </a:buClr>
              <a:buSzPts val="1600"/>
              <a:buFont typeface="Arial"/>
              <a:buChar char="•"/>
            </a:pPr>
            <a:r>
              <a:rPr b="0" i="0" lang="en-US" sz="1600" u="none" cap="none" strike="noStrike">
                <a:solidFill>
                  <a:schemeClr val="dk1"/>
                </a:solidFill>
                <a:latin typeface="Calibri"/>
                <a:ea typeface="Calibri"/>
                <a:cs typeface="Calibri"/>
                <a:sym typeface="Calibri"/>
              </a:rPr>
              <a:t>De er inkluderet I NQF</a:t>
            </a:r>
            <a:endParaRPr/>
          </a:p>
          <a:p>
            <a:pPr indent="-143999" lvl="2" marL="432000" marR="0" rtl="0" algn="l">
              <a:spcBef>
                <a:spcPts val="0"/>
              </a:spcBef>
              <a:spcAft>
                <a:spcPts val="0"/>
              </a:spcAft>
              <a:buClr>
                <a:schemeClr val="dk1"/>
              </a:buClr>
              <a:buSzPts val="1600"/>
              <a:buFont typeface="Arial"/>
              <a:buChar char="•"/>
            </a:pPr>
            <a:r>
              <a:rPr b="0" i="0" lang="en-US" sz="1600" u="none" cap="none" strike="noStrike">
                <a:solidFill>
                  <a:schemeClr val="dk1"/>
                </a:solidFill>
                <a:latin typeface="Calibri"/>
                <a:ea typeface="Calibri"/>
                <a:cs typeface="Calibri"/>
                <a:sym typeface="Calibri"/>
              </a:rPr>
              <a:t>De er meget billige</a:t>
            </a:r>
            <a:endParaRPr b="0" i="0" sz="1600" u="none" cap="none" strike="noStrike">
              <a:solidFill>
                <a:schemeClr val="dk1"/>
              </a:solidFill>
              <a:latin typeface="Calibri"/>
              <a:ea typeface="Calibri"/>
              <a:cs typeface="Calibri"/>
              <a:sym typeface="Calibri"/>
            </a:endParaRPr>
          </a:p>
          <a:p>
            <a:pPr indent="-143999" lvl="2" marL="432000" marR="0" rtl="0" algn="l">
              <a:spcBef>
                <a:spcPts val="0"/>
              </a:spcBef>
              <a:spcAft>
                <a:spcPts val="0"/>
              </a:spcAft>
              <a:buClr>
                <a:srgbClr val="0AA14A"/>
              </a:buClr>
              <a:buSzPts val="1600"/>
              <a:buFont typeface="Arial"/>
              <a:buChar char="•"/>
            </a:pPr>
            <a:r>
              <a:rPr b="1" i="0" lang="en-US" sz="1600" u="none" cap="none" strike="noStrike">
                <a:solidFill>
                  <a:srgbClr val="0AA14A"/>
                </a:solidFill>
                <a:latin typeface="Calibri"/>
                <a:ea typeface="Calibri"/>
                <a:cs typeface="Calibri"/>
                <a:sym typeface="Calibri"/>
              </a:rPr>
              <a:t>De er mindre bureaukratiske</a:t>
            </a:r>
            <a:endParaRPr b="1" i="0" sz="1600" u="none" cap="none" strike="noStrike">
              <a:solidFill>
                <a:srgbClr val="0AA14A"/>
              </a:solidFill>
              <a:latin typeface="Calibri"/>
              <a:ea typeface="Calibri"/>
              <a:cs typeface="Calibri"/>
              <a:sym typeface="Calibri"/>
            </a:endParaRPr>
          </a:p>
          <a:p>
            <a:pPr indent="-143999" lvl="2" marL="432000" marR="0" rtl="0" algn="l">
              <a:spcBef>
                <a:spcPts val="0"/>
              </a:spcBef>
              <a:spcAft>
                <a:spcPts val="0"/>
              </a:spcAft>
              <a:buNone/>
            </a:pPr>
            <a:r>
              <a:t/>
            </a:r>
            <a:endParaRPr b="0" i="0" sz="1600" u="none" cap="none" strike="noStrike">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2000"/>
              <a:buFont typeface="Arial"/>
              <a:buChar char="•"/>
            </a:pPr>
            <a:r>
              <a:rPr lang="en-US" sz="2000">
                <a:solidFill>
                  <a:schemeClr val="dk1"/>
                </a:solidFill>
                <a:latin typeface="Calibri"/>
                <a:ea typeface="Calibri"/>
                <a:cs typeface="Calibri"/>
                <a:sym typeface="Calibri"/>
              </a:rPr>
              <a:t>Hvad er den bedste praktiske anvendelse? </a:t>
            </a:r>
            <a:endParaRPr b="1" sz="2000">
              <a:solidFill>
                <a:schemeClr val="dk1"/>
              </a:solidFill>
              <a:latin typeface="Calibri"/>
              <a:ea typeface="Calibri"/>
              <a:cs typeface="Calibri"/>
              <a:sym typeface="Calibri"/>
            </a:endParaRPr>
          </a:p>
          <a:p>
            <a:pPr indent="-143999" lvl="2" marL="432000" marR="0" rtl="0" algn="l">
              <a:spcBef>
                <a:spcPts val="0"/>
              </a:spcBef>
              <a:spcAft>
                <a:spcPts val="0"/>
              </a:spcAft>
              <a:buClr>
                <a:schemeClr val="dk1"/>
              </a:buClr>
              <a:buSzPts val="1600"/>
              <a:buFont typeface="Arial"/>
              <a:buChar char="•"/>
            </a:pPr>
            <a:r>
              <a:rPr b="0" i="0" lang="en-US" sz="1600" u="none" cap="none" strike="noStrike">
                <a:solidFill>
                  <a:schemeClr val="dk1"/>
                </a:solidFill>
                <a:latin typeface="Calibri"/>
                <a:ea typeface="Calibri"/>
                <a:cs typeface="Calibri"/>
                <a:sym typeface="Calibri"/>
              </a:rPr>
              <a:t>Undervisning i gamle færdigheder, ikke-akademikere, fleksibelt, på stedet </a:t>
            </a:r>
            <a:endParaRPr b="0" i="0" sz="1600" u="none" cap="none" strike="noStrike">
              <a:solidFill>
                <a:schemeClr val="dk1"/>
              </a:solidFill>
              <a:latin typeface="Calibri"/>
              <a:ea typeface="Calibri"/>
              <a:cs typeface="Calibri"/>
              <a:sym typeface="Calibri"/>
            </a:endParaRPr>
          </a:p>
          <a:p>
            <a:pPr indent="-143999" lvl="2" marL="432000" marR="0" rtl="0" algn="l">
              <a:spcBef>
                <a:spcPts val="0"/>
              </a:spcBef>
              <a:spcAft>
                <a:spcPts val="0"/>
              </a:spcAft>
              <a:buClr>
                <a:srgbClr val="0AA14A"/>
              </a:buClr>
              <a:buSzPts val="1600"/>
              <a:buFont typeface="Arial"/>
              <a:buChar char="•"/>
            </a:pPr>
            <a:r>
              <a:rPr b="1" i="0" lang="en-US" sz="1600" u="none" cap="none" strike="noStrike">
                <a:solidFill>
                  <a:srgbClr val="0AA14A"/>
                </a:solidFill>
                <a:latin typeface="Calibri"/>
                <a:ea typeface="Calibri"/>
                <a:cs typeface="Calibri"/>
                <a:sym typeface="Calibri"/>
              </a:rPr>
              <a:t>Undervisning I nye færdigheder, ikke-akademikere, fleksibelt, på stedet</a:t>
            </a:r>
            <a:endParaRPr b="1" i="0" sz="1600" u="none" cap="none" strike="noStrike">
              <a:solidFill>
                <a:srgbClr val="0AA14A"/>
              </a:solidFill>
              <a:latin typeface="Calibri"/>
              <a:ea typeface="Calibri"/>
              <a:cs typeface="Calibri"/>
              <a:sym typeface="Calibri"/>
            </a:endParaRPr>
          </a:p>
          <a:p>
            <a:pPr indent="-143999" lvl="2" marL="432000" marR="0" rtl="0" algn="l">
              <a:spcBef>
                <a:spcPts val="0"/>
              </a:spcBef>
              <a:spcAft>
                <a:spcPts val="0"/>
              </a:spcAft>
              <a:buClr>
                <a:schemeClr val="dk1"/>
              </a:buClr>
              <a:buSzPts val="1600"/>
              <a:buFont typeface="Arial"/>
              <a:buChar char="•"/>
            </a:pPr>
            <a:r>
              <a:rPr b="0" i="0" lang="en-US" sz="1600" u="none" cap="none" strike="noStrike">
                <a:solidFill>
                  <a:schemeClr val="dk1"/>
                </a:solidFill>
                <a:latin typeface="Calibri"/>
                <a:ea typeface="Calibri"/>
                <a:cs typeface="Calibri"/>
                <a:sym typeface="Calibri"/>
              </a:rPr>
              <a:t>Undervisning i nye færdigheder, akademikere, fleksibelt, på stedet</a:t>
            </a:r>
            <a:endParaRPr/>
          </a:p>
          <a:p>
            <a:pPr indent="-42399" lvl="2" marL="432000" marR="0" rtl="0" algn="l">
              <a:spcBef>
                <a:spcPts val="0"/>
              </a:spcBef>
              <a:spcAft>
                <a:spcPts val="0"/>
              </a:spcAft>
              <a:buClr>
                <a:schemeClr val="dk1"/>
              </a:buClr>
              <a:buSzPts val="1600"/>
              <a:buFont typeface="Arial"/>
              <a:buNone/>
            </a:pPr>
            <a:r>
              <a:t/>
            </a:r>
            <a:endParaRPr b="0" i="0" sz="1600" u="none" cap="none" strike="noStrike">
              <a:solidFill>
                <a:schemeClr val="dk1"/>
              </a:solidFill>
              <a:latin typeface="Calibri"/>
              <a:ea typeface="Calibri"/>
              <a:cs typeface="Calibri"/>
              <a:sym typeface="Calibri"/>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8" name="Shape 828"/>
        <p:cNvGrpSpPr/>
        <p:nvPr/>
      </p:nvGrpSpPr>
      <p:grpSpPr>
        <a:xfrm>
          <a:off x="0" y="0"/>
          <a:ext cx="0" cy="0"/>
          <a:chOff x="0" y="0"/>
          <a:chExt cx="0" cy="0"/>
        </a:xfrm>
      </p:grpSpPr>
      <p:cxnSp>
        <p:nvCxnSpPr>
          <p:cNvPr id="829" name="Google Shape;829;p27"/>
          <p:cNvCxnSpPr/>
          <p:nvPr/>
        </p:nvCxnSpPr>
        <p:spPr>
          <a:xfrm>
            <a:off x="7934290" y="3631149"/>
            <a:ext cx="2061797" cy="0"/>
          </a:xfrm>
          <a:prstGeom prst="straightConnector1">
            <a:avLst/>
          </a:prstGeom>
          <a:noFill/>
          <a:ln cap="flat" cmpd="sng" w="9525">
            <a:solidFill>
              <a:srgbClr val="0AA14A"/>
            </a:solidFill>
            <a:prstDash val="dash"/>
            <a:round/>
            <a:headEnd len="sm" w="sm" type="none"/>
            <a:tailEnd len="sm" w="sm" type="none"/>
          </a:ln>
        </p:spPr>
      </p:cxnSp>
      <p:sp>
        <p:nvSpPr>
          <p:cNvPr id="830" name="Google Shape;830;p27"/>
          <p:cNvSpPr txBox="1"/>
          <p:nvPr/>
        </p:nvSpPr>
        <p:spPr>
          <a:xfrm>
            <a:off x="528320" y="717439"/>
            <a:ext cx="8948057" cy="76944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Clr>
                <a:srgbClr val="0AA14A"/>
              </a:buClr>
              <a:buSzPts val="2400"/>
              <a:buFont typeface="Calibri"/>
              <a:buNone/>
            </a:pPr>
            <a:r>
              <a:rPr b="1" lang="en-US" sz="2400">
                <a:solidFill>
                  <a:srgbClr val="0AA14A"/>
                </a:solidFill>
                <a:latin typeface="Calibri"/>
                <a:ea typeface="Calibri"/>
                <a:cs typeface="Calibri"/>
                <a:sym typeface="Calibri"/>
              </a:rPr>
              <a:t>Afsluttende opsummerende test løsninger/2</a:t>
            </a:r>
            <a:endParaRPr/>
          </a:p>
          <a:p>
            <a:pPr indent="0" lvl="0" marL="0" marR="0" rtl="0" algn="l">
              <a:spcBef>
                <a:spcPts val="0"/>
              </a:spcBef>
              <a:spcAft>
                <a:spcPts val="0"/>
              </a:spcAft>
              <a:buNone/>
            </a:pPr>
            <a:r>
              <a:rPr lang="en-US" sz="2000">
                <a:solidFill>
                  <a:schemeClr val="dk1"/>
                </a:solidFill>
                <a:latin typeface="Calibri"/>
                <a:ea typeface="Calibri"/>
                <a:cs typeface="Calibri"/>
                <a:sym typeface="Calibri"/>
              </a:rPr>
              <a:t>Her er svarerne:</a:t>
            </a:r>
            <a:endParaRPr sz="2000">
              <a:solidFill>
                <a:schemeClr val="dk1"/>
              </a:solidFill>
              <a:latin typeface="Calibri"/>
              <a:ea typeface="Calibri"/>
              <a:cs typeface="Calibri"/>
              <a:sym typeface="Calibri"/>
            </a:endParaRPr>
          </a:p>
        </p:txBody>
      </p:sp>
      <p:grpSp>
        <p:nvGrpSpPr>
          <p:cNvPr id="831" name="Google Shape;831;p27"/>
          <p:cNvGrpSpPr/>
          <p:nvPr/>
        </p:nvGrpSpPr>
        <p:grpSpPr>
          <a:xfrm>
            <a:off x="10207680" y="3008972"/>
            <a:ext cx="1440000" cy="1022400"/>
            <a:chOff x="6955701" y="2238940"/>
            <a:chExt cx="3578490" cy="2551227"/>
          </a:xfrm>
        </p:grpSpPr>
        <p:sp>
          <p:nvSpPr>
            <p:cNvPr id="832" name="Google Shape;832;p27"/>
            <p:cNvSpPr/>
            <p:nvPr/>
          </p:nvSpPr>
          <p:spPr>
            <a:xfrm>
              <a:off x="7186596" y="2890910"/>
              <a:ext cx="833100" cy="833247"/>
            </a:xfrm>
            <a:custGeom>
              <a:rect b="b" l="l" r="r" t="t"/>
              <a:pathLst>
                <a:path extrusionOk="0" h="833247" w="833099">
                  <a:moveTo>
                    <a:pt x="7574" y="418186"/>
                  </a:moveTo>
                  <a:cubicBezTo>
                    <a:pt x="47108" y="965557"/>
                    <a:pt x="790081" y="965403"/>
                    <a:pt x="829464" y="418186"/>
                  </a:cubicBezTo>
                  <a:cubicBezTo>
                    <a:pt x="789930" y="-129185"/>
                    <a:pt x="47007" y="-129031"/>
                    <a:pt x="7574" y="418186"/>
                  </a:cubicBezTo>
                  <a:close/>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33" name="Google Shape;833;p27"/>
            <p:cNvSpPr/>
            <p:nvPr/>
          </p:nvSpPr>
          <p:spPr>
            <a:xfrm>
              <a:off x="7597490" y="3720319"/>
              <a:ext cx="10098" cy="210884"/>
            </a:xfrm>
            <a:custGeom>
              <a:rect b="b" l="l" r="r" t="t"/>
              <a:pathLst>
                <a:path extrusionOk="0" h="210883" w="10098">
                  <a:moveTo>
                    <a:pt x="7574" y="7715"/>
                  </a:moveTo>
                  <a:lnTo>
                    <a:pt x="7574" y="203734"/>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34" name="Google Shape;834;p27"/>
            <p:cNvSpPr/>
            <p:nvPr/>
          </p:nvSpPr>
          <p:spPr>
            <a:xfrm>
              <a:off x="6955701" y="3932132"/>
              <a:ext cx="1600561" cy="786956"/>
            </a:xfrm>
            <a:custGeom>
              <a:rect b="b" l="l" r="r" t="t"/>
              <a:pathLst>
                <a:path extrusionOk="0" h="786955" w="1600561">
                  <a:moveTo>
                    <a:pt x="1593896" y="17381"/>
                  </a:moveTo>
                  <a:lnTo>
                    <a:pt x="1473324" y="12238"/>
                  </a:lnTo>
                  <a:lnTo>
                    <a:pt x="1473324" y="652346"/>
                  </a:lnTo>
                  <a:lnTo>
                    <a:pt x="1322508" y="652346"/>
                  </a:lnTo>
                  <a:cubicBezTo>
                    <a:pt x="1296354" y="-213511"/>
                    <a:pt x="29891" y="-200806"/>
                    <a:pt x="7574" y="652398"/>
                  </a:cubicBezTo>
                  <a:cubicBezTo>
                    <a:pt x="7574" y="652346"/>
                    <a:pt x="794575" y="652346"/>
                    <a:pt x="794575" y="652346"/>
                  </a:cubicBezTo>
                  <a:lnTo>
                    <a:pt x="794575" y="782528"/>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35" name="Google Shape;835;p27"/>
            <p:cNvSpPr/>
            <p:nvPr/>
          </p:nvSpPr>
          <p:spPr>
            <a:xfrm>
              <a:off x="8428722" y="2784151"/>
              <a:ext cx="1908555" cy="1877378"/>
            </a:xfrm>
            <a:custGeom>
              <a:rect b="b" l="l" r="r" t="t"/>
              <a:pathLst>
                <a:path extrusionOk="0" h="1877377" w="1908555">
                  <a:moveTo>
                    <a:pt x="7574" y="1075146"/>
                  </a:moveTo>
                  <a:lnTo>
                    <a:pt x="7574" y="162020"/>
                  </a:lnTo>
                  <a:cubicBezTo>
                    <a:pt x="7574" y="43720"/>
                    <a:pt x="110726" y="7715"/>
                    <a:pt x="194390" y="7715"/>
                  </a:cubicBezTo>
                  <a:lnTo>
                    <a:pt x="1754558" y="7715"/>
                  </a:lnTo>
                  <a:cubicBezTo>
                    <a:pt x="1838222" y="7715"/>
                    <a:pt x="1906031" y="76792"/>
                    <a:pt x="1906031" y="162020"/>
                  </a:cubicBezTo>
                  <a:lnTo>
                    <a:pt x="1906031" y="187012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36" name="Google Shape;836;p27"/>
            <p:cNvSpPr/>
            <p:nvPr/>
          </p:nvSpPr>
          <p:spPr>
            <a:xfrm>
              <a:off x="8226758" y="2573318"/>
              <a:ext cx="2307433" cy="2216849"/>
            </a:xfrm>
            <a:custGeom>
              <a:rect b="b" l="l" r="r" t="t"/>
              <a:pathLst>
                <a:path extrusionOk="0" h="2216848" w="2307433">
                  <a:moveTo>
                    <a:pt x="7574" y="1580906"/>
                  </a:moveTo>
                  <a:lnTo>
                    <a:pt x="7574" y="176062"/>
                  </a:lnTo>
                  <a:cubicBezTo>
                    <a:pt x="7574" y="83068"/>
                    <a:pt x="75383" y="7715"/>
                    <a:pt x="159046" y="7715"/>
                  </a:cubicBezTo>
                  <a:lnTo>
                    <a:pt x="2153436" y="7715"/>
                  </a:lnTo>
                  <a:cubicBezTo>
                    <a:pt x="2237100" y="7715"/>
                    <a:pt x="2304909" y="83119"/>
                    <a:pt x="2304909" y="176062"/>
                  </a:cubicBezTo>
                  <a:lnTo>
                    <a:pt x="2304909" y="2209442"/>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37" name="Google Shape;837;p27"/>
            <p:cNvSpPr/>
            <p:nvPr/>
          </p:nvSpPr>
          <p:spPr>
            <a:xfrm>
              <a:off x="8726618" y="3113335"/>
              <a:ext cx="469565" cy="303467"/>
            </a:xfrm>
            <a:custGeom>
              <a:rect b="b" l="l" r="r" t="t"/>
              <a:pathLst>
                <a:path extrusionOk="0" h="303466" w="469565">
                  <a:moveTo>
                    <a:pt x="7574" y="141703"/>
                  </a:moveTo>
                  <a:lnTo>
                    <a:pt x="167680" y="298992"/>
                  </a:lnTo>
                  <a:lnTo>
                    <a:pt x="465021"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38" name="Google Shape;838;p27"/>
            <p:cNvSpPr/>
            <p:nvPr/>
          </p:nvSpPr>
          <p:spPr>
            <a:xfrm>
              <a:off x="9447123" y="3317223"/>
              <a:ext cx="570547" cy="20574"/>
            </a:xfrm>
            <a:custGeom>
              <a:rect b="b" l="l" r="r" t="t"/>
              <a:pathLst>
                <a:path extrusionOk="0" h="20574" w="570546">
                  <a:moveTo>
                    <a:pt x="7574" y="13527"/>
                  </a:moveTo>
                  <a:lnTo>
                    <a:pt x="567972"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39" name="Google Shape;839;p27"/>
            <p:cNvSpPr/>
            <p:nvPr/>
          </p:nvSpPr>
          <p:spPr>
            <a:xfrm>
              <a:off x="8737575" y="3563956"/>
              <a:ext cx="469565" cy="303467"/>
            </a:xfrm>
            <a:custGeom>
              <a:rect b="b" l="l" r="r" t="t"/>
              <a:pathLst>
                <a:path extrusionOk="0" h="303466" w="469565">
                  <a:moveTo>
                    <a:pt x="7574" y="141704"/>
                  </a:moveTo>
                  <a:lnTo>
                    <a:pt x="167731" y="298940"/>
                  </a:lnTo>
                  <a:lnTo>
                    <a:pt x="465071"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40" name="Google Shape;840;p27"/>
            <p:cNvSpPr/>
            <p:nvPr/>
          </p:nvSpPr>
          <p:spPr>
            <a:xfrm>
              <a:off x="9458130" y="3767845"/>
              <a:ext cx="570547" cy="20574"/>
            </a:xfrm>
            <a:custGeom>
              <a:rect b="b" l="l" r="r" t="t"/>
              <a:pathLst>
                <a:path extrusionOk="0" h="20574" w="570546">
                  <a:moveTo>
                    <a:pt x="7574" y="13527"/>
                  </a:moveTo>
                  <a:lnTo>
                    <a:pt x="567972"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41" name="Google Shape;841;p27"/>
            <p:cNvSpPr/>
            <p:nvPr/>
          </p:nvSpPr>
          <p:spPr>
            <a:xfrm>
              <a:off x="8743331" y="4014527"/>
              <a:ext cx="469565" cy="303467"/>
            </a:xfrm>
            <a:custGeom>
              <a:rect b="b" l="l" r="r" t="t"/>
              <a:pathLst>
                <a:path extrusionOk="0" h="303466" w="469565">
                  <a:moveTo>
                    <a:pt x="7574" y="141704"/>
                  </a:moveTo>
                  <a:lnTo>
                    <a:pt x="167680" y="298992"/>
                  </a:lnTo>
                  <a:lnTo>
                    <a:pt x="465021"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42" name="Google Shape;842;p27"/>
            <p:cNvSpPr/>
            <p:nvPr/>
          </p:nvSpPr>
          <p:spPr>
            <a:xfrm>
              <a:off x="9463835" y="4218415"/>
              <a:ext cx="570547" cy="20574"/>
            </a:xfrm>
            <a:custGeom>
              <a:rect b="b" l="l" r="r" t="t"/>
              <a:pathLst>
                <a:path extrusionOk="0" h="20574" w="570546">
                  <a:moveTo>
                    <a:pt x="7574" y="13527"/>
                  </a:moveTo>
                  <a:lnTo>
                    <a:pt x="567972"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43" name="Google Shape;843;p27"/>
            <p:cNvSpPr/>
            <p:nvPr/>
          </p:nvSpPr>
          <p:spPr>
            <a:xfrm>
              <a:off x="8938680" y="2238940"/>
              <a:ext cx="913885" cy="540068"/>
            </a:xfrm>
            <a:custGeom>
              <a:rect b="b" l="l" r="r" t="t"/>
              <a:pathLst>
                <a:path extrusionOk="0" h="540067" w="913884">
                  <a:moveTo>
                    <a:pt x="7574" y="537496"/>
                  </a:moveTo>
                  <a:lnTo>
                    <a:pt x="12623" y="254603"/>
                  </a:lnTo>
                  <a:lnTo>
                    <a:pt x="270126" y="254603"/>
                  </a:lnTo>
                  <a:cubicBezTo>
                    <a:pt x="270126" y="254603"/>
                    <a:pt x="254979" y="7715"/>
                    <a:pt x="472090" y="7715"/>
                  </a:cubicBezTo>
                  <a:cubicBezTo>
                    <a:pt x="689201" y="7715"/>
                    <a:pt x="683495" y="254603"/>
                    <a:pt x="683495" y="254603"/>
                  </a:cubicBezTo>
                  <a:lnTo>
                    <a:pt x="911360" y="254603"/>
                  </a:lnTo>
                  <a:lnTo>
                    <a:pt x="906311" y="537496"/>
                  </a:lnTo>
                </a:path>
              </a:pathLst>
            </a:custGeom>
            <a:solidFill>
              <a:srgbClr val="FFFFFF"/>
            </a:solid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44" name="Google Shape;844;p27"/>
            <p:cNvSpPr/>
            <p:nvPr/>
          </p:nvSpPr>
          <p:spPr>
            <a:xfrm>
              <a:off x="9302214" y="2341810"/>
              <a:ext cx="212062" cy="216027"/>
            </a:xfrm>
            <a:custGeom>
              <a:rect b="b" l="l" r="r" t="t"/>
              <a:pathLst>
                <a:path extrusionOk="0" h="216027" w="212061">
                  <a:moveTo>
                    <a:pt x="209537" y="110585"/>
                  </a:moveTo>
                  <a:cubicBezTo>
                    <a:pt x="209537" y="167399"/>
                    <a:pt x="164326" y="213455"/>
                    <a:pt x="108555" y="213455"/>
                  </a:cubicBezTo>
                  <a:cubicBezTo>
                    <a:pt x="52785" y="213455"/>
                    <a:pt x="7574" y="167399"/>
                    <a:pt x="7574" y="110585"/>
                  </a:cubicBezTo>
                  <a:cubicBezTo>
                    <a:pt x="7574" y="53772"/>
                    <a:pt x="52785" y="7715"/>
                    <a:pt x="108555" y="7715"/>
                  </a:cubicBezTo>
                  <a:cubicBezTo>
                    <a:pt x="164326" y="7715"/>
                    <a:pt x="209537" y="53772"/>
                    <a:pt x="209537" y="110585"/>
                  </a:cubicBezTo>
                  <a:close/>
                </a:path>
              </a:pathLst>
            </a:custGeom>
            <a:solidFill>
              <a:srgbClr val="0AA14A"/>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AA14A"/>
                </a:solidFill>
                <a:latin typeface="Calibri"/>
                <a:ea typeface="Calibri"/>
                <a:cs typeface="Calibri"/>
                <a:sym typeface="Calibri"/>
              </a:endParaRPr>
            </a:p>
          </p:txBody>
        </p:sp>
      </p:grpSp>
      <p:sp>
        <p:nvSpPr>
          <p:cNvPr id="845" name="Google Shape;845;p27"/>
          <p:cNvSpPr txBox="1"/>
          <p:nvPr/>
        </p:nvSpPr>
        <p:spPr>
          <a:xfrm>
            <a:off x="626289" y="1812178"/>
            <a:ext cx="9221847" cy="379891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chemeClr val="dk1"/>
              </a:buClr>
              <a:buSzPts val="2000"/>
              <a:buFont typeface="Arial"/>
              <a:buChar char="•"/>
            </a:pPr>
            <a:r>
              <a:rPr lang="en-US" sz="2000">
                <a:solidFill>
                  <a:schemeClr val="dk1"/>
                </a:solidFill>
                <a:latin typeface="Calibri"/>
                <a:ea typeface="Calibri"/>
                <a:cs typeface="Calibri"/>
                <a:sym typeface="Calibri"/>
              </a:rPr>
              <a:t>Hvad er nødvendigt for at udarbejde </a:t>
            </a:r>
            <a:r>
              <a:rPr lang="en-US" sz="2000">
                <a:solidFill>
                  <a:schemeClr val="dk1"/>
                </a:solidFill>
                <a:latin typeface="Calibri"/>
                <a:ea typeface="Calibri"/>
                <a:cs typeface="Calibri"/>
                <a:sym typeface="Calibri"/>
              </a:rPr>
              <a:t>mikro-læringsmoduler</a:t>
            </a:r>
            <a:r>
              <a:rPr b="1" lang="en-US" sz="2000">
                <a:solidFill>
                  <a:schemeClr val="dk1"/>
                </a:solidFill>
                <a:latin typeface="Calibri"/>
                <a:ea typeface="Calibri"/>
                <a:cs typeface="Calibri"/>
                <a:sym typeface="Calibri"/>
              </a:rPr>
              <a:t>?</a:t>
            </a:r>
            <a:endParaRPr/>
          </a:p>
          <a:p>
            <a:pPr indent="-143999" lvl="2" marL="432000" marR="0" rtl="0" algn="l">
              <a:spcBef>
                <a:spcPts val="0"/>
              </a:spcBef>
              <a:spcAft>
                <a:spcPts val="0"/>
              </a:spcAft>
              <a:buClr>
                <a:srgbClr val="0AA14A"/>
              </a:buClr>
              <a:buSzPts val="1600"/>
              <a:buFont typeface="Arial"/>
              <a:buChar char="•"/>
            </a:pPr>
            <a:r>
              <a:rPr b="1" i="0" lang="en-US" sz="1600" u="none" cap="none" strike="noStrike">
                <a:solidFill>
                  <a:srgbClr val="0AA14A"/>
                </a:solidFill>
                <a:latin typeface="Calibri"/>
                <a:ea typeface="Calibri"/>
                <a:cs typeface="Calibri"/>
                <a:sym typeface="Calibri"/>
              </a:rPr>
              <a:t>Beslutning om leveringsform og respektive kvalitetssikring</a:t>
            </a:r>
            <a:endParaRPr b="1" i="0" sz="1600" u="none" cap="none" strike="noStrike">
              <a:solidFill>
                <a:srgbClr val="0AA14A"/>
              </a:solidFill>
              <a:latin typeface="Calibri"/>
              <a:ea typeface="Calibri"/>
              <a:cs typeface="Calibri"/>
              <a:sym typeface="Calibri"/>
            </a:endParaRPr>
          </a:p>
          <a:p>
            <a:pPr indent="-143999" lvl="2" marL="432000" marR="0" rtl="0" algn="l">
              <a:spcBef>
                <a:spcPts val="0"/>
              </a:spcBef>
              <a:spcAft>
                <a:spcPts val="0"/>
              </a:spcAft>
              <a:buClr>
                <a:schemeClr val="dk1"/>
              </a:buClr>
              <a:buSzPts val="1600"/>
              <a:buFont typeface="Arial"/>
              <a:buChar char="•"/>
            </a:pPr>
            <a:r>
              <a:rPr b="0" i="0" lang="en-US" sz="1600" u="none" cap="none" strike="noStrike">
                <a:solidFill>
                  <a:schemeClr val="dk1"/>
                </a:solidFill>
                <a:latin typeface="Calibri"/>
                <a:ea typeface="Calibri"/>
                <a:cs typeface="Calibri"/>
                <a:sym typeface="Calibri"/>
              </a:rPr>
              <a:t>Kun F2F levering og kvalitetsvurdering for hvert nyt kursus </a:t>
            </a:r>
            <a:endParaRPr b="0" i="0" sz="1600" u="none" cap="none" strike="noStrike">
              <a:solidFill>
                <a:schemeClr val="dk1"/>
              </a:solidFill>
              <a:latin typeface="Calibri"/>
              <a:ea typeface="Calibri"/>
              <a:cs typeface="Calibri"/>
              <a:sym typeface="Calibri"/>
            </a:endParaRPr>
          </a:p>
          <a:p>
            <a:pPr indent="-143999" lvl="2" marL="432000" marR="0" rtl="0" algn="l">
              <a:spcBef>
                <a:spcPts val="0"/>
              </a:spcBef>
              <a:spcAft>
                <a:spcPts val="0"/>
              </a:spcAft>
              <a:buClr>
                <a:schemeClr val="dk1"/>
              </a:buClr>
              <a:buSzPts val="1600"/>
              <a:buFont typeface="Arial"/>
              <a:buChar char="•"/>
            </a:pPr>
            <a:r>
              <a:rPr b="0" i="0" lang="en-US" sz="1600" u="none" cap="none" strike="noStrike">
                <a:solidFill>
                  <a:schemeClr val="dk1"/>
                </a:solidFill>
                <a:latin typeface="Calibri"/>
                <a:ea typeface="Calibri"/>
                <a:cs typeface="Calibri"/>
                <a:sym typeface="Calibri"/>
              </a:rPr>
              <a:t>Papir format for hvert kursus og certifikat </a:t>
            </a:r>
            <a:endParaRPr/>
          </a:p>
          <a:p>
            <a:pPr indent="0" lvl="0" marL="284400" marR="0" rtl="0" algn="l">
              <a:lnSpc>
                <a:spcPct val="120000"/>
              </a:lnSpc>
              <a:spcBef>
                <a:spcPts val="0"/>
              </a:spcBef>
              <a:spcAft>
                <a:spcPts val="0"/>
              </a:spcAft>
              <a:buNone/>
            </a:pPr>
            <a:r>
              <a:t/>
            </a:r>
            <a:endParaRPr sz="1600">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2000"/>
              <a:buFont typeface="Arial"/>
              <a:buChar char="•"/>
            </a:pPr>
            <a:r>
              <a:rPr lang="en-US" sz="2000">
                <a:solidFill>
                  <a:schemeClr val="dk1"/>
                </a:solidFill>
                <a:latin typeface="Calibri"/>
                <a:ea typeface="Calibri"/>
                <a:cs typeface="Calibri"/>
                <a:sym typeface="Calibri"/>
              </a:rPr>
              <a:t>mikro-læringsmoduler</a:t>
            </a:r>
            <a:r>
              <a:rPr lang="en-US" sz="2000">
                <a:solidFill>
                  <a:schemeClr val="dk1"/>
                </a:solidFill>
                <a:latin typeface="Calibri"/>
                <a:ea typeface="Calibri"/>
                <a:cs typeface="Calibri"/>
                <a:sym typeface="Calibri"/>
              </a:rPr>
              <a:t> kan bruges til undervisning i... </a:t>
            </a:r>
            <a:endParaRPr b="1" sz="2000">
              <a:solidFill>
                <a:schemeClr val="dk1"/>
              </a:solidFill>
              <a:latin typeface="Calibri"/>
              <a:ea typeface="Calibri"/>
              <a:cs typeface="Calibri"/>
              <a:sym typeface="Calibri"/>
            </a:endParaRPr>
          </a:p>
          <a:p>
            <a:pPr indent="-143999" lvl="2" marL="432000" marR="0" rtl="0" algn="l">
              <a:spcBef>
                <a:spcPts val="0"/>
              </a:spcBef>
              <a:spcAft>
                <a:spcPts val="0"/>
              </a:spcAft>
              <a:buClr>
                <a:srgbClr val="0AA14A"/>
              </a:buClr>
              <a:buSzPts val="1600"/>
              <a:buFont typeface="Arial"/>
              <a:buChar char="•"/>
            </a:pPr>
            <a:r>
              <a:rPr b="1" i="0" lang="en-US" sz="1600" u="none" cap="none" strike="noStrike">
                <a:solidFill>
                  <a:srgbClr val="0AA14A"/>
                </a:solidFill>
                <a:latin typeface="Calibri"/>
                <a:ea typeface="Calibri"/>
                <a:cs typeface="Calibri"/>
                <a:sym typeface="Calibri"/>
              </a:rPr>
              <a:t>Nye programmer</a:t>
            </a:r>
            <a:endParaRPr b="1" i="0" sz="1600" u="none" cap="none" strike="noStrike">
              <a:solidFill>
                <a:srgbClr val="0AA14A"/>
              </a:solidFill>
              <a:latin typeface="Calibri"/>
              <a:ea typeface="Calibri"/>
              <a:cs typeface="Calibri"/>
              <a:sym typeface="Calibri"/>
            </a:endParaRPr>
          </a:p>
          <a:p>
            <a:pPr indent="-143999" lvl="2" marL="432000" marR="0" rtl="0" algn="l">
              <a:spcBef>
                <a:spcPts val="0"/>
              </a:spcBef>
              <a:spcAft>
                <a:spcPts val="0"/>
              </a:spcAft>
              <a:buClr>
                <a:schemeClr val="dk1"/>
              </a:buClr>
              <a:buSzPts val="1600"/>
              <a:buFont typeface="Arial"/>
              <a:buChar char="•"/>
            </a:pPr>
            <a:r>
              <a:rPr b="0" i="0" lang="en-US" sz="1600" u="none" cap="none" strike="noStrike">
                <a:solidFill>
                  <a:schemeClr val="dk1"/>
                </a:solidFill>
                <a:latin typeface="Calibri"/>
                <a:ea typeface="Calibri"/>
                <a:cs typeface="Calibri"/>
                <a:sym typeface="Calibri"/>
              </a:rPr>
              <a:t>Det samme som fulde grader</a:t>
            </a:r>
            <a:endParaRPr b="0" i="0" sz="1600" u="none" cap="none" strike="noStrike">
              <a:solidFill>
                <a:schemeClr val="dk1"/>
              </a:solidFill>
              <a:latin typeface="Calibri"/>
              <a:ea typeface="Calibri"/>
              <a:cs typeface="Calibri"/>
              <a:sym typeface="Calibri"/>
            </a:endParaRPr>
          </a:p>
          <a:p>
            <a:pPr indent="-143999" lvl="2" marL="432000" marR="0" rtl="0" algn="l">
              <a:spcBef>
                <a:spcPts val="0"/>
              </a:spcBef>
              <a:spcAft>
                <a:spcPts val="0"/>
              </a:spcAft>
              <a:buClr>
                <a:schemeClr val="dk1"/>
              </a:buClr>
              <a:buSzPts val="1600"/>
              <a:buFont typeface="Arial"/>
              <a:buChar char="•"/>
            </a:pPr>
            <a:r>
              <a:rPr b="0" i="0" lang="en-US" sz="1600" u="none" cap="none" strike="noStrike">
                <a:solidFill>
                  <a:schemeClr val="dk1"/>
                </a:solidFill>
                <a:latin typeface="Calibri"/>
                <a:ea typeface="Calibri"/>
                <a:cs typeface="Calibri"/>
                <a:sym typeface="Calibri"/>
              </a:rPr>
              <a:t>Gammelt indhold I nyt format</a:t>
            </a:r>
            <a:endParaRPr b="0" i="0" sz="1600" u="none" cap="none" strike="noStrike">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2000"/>
              <a:buFont typeface="Arial"/>
              <a:buChar char="•"/>
            </a:pPr>
            <a:r>
              <a:rPr lang="en-US" sz="2000">
                <a:solidFill>
                  <a:schemeClr val="dk1"/>
                </a:solidFill>
                <a:latin typeface="Calibri"/>
                <a:ea typeface="Calibri"/>
                <a:cs typeface="Calibri"/>
                <a:sym typeface="Calibri"/>
              </a:rPr>
              <a:t>En mikrolegitimationscertificering skal omfatte…</a:t>
            </a:r>
            <a:endParaRPr b="1" sz="2000">
              <a:solidFill>
                <a:schemeClr val="dk1"/>
              </a:solidFill>
              <a:latin typeface="Calibri"/>
              <a:ea typeface="Calibri"/>
              <a:cs typeface="Calibri"/>
              <a:sym typeface="Calibri"/>
            </a:endParaRPr>
          </a:p>
          <a:p>
            <a:pPr indent="-143999" lvl="2" marL="432000" marR="0" rtl="0" algn="l">
              <a:spcBef>
                <a:spcPts val="0"/>
              </a:spcBef>
              <a:spcAft>
                <a:spcPts val="0"/>
              </a:spcAft>
              <a:buClr>
                <a:srgbClr val="0AA14A"/>
              </a:buClr>
              <a:buSzPts val="1600"/>
              <a:buFont typeface="Arial"/>
              <a:buChar char="•"/>
            </a:pPr>
            <a:r>
              <a:rPr b="1" i="0" lang="en-US" sz="1600" u="none" cap="none" strike="noStrike">
                <a:solidFill>
                  <a:srgbClr val="0AA14A"/>
                </a:solidFill>
                <a:latin typeface="Calibri"/>
                <a:ea typeface="Calibri"/>
                <a:cs typeface="Calibri"/>
                <a:sym typeface="Calibri"/>
              </a:rPr>
              <a:t>Det belønnende organ</a:t>
            </a:r>
            <a:endParaRPr b="1" i="0" sz="1600" u="none" cap="none" strike="noStrike">
              <a:solidFill>
                <a:srgbClr val="0AA14A"/>
              </a:solidFill>
              <a:latin typeface="Calibri"/>
              <a:ea typeface="Calibri"/>
              <a:cs typeface="Calibri"/>
              <a:sym typeface="Calibri"/>
            </a:endParaRPr>
          </a:p>
          <a:p>
            <a:pPr indent="-143999" lvl="2" marL="432000" marR="0" rtl="0" algn="l">
              <a:spcBef>
                <a:spcPts val="0"/>
              </a:spcBef>
              <a:spcAft>
                <a:spcPts val="0"/>
              </a:spcAft>
              <a:buClr>
                <a:schemeClr val="dk1"/>
              </a:buClr>
              <a:buSzPts val="1600"/>
              <a:buFont typeface="Arial"/>
              <a:buChar char="•"/>
            </a:pPr>
            <a:r>
              <a:rPr b="0" i="0" lang="en-US" sz="1600" u="none" cap="none" strike="noStrike">
                <a:solidFill>
                  <a:schemeClr val="dk1"/>
                </a:solidFill>
                <a:latin typeface="Calibri"/>
                <a:ea typeface="Calibri"/>
                <a:cs typeface="Calibri"/>
                <a:sym typeface="Calibri"/>
              </a:rPr>
              <a:t>Vurderingstiden</a:t>
            </a:r>
            <a:endParaRPr b="0" i="0" sz="1600" u="none" cap="none" strike="noStrike">
              <a:solidFill>
                <a:schemeClr val="dk1"/>
              </a:solidFill>
              <a:latin typeface="Calibri"/>
              <a:ea typeface="Calibri"/>
              <a:cs typeface="Calibri"/>
              <a:sym typeface="Calibri"/>
            </a:endParaRPr>
          </a:p>
          <a:p>
            <a:pPr indent="-143999" lvl="2" marL="432000" marR="0" rtl="0" algn="l">
              <a:spcBef>
                <a:spcPts val="0"/>
              </a:spcBef>
              <a:spcAft>
                <a:spcPts val="0"/>
              </a:spcAft>
              <a:buClr>
                <a:schemeClr val="dk1"/>
              </a:buClr>
              <a:buSzPts val="1600"/>
              <a:buFont typeface="Arial"/>
              <a:buChar char="•"/>
            </a:pPr>
            <a:r>
              <a:rPr b="0" i="0" lang="en-US" sz="1600" u="none" cap="none" strike="noStrike">
                <a:solidFill>
                  <a:schemeClr val="dk1"/>
                </a:solidFill>
                <a:latin typeface="Calibri"/>
                <a:ea typeface="Calibri"/>
                <a:cs typeface="Calibri"/>
                <a:sym typeface="Calibri"/>
              </a:rPr>
              <a:t>Måden, hvorpå de kan deles</a:t>
            </a:r>
            <a:endParaRPr b="0" i="0" sz="1600" u="none" cap="none" strike="noStrike">
              <a:solidFill>
                <a:schemeClr val="dk1"/>
              </a:solidFill>
              <a:latin typeface="Calibri"/>
              <a:ea typeface="Calibri"/>
              <a:cs typeface="Calibri"/>
              <a:sym typeface="Calibri"/>
            </a:endParaRPr>
          </a:p>
          <a:p>
            <a:pPr indent="-143999" lvl="2" marL="432000" marR="0" rtl="0" algn="l">
              <a:spcBef>
                <a:spcPts val="0"/>
              </a:spcBef>
              <a:spcAft>
                <a:spcPts val="0"/>
              </a:spcAft>
              <a:buNone/>
            </a:pPr>
            <a:r>
              <a:t/>
            </a:r>
            <a:endParaRPr b="0" i="0" sz="1600" u="none" cap="none" strike="noStrike">
              <a:solidFill>
                <a:schemeClr val="dk1"/>
              </a:solidFill>
              <a:latin typeface="Calibri"/>
              <a:ea typeface="Calibri"/>
              <a:cs typeface="Calibri"/>
              <a:sym typeface="Calibri"/>
            </a:endParaRPr>
          </a:p>
          <a:p>
            <a:pPr indent="-143999" lvl="2" marL="432000" marR="0" rtl="0" algn="l">
              <a:spcBef>
                <a:spcPts val="0"/>
              </a:spcBef>
              <a:spcAft>
                <a:spcPts val="0"/>
              </a:spcAft>
              <a:buNone/>
            </a:pPr>
            <a:r>
              <a:t/>
            </a:r>
            <a:endParaRPr b="0" i="0" sz="1600" u="none" cap="none" strike="noStrike">
              <a:solidFill>
                <a:schemeClr val="dk1"/>
              </a:solidFill>
              <a:latin typeface="Calibri"/>
              <a:ea typeface="Calibri"/>
              <a:cs typeface="Calibri"/>
              <a:sym typeface="Calibri"/>
            </a:endParaRPr>
          </a:p>
          <a:p>
            <a:pPr indent="-143999" lvl="2" marL="432000" marR="0" rtl="0" algn="l">
              <a:spcBef>
                <a:spcPts val="0"/>
              </a:spcBef>
              <a:spcAft>
                <a:spcPts val="0"/>
              </a:spcAft>
              <a:buNone/>
            </a:pPr>
            <a:r>
              <a:t/>
            </a:r>
            <a:endParaRPr b="0" i="0" sz="1600" u="none" cap="none" strike="noStrike">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2000"/>
              <a:buFont typeface="Arial"/>
              <a:buChar char="•"/>
            </a:pPr>
            <a:r>
              <a:rPr lang="en-US" sz="2000">
                <a:solidFill>
                  <a:schemeClr val="dk1"/>
                </a:solidFill>
                <a:latin typeface="Calibri"/>
                <a:ea typeface="Calibri"/>
                <a:cs typeface="Calibri"/>
                <a:sym typeface="Calibri"/>
              </a:rPr>
              <a:t>Hvor skal </a:t>
            </a:r>
            <a:r>
              <a:rPr lang="en-US" sz="2000">
                <a:solidFill>
                  <a:schemeClr val="dk1"/>
                </a:solidFill>
                <a:latin typeface="Calibri"/>
                <a:ea typeface="Calibri"/>
                <a:cs typeface="Calibri"/>
                <a:sym typeface="Calibri"/>
              </a:rPr>
              <a:t>mikro-læringsmoduler</a:t>
            </a:r>
            <a:r>
              <a:rPr lang="en-US" sz="2000">
                <a:solidFill>
                  <a:schemeClr val="dk1"/>
                </a:solidFill>
                <a:latin typeface="Calibri"/>
                <a:ea typeface="Calibri"/>
                <a:cs typeface="Calibri"/>
                <a:sym typeface="Calibri"/>
              </a:rPr>
              <a:t> opbevares?</a:t>
            </a:r>
            <a:endParaRPr b="1" sz="2000">
              <a:solidFill>
                <a:schemeClr val="dk1"/>
              </a:solidFill>
              <a:latin typeface="Calibri"/>
              <a:ea typeface="Calibri"/>
              <a:cs typeface="Calibri"/>
              <a:sym typeface="Calibri"/>
            </a:endParaRPr>
          </a:p>
          <a:p>
            <a:pPr indent="-143999" lvl="2" marL="432000" marR="0" rtl="0" algn="l">
              <a:spcBef>
                <a:spcPts val="0"/>
              </a:spcBef>
              <a:spcAft>
                <a:spcPts val="0"/>
              </a:spcAft>
              <a:buClr>
                <a:schemeClr val="dk1"/>
              </a:buClr>
              <a:buSzPts val="1600"/>
              <a:buFont typeface="Arial"/>
              <a:buChar char="•"/>
            </a:pPr>
            <a:r>
              <a:rPr b="0" i="0" lang="en-US" sz="1600" u="none" cap="none" strike="noStrike">
                <a:solidFill>
                  <a:schemeClr val="dk1"/>
                </a:solidFill>
                <a:latin typeface="Calibri"/>
                <a:ea typeface="Calibri"/>
                <a:cs typeface="Calibri"/>
                <a:sym typeface="Calibri"/>
              </a:rPr>
              <a:t>På papir for at undgå hacking</a:t>
            </a:r>
            <a:endParaRPr b="0" i="0" sz="1600" u="none" cap="none" strike="noStrike">
              <a:solidFill>
                <a:schemeClr val="dk1"/>
              </a:solidFill>
              <a:latin typeface="Calibri"/>
              <a:ea typeface="Calibri"/>
              <a:cs typeface="Calibri"/>
              <a:sym typeface="Calibri"/>
            </a:endParaRPr>
          </a:p>
          <a:p>
            <a:pPr indent="-143999" lvl="2" marL="432000" marR="0" rtl="0" algn="l">
              <a:spcBef>
                <a:spcPts val="0"/>
              </a:spcBef>
              <a:spcAft>
                <a:spcPts val="0"/>
              </a:spcAft>
              <a:buClr>
                <a:srgbClr val="0AA14A"/>
              </a:buClr>
              <a:buSzPts val="1600"/>
              <a:buFont typeface="Arial"/>
              <a:buChar char="•"/>
            </a:pPr>
            <a:r>
              <a:rPr b="1" i="0" lang="en-US" sz="1600" u="none" cap="none" strike="noStrike">
                <a:solidFill>
                  <a:srgbClr val="0AA14A"/>
                </a:solidFill>
                <a:latin typeface="Calibri"/>
                <a:ea typeface="Calibri"/>
                <a:cs typeface="Calibri"/>
                <a:sym typeface="Calibri"/>
              </a:rPr>
              <a:t>Digitalt for at sikre portabilitet</a:t>
            </a:r>
            <a:endParaRPr b="1" i="0" sz="1600" u="none" cap="none" strike="noStrike">
              <a:solidFill>
                <a:srgbClr val="0AA14A"/>
              </a:solidFill>
              <a:latin typeface="Calibri"/>
              <a:ea typeface="Calibri"/>
              <a:cs typeface="Calibri"/>
              <a:sym typeface="Calibri"/>
            </a:endParaRPr>
          </a:p>
          <a:p>
            <a:pPr indent="-143999" lvl="2" marL="432000" marR="0" rtl="0" algn="l">
              <a:spcBef>
                <a:spcPts val="0"/>
              </a:spcBef>
              <a:spcAft>
                <a:spcPts val="0"/>
              </a:spcAft>
              <a:buClr>
                <a:schemeClr val="dk1"/>
              </a:buClr>
              <a:buSzPts val="1600"/>
              <a:buFont typeface="Arial"/>
              <a:buChar char="•"/>
            </a:pPr>
            <a:r>
              <a:rPr b="0" i="0" lang="en-US" sz="1600" u="none" cap="none" strike="noStrike">
                <a:solidFill>
                  <a:schemeClr val="dk1"/>
                </a:solidFill>
                <a:latin typeface="Calibri"/>
                <a:ea typeface="Calibri"/>
                <a:cs typeface="Calibri"/>
                <a:sym typeface="Calibri"/>
              </a:rPr>
              <a:t>Med uddannelsesinstitutionen for at give mulighed for kvalitetstjek</a:t>
            </a:r>
            <a:endParaRPr/>
          </a:p>
          <a:p>
            <a:pPr indent="-42399" lvl="2" marL="432000" marR="0" rtl="0" algn="l">
              <a:spcBef>
                <a:spcPts val="0"/>
              </a:spcBef>
              <a:spcAft>
                <a:spcPts val="0"/>
              </a:spcAft>
              <a:buClr>
                <a:schemeClr val="dk1"/>
              </a:buClr>
              <a:buSzPts val="1600"/>
              <a:buFont typeface="Arial"/>
              <a:buNone/>
            </a:pPr>
            <a:r>
              <a:t/>
            </a:r>
            <a:endParaRPr b="0" i="0" sz="1600" u="none" cap="none" strike="noStrike">
              <a:solidFill>
                <a:schemeClr val="dk1"/>
              </a:solidFill>
              <a:latin typeface="Calibri"/>
              <a:ea typeface="Calibri"/>
              <a:cs typeface="Calibri"/>
              <a:sym typeface="Calibri"/>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9" name="Shape 849"/>
        <p:cNvGrpSpPr/>
        <p:nvPr/>
      </p:nvGrpSpPr>
      <p:grpSpPr>
        <a:xfrm>
          <a:off x="0" y="0"/>
          <a:ext cx="0" cy="0"/>
          <a:chOff x="0" y="0"/>
          <a:chExt cx="0" cy="0"/>
        </a:xfrm>
      </p:grpSpPr>
      <p:sp>
        <p:nvSpPr>
          <p:cNvPr id="850" name="Google Shape;850;p28"/>
          <p:cNvSpPr txBox="1"/>
          <p:nvPr/>
        </p:nvSpPr>
        <p:spPr>
          <a:xfrm>
            <a:off x="528320" y="717439"/>
            <a:ext cx="8948057" cy="76944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AA14A"/>
              </a:buClr>
              <a:buSzPts val="2400"/>
              <a:buFont typeface="Calibri"/>
              <a:buNone/>
            </a:pPr>
            <a:r>
              <a:rPr b="1" lang="en-US" sz="2400">
                <a:solidFill>
                  <a:srgbClr val="0AA14A"/>
                </a:solidFill>
                <a:latin typeface="Calibri"/>
                <a:ea typeface="Calibri"/>
                <a:cs typeface="Calibri"/>
                <a:sym typeface="Calibri"/>
              </a:rPr>
              <a:t>Fantastisk!</a:t>
            </a:r>
            <a:endParaRPr/>
          </a:p>
          <a:p>
            <a:pPr indent="0" lvl="0" marL="0" marR="0" rtl="0" algn="l">
              <a:spcBef>
                <a:spcPts val="0"/>
              </a:spcBef>
              <a:spcAft>
                <a:spcPts val="0"/>
              </a:spcAft>
              <a:buNone/>
            </a:pPr>
            <a:r>
              <a:rPr lang="en-US" sz="2000">
                <a:solidFill>
                  <a:schemeClr val="dk1"/>
                </a:solidFill>
                <a:latin typeface="Calibri"/>
                <a:ea typeface="Calibri"/>
                <a:cs typeface="Calibri"/>
                <a:sym typeface="Calibri"/>
              </a:rPr>
              <a:t>Husk (nu ved du):</a:t>
            </a:r>
            <a:endParaRPr/>
          </a:p>
        </p:txBody>
      </p:sp>
      <p:sp>
        <p:nvSpPr>
          <p:cNvPr id="851" name="Google Shape;851;p28"/>
          <p:cNvSpPr txBox="1"/>
          <p:nvPr/>
        </p:nvSpPr>
        <p:spPr>
          <a:xfrm>
            <a:off x="621778" y="2545213"/>
            <a:ext cx="3401582" cy="1372788"/>
          </a:xfrm>
          <a:prstGeom prst="rect">
            <a:avLst/>
          </a:prstGeom>
          <a:noFill/>
          <a:ln>
            <a:noFill/>
          </a:ln>
        </p:spPr>
        <p:txBody>
          <a:bodyPr anchorCtr="0" anchor="t" bIns="91425" lIns="91425" spcFirstLastPara="1" rIns="91425" wrap="square" tIns="91425">
            <a:noAutofit/>
          </a:bodyPr>
          <a:lstStyle/>
          <a:p>
            <a:pPr indent="-228600" lvl="0" marL="228600" marR="0" rtl="0" algn="l">
              <a:lnSpc>
                <a:spcPct val="100000"/>
              </a:lnSpc>
              <a:spcBef>
                <a:spcPts val="0"/>
              </a:spcBef>
              <a:spcAft>
                <a:spcPts val="0"/>
              </a:spcAft>
              <a:buClr>
                <a:schemeClr val="dk1"/>
              </a:buClr>
              <a:buSzPts val="2000"/>
              <a:buFont typeface="Arial"/>
              <a:buChar char="•"/>
            </a:pPr>
            <a:r>
              <a:rPr b="1" lang="en-US" sz="2000">
                <a:solidFill>
                  <a:schemeClr val="dk1"/>
                </a:solidFill>
                <a:latin typeface="Calibri"/>
                <a:ea typeface="Calibri"/>
                <a:cs typeface="Calibri"/>
                <a:sym typeface="Calibri"/>
              </a:rPr>
              <a:t>Hvad </a:t>
            </a:r>
            <a:r>
              <a:rPr b="1" lang="en-US" sz="2000">
                <a:solidFill>
                  <a:schemeClr val="dk1"/>
                </a:solidFill>
                <a:latin typeface="Calibri"/>
                <a:ea typeface="Calibri"/>
                <a:cs typeface="Calibri"/>
                <a:sym typeface="Calibri"/>
              </a:rPr>
              <a:t>mikro-læringsmoduler</a:t>
            </a:r>
            <a:r>
              <a:rPr b="1" lang="en-US" sz="2000">
                <a:solidFill>
                  <a:schemeClr val="dk1"/>
                </a:solidFill>
                <a:latin typeface="Calibri"/>
                <a:ea typeface="Calibri"/>
                <a:cs typeface="Calibri"/>
                <a:sym typeface="Calibri"/>
              </a:rPr>
              <a:t> er</a:t>
            </a:r>
            <a:endParaRPr b="1" sz="2000">
              <a:solidFill>
                <a:schemeClr val="dk1"/>
              </a:solidFill>
              <a:latin typeface="Calibri"/>
              <a:ea typeface="Calibri"/>
              <a:cs typeface="Calibri"/>
              <a:sym typeface="Calibri"/>
            </a:endParaRPr>
          </a:p>
          <a:p>
            <a:pPr indent="0" lvl="0" marL="230400" marR="0" rtl="0" algn="l">
              <a:lnSpc>
                <a:spcPct val="100000"/>
              </a:lnSpc>
              <a:spcBef>
                <a:spcPts val="0"/>
              </a:spcBef>
              <a:spcAft>
                <a:spcPts val="0"/>
              </a:spcAft>
              <a:buClr>
                <a:schemeClr val="dk1"/>
              </a:buClr>
              <a:buSzPts val="2000"/>
              <a:buFont typeface="Arial"/>
              <a:buNone/>
            </a:pPr>
            <a:r>
              <a:rPr lang="en-US" sz="2000">
                <a:solidFill>
                  <a:schemeClr val="dk1"/>
                </a:solidFill>
                <a:latin typeface="Calibri"/>
                <a:ea typeface="Calibri"/>
                <a:cs typeface="Calibri"/>
                <a:sym typeface="Calibri"/>
              </a:rPr>
              <a:t>Kend til deres baggrund</a:t>
            </a:r>
            <a:endParaRPr sz="2000">
              <a:solidFill>
                <a:schemeClr val="dk1"/>
              </a:solidFill>
              <a:latin typeface="Calibri"/>
              <a:ea typeface="Calibri"/>
              <a:cs typeface="Calibri"/>
              <a:sym typeface="Calibri"/>
            </a:endParaRPr>
          </a:p>
        </p:txBody>
      </p:sp>
      <p:cxnSp>
        <p:nvCxnSpPr>
          <p:cNvPr id="852" name="Google Shape;852;p28"/>
          <p:cNvCxnSpPr/>
          <p:nvPr/>
        </p:nvCxnSpPr>
        <p:spPr>
          <a:xfrm>
            <a:off x="528320" y="3631149"/>
            <a:ext cx="9469120" cy="0"/>
          </a:xfrm>
          <a:prstGeom prst="straightConnector1">
            <a:avLst/>
          </a:prstGeom>
          <a:noFill/>
          <a:ln cap="flat" cmpd="sng" w="9525">
            <a:solidFill>
              <a:srgbClr val="0AA14A"/>
            </a:solidFill>
            <a:prstDash val="dash"/>
            <a:round/>
            <a:headEnd len="sm" w="sm" type="none"/>
            <a:tailEnd len="sm" w="sm" type="none"/>
          </a:ln>
        </p:spPr>
      </p:cxnSp>
      <p:grpSp>
        <p:nvGrpSpPr>
          <p:cNvPr id="853" name="Google Shape;853;p28"/>
          <p:cNvGrpSpPr/>
          <p:nvPr/>
        </p:nvGrpSpPr>
        <p:grpSpPr>
          <a:xfrm>
            <a:off x="10207680" y="3008972"/>
            <a:ext cx="1440000" cy="1022400"/>
            <a:chOff x="6955701" y="2238940"/>
            <a:chExt cx="3578490" cy="2551227"/>
          </a:xfrm>
        </p:grpSpPr>
        <p:sp>
          <p:nvSpPr>
            <p:cNvPr id="854" name="Google Shape;854;p28"/>
            <p:cNvSpPr/>
            <p:nvPr/>
          </p:nvSpPr>
          <p:spPr>
            <a:xfrm>
              <a:off x="7186596" y="2890910"/>
              <a:ext cx="833100" cy="833247"/>
            </a:xfrm>
            <a:custGeom>
              <a:rect b="b" l="l" r="r" t="t"/>
              <a:pathLst>
                <a:path extrusionOk="0" h="833247" w="833099">
                  <a:moveTo>
                    <a:pt x="7574" y="418186"/>
                  </a:moveTo>
                  <a:cubicBezTo>
                    <a:pt x="47108" y="965557"/>
                    <a:pt x="790081" y="965403"/>
                    <a:pt x="829464" y="418186"/>
                  </a:cubicBezTo>
                  <a:cubicBezTo>
                    <a:pt x="789930" y="-129185"/>
                    <a:pt x="47007" y="-129031"/>
                    <a:pt x="7574" y="418186"/>
                  </a:cubicBezTo>
                  <a:close/>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55" name="Google Shape;855;p28"/>
            <p:cNvSpPr/>
            <p:nvPr/>
          </p:nvSpPr>
          <p:spPr>
            <a:xfrm>
              <a:off x="7597490" y="3720319"/>
              <a:ext cx="10098" cy="210884"/>
            </a:xfrm>
            <a:custGeom>
              <a:rect b="b" l="l" r="r" t="t"/>
              <a:pathLst>
                <a:path extrusionOk="0" h="210883" w="10098">
                  <a:moveTo>
                    <a:pt x="7574" y="7715"/>
                  </a:moveTo>
                  <a:lnTo>
                    <a:pt x="7574" y="203734"/>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56" name="Google Shape;856;p28"/>
            <p:cNvSpPr/>
            <p:nvPr/>
          </p:nvSpPr>
          <p:spPr>
            <a:xfrm>
              <a:off x="6955701" y="3932132"/>
              <a:ext cx="1600561" cy="786956"/>
            </a:xfrm>
            <a:custGeom>
              <a:rect b="b" l="l" r="r" t="t"/>
              <a:pathLst>
                <a:path extrusionOk="0" h="786955" w="1600561">
                  <a:moveTo>
                    <a:pt x="1593896" y="17381"/>
                  </a:moveTo>
                  <a:lnTo>
                    <a:pt x="1473324" y="12238"/>
                  </a:lnTo>
                  <a:lnTo>
                    <a:pt x="1473324" y="652346"/>
                  </a:lnTo>
                  <a:lnTo>
                    <a:pt x="1322508" y="652346"/>
                  </a:lnTo>
                  <a:cubicBezTo>
                    <a:pt x="1296354" y="-213511"/>
                    <a:pt x="29891" y="-200806"/>
                    <a:pt x="7574" y="652398"/>
                  </a:cubicBezTo>
                  <a:cubicBezTo>
                    <a:pt x="7574" y="652346"/>
                    <a:pt x="794575" y="652346"/>
                    <a:pt x="794575" y="652346"/>
                  </a:cubicBezTo>
                  <a:lnTo>
                    <a:pt x="794575" y="782528"/>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57" name="Google Shape;857;p28"/>
            <p:cNvSpPr/>
            <p:nvPr/>
          </p:nvSpPr>
          <p:spPr>
            <a:xfrm>
              <a:off x="8428722" y="2784151"/>
              <a:ext cx="1908555" cy="1877378"/>
            </a:xfrm>
            <a:custGeom>
              <a:rect b="b" l="l" r="r" t="t"/>
              <a:pathLst>
                <a:path extrusionOk="0" h="1877377" w="1908555">
                  <a:moveTo>
                    <a:pt x="7574" y="1075146"/>
                  </a:moveTo>
                  <a:lnTo>
                    <a:pt x="7574" y="162020"/>
                  </a:lnTo>
                  <a:cubicBezTo>
                    <a:pt x="7574" y="43720"/>
                    <a:pt x="110726" y="7715"/>
                    <a:pt x="194390" y="7715"/>
                  </a:cubicBezTo>
                  <a:lnTo>
                    <a:pt x="1754558" y="7715"/>
                  </a:lnTo>
                  <a:cubicBezTo>
                    <a:pt x="1838222" y="7715"/>
                    <a:pt x="1906031" y="76792"/>
                    <a:pt x="1906031" y="162020"/>
                  </a:cubicBezTo>
                  <a:lnTo>
                    <a:pt x="1906031" y="187012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58" name="Google Shape;858;p28"/>
            <p:cNvSpPr/>
            <p:nvPr/>
          </p:nvSpPr>
          <p:spPr>
            <a:xfrm>
              <a:off x="8226758" y="2573318"/>
              <a:ext cx="2307433" cy="2216849"/>
            </a:xfrm>
            <a:custGeom>
              <a:rect b="b" l="l" r="r" t="t"/>
              <a:pathLst>
                <a:path extrusionOk="0" h="2216848" w="2307433">
                  <a:moveTo>
                    <a:pt x="7574" y="1580906"/>
                  </a:moveTo>
                  <a:lnTo>
                    <a:pt x="7574" y="176062"/>
                  </a:lnTo>
                  <a:cubicBezTo>
                    <a:pt x="7574" y="83068"/>
                    <a:pt x="75383" y="7715"/>
                    <a:pt x="159046" y="7715"/>
                  </a:cubicBezTo>
                  <a:lnTo>
                    <a:pt x="2153436" y="7715"/>
                  </a:lnTo>
                  <a:cubicBezTo>
                    <a:pt x="2237100" y="7715"/>
                    <a:pt x="2304909" y="83119"/>
                    <a:pt x="2304909" y="176062"/>
                  </a:cubicBezTo>
                  <a:lnTo>
                    <a:pt x="2304909" y="2209442"/>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59" name="Google Shape;859;p28"/>
            <p:cNvSpPr/>
            <p:nvPr/>
          </p:nvSpPr>
          <p:spPr>
            <a:xfrm>
              <a:off x="8726618" y="3113335"/>
              <a:ext cx="469565" cy="303467"/>
            </a:xfrm>
            <a:custGeom>
              <a:rect b="b" l="l" r="r" t="t"/>
              <a:pathLst>
                <a:path extrusionOk="0" h="303466" w="469565">
                  <a:moveTo>
                    <a:pt x="7574" y="141703"/>
                  </a:moveTo>
                  <a:lnTo>
                    <a:pt x="167680" y="298992"/>
                  </a:lnTo>
                  <a:lnTo>
                    <a:pt x="465021"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60" name="Google Shape;860;p28"/>
            <p:cNvSpPr/>
            <p:nvPr/>
          </p:nvSpPr>
          <p:spPr>
            <a:xfrm>
              <a:off x="9447123" y="3317223"/>
              <a:ext cx="570547" cy="20574"/>
            </a:xfrm>
            <a:custGeom>
              <a:rect b="b" l="l" r="r" t="t"/>
              <a:pathLst>
                <a:path extrusionOk="0" h="20574" w="570546">
                  <a:moveTo>
                    <a:pt x="7574" y="13527"/>
                  </a:moveTo>
                  <a:lnTo>
                    <a:pt x="567972"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61" name="Google Shape;861;p28"/>
            <p:cNvSpPr/>
            <p:nvPr/>
          </p:nvSpPr>
          <p:spPr>
            <a:xfrm>
              <a:off x="8737575" y="3563956"/>
              <a:ext cx="469565" cy="303467"/>
            </a:xfrm>
            <a:custGeom>
              <a:rect b="b" l="l" r="r" t="t"/>
              <a:pathLst>
                <a:path extrusionOk="0" h="303466" w="469565">
                  <a:moveTo>
                    <a:pt x="7574" y="141704"/>
                  </a:moveTo>
                  <a:lnTo>
                    <a:pt x="167731" y="298940"/>
                  </a:lnTo>
                  <a:lnTo>
                    <a:pt x="465071"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62" name="Google Shape;862;p28"/>
            <p:cNvSpPr/>
            <p:nvPr/>
          </p:nvSpPr>
          <p:spPr>
            <a:xfrm>
              <a:off x="9458130" y="3767845"/>
              <a:ext cx="570547" cy="20574"/>
            </a:xfrm>
            <a:custGeom>
              <a:rect b="b" l="l" r="r" t="t"/>
              <a:pathLst>
                <a:path extrusionOk="0" h="20574" w="570546">
                  <a:moveTo>
                    <a:pt x="7574" y="13527"/>
                  </a:moveTo>
                  <a:lnTo>
                    <a:pt x="567972"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63" name="Google Shape;863;p28"/>
            <p:cNvSpPr/>
            <p:nvPr/>
          </p:nvSpPr>
          <p:spPr>
            <a:xfrm>
              <a:off x="8743331" y="4014527"/>
              <a:ext cx="469565" cy="303467"/>
            </a:xfrm>
            <a:custGeom>
              <a:rect b="b" l="l" r="r" t="t"/>
              <a:pathLst>
                <a:path extrusionOk="0" h="303466" w="469565">
                  <a:moveTo>
                    <a:pt x="7574" y="141704"/>
                  </a:moveTo>
                  <a:lnTo>
                    <a:pt x="167680" y="298992"/>
                  </a:lnTo>
                  <a:lnTo>
                    <a:pt x="465021"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64" name="Google Shape;864;p28"/>
            <p:cNvSpPr/>
            <p:nvPr/>
          </p:nvSpPr>
          <p:spPr>
            <a:xfrm>
              <a:off x="9463835" y="4218415"/>
              <a:ext cx="570547" cy="20574"/>
            </a:xfrm>
            <a:custGeom>
              <a:rect b="b" l="l" r="r" t="t"/>
              <a:pathLst>
                <a:path extrusionOk="0" h="20574" w="570546">
                  <a:moveTo>
                    <a:pt x="7574" y="13527"/>
                  </a:moveTo>
                  <a:lnTo>
                    <a:pt x="567972"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65" name="Google Shape;865;p28"/>
            <p:cNvSpPr/>
            <p:nvPr/>
          </p:nvSpPr>
          <p:spPr>
            <a:xfrm>
              <a:off x="8938680" y="2238940"/>
              <a:ext cx="913885" cy="540068"/>
            </a:xfrm>
            <a:custGeom>
              <a:rect b="b" l="l" r="r" t="t"/>
              <a:pathLst>
                <a:path extrusionOk="0" h="540067" w="913884">
                  <a:moveTo>
                    <a:pt x="7574" y="537496"/>
                  </a:moveTo>
                  <a:lnTo>
                    <a:pt x="12623" y="254603"/>
                  </a:lnTo>
                  <a:lnTo>
                    <a:pt x="270126" y="254603"/>
                  </a:lnTo>
                  <a:cubicBezTo>
                    <a:pt x="270126" y="254603"/>
                    <a:pt x="254979" y="7715"/>
                    <a:pt x="472090" y="7715"/>
                  </a:cubicBezTo>
                  <a:cubicBezTo>
                    <a:pt x="689201" y="7715"/>
                    <a:pt x="683495" y="254603"/>
                    <a:pt x="683495" y="254603"/>
                  </a:cubicBezTo>
                  <a:lnTo>
                    <a:pt x="911360" y="254603"/>
                  </a:lnTo>
                  <a:lnTo>
                    <a:pt x="906311" y="537496"/>
                  </a:lnTo>
                </a:path>
              </a:pathLst>
            </a:custGeom>
            <a:solidFill>
              <a:srgbClr val="FFFFFF"/>
            </a:solid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66" name="Google Shape;866;p28"/>
            <p:cNvSpPr/>
            <p:nvPr/>
          </p:nvSpPr>
          <p:spPr>
            <a:xfrm>
              <a:off x="9302214" y="2341810"/>
              <a:ext cx="212062" cy="216027"/>
            </a:xfrm>
            <a:custGeom>
              <a:rect b="b" l="l" r="r" t="t"/>
              <a:pathLst>
                <a:path extrusionOk="0" h="216027" w="212061">
                  <a:moveTo>
                    <a:pt x="209537" y="110585"/>
                  </a:moveTo>
                  <a:cubicBezTo>
                    <a:pt x="209537" y="167399"/>
                    <a:pt x="164326" y="213455"/>
                    <a:pt x="108555" y="213455"/>
                  </a:cubicBezTo>
                  <a:cubicBezTo>
                    <a:pt x="52785" y="213455"/>
                    <a:pt x="7574" y="167399"/>
                    <a:pt x="7574" y="110585"/>
                  </a:cubicBezTo>
                  <a:cubicBezTo>
                    <a:pt x="7574" y="53772"/>
                    <a:pt x="52785" y="7715"/>
                    <a:pt x="108555" y="7715"/>
                  </a:cubicBezTo>
                  <a:cubicBezTo>
                    <a:pt x="164326" y="7715"/>
                    <a:pt x="209537" y="53772"/>
                    <a:pt x="209537" y="110585"/>
                  </a:cubicBezTo>
                  <a:close/>
                </a:path>
              </a:pathLst>
            </a:custGeom>
            <a:solidFill>
              <a:srgbClr val="0AA14A"/>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AA14A"/>
                </a:solidFill>
                <a:latin typeface="Calibri"/>
                <a:ea typeface="Calibri"/>
                <a:cs typeface="Calibri"/>
                <a:sym typeface="Calibri"/>
              </a:endParaRPr>
            </a:p>
          </p:txBody>
        </p:sp>
      </p:grpSp>
      <p:sp>
        <p:nvSpPr>
          <p:cNvPr id="867" name="Google Shape;867;p28"/>
          <p:cNvSpPr txBox="1"/>
          <p:nvPr/>
        </p:nvSpPr>
        <p:spPr>
          <a:xfrm>
            <a:off x="4567871" y="2520191"/>
            <a:ext cx="3296683" cy="1074306"/>
          </a:xfrm>
          <a:prstGeom prst="rect">
            <a:avLst/>
          </a:prstGeom>
          <a:noFill/>
          <a:ln>
            <a:noFill/>
          </a:ln>
        </p:spPr>
        <p:txBody>
          <a:bodyPr anchorCtr="0" anchor="t" bIns="91425" lIns="91425" spcFirstLastPara="1" rIns="91425" wrap="square" tIns="91425">
            <a:noAutofit/>
          </a:bodyPr>
          <a:lstStyle/>
          <a:p>
            <a:pPr indent="-228600" lvl="0" marL="228600" marR="0" rtl="0" algn="l">
              <a:lnSpc>
                <a:spcPct val="100000"/>
              </a:lnSpc>
              <a:spcBef>
                <a:spcPts val="0"/>
              </a:spcBef>
              <a:spcAft>
                <a:spcPts val="0"/>
              </a:spcAft>
              <a:buClr>
                <a:schemeClr val="dk1"/>
              </a:buClr>
              <a:buSzPts val="1200"/>
              <a:buFont typeface="Poppins Medium"/>
              <a:buChar char="॰"/>
            </a:pPr>
            <a:r>
              <a:rPr b="1" lang="en-US" sz="2000">
                <a:solidFill>
                  <a:schemeClr val="dk1"/>
                </a:solidFill>
                <a:latin typeface="Calibri"/>
                <a:ea typeface="Calibri"/>
                <a:cs typeface="Calibri"/>
                <a:sym typeface="Calibri"/>
              </a:rPr>
              <a:t>Kend deres nuværende status</a:t>
            </a:r>
            <a:endParaRPr/>
          </a:p>
          <a:p>
            <a:pPr indent="0" lvl="0" marL="230400" marR="0" rtl="0" algn="l">
              <a:lnSpc>
                <a:spcPct val="100000"/>
              </a:lnSpc>
              <a:spcBef>
                <a:spcPts val="0"/>
              </a:spcBef>
              <a:spcAft>
                <a:spcPts val="0"/>
              </a:spcAft>
              <a:buClr>
                <a:schemeClr val="dk1"/>
              </a:buClr>
              <a:buSzPts val="2000"/>
              <a:buFont typeface="Arial"/>
              <a:buNone/>
            </a:pPr>
            <a:r>
              <a:rPr lang="en-US" sz="2000">
                <a:solidFill>
                  <a:schemeClr val="dk1"/>
                </a:solidFill>
                <a:latin typeface="Calibri"/>
                <a:ea typeface="Calibri"/>
                <a:cs typeface="Calibri"/>
                <a:sym typeface="Calibri"/>
              </a:rPr>
              <a:t>Hvad det vil vise sig at være</a:t>
            </a:r>
            <a:endParaRPr sz="2000">
              <a:solidFill>
                <a:schemeClr val="dk1"/>
              </a:solidFill>
              <a:latin typeface="Calibri"/>
              <a:ea typeface="Calibri"/>
              <a:cs typeface="Calibri"/>
              <a:sym typeface="Calibri"/>
            </a:endParaRPr>
          </a:p>
        </p:txBody>
      </p:sp>
      <p:sp>
        <p:nvSpPr>
          <p:cNvPr id="868" name="Google Shape;868;p28"/>
          <p:cNvSpPr txBox="1"/>
          <p:nvPr/>
        </p:nvSpPr>
        <p:spPr>
          <a:xfrm>
            <a:off x="621778" y="3812413"/>
            <a:ext cx="3937398" cy="1435552"/>
          </a:xfrm>
          <a:prstGeom prst="rect">
            <a:avLst/>
          </a:prstGeom>
          <a:noFill/>
          <a:ln>
            <a:noFill/>
          </a:ln>
        </p:spPr>
        <p:txBody>
          <a:bodyPr anchorCtr="0" anchor="t" bIns="91425" lIns="91425" spcFirstLastPara="1" rIns="91425" wrap="square" tIns="91425">
            <a:noAutofit/>
          </a:bodyPr>
          <a:lstStyle/>
          <a:p>
            <a:pPr indent="-228600" lvl="0" marL="228600" marR="0" rtl="0" algn="l">
              <a:lnSpc>
                <a:spcPct val="100000"/>
              </a:lnSpc>
              <a:spcBef>
                <a:spcPts val="0"/>
              </a:spcBef>
              <a:spcAft>
                <a:spcPts val="0"/>
              </a:spcAft>
              <a:buClr>
                <a:schemeClr val="dk1"/>
              </a:buClr>
              <a:buSzPts val="1200"/>
              <a:buFont typeface="Poppins Medium"/>
              <a:buChar char="॰"/>
            </a:pPr>
            <a:r>
              <a:rPr b="1" lang="en-US" sz="2000">
                <a:solidFill>
                  <a:schemeClr val="dk1"/>
                </a:solidFill>
                <a:latin typeface="Calibri"/>
                <a:ea typeface="Calibri"/>
                <a:cs typeface="Calibri"/>
                <a:sym typeface="Calibri"/>
              </a:rPr>
              <a:t>Hvordan man udvikler egne </a:t>
            </a:r>
            <a:r>
              <a:rPr b="1" lang="en-US" sz="2000">
                <a:solidFill>
                  <a:schemeClr val="dk1"/>
                </a:solidFill>
                <a:latin typeface="Calibri"/>
                <a:ea typeface="Calibri"/>
                <a:cs typeface="Calibri"/>
                <a:sym typeface="Calibri"/>
              </a:rPr>
              <a:t>mikro-læringsmoduler</a:t>
            </a:r>
            <a:endParaRPr b="1" sz="2000">
              <a:solidFill>
                <a:schemeClr val="dk1"/>
              </a:solidFill>
              <a:latin typeface="Calibri"/>
              <a:ea typeface="Calibri"/>
              <a:cs typeface="Calibri"/>
              <a:sym typeface="Calibri"/>
            </a:endParaRPr>
          </a:p>
          <a:p>
            <a:pPr indent="0" lvl="0" marL="230400" marR="0" rtl="0" algn="l">
              <a:lnSpc>
                <a:spcPct val="100000"/>
              </a:lnSpc>
              <a:spcBef>
                <a:spcPts val="0"/>
              </a:spcBef>
              <a:spcAft>
                <a:spcPts val="0"/>
              </a:spcAft>
              <a:buClr>
                <a:schemeClr val="dk1"/>
              </a:buClr>
              <a:buSzPts val="2000"/>
              <a:buFont typeface="Arial"/>
              <a:buNone/>
            </a:pPr>
            <a:r>
              <a:rPr lang="en-US" sz="2000">
                <a:solidFill>
                  <a:schemeClr val="dk1"/>
                </a:solidFill>
                <a:latin typeface="Calibri"/>
                <a:ea typeface="Calibri"/>
                <a:cs typeface="Calibri"/>
                <a:sym typeface="Calibri"/>
              </a:rPr>
              <a:t>Gør brug af Ml i din læring</a:t>
            </a:r>
            <a:endParaRPr sz="2000">
              <a:solidFill>
                <a:schemeClr val="dk1"/>
              </a:solidFill>
              <a:latin typeface="Calibri"/>
              <a:ea typeface="Calibri"/>
              <a:cs typeface="Calibri"/>
              <a:sym typeface="Calibri"/>
            </a:endParaRPr>
          </a:p>
        </p:txBody>
      </p:sp>
      <p:sp>
        <p:nvSpPr>
          <p:cNvPr id="869" name="Google Shape;869;p28"/>
          <p:cNvSpPr txBox="1"/>
          <p:nvPr/>
        </p:nvSpPr>
        <p:spPr>
          <a:xfrm>
            <a:off x="4773018" y="3817085"/>
            <a:ext cx="3812074" cy="900000"/>
          </a:xfrm>
          <a:prstGeom prst="rect">
            <a:avLst/>
          </a:prstGeom>
          <a:noFill/>
          <a:ln>
            <a:noFill/>
          </a:ln>
        </p:spPr>
        <p:txBody>
          <a:bodyPr anchorCtr="0" anchor="t" bIns="91425" lIns="91425" spcFirstLastPara="1" rIns="91425" wrap="square" tIns="91425">
            <a:noAutofit/>
          </a:bodyPr>
          <a:lstStyle/>
          <a:p>
            <a:pPr indent="-228600" lvl="0" marL="228600" marR="0" rtl="0" algn="l">
              <a:lnSpc>
                <a:spcPct val="100000"/>
              </a:lnSpc>
              <a:spcBef>
                <a:spcPts val="0"/>
              </a:spcBef>
              <a:spcAft>
                <a:spcPts val="0"/>
              </a:spcAft>
              <a:buClr>
                <a:schemeClr val="dk1"/>
              </a:buClr>
              <a:buSzPts val="2000"/>
              <a:buFont typeface="Arial"/>
              <a:buChar char="•"/>
            </a:pPr>
            <a:r>
              <a:rPr b="1" lang="en-US" sz="2000">
                <a:solidFill>
                  <a:schemeClr val="dk1"/>
                </a:solidFill>
                <a:latin typeface="Calibri"/>
                <a:ea typeface="Calibri"/>
                <a:cs typeface="Calibri"/>
                <a:sym typeface="Calibri"/>
              </a:rPr>
              <a:t>Hvordan man analyserer potentialet for at certificere små læringer</a:t>
            </a:r>
            <a:endParaRPr b="1" sz="2000">
              <a:solidFill>
                <a:schemeClr val="dk1"/>
              </a:solidFill>
              <a:latin typeface="Calibri"/>
              <a:ea typeface="Calibri"/>
              <a:cs typeface="Calibri"/>
              <a:sym typeface="Calibri"/>
            </a:endParaRPr>
          </a:p>
          <a:p>
            <a:pPr indent="0" lvl="0" marL="230400" marR="0" rtl="0" algn="l">
              <a:lnSpc>
                <a:spcPct val="100000"/>
              </a:lnSpc>
              <a:spcBef>
                <a:spcPts val="0"/>
              </a:spcBef>
              <a:spcAft>
                <a:spcPts val="0"/>
              </a:spcAft>
              <a:buClr>
                <a:schemeClr val="dk1"/>
              </a:buClr>
              <a:buSzPts val="2000"/>
              <a:buFont typeface="Arial"/>
              <a:buNone/>
            </a:pPr>
            <a:r>
              <a:rPr lang="en-US" sz="2000">
                <a:solidFill>
                  <a:schemeClr val="dk1"/>
                </a:solidFill>
                <a:latin typeface="Calibri"/>
                <a:ea typeface="Calibri"/>
                <a:cs typeface="Calibri"/>
                <a:sym typeface="Calibri"/>
              </a:rPr>
              <a:t>Certifikater for livslang læring</a:t>
            </a:r>
            <a:endParaRPr sz="2000">
              <a:solidFill>
                <a:schemeClr val="dk1"/>
              </a:solidFill>
              <a:latin typeface="Calibri"/>
              <a:ea typeface="Calibri"/>
              <a:cs typeface="Calibri"/>
              <a:sym typeface="Calibri"/>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3" name="Shape 873"/>
        <p:cNvGrpSpPr/>
        <p:nvPr/>
      </p:nvGrpSpPr>
      <p:grpSpPr>
        <a:xfrm>
          <a:off x="0" y="0"/>
          <a:ext cx="0" cy="0"/>
          <a:chOff x="0" y="0"/>
          <a:chExt cx="0" cy="0"/>
        </a:xfrm>
      </p:grpSpPr>
      <p:sp>
        <p:nvSpPr>
          <p:cNvPr id="874" name="Google Shape;874;p29"/>
          <p:cNvSpPr txBox="1"/>
          <p:nvPr/>
        </p:nvSpPr>
        <p:spPr>
          <a:xfrm>
            <a:off x="3455837" y="3812538"/>
            <a:ext cx="2179757" cy="369332"/>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1800">
                <a:solidFill>
                  <a:schemeClr val="dk1"/>
                </a:solidFill>
                <a:latin typeface="Calibri"/>
                <a:ea typeface="Calibri"/>
                <a:cs typeface="Calibri"/>
                <a:sym typeface="Calibri"/>
              </a:rPr>
              <a:t>project-reset.eu</a:t>
            </a:r>
            <a:endParaRPr/>
          </a:p>
        </p:txBody>
      </p:sp>
      <p:sp>
        <p:nvSpPr>
          <p:cNvPr id="875" name="Google Shape;875;p29"/>
          <p:cNvSpPr txBox="1"/>
          <p:nvPr/>
        </p:nvSpPr>
        <p:spPr>
          <a:xfrm>
            <a:off x="1163786" y="2856652"/>
            <a:ext cx="6996980" cy="646331"/>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3600"/>
              <a:buFont typeface="Calibri"/>
              <a:buNone/>
            </a:pPr>
            <a:r>
              <a:rPr b="1" lang="en-US" sz="3600">
                <a:solidFill>
                  <a:schemeClr val="dk1"/>
                </a:solidFill>
                <a:latin typeface="Calibri"/>
                <a:ea typeface="Calibri"/>
                <a:cs typeface="Calibri"/>
                <a:sym typeface="Calibri"/>
              </a:rPr>
              <a:t>Fortsæt!</a:t>
            </a:r>
            <a:endParaRPr b="1" sz="3600">
              <a:solidFill>
                <a:schemeClr val="dk1"/>
              </a:solidFill>
              <a:latin typeface="Calibri"/>
              <a:ea typeface="Calibri"/>
              <a:cs typeface="Calibri"/>
              <a:sym typeface="Calibri"/>
            </a:endParaRPr>
          </a:p>
        </p:txBody>
      </p:sp>
      <p:sp>
        <p:nvSpPr>
          <p:cNvPr id="876" name="Google Shape;876;p29"/>
          <p:cNvSpPr/>
          <p:nvPr/>
        </p:nvSpPr>
        <p:spPr>
          <a:xfrm rot="2216014">
            <a:off x="9034113" y="1868630"/>
            <a:ext cx="1194769" cy="2934667"/>
          </a:xfrm>
          <a:custGeom>
            <a:rect b="b" l="l" r="r" t="t"/>
            <a:pathLst>
              <a:path extrusionOk="0" h="2598393" w="1060423">
                <a:moveTo>
                  <a:pt x="511607" y="1989888"/>
                </a:moveTo>
                <a:cubicBezTo>
                  <a:pt x="421916" y="2038892"/>
                  <a:pt x="392123" y="2248491"/>
                  <a:pt x="577615" y="2379095"/>
                </a:cubicBezTo>
                <a:cubicBezTo>
                  <a:pt x="531205" y="2257454"/>
                  <a:pt x="562054" y="2197447"/>
                  <a:pt x="592034" y="2136572"/>
                </a:cubicBezTo>
                <a:cubicBezTo>
                  <a:pt x="592534" y="2167519"/>
                  <a:pt x="560915" y="2234057"/>
                  <a:pt x="638675" y="2272816"/>
                </a:cubicBezTo>
                <a:cubicBezTo>
                  <a:pt x="602283" y="2156226"/>
                  <a:pt x="756001" y="2119500"/>
                  <a:pt x="594605" y="1990756"/>
                </a:cubicBezTo>
                <a:cubicBezTo>
                  <a:pt x="828052" y="2024484"/>
                  <a:pt x="759407" y="2143283"/>
                  <a:pt x="814896" y="2262952"/>
                </a:cubicBezTo>
                <a:cubicBezTo>
                  <a:pt x="774295" y="2270013"/>
                  <a:pt x="715464" y="2161619"/>
                  <a:pt x="728685" y="2212952"/>
                </a:cubicBezTo>
                <a:cubicBezTo>
                  <a:pt x="798068" y="2415798"/>
                  <a:pt x="590532" y="2421590"/>
                  <a:pt x="656442" y="2598393"/>
                </a:cubicBezTo>
                <a:cubicBezTo>
                  <a:pt x="451592" y="2586815"/>
                  <a:pt x="511509" y="2396411"/>
                  <a:pt x="415171" y="2350110"/>
                </a:cubicBezTo>
                <a:cubicBezTo>
                  <a:pt x="389023" y="2345435"/>
                  <a:pt x="357666" y="2366802"/>
                  <a:pt x="415723" y="2461957"/>
                </a:cubicBezTo>
                <a:cubicBezTo>
                  <a:pt x="77590" y="2209980"/>
                  <a:pt x="314998" y="2004011"/>
                  <a:pt x="511607" y="1989888"/>
                </a:cubicBezTo>
                <a:close/>
                <a:moveTo>
                  <a:pt x="344786" y="1884983"/>
                </a:moveTo>
                <a:lnTo>
                  <a:pt x="722598" y="1884983"/>
                </a:lnTo>
                <a:cubicBezTo>
                  <a:pt x="716460" y="1906965"/>
                  <a:pt x="711917" y="1928321"/>
                  <a:pt x="707988" y="1948728"/>
                </a:cubicBezTo>
                <a:lnTo>
                  <a:pt x="357819" y="1948059"/>
                </a:lnTo>
                <a:close/>
                <a:moveTo>
                  <a:pt x="530212" y="651224"/>
                </a:moveTo>
                <a:cubicBezTo>
                  <a:pt x="585486" y="651224"/>
                  <a:pt x="630294" y="696033"/>
                  <a:pt x="630294" y="751307"/>
                </a:cubicBezTo>
                <a:cubicBezTo>
                  <a:pt x="630294" y="806581"/>
                  <a:pt x="585486" y="851389"/>
                  <a:pt x="530212" y="851389"/>
                </a:cubicBezTo>
                <a:cubicBezTo>
                  <a:pt x="474938" y="851389"/>
                  <a:pt x="430129" y="806581"/>
                  <a:pt x="430129" y="751307"/>
                </a:cubicBezTo>
                <a:cubicBezTo>
                  <a:pt x="430129" y="696033"/>
                  <a:pt x="474938" y="651224"/>
                  <a:pt x="530212" y="651224"/>
                </a:cubicBezTo>
                <a:close/>
                <a:moveTo>
                  <a:pt x="530212" y="551141"/>
                </a:moveTo>
                <a:cubicBezTo>
                  <a:pt x="419664" y="551141"/>
                  <a:pt x="330046" y="640759"/>
                  <a:pt x="330046" y="751307"/>
                </a:cubicBezTo>
                <a:cubicBezTo>
                  <a:pt x="330046" y="861855"/>
                  <a:pt x="419664" y="951472"/>
                  <a:pt x="530212" y="951472"/>
                </a:cubicBezTo>
                <a:cubicBezTo>
                  <a:pt x="640760" y="951472"/>
                  <a:pt x="730377" y="861855"/>
                  <a:pt x="730377" y="751307"/>
                </a:cubicBezTo>
                <a:cubicBezTo>
                  <a:pt x="730377" y="640759"/>
                  <a:pt x="640760" y="551141"/>
                  <a:pt x="530212" y="551141"/>
                </a:cubicBezTo>
                <a:close/>
                <a:moveTo>
                  <a:pt x="286245" y="353827"/>
                </a:moveTo>
                <a:cubicBezTo>
                  <a:pt x="438132" y="439406"/>
                  <a:pt x="623290" y="440561"/>
                  <a:pt x="776100" y="356932"/>
                </a:cubicBezTo>
                <a:cubicBezTo>
                  <a:pt x="941305" y="720175"/>
                  <a:pt x="898096" y="1115325"/>
                  <a:pt x="825241" y="1447764"/>
                </a:cubicBezTo>
                <a:lnTo>
                  <a:pt x="1060423" y="1673413"/>
                </a:lnTo>
                <a:lnTo>
                  <a:pt x="1021935" y="1978110"/>
                </a:lnTo>
                <a:lnTo>
                  <a:pt x="745125" y="1786699"/>
                </a:lnTo>
                <a:lnTo>
                  <a:pt x="734250" y="1834148"/>
                </a:lnTo>
                <a:lnTo>
                  <a:pt x="332991" y="1834148"/>
                </a:lnTo>
                <a:cubicBezTo>
                  <a:pt x="330005" y="1820736"/>
                  <a:pt x="326662" y="1807037"/>
                  <a:pt x="323192" y="1793020"/>
                </a:cubicBezTo>
                <a:lnTo>
                  <a:pt x="38489" y="1989888"/>
                </a:lnTo>
                <a:lnTo>
                  <a:pt x="0" y="1685191"/>
                </a:lnTo>
                <a:lnTo>
                  <a:pt x="237343" y="1457469"/>
                </a:lnTo>
                <a:lnTo>
                  <a:pt x="238009" y="1459571"/>
                </a:lnTo>
                <a:lnTo>
                  <a:pt x="242012" y="1446515"/>
                </a:lnTo>
                <a:cubicBezTo>
                  <a:pt x="171205" y="1115067"/>
                  <a:pt x="127758" y="714059"/>
                  <a:pt x="286245" y="353827"/>
                </a:cubicBezTo>
                <a:close/>
                <a:moveTo>
                  <a:pt x="527942" y="0"/>
                </a:moveTo>
                <a:cubicBezTo>
                  <a:pt x="622760" y="95693"/>
                  <a:pt x="695048" y="196745"/>
                  <a:pt x="748164" y="301374"/>
                </a:cubicBezTo>
                <a:cubicBezTo>
                  <a:pt x="612692" y="376844"/>
                  <a:pt x="447588" y="375495"/>
                  <a:pt x="312997" y="298024"/>
                </a:cubicBezTo>
                <a:cubicBezTo>
                  <a:pt x="364591" y="193505"/>
                  <a:pt x="435080" y="93397"/>
                  <a:pt x="527942" y="0"/>
                </a:cubicBezTo>
                <a:close/>
              </a:path>
            </a:pathLst>
          </a:custGeom>
          <a:noFill/>
          <a:ln cap="flat" cmpd="sng" w="127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Calibri"/>
              <a:ea typeface="Calibri"/>
              <a:cs typeface="Calibri"/>
              <a:sym typeface="Calibri"/>
            </a:endParaRPr>
          </a:p>
        </p:txBody>
      </p:sp>
      <p:cxnSp>
        <p:nvCxnSpPr>
          <p:cNvPr id="877" name="Google Shape;877;p29"/>
          <p:cNvCxnSpPr/>
          <p:nvPr/>
        </p:nvCxnSpPr>
        <p:spPr>
          <a:xfrm>
            <a:off x="528320" y="3631149"/>
            <a:ext cx="7743964" cy="0"/>
          </a:xfrm>
          <a:prstGeom prst="straightConnector1">
            <a:avLst/>
          </a:prstGeom>
          <a:noFill/>
          <a:ln cap="flat" cmpd="sng" w="9525">
            <a:solidFill>
              <a:schemeClr val="dk1"/>
            </a:solidFill>
            <a:prstDash val="dash"/>
            <a:round/>
            <a:headEnd len="sm" w="sm" type="none"/>
            <a:tailEnd len="sm" w="sm" type="none"/>
          </a:ln>
        </p:spPr>
      </p:cxn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5" name="Shape 215"/>
        <p:cNvGrpSpPr/>
        <p:nvPr/>
      </p:nvGrpSpPr>
      <p:grpSpPr>
        <a:xfrm>
          <a:off x="0" y="0"/>
          <a:ext cx="0" cy="0"/>
          <a:chOff x="0" y="0"/>
          <a:chExt cx="0" cy="0"/>
        </a:xfrm>
      </p:grpSpPr>
      <p:sp>
        <p:nvSpPr>
          <p:cNvPr id="216" name="Google Shape;216;p3"/>
          <p:cNvSpPr txBox="1"/>
          <p:nvPr/>
        </p:nvSpPr>
        <p:spPr>
          <a:xfrm>
            <a:off x="528320" y="717439"/>
            <a:ext cx="8948057" cy="76944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AA14A"/>
              </a:buClr>
              <a:buSzPts val="2400"/>
              <a:buFont typeface="Calibri"/>
              <a:buNone/>
            </a:pPr>
            <a:r>
              <a:rPr b="1" lang="en-US" sz="2400">
                <a:solidFill>
                  <a:srgbClr val="0AA14A"/>
                </a:solidFill>
                <a:latin typeface="Calibri"/>
                <a:ea typeface="Calibri"/>
                <a:cs typeface="Calibri"/>
                <a:sym typeface="Calibri"/>
              </a:rPr>
              <a:t>MÅL</a:t>
            </a:r>
            <a:endParaRPr/>
          </a:p>
          <a:p>
            <a:pPr indent="0" lvl="0" marL="0" marR="0" rtl="0" algn="l">
              <a:spcBef>
                <a:spcPts val="0"/>
              </a:spcBef>
              <a:spcAft>
                <a:spcPts val="0"/>
              </a:spcAft>
              <a:buNone/>
            </a:pPr>
            <a:r>
              <a:rPr lang="en-US" sz="2000">
                <a:solidFill>
                  <a:schemeClr val="dk1"/>
                </a:solidFill>
                <a:latin typeface="Calibri"/>
                <a:ea typeface="Calibri"/>
                <a:cs typeface="Calibri"/>
                <a:sym typeface="Calibri"/>
              </a:rPr>
              <a:t>Når du er færdig med dette modul kan du:</a:t>
            </a:r>
            <a:endParaRPr sz="2000">
              <a:solidFill>
                <a:schemeClr val="dk1"/>
              </a:solidFill>
              <a:latin typeface="Calibri"/>
              <a:ea typeface="Calibri"/>
              <a:cs typeface="Calibri"/>
              <a:sym typeface="Calibri"/>
            </a:endParaRPr>
          </a:p>
        </p:txBody>
      </p:sp>
      <p:sp>
        <p:nvSpPr>
          <p:cNvPr id="217" name="Google Shape;217;p3"/>
          <p:cNvSpPr txBox="1"/>
          <p:nvPr/>
        </p:nvSpPr>
        <p:spPr>
          <a:xfrm>
            <a:off x="626290" y="2610368"/>
            <a:ext cx="3475384" cy="900000"/>
          </a:xfrm>
          <a:prstGeom prst="rect">
            <a:avLst/>
          </a:prstGeom>
          <a:noFill/>
          <a:ln>
            <a:noFill/>
          </a:ln>
        </p:spPr>
        <p:txBody>
          <a:bodyPr anchorCtr="0" anchor="t" bIns="91425" lIns="91425" spcFirstLastPara="1" rIns="91425" wrap="square" tIns="91425">
            <a:noAutofit/>
          </a:bodyPr>
          <a:lstStyle/>
          <a:p>
            <a:pPr indent="-228600" lvl="0" marL="228600" marR="0" rtl="0" algn="l">
              <a:lnSpc>
                <a:spcPct val="100000"/>
              </a:lnSpc>
              <a:spcBef>
                <a:spcPts val="0"/>
              </a:spcBef>
              <a:spcAft>
                <a:spcPts val="0"/>
              </a:spcAft>
              <a:buClr>
                <a:schemeClr val="dk1"/>
              </a:buClr>
              <a:buSzPts val="2000"/>
              <a:buFont typeface="Arial"/>
              <a:buChar char="•"/>
            </a:pPr>
            <a:r>
              <a:rPr b="1" lang="en-US" sz="2000">
                <a:solidFill>
                  <a:schemeClr val="dk1"/>
                </a:solidFill>
                <a:latin typeface="Calibri"/>
                <a:ea typeface="Calibri"/>
                <a:cs typeface="Calibri"/>
                <a:sym typeface="Calibri"/>
              </a:rPr>
              <a:t>Forstå hvad </a:t>
            </a:r>
            <a:r>
              <a:rPr b="1" lang="en-US" sz="2000">
                <a:solidFill>
                  <a:schemeClr val="dk1"/>
                </a:solidFill>
                <a:latin typeface="Calibri"/>
                <a:ea typeface="Calibri"/>
                <a:cs typeface="Calibri"/>
                <a:sym typeface="Calibri"/>
              </a:rPr>
              <a:t>mikro-læringsmoduler</a:t>
            </a:r>
            <a:r>
              <a:rPr b="1" lang="en-US" sz="2000">
                <a:solidFill>
                  <a:schemeClr val="dk1"/>
                </a:solidFill>
                <a:latin typeface="Calibri"/>
                <a:ea typeface="Calibri"/>
                <a:cs typeface="Calibri"/>
                <a:sym typeface="Calibri"/>
              </a:rPr>
              <a:t> er. Lær om deres baggrund </a:t>
            </a:r>
            <a:endParaRPr/>
          </a:p>
        </p:txBody>
      </p:sp>
      <p:sp>
        <p:nvSpPr>
          <p:cNvPr id="218" name="Google Shape;218;p3"/>
          <p:cNvSpPr txBox="1"/>
          <p:nvPr/>
        </p:nvSpPr>
        <p:spPr>
          <a:xfrm>
            <a:off x="4891353" y="2614421"/>
            <a:ext cx="3296683" cy="900000"/>
          </a:xfrm>
          <a:prstGeom prst="rect">
            <a:avLst/>
          </a:prstGeom>
          <a:noFill/>
          <a:ln>
            <a:noFill/>
          </a:ln>
        </p:spPr>
        <p:txBody>
          <a:bodyPr anchorCtr="0" anchor="t" bIns="91425" lIns="91425" spcFirstLastPara="1" rIns="91425" wrap="square" tIns="91425">
            <a:noAutofit/>
          </a:bodyPr>
          <a:lstStyle/>
          <a:p>
            <a:pPr indent="-228600" lvl="0" marL="228600" marR="0" rtl="0" algn="l">
              <a:lnSpc>
                <a:spcPct val="100000"/>
              </a:lnSpc>
              <a:spcBef>
                <a:spcPts val="0"/>
              </a:spcBef>
              <a:spcAft>
                <a:spcPts val="0"/>
              </a:spcAft>
              <a:buClr>
                <a:schemeClr val="dk1"/>
              </a:buClr>
              <a:buSzPts val="1200"/>
              <a:buFont typeface="Poppins Medium"/>
              <a:buChar char="॰"/>
            </a:pPr>
            <a:r>
              <a:rPr b="1" lang="en-US" sz="2000">
                <a:solidFill>
                  <a:schemeClr val="dk1"/>
                </a:solidFill>
                <a:latin typeface="Calibri"/>
                <a:ea typeface="Calibri"/>
                <a:cs typeface="Calibri"/>
                <a:sym typeface="Calibri"/>
              </a:rPr>
              <a:t>Kende deres nuværende status</a:t>
            </a:r>
            <a:endParaRPr/>
          </a:p>
          <a:p>
            <a:pPr indent="0" lvl="0" marL="230400" marR="0" rtl="0" algn="l">
              <a:lnSpc>
                <a:spcPct val="100000"/>
              </a:lnSpc>
              <a:spcBef>
                <a:spcPts val="0"/>
              </a:spcBef>
              <a:spcAft>
                <a:spcPts val="0"/>
              </a:spcAft>
              <a:buClr>
                <a:schemeClr val="dk1"/>
              </a:buClr>
              <a:buSzPts val="2000"/>
              <a:buFont typeface="Arial"/>
              <a:buNone/>
            </a:pPr>
            <a:r>
              <a:rPr lang="en-US" sz="2000">
                <a:solidFill>
                  <a:schemeClr val="dk1"/>
                </a:solidFill>
                <a:latin typeface="Calibri"/>
                <a:ea typeface="Calibri"/>
                <a:cs typeface="Calibri"/>
                <a:sym typeface="Calibri"/>
              </a:rPr>
              <a:t>Hvad bliver det til</a:t>
            </a:r>
            <a:endParaRPr sz="2000">
              <a:solidFill>
                <a:schemeClr val="dk1"/>
              </a:solidFill>
              <a:latin typeface="Calibri"/>
              <a:ea typeface="Calibri"/>
              <a:cs typeface="Calibri"/>
              <a:sym typeface="Calibri"/>
            </a:endParaRPr>
          </a:p>
        </p:txBody>
      </p:sp>
      <p:sp>
        <p:nvSpPr>
          <p:cNvPr id="219" name="Google Shape;219;p3"/>
          <p:cNvSpPr txBox="1"/>
          <p:nvPr/>
        </p:nvSpPr>
        <p:spPr>
          <a:xfrm>
            <a:off x="626289" y="3751931"/>
            <a:ext cx="3937398" cy="900000"/>
          </a:xfrm>
          <a:prstGeom prst="rect">
            <a:avLst/>
          </a:prstGeom>
          <a:noFill/>
          <a:ln>
            <a:noFill/>
          </a:ln>
        </p:spPr>
        <p:txBody>
          <a:bodyPr anchorCtr="0" anchor="t" bIns="91425" lIns="91425" spcFirstLastPara="1" rIns="91425" wrap="square" tIns="91425">
            <a:noAutofit/>
          </a:bodyPr>
          <a:lstStyle/>
          <a:p>
            <a:pPr indent="-228600" lvl="0" marL="228600" marR="0" rtl="0" algn="l">
              <a:lnSpc>
                <a:spcPct val="100000"/>
              </a:lnSpc>
              <a:spcBef>
                <a:spcPts val="0"/>
              </a:spcBef>
              <a:spcAft>
                <a:spcPts val="0"/>
              </a:spcAft>
              <a:buClr>
                <a:schemeClr val="dk1"/>
              </a:buClr>
              <a:buSzPts val="1200"/>
              <a:buFont typeface="Poppins Medium"/>
              <a:buChar char="॰"/>
            </a:pPr>
            <a:r>
              <a:rPr b="1" lang="en-US" sz="2000">
                <a:solidFill>
                  <a:schemeClr val="dk1"/>
                </a:solidFill>
                <a:latin typeface="Calibri"/>
                <a:ea typeface="Calibri"/>
                <a:cs typeface="Calibri"/>
                <a:sym typeface="Calibri"/>
              </a:rPr>
              <a:t>Kunne udvikle egne </a:t>
            </a:r>
            <a:r>
              <a:rPr b="1" lang="en-US" sz="2000">
                <a:solidFill>
                  <a:schemeClr val="dk1"/>
                </a:solidFill>
                <a:latin typeface="Calibri"/>
                <a:ea typeface="Calibri"/>
                <a:cs typeface="Calibri"/>
                <a:sym typeface="Calibri"/>
              </a:rPr>
              <a:t>mikro-læringsmoduler</a:t>
            </a:r>
            <a:r>
              <a:rPr b="1" lang="en-US" sz="2000">
                <a:solidFill>
                  <a:schemeClr val="dk1"/>
                </a:solidFill>
                <a:latin typeface="Calibri"/>
                <a:ea typeface="Calibri"/>
                <a:cs typeface="Calibri"/>
                <a:sym typeface="Calibri"/>
              </a:rPr>
              <a:t>. Gør brug af ML I din læring </a:t>
            </a:r>
            <a:endParaRPr/>
          </a:p>
        </p:txBody>
      </p:sp>
      <p:sp>
        <p:nvSpPr>
          <p:cNvPr id="220" name="Google Shape;220;p3"/>
          <p:cNvSpPr txBox="1"/>
          <p:nvPr/>
        </p:nvSpPr>
        <p:spPr>
          <a:xfrm>
            <a:off x="4891353" y="3751931"/>
            <a:ext cx="3812074" cy="900000"/>
          </a:xfrm>
          <a:prstGeom prst="rect">
            <a:avLst/>
          </a:prstGeom>
          <a:noFill/>
          <a:ln>
            <a:noFill/>
          </a:ln>
        </p:spPr>
        <p:txBody>
          <a:bodyPr anchorCtr="0" anchor="t" bIns="91425" lIns="91425" spcFirstLastPara="1" rIns="91425" wrap="square" tIns="91425">
            <a:noAutofit/>
          </a:bodyPr>
          <a:lstStyle/>
          <a:p>
            <a:pPr indent="-228600" lvl="0" marL="228600" marR="0" rtl="0" algn="l">
              <a:lnSpc>
                <a:spcPct val="100000"/>
              </a:lnSpc>
              <a:spcBef>
                <a:spcPts val="0"/>
              </a:spcBef>
              <a:spcAft>
                <a:spcPts val="0"/>
              </a:spcAft>
              <a:buClr>
                <a:schemeClr val="dk1"/>
              </a:buClr>
              <a:buSzPts val="2000"/>
              <a:buFont typeface="Arial"/>
              <a:buChar char="•"/>
            </a:pPr>
            <a:r>
              <a:rPr b="1" lang="en-US" sz="2000">
                <a:solidFill>
                  <a:schemeClr val="dk1"/>
                </a:solidFill>
                <a:latin typeface="Calibri"/>
                <a:ea typeface="Calibri"/>
                <a:cs typeface="Calibri"/>
                <a:sym typeface="Calibri"/>
              </a:rPr>
              <a:t>Analyser potentialet til at certificere små læringer</a:t>
            </a:r>
            <a:endParaRPr b="1" sz="2000">
              <a:solidFill>
                <a:schemeClr val="dk1"/>
              </a:solidFill>
              <a:latin typeface="Calibri"/>
              <a:ea typeface="Calibri"/>
              <a:cs typeface="Calibri"/>
              <a:sym typeface="Calibri"/>
            </a:endParaRPr>
          </a:p>
          <a:p>
            <a:pPr indent="0" lvl="0" marL="230400" marR="0" rtl="0" algn="l">
              <a:lnSpc>
                <a:spcPct val="100000"/>
              </a:lnSpc>
              <a:spcBef>
                <a:spcPts val="0"/>
              </a:spcBef>
              <a:spcAft>
                <a:spcPts val="0"/>
              </a:spcAft>
              <a:buClr>
                <a:schemeClr val="dk1"/>
              </a:buClr>
              <a:buSzPts val="2000"/>
              <a:buFont typeface="Arial"/>
              <a:buNone/>
            </a:pPr>
            <a:r>
              <a:rPr lang="en-US" sz="2000">
                <a:solidFill>
                  <a:schemeClr val="dk1"/>
                </a:solidFill>
                <a:latin typeface="Calibri"/>
                <a:ea typeface="Calibri"/>
                <a:cs typeface="Calibri"/>
                <a:sym typeface="Calibri"/>
              </a:rPr>
              <a:t>Certififikater for livslang læring</a:t>
            </a:r>
            <a:endParaRPr sz="2000">
              <a:solidFill>
                <a:schemeClr val="dk1"/>
              </a:solidFill>
              <a:latin typeface="Calibri"/>
              <a:ea typeface="Calibri"/>
              <a:cs typeface="Calibri"/>
              <a:sym typeface="Calibri"/>
            </a:endParaRPr>
          </a:p>
        </p:txBody>
      </p:sp>
      <p:cxnSp>
        <p:nvCxnSpPr>
          <p:cNvPr id="221" name="Google Shape;221;p3"/>
          <p:cNvCxnSpPr/>
          <p:nvPr/>
        </p:nvCxnSpPr>
        <p:spPr>
          <a:xfrm>
            <a:off x="528320" y="3631149"/>
            <a:ext cx="9469120" cy="0"/>
          </a:xfrm>
          <a:prstGeom prst="straightConnector1">
            <a:avLst/>
          </a:prstGeom>
          <a:noFill/>
          <a:ln cap="flat" cmpd="sng" w="9525">
            <a:solidFill>
              <a:srgbClr val="0AA14A"/>
            </a:solidFill>
            <a:prstDash val="dash"/>
            <a:round/>
            <a:headEnd len="sm" w="sm" type="none"/>
            <a:tailEnd len="sm" w="sm" type="none"/>
          </a:ln>
        </p:spPr>
      </p:cxnSp>
      <p:grpSp>
        <p:nvGrpSpPr>
          <p:cNvPr id="222" name="Google Shape;222;p3"/>
          <p:cNvGrpSpPr/>
          <p:nvPr/>
        </p:nvGrpSpPr>
        <p:grpSpPr>
          <a:xfrm>
            <a:off x="10207680" y="3008972"/>
            <a:ext cx="1440000" cy="1022400"/>
            <a:chOff x="6955701" y="2238940"/>
            <a:chExt cx="3578490" cy="2551227"/>
          </a:xfrm>
        </p:grpSpPr>
        <p:sp>
          <p:nvSpPr>
            <p:cNvPr id="223" name="Google Shape;223;p3"/>
            <p:cNvSpPr/>
            <p:nvPr/>
          </p:nvSpPr>
          <p:spPr>
            <a:xfrm>
              <a:off x="7186596" y="2890910"/>
              <a:ext cx="833100" cy="833247"/>
            </a:xfrm>
            <a:custGeom>
              <a:rect b="b" l="l" r="r" t="t"/>
              <a:pathLst>
                <a:path extrusionOk="0" h="833247" w="833099">
                  <a:moveTo>
                    <a:pt x="7574" y="418186"/>
                  </a:moveTo>
                  <a:cubicBezTo>
                    <a:pt x="47108" y="965557"/>
                    <a:pt x="790081" y="965403"/>
                    <a:pt x="829464" y="418186"/>
                  </a:cubicBezTo>
                  <a:cubicBezTo>
                    <a:pt x="789930" y="-129185"/>
                    <a:pt x="47007" y="-129031"/>
                    <a:pt x="7574" y="418186"/>
                  </a:cubicBezTo>
                  <a:close/>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24" name="Google Shape;224;p3"/>
            <p:cNvSpPr/>
            <p:nvPr/>
          </p:nvSpPr>
          <p:spPr>
            <a:xfrm>
              <a:off x="7597490" y="3720319"/>
              <a:ext cx="10098" cy="210884"/>
            </a:xfrm>
            <a:custGeom>
              <a:rect b="b" l="l" r="r" t="t"/>
              <a:pathLst>
                <a:path extrusionOk="0" h="210883" w="10098">
                  <a:moveTo>
                    <a:pt x="7574" y="7715"/>
                  </a:moveTo>
                  <a:lnTo>
                    <a:pt x="7574" y="203734"/>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25" name="Google Shape;225;p3"/>
            <p:cNvSpPr/>
            <p:nvPr/>
          </p:nvSpPr>
          <p:spPr>
            <a:xfrm>
              <a:off x="6955701" y="3932132"/>
              <a:ext cx="1600561" cy="786956"/>
            </a:xfrm>
            <a:custGeom>
              <a:rect b="b" l="l" r="r" t="t"/>
              <a:pathLst>
                <a:path extrusionOk="0" h="786955" w="1600561">
                  <a:moveTo>
                    <a:pt x="1593896" y="17381"/>
                  </a:moveTo>
                  <a:lnTo>
                    <a:pt x="1473324" y="12238"/>
                  </a:lnTo>
                  <a:lnTo>
                    <a:pt x="1473324" y="652346"/>
                  </a:lnTo>
                  <a:lnTo>
                    <a:pt x="1322508" y="652346"/>
                  </a:lnTo>
                  <a:cubicBezTo>
                    <a:pt x="1296354" y="-213511"/>
                    <a:pt x="29891" y="-200806"/>
                    <a:pt x="7574" y="652398"/>
                  </a:cubicBezTo>
                  <a:cubicBezTo>
                    <a:pt x="7574" y="652346"/>
                    <a:pt x="794575" y="652346"/>
                    <a:pt x="794575" y="652346"/>
                  </a:cubicBezTo>
                  <a:lnTo>
                    <a:pt x="794575" y="782528"/>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26" name="Google Shape;226;p3"/>
            <p:cNvSpPr/>
            <p:nvPr/>
          </p:nvSpPr>
          <p:spPr>
            <a:xfrm>
              <a:off x="8428722" y="2784151"/>
              <a:ext cx="1908555" cy="1877378"/>
            </a:xfrm>
            <a:custGeom>
              <a:rect b="b" l="l" r="r" t="t"/>
              <a:pathLst>
                <a:path extrusionOk="0" h="1877377" w="1908555">
                  <a:moveTo>
                    <a:pt x="7574" y="1075146"/>
                  </a:moveTo>
                  <a:lnTo>
                    <a:pt x="7574" y="162020"/>
                  </a:lnTo>
                  <a:cubicBezTo>
                    <a:pt x="7574" y="43720"/>
                    <a:pt x="110726" y="7715"/>
                    <a:pt x="194390" y="7715"/>
                  </a:cubicBezTo>
                  <a:lnTo>
                    <a:pt x="1754558" y="7715"/>
                  </a:lnTo>
                  <a:cubicBezTo>
                    <a:pt x="1838222" y="7715"/>
                    <a:pt x="1906031" y="76792"/>
                    <a:pt x="1906031" y="162020"/>
                  </a:cubicBezTo>
                  <a:lnTo>
                    <a:pt x="1906031" y="187012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27" name="Google Shape;227;p3"/>
            <p:cNvSpPr/>
            <p:nvPr/>
          </p:nvSpPr>
          <p:spPr>
            <a:xfrm>
              <a:off x="8226758" y="2573318"/>
              <a:ext cx="2307433" cy="2216849"/>
            </a:xfrm>
            <a:custGeom>
              <a:rect b="b" l="l" r="r" t="t"/>
              <a:pathLst>
                <a:path extrusionOk="0" h="2216848" w="2307433">
                  <a:moveTo>
                    <a:pt x="7574" y="1580906"/>
                  </a:moveTo>
                  <a:lnTo>
                    <a:pt x="7574" y="176062"/>
                  </a:lnTo>
                  <a:cubicBezTo>
                    <a:pt x="7574" y="83068"/>
                    <a:pt x="75383" y="7715"/>
                    <a:pt x="159046" y="7715"/>
                  </a:cubicBezTo>
                  <a:lnTo>
                    <a:pt x="2153436" y="7715"/>
                  </a:lnTo>
                  <a:cubicBezTo>
                    <a:pt x="2237100" y="7715"/>
                    <a:pt x="2304909" y="83119"/>
                    <a:pt x="2304909" y="176062"/>
                  </a:cubicBezTo>
                  <a:lnTo>
                    <a:pt x="2304909" y="2209442"/>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28" name="Google Shape;228;p3"/>
            <p:cNvSpPr/>
            <p:nvPr/>
          </p:nvSpPr>
          <p:spPr>
            <a:xfrm>
              <a:off x="8726618" y="3113335"/>
              <a:ext cx="469565" cy="303467"/>
            </a:xfrm>
            <a:custGeom>
              <a:rect b="b" l="l" r="r" t="t"/>
              <a:pathLst>
                <a:path extrusionOk="0" h="303466" w="469565">
                  <a:moveTo>
                    <a:pt x="7574" y="141703"/>
                  </a:moveTo>
                  <a:lnTo>
                    <a:pt x="167680" y="298992"/>
                  </a:lnTo>
                  <a:lnTo>
                    <a:pt x="465021"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29" name="Google Shape;229;p3"/>
            <p:cNvSpPr/>
            <p:nvPr/>
          </p:nvSpPr>
          <p:spPr>
            <a:xfrm>
              <a:off x="9447123" y="3317223"/>
              <a:ext cx="570547" cy="20574"/>
            </a:xfrm>
            <a:custGeom>
              <a:rect b="b" l="l" r="r" t="t"/>
              <a:pathLst>
                <a:path extrusionOk="0" h="20574" w="570546">
                  <a:moveTo>
                    <a:pt x="7574" y="13527"/>
                  </a:moveTo>
                  <a:lnTo>
                    <a:pt x="567972"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30" name="Google Shape;230;p3"/>
            <p:cNvSpPr/>
            <p:nvPr/>
          </p:nvSpPr>
          <p:spPr>
            <a:xfrm>
              <a:off x="8737575" y="3563956"/>
              <a:ext cx="469565" cy="303467"/>
            </a:xfrm>
            <a:custGeom>
              <a:rect b="b" l="l" r="r" t="t"/>
              <a:pathLst>
                <a:path extrusionOk="0" h="303466" w="469565">
                  <a:moveTo>
                    <a:pt x="7574" y="141704"/>
                  </a:moveTo>
                  <a:lnTo>
                    <a:pt x="167731" y="298940"/>
                  </a:lnTo>
                  <a:lnTo>
                    <a:pt x="465071"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31" name="Google Shape;231;p3"/>
            <p:cNvSpPr/>
            <p:nvPr/>
          </p:nvSpPr>
          <p:spPr>
            <a:xfrm>
              <a:off x="9458130" y="3767845"/>
              <a:ext cx="570547" cy="20574"/>
            </a:xfrm>
            <a:custGeom>
              <a:rect b="b" l="l" r="r" t="t"/>
              <a:pathLst>
                <a:path extrusionOk="0" h="20574" w="570546">
                  <a:moveTo>
                    <a:pt x="7574" y="13527"/>
                  </a:moveTo>
                  <a:lnTo>
                    <a:pt x="567972"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32" name="Google Shape;232;p3"/>
            <p:cNvSpPr/>
            <p:nvPr/>
          </p:nvSpPr>
          <p:spPr>
            <a:xfrm>
              <a:off x="8743331" y="4014527"/>
              <a:ext cx="469565" cy="303467"/>
            </a:xfrm>
            <a:custGeom>
              <a:rect b="b" l="l" r="r" t="t"/>
              <a:pathLst>
                <a:path extrusionOk="0" h="303466" w="469565">
                  <a:moveTo>
                    <a:pt x="7574" y="141704"/>
                  </a:moveTo>
                  <a:lnTo>
                    <a:pt x="167680" y="298992"/>
                  </a:lnTo>
                  <a:lnTo>
                    <a:pt x="465021"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33" name="Google Shape;233;p3"/>
            <p:cNvSpPr/>
            <p:nvPr/>
          </p:nvSpPr>
          <p:spPr>
            <a:xfrm>
              <a:off x="9463835" y="4218415"/>
              <a:ext cx="570547" cy="20574"/>
            </a:xfrm>
            <a:custGeom>
              <a:rect b="b" l="l" r="r" t="t"/>
              <a:pathLst>
                <a:path extrusionOk="0" h="20574" w="570546">
                  <a:moveTo>
                    <a:pt x="7574" y="13527"/>
                  </a:moveTo>
                  <a:lnTo>
                    <a:pt x="567972"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34" name="Google Shape;234;p3"/>
            <p:cNvSpPr/>
            <p:nvPr/>
          </p:nvSpPr>
          <p:spPr>
            <a:xfrm>
              <a:off x="8938680" y="2238940"/>
              <a:ext cx="913885" cy="540068"/>
            </a:xfrm>
            <a:custGeom>
              <a:rect b="b" l="l" r="r" t="t"/>
              <a:pathLst>
                <a:path extrusionOk="0" h="540067" w="913884">
                  <a:moveTo>
                    <a:pt x="7574" y="537496"/>
                  </a:moveTo>
                  <a:lnTo>
                    <a:pt x="12623" y="254603"/>
                  </a:lnTo>
                  <a:lnTo>
                    <a:pt x="270126" y="254603"/>
                  </a:lnTo>
                  <a:cubicBezTo>
                    <a:pt x="270126" y="254603"/>
                    <a:pt x="254979" y="7715"/>
                    <a:pt x="472090" y="7715"/>
                  </a:cubicBezTo>
                  <a:cubicBezTo>
                    <a:pt x="689201" y="7715"/>
                    <a:pt x="683495" y="254603"/>
                    <a:pt x="683495" y="254603"/>
                  </a:cubicBezTo>
                  <a:lnTo>
                    <a:pt x="911360" y="254603"/>
                  </a:lnTo>
                  <a:lnTo>
                    <a:pt x="906311" y="537496"/>
                  </a:lnTo>
                </a:path>
              </a:pathLst>
            </a:custGeom>
            <a:solidFill>
              <a:srgbClr val="FFFFFF"/>
            </a:solid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35" name="Google Shape;235;p3"/>
            <p:cNvSpPr/>
            <p:nvPr/>
          </p:nvSpPr>
          <p:spPr>
            <a:xfrm>
              <a:off x="9302214" y="2341810"/>
              <a:ext cx="212062" cy="216027"/>
            </a:xfrm>
            <a:custGeom>
              <a:rect b="b" l="l" r="r" t="t"/>
              <a:pathLst>
                <a:path extrusionOk="0" h="216027" w="212061">
                  <a:moveTo>
                    <a:pt x="209537" y="110585"/>
                  </a:moveTo>
                  <a:cubicBezTo>
                    <a:pt x="209537" y="167399"/>
                    <a:pt x="164326" y="213455"/>
                    <a:pt x="108555" y="213455"/>
                  </a:cubicBezTo>
                  <a:cubicBezTo>
                    <a:pt x="52785" y="213455"/>
                    <a:pt x="7574" y="167399"/>
                    <a:pt x="7574" y="110585"/>
                  </a:cubicBezTo>
                  <a:cubicBezTo>
                    <a:pt x="7574" y="53772"/>
                    <a:pt x="52785" y="7715"/>
                    <a:pt x="108555" y="7715"/>
                  </a:cubicBezTo>
                  <a:cubicBezTo>
                    <a:pt x="164326" y="7715"/>
                    <a:pt x="209537" y="53772"/>
                    <a:pt x="209537" y="110585"/>
                  </a:cubicBezTo>
                  <a:close/>
                </a:path>
              </a:pathLst>
            </a:custGeom>
            <a:solidFill>
              <a:srgbClr val="0AA14A"/>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AA14A"/>
                </a:solidFill>
                <a:latin typeface="Calibri"/>
                <a:ea typeface="Calibri"/>
                <a:cs typeface="Calibri"/>
                <a:sym typeface="Calibri"/>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9" name="Shape 239"/>
        <p:cNvGrpSpPr/>
        <p:nvPr/>
      </p:nvGrpSpPr>
      <p:grpSpPr>
        <a:xfrm>
          <a:off x="0" y="0"/>
          <a:ext cx="0" cy="0"/>
          <a:chOff x="0" y="0"/>
          <a:chExt cx="0" cy="0"/>
        </a:xfrm>
      </p:grpSpPr>
      <p:sp>
        <p:nvSpPr>
          <p:cNvPr id="240" name="Google Shape;240;p4"/>
          <p:cNvSpPr txBox="1"/>
          <p:nvPr/>
        </p:nvSpPr>
        <p:spPr>
          <a:xfrm>
            <a:off x="528320" y="717439"/>
            <a:ext cx="8948057" cy="76944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Clr>
                <a:srgbClr val="0AA14A"/>
              </a:buClr>
              <a:buSzPts val="2400"/>
              <a:buFont typeface="Calibri"/>
              <a:buNone/>
            </a:pPr>
            <a:r>
              <a:rPr b="1" lang="en-US" sz="2400">
                <a:solidFill>
                  <a:srgbClr val="0AA14A"/>
                </a:solidFill>
                <a:latin typeface="Calibri"/>
                <a:ea typeface="Calibri"/>
                <a:cs typeface="Calibri"/>
                <a:sym typeface="Calibri"/>
              </a:rPr>
              <a:t>Index of contents</a:t>
            </a:r>
            <a:endParaRPr/>
          </a:p>
          <a:p>
            <a:pPr indent="0" lvl="0" marL="0" marR="0" rtl="0" algn="l">
              <a:spcBef>
                <a:spcPts val="0"/>
              </a:spcBef>
              <a:spcAft>
                <a:spcPts val="0"/>
              </a:spcAft>
              <a:buNone/>
            </a:pPr>
            <a:r>
              <a:rPr lang="en-US" sz="2000">
                <a:solidFill>
                  <a:schemeClr val="dk1"/>
                </a:solidFill>
                <a:latin typeface="Calibri"/>
                <a:ea typeface="Calibri"/>
                <a:cs typeface="Calibri"/>
                <a:sym typeface="Calibri"/>
              </a:rPr>
              <a:t>Insert the title of your subtitle here</a:t>
            </a:r>
            <a:endParaRPr/>
          </a:p>
        </p:txBody>
      </p:sp>
      <p:sp>
        <p:nvSpPr>
          <p:cNvPr id="241" name="Google Shape;241;p4"/>
          <p:cNvSpPr txBox="1"/>
          <p:nvPr/>
        </p:nvSpPr>
        <p:spPr>
          <a:xfrm>
            <a:off x="626289" y="3742695"/>
            <a:ext cx="2327925" cy="1189502"/>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1400"/>
              <a:buFont typeface="Arial"/>
              <a:buNone/>
            </a:pPr>
            <a:r>
              <a:rPr lang="en-US" sz="1400">
                <a:solidFill>
                  <a:schemeClr val="dk1"/>
                </a:solidFill>
                <a:latin typeface="Calibri"/>
                <a:ea typeface="Calibri"/>
                <a:cs typeface="Calibri"/>
                <a:sym typeface="Calibri"/>
              </a:rPr>
              <a:t>1.1. Hvad er </a:t>
            </a:r>
            <a:r>
              <a:rPr lang="en-US">
                <a:solidFill>
                  <a:schemeClr val="dk1"/>
                </a:solidFill>
                <a:latin typeface="Calibri"/>
                <a:ea typeface="Calibri"/>
                <a:cs typeface="Calibri"/>
                <a:sym typeface="Calibri"/>
              </a:rPr>
              <a:t>mikro-læringsmoduler</a:t>
            </a:r>
            <a:r>
              <a:rPr lang="en-US" sz="1400">
                <a:solidFill>
                  <a:schemeClr val="dk1"/>
                </a:solidFill>
                <a:latin typeface="Calibri"/>
                <a:ea typeface="Calibri"/>
                <a:cs typeface="Calibri"/>
                <a:sym typeface="Calibri"/>
              </a:rPr>
              <a:t>?</a:t>
            </a:r>
            <a:endParaRPr/>
          </a:p>
          <a:p>
            <a:pPr indent="0" lvl="0" marL="0" marR="0" rtl="0" algn="l">
              <a:lnSpc>
                <a:spcPct val="100000"/>
              </a:lnSpc>
              <a:spcBef>
                <a:spcPts val="0"/>
              </a:spcBef>
              <a:spcAft>
                <a:spcPts val="0"/>
              </a:spcAft>
              <a:buClr>
                <a:schemeClr val="dk1"/>
              </a:buClr>
              <a:buSzPts val="1400"/>
              <a:buFont typeface="Arial"/>
              <a:buNone/>
            </a:pPr>
            <a:r>
              <a:rPr lang="en-US" sz="1400">
                <a:solidFill>
                  <a:schemeClr val="dk1"/>
                </a:solidFill>
                <a:latin typeface="Calibri"/>
                <a:ea typeface="Calibri"/>
                <a:cs typeface="Calibri"/>
                <a:sym typeface="Calibri"/>
              </a:rPr>
              <a:t>1.2 Fordele og udfordringer</a:t>
            </a:r>
            <a:endParaRPr sz="14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400"/>
              <a:buFont typeface="Arial"/>
              <a:buNone/>
            </a:pPr>
            <a:r>
              <a:rPr lang="en-US" sz="1400">
                <a:solidFill>
                  <a:schemeClr val="dk1"/>
                </a:solidFill>
                <a:latin typeface="Calibri"/>
                <a:ea typeface="Calibri"/>
                <a:cs typeface="Calibri"/>
                <a:sym typeface="Calibri"/>
              </a:rPr>
              <a:t>1.3 Udsigter til den videre udvikling</a:t>
            </a:r>
            <a:endParaRPr sz="1400">
              <a:solidFill>
                <a:schemeClr val="dk1"/>
              </a:solidFill>
              <a:latin typeface="Calibri"/>
              <a:ea typeface="Calibri"/>
              <a:cs typeface="Calibri"/>
              <a:sym typeface="Calibri"/>
            </a:endParaRPr>
          </a:p>
        </p:txBody>
      </p:sp>
      <p:sp>
        <p:nvSpPr>
          <p:cNvPr id="242" name="Google Shape;242;p4"/>
          <p:cNvSpPr/>
          <p:nvPr/>
        </p:nvSpPr>
        <p:spPr>
          <a:xfrm>
            <a:off x="626288" y="2432276"/>
            <a:ext cx="2484000" cy="879113"/>
          </a:xfrm>
          <a:prstGeom prst="roundRect">
            <a:avLst>
              <a:gd fmla="val 50000" name="adj"/>
            </a:avLst>
          </a:prstGeom>
          <a:solidFill>
            <a:srgbClr val="0AA14A"/>
          </a:solidFill>
          <a:ln>
            <a:noFill/>
          </a:ln>
        </p:spPr>
        <p:txBody>
          <a:bodyPr anchorCtr="1" anchor="ctr" bIns="36000" lIns="91425" spcFirstLastPara="1" rIns="91425" wrap="square" tIns="90000">
            <a:noAutofit/>
          </a:bodyPr>
          <a:lstStyle/>
          <a:p>
            <a:pPr indent="0" lvl="0" marL="0" marR="0" rtl="0" algn="l">
              <a:lnSpc>
                <a:spcPct val="90000"/>
              </a:lnSpc>
              <a:spcBef>
                <a:spcPts val="0"/>
              </a:spcBef>
              <a:spcAft>
                <a:spcPts val="0"/>
              </a:spcAft>
              <a:buNone/>
            </a:pPr>
            <a:r>
              <a:rPr b="1" lang="en-US" sz="2000">
                <a:solidFill>
                  <a:schemeClr val="lt1"/>
                </a:solidFill>
                <a:latin typeface="Calibri"/>
                <a:ea typeface="Calibri"/>
                <a:cs typeface="Calibri"/>
                <a:sym typeface="Calibri"/>
              </a:rPr>
              <a:t>Introduktion af mikro-legitimatiseringsoplysninger</a:t>
            </a:r>
            <a:endParaRPr b="1" sz="2000">
              <a:solidFill>
                <a:schemeClr val="lt1"/>
              </a:solidFill>
              <a:latin typeface="Calibri"/>
              <a:ea typeface="Calibri"/>
              <a:cs typeface="Calibri"/>
              <a:sym typeface="Calibri"/>
            </a:endParaRPr>
          </a:p>
        </p:txBody>
      </p:sp>
      <p:sp>
        <p:nvSpPr>
          <p:cNvPr id="243" name="Google Shape;243;p4"/>
          <p:cNvSpPr/>
          <p:nvPr/>
        </p:nvSpPr>
        <p:spPr>
          <a:xfrm>
            <a:off x="4052725" y="2468221"/>
            <a:ext cx="2484000" cy="843168"/>
          </a:xfrm>
          <a:prstGeom prst="roundRect">
            <a:avLst>
              <a:gd fmla="val 50000" name="adj"/>
            </a:avLst>
          </a:prstGeom>
          <a:solidFill>
            <a:srgbClr val="0AA14A"/>
          </a:solid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None/>
            </a:pPr>
            <a:r>
              <a:rPr b="1" lang="en-US" sz="2000">
                <a:solidFill>
                  <a:schemeClr val="lt1"/>
                </a:solidFill>
                <a:latin typeface="Calibri"/>
                <a:ea typeface="Calibri"/>
                <a:cs typeface="Calibri"/>
                <a:sym typeface="Calibri"/>
              </a:rPr>
              <a:t>mikro-læringsmoduler</a:t>
            </a:r>
            <a:r>
              <a:rPr b="1" lang="en-US" sz="2000">
                <a:solidFill>
                  <a:schemeClr val="lt1"/>
                </a:solidFill>
                <a:latin typeface="Calibri"/>
                <a:ea typeface="Calibri"/>
                <a:cs typeface="Calibri"/>
                <a:sym typeface="Calibri"/>
              </a:rPr>
              <a:t> I virtuel læring</a:t>
            </a:r>
            <a:endParaRPr b="1" sz="2000">
              <a:solidFill>
                <a:schemeClr val="lt1"/>
              </a:solidFill>
              <a:latin typeface="Calibri"/>
              <a:ea typeface="Calibri"/>
              <a:cs typeface="Calibri"/>
              <a:sym typeface="Calibri"/>
            </a:endParaRPr>
          </a:p>
        </p:txBody>
      </p:sp>
      <p:sp>
        <p:nvSpPr>
          <p:cNvPr id="244" name="Google Shape;244;p4"/>
          <p:cNvSpPr txBox="1"/>
          <p:nvPr/>
        </p:nvSpPr>
        <p:spPr>
          <a:xfrm>
            <a:off x="4052725" y="3742695"/>
            <a:ext cx="2327924" cy="1189502"/>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Clr>
                <a:schemeClr val="dk1"/>
              </a:buClr>
              <a:buSzPts val="1400"/>
              <a:buFont typeface="Arial"/>
              <a:buNone/>
            </a:pPr>
            <a:r>
              <a:rPr lang="en-US" sz="1400">
                <a:solidFill>
                  <a:schemeClr val="dk1"/>
                </a:solidFill>
                <a:latin typeface="Calibri"/>
                <a:ea typeface="Calibri"/>
                <a:cs typeface="Calibri"/>
                <a:sym typeface="Calibri"/>
              </a:rPr>
              <a:t>2.1 Mikrolærings rolle I virtuelle omstændigheder</a:t>
            </a:r>
            <a:endParaRPr sz="1400">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400"/>
              <a:buFont typeface="Arial"/>
              <a:buNone/>
            </a:pPr>
            <a:r>
              <a:rPr lang="en-US" sz="1400">
                <a:solidFill>
                  <a:schemeClr val="dk1"/>
                </a:solidFill>
                <a:latin typeface="Calibri"/>
                <a:ea typeface="Calibri"/>
                <a:cs typeface="Calibri"/>
                <a:sym typeface="Calibri"/>
              </a:rPr>
              <a:t>2.2 Undervisning og selvstyret læring</a:t>
            </a:r>
            <a:endParaRPr sz="1400">
              <a:solidFill>
                <a:schemeClr val="dk1"/>
              </a:solidFill>
              <a:latin typeface="Calibri"/>
              <a:ea typeface="Calibri"/>
              <a:cs typeface="Calibri"/>
              <a:sym typeface="Calibri"/>
            </a:endParaRPr>
          </a:p>
          <a:p>
            <a:pPr indent="0" lvl="0" marL="0" marR="0" rtl="0" algn="l">
              <a:lnSpc>
                <a:spcPct val="90000"/>
              </a:lnSpc>
              <a:spcBef>
                <a:spcPts val="0"/>
              </a:spcBef>
              <a:spcAft>
                <a:spcPts val="0"/>
              </a:spcAft>
              <a:buClr>
                <a:schemeClr val="dk1"/>
              </a:buClr>
              <a:buSzPts val="1400"/>
              <a:buFont typeface="Arial"/>
              <a:buNone/>
            </a:pPr>
            <a:r>
              <a:rPr lang="en-US" sz="1400">
                <a:solidFill>
                  <a:schemeClr val="dk1"/>
                </a:solidFill>
                <a:latin typeface="Calibri"/>
                <a:ea typeface="Calibri"/>
                <a:cs typeface="Calibri"/>
                <a:sym typeface="Calibri"/>
              </a:rPr>
              <a:t>2.3 Praktisk anvendelighed af mikrolæring</a:t>
            </a:r>
            <a:endParaRPr sz="1400">
              <a:solidFill>
                <a:schemeClr val="dk1"/>
              </a:solidFill>
              <a:latin typeface="Calibri"/>
              <a:ea typeface="Calibri"/>
              <a:cs typeface="Calibri"/>
              <a:sym typeface="Calibri"/>
            </a:endParaRPr>
          </a:p>
        </p:txBody>
      </p:sp>
      <p:sp>
        <p:nvSpPr>
          <p:cNvPr id="245" name="Google Shape;245;p4"/>
          <p:cNvSpPr/>
          <p:nvPr/>
        </p:nvSpPr>
        <p:spPr>
          <a:xfrm>
            <a:off x="7255344" y="2480203"/>
            <a:ext cx="2484000" cy="831186"/>
          </a:xfrm>
          <a:prstGeom prst="roundRect">
            <a:avLst>
              <a:gd fmla="val 50000" name="adj"/>
            </a:avLst>
          </a:prstGeom>
          <a:solidFill>
            <a:srgbClr val="0AA14A"/>
          </a:solid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None/>
            </a:pPr>
            <a:r>
              <a:rPr b="1" lang="en-US" sz="2000">
                <a:solidFill>
                  <a:schemeClr val="lt1"/>
                </a:solidFill>
                <a:latin typeface="Calibri"/>
                <a:ea typeface="Calibri"/>
                <a:cs typeface="Calibri"/>
                <a:sym typeface="Calibri"/>
              </a:rPr>
              <a:t>Vurdering og cerfitificering af læring</a:t>
            </a:r>
            <a:endParaRPr b="1" sz="2000">
              <a:solidFill>
                <a:schemeClr val="lt1"/>
              </a:solidFill>
              <a:latin typeface="Calibri"/>
              <a:ea typeface="Calibri"/>
              <a:cs typeface="Calibri"/>
              <a:sym typeface="Calibri"/>
            </a:endParaRPr>
          </a:p>
        </p:txBody>
      </p:sp>
      <p:sp>
        <p:nvSpPr>
          <p:cNvPr id="246" name="Google Shape;246;p4"/>
          <p:cNvSpPr txBox="1"/>
          <p:nvPr/>
        </p:nvSpPr>
        <p:spPr>
          <a:xfrm>
            <a:off x="7375344" y="3744663"/>
            <a:ext cx="2327924" cy="1189502"/>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Clr>
                <a:schemeClr val="dk1"/>
              </a:buClr>
              <a:buSzPts val="1400"/>
              <a:buFont typeface="Arial"/>
              <a:buNone/>
            </a:pPr>
            <a:r>
              <a:rPr lang="en-US" sz="1400">
                <a:solidFill>
                  <a:schemeClr val="dk1"/>
                </a:solidFill>
                <a:latin typeface="Calibri"/>
                <a:ea typeface="Calibri"/>
                <a:cs typeface="Calibri"/>
                <a:sym typeface="Calibri"/>
              </a:rPr>
              <a:t>3.1 Format for </a:t>
            </a:r>
            <a:r>
              <a:rPr lang="en-US">
                <a:solidFill>
                  <a:schemeClr val="dk1"/>
                </a:solidFill>
                <a:latin typeface="Calibri"/>
                <a:ea typeface="Calibri"/>
                <a:cs typeface="Calibri"/>
                <a:sym typeface="Calibri"/>
              </a:rPr>
              <a:t>mikro-læringsmoduler</a:t>
            </a:r>
            <a:endParaRPr sz="1400">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400"/>
              <a:buFont typeface="Arial"/>
              <a:buNone/>
            </a:pPr>
            <a:r>
              <a:rPr lang="en-US" sz="1400">
                <a:solidFill>
                  <a:schemeClr val="dk1"/>
                </a:solidFill>
                <a:latin typeface="Calibri"/>
                <a:ea typeface="Calibri"/>
                <a:cs typeface="Calibri"/>
                <a:sym typeface="Calibri"/>
              </a:rPr>
              <a:t>3.2 Udvikling af et kursus I små dele</a:t>
            </a:r>
            <a:endParaRPr sz="1400">
              <a:solidFill>
                <a:schemeClr val="dk1"/>
              </a:solidFill>
              <a:latin typeface="Calibri"/>
              <a:ea typeface="Calibri"/>
              <a:cs typeface="Calibri"/>
              <a:sym typeface="Calibri"/>
            </a:endParaRPr>
          </a:p>
          <a:p>
            <a:pPr indent="0" lvl="0" marL="0" marR="0" rtl="0" algn="l">
              <a:lnSpc>
                <a:spcPct val="90000"/>
              </a:lnSpc>
              <a:spcBef>
                <a:spcPts val="0"/>
              </a:spcBef>
              <a:spcAft>
                <a:spcPts val="0"/>
              </a:spcAft>
              <a:buClr>
                <a:schemeClr val="dk1"/>
              </a:buClr>
              <a:buSzPts val="1400"/>
              <a:buFont typeface="Arial"/>
              <a:buNone/>
            </a:pPr>
            <a:r>
              <a:rPr lang="en-US" sz="1400">
                <a:solidFill>
                  <a:schemeClr val="dk1"/>
                </a:solidFill>
                <a:latin typeface="Calibri"/>
                <a:ea typeface="Calibri"/>
                <a:cs typeface="Calibri"/>
                <a:sym typeface="Calibri"/>
              </a:rPr>
              <a:t>3.3 Etablering af certificeringer</a:t>
            </a:r>
            <a:endParaRPr sz="1400">
              <a:solidFill>
                <a:schemeClr val="dk1"/>
              </a:solidFill>
              <a:latin typeface="Calibri"/>
              <a:ea typeface="Calibri"/>
              <a:cs typeface="Calibri"/>
              <a:sym typeface="Calibri"/>
            </a:endParaRPr>
          </a:p>
        </p:txBody>
      </p:sp>
      <p:cxnSp>
        <p:nvCxnSpPr>
          <p:cNvPr id="247" name="Google Shape;247;p4"/>
          <p:cNvCxnSpPr/>
          <p:nvPr/>
        </p:nvCxnSpPr>
        <p:spPr>
          <a:xfrm>
            <a:off x="528320" y="3631149"/>
            <a:ext cx="9469120" cy="0"/>
          </a:xfrm>
          <a:prstGeom prst="straightConnector1">
            <a:avLst/>
          </a:prstGeom>
          <a:noFill/>
          <a:ln cap="flat" cmpd="sng" w="9525">
            <a:solidFill>
              <a:srgbClr val="0AA14A"/>
            </a:solidFill>
            <a:prstDash val="dash"/>
            <a:round/>
            <a:headEnd len="sm" w="sm" type="none"/>
            <a:tailEnd len="sm" w="sm" type="none"/>
          </a:ln>
        </p:spPr>
      </p:cxnSp>
      <p:grpSp>
        <p:nvGrpSpPr>
          <p:cNvPr id="248" name="Google Shape;248;p4"/>
          <p:cNvGrpSpPr/>
          <p:nvPr/>
        </p:nvGrpSpPr>
        <p:grpSpPr>
          <a:xfrm>
            <a:off x="10207680" y="3008972"/>
            <a:ext cx="1440000" cy="1022400"/>
            <a:chOff x="6955701" y="2238940"/>
            <a:chExt cx="3578490" cy="2551227"/>
          </a:xfrm>
        </p:grpSpPr>
        <p:sp>
          <p:nvSpPr>
            <p:cNvPr id="249" name="Google Shape;249;p4"/>
            <p:cNvSpPr/>
            <p:nvPr/>
          </p:nvSpPr>
          <p:spPr>
            <a:xfrm>
              <a:off x="7186596" y="2890910"/>
              <a:ext cx="833100" cy="833247"/>
            </a:xfrm>
            <a:custGeom>
              <a:rect b="b" l="l" r="r" t="t"/>
              <a:pathLst>
                <a:path extrusionOk="0" h="833247" w="833099">
                  <a:moveTo>
                    <a:pt x="7574" y="418186"/>
                  </a:moveTo>
                  <a:cubicBezTo>
                    <a:pt x="47108" y="965557"/>
                    <a:pt x="790081" y="965403"/>
                    <a:pt x="829464" y="418186"/>
                  </a:cubicBezTo>
                  <a:cubicBezTo>
                    <a:pt x="789930" y="-129185"/>
                    <a:pt x="47007" y="-129031"/>
                    <a:pt x="7574" y="418186"/>
                  </a:cubicBezTo>
                  <a:close/>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50" name="Google Shape;250;p4"/>
            <p:cNvSpPr/>
            <p:nvPr/>
          </p:nvSpPr>
          <p:spPr>
            <a:xfrm>
              <a:off x="7597490" y="3720319"/>
              <a:ext cx="10098" cy="210884"/>
            </a:xfrm>
            <a:custGeom>
              <a:rect b="b" l="l" r="r" t="t"/>
              <a:pathLst>
                <a:path extrusionOk="0" h="210883" w="10098">
                  <a:moveTo>
                    <a:pt x="7574" y="7715"/>
                  </a:moveTo>
                  <a:lnTo>
                    <a:pt x="7574" y="203734"/>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51" name="Google Shape;251;p4"/>
            <p:cNvSpPr/>
            <p:nvPr/>
          </p:nvSpPr>
          <p:spPr>
            <a:xfrm>
              <a:off x="6955701" y="3932132"/>
              <a:ext cx="1600561" cy="786956"/>
            </a:xfrm>
            <a:custGeom>
              <a:rect b="b" l="l" r="r" t="t"/>
              <a:pathLst>
                <a:path extrusionOk="0" h="786955" w="1600561">
                  <a:moveTo>
                    <a:pt x="1593896" y="17381"/>
                  </a:moveTo>
                  <a:lnTo>
                    <a:pt x="1473324" y="12238"/>
                  </a:lnTo>
                  <a:lnTo>
                    <a:pt x="1473324" y="652346"/>
                  </a:lnTo>
                  <a:lnTo>
                    <a:pt x="1322508" y="652346"/>
                  </a:lnTo>
                  <a:cubicBezTo>
                    <a:pt x="1296354" y="-213511"/>
                    <a:pt x="29891" y="-200806"/>
                    <a:pt x="7574" y="652398"/>
                  </a:cubicBezTo>
                  <a:cubicBezTo>
                    <a:pt x="7574" y="652346"/>
                    <a:pt x="794575" y="652346"/>
                    <a:pt x="794575" y="652346"/>
                  </a:cubicBezTo>
                  <a:lnTo>
                    <a:pt x="794575" y="782528"/>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52" name="Google Shape;252;p4"/>
            <p:cNvSpPr/>
            <p:nvPr/>
          </p:nvSpPr>
          <p:spPr>
            <a:xfrm>
              <a:off x="8428722" y="2784151"/>
              <a:ext cx="1908555" cy="1877378"/>
            </a:xfrm>
            <a:custGeom>
              <a:rect b="b" l="l" r="r" t="t"/>
              <a:pathLst>
                <a:path extrusionOk="0" h="1877377" w="1908555">
                  <a:moveTo>
                    <a:pt x="7574" y="1075146"/>
                  </a:moveTo>
                  <a:lnTo>
                    <a:pt x="7574" y="162020"/>
                  </a:lnTo>
                  <a:cubicBezTo>
                    <a:pt x="7574" y="43720"/>
                    <a:pt x="110726" y="7715"/>
                    <a:pt x="194390" y="7715"/>
                  </a:cubicBezTo>
                  <a:lnTo>
                    <a:pt x="1754558" y="7715"/>
                  </a:lnTo>
                  <a:cubicBezTo>
                    <a:pt x="1838222" y="7715"/>
                    <a:pt x="1906031" y="76792"/>
                    <a:pt x="1906031" y="162020"/>
                  </a:cubicBezTo>
                  <a:lnTo>
                    <a:pt x="1906031" y="187012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53" name="Google Shape;253;p4"/>
            <p:cNvSpPr/>
            <p:nvPr/>
          </p:nvSpPr>
          <p:spPr>
            <a:xfrm>
              <a:off x="8226758" y="2573318"/>
              <a:ext cx="2307433" cy="2216849"/>
            </a:xfrm>
            <a:custGeom>
              <a:rect b="b" l="l" r="r" t="t"/>
              <a:pathLst>
                <a:path extrusionOk="0" h="2216848" w="2307433">
                  <a:moveTo>
                    <a:pt x="7574" y="1580906"/>
                  </a:moveTo>
                  <a:lnTo>
                    <a:pt x="7574" y="176062"/>
                  </a:lnTo>
                  <a:cubicBezTo>
                    <a:pt x="7574" y="83068"/>
                    <a:pt x="75383" y="7715"/>
                    <a:pt x="159046" y="7715"/>
                  </a:cubicBezTo>
                  <a:lnTo>
                    <a:pt x="2153436" y="7715"/>
                  </a:lnTo>
                  <a:cubicBezTo>
                    <a:pt x="2237100" y="7715"/>
                    <a:pt x="2304909" y="83119"/>
                    <a:pt x="2304909" y="176062"/>
                  </a:cubicBezTo>
                  <a:lnTo>
                    <a:pt x="2304909" y="2209442"/>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54" name="Google Shape;254;p4"/>
            <p:cNvSpPr/>
            <p:nvPr/>
          </p:nvSpPr>
          <p:spPr>
            <a:xfrm>
              <a:off x="8726618" y="3113335"/>
              <a:ext cx="469565" cy="303467"/>
            </a:xfrm>
            <a:custGeom>
              <a:rect b="b" l="l" r="r" t="t"/>
              <a:pathLst>
                <a:path extrusionOk="0" h="303466" w="469565">
                  <a:moveTo>
                    <a:pt x="7574" y="141703"/>
                  </a:moveTo>
                  <a:lnTo>
                    <a:pt x="167680" y="298992"/>
                  </a:lnTo>
                  <a:lnTo>
                    <a:pt x="465021"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55" name="Google Shape;255;p4"/>
            <p:cNvSpPr/>
            <p:nvPr/>
          </p:nvSpPr>
          <p:spPr>
            <a:xfrm>
              <a:off x="9447123" y="3317223"/>
              <a:ext cx="570547" cy="20574"/>
            </a:xfrm>
            <a:custGeom>
              <a:rect b="b" l="l" r="r" t="t"/>
              <a:pathLst>
                <a:path extrusionOk="0" h="20574" w="570546">
                  <a:moveTo>
                    <a:pt x="7574" y="13527"/>
                  </a:moveTo>
                  <a:lnTo>
                    <a:pt x="567972"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56" name="Google Shape;256;p4"/>
            <p:cNvSpPr/>
            <p:nvPr/>
          </p:nvSpPr>
          <p:spPr>
            <a:xfrm>
              <a:off x="8737575" y="3563956"/>
              <a:ext cx="469565" cy="303467"/>
            </a:xfrm>
            <a:custGeom>
              <a:rect b="b" l="l" r="r" t="t"/>
              <a:pathLst>
                <a:path extrusionOk="0" h="303466" w="469565">
                  <a:moveTo>
                    <a:pt x="7574" y="141704"/>
                  </a:moveTo>
                  <a:lnTo>
                    <a:pt x="167731" y="298940"/>
                  </a:lnTo>
                  <a:lnTo>
                    <a:pt x="465071"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57" name="Google Shape;257;p4"/>
            <p:cNvSpPr/>
            <p:nvPr/>
          </p:nvSpPr>
          <p:spPr>
            <a:xfrm>
              <a:off x="9458130" y="3767845"/>
              <a:ext cx="570547" cy="20574"/>
            </a:xfrm>
            <a:custGeom>
              <a:rect b="b" l="l" r="r" t="t"/>
              <a:pathLst>
                <a:path extrusionOk="0" h="20574" w="570546">
                  <a:moveTo>
                    <a:pt x="7574" y="13527"/>
                  </a:moveTo>
                  <a:lnTo>
                    <a:pt x="567972"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58" name="Google Shape;258;p4"/>
            <p:cNvSpPr/>
            <p:nvPr/>
          </p:nvSpPr>
          <p:spPr>
            <a:xfrm>
              <a:off x="8743331" y="4014527"/>
              <a:ext cx="469565" cy="303467"/>
            </a:xfrm>
            <a:custGeom>
              <a:rect b="b" l="l" r="r" t="t"/>
              <a:pathLst>
                <a:path extrusionOk="0" h="303466" w="469565">
                  <a:moveTo>
                    <a:pt x="7574" y="141704"/>
                  </a:moveTo>
                  <a:lnTo>
                    <a:pt x="167680" y="298992"/>
                  </a:lnTo>
                  <a:lnTo>
                    <a:pt x="465021"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59" name="Google Shape;259;p4"/>
            <p:cNvSpPr/>
            <p:nvPr/>
          </p:nvSpPr>
          <p:spPr>
            <a:xfrm>
              <a:off x="9463835" y="4218415"/>
              <a:ext cx="570547" cy="20574"/>
            </a:xfrm>
            <a:custGeom>
              <a:rect b="b" l="l" r="r" t="t"/>
              <a:pathLst>
                <a:path extrusionOk="0" h="20574" w="570546">
                  <a:moveTo>
                    <a:pt x="7574" y="13527"/>
                  </a:moveTo>
                  <a:lnTo>
                    <a:pt x="567972"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60" name="Google Shape;260;p4"/>
            <p:cNvSpPr/>
            <p:nvPr/>
          </p:nvSpPr>
          <p:spPr>
            <a:xfrm>
              <a:off x="8938680" y="2238940"/>
              <a:ext cx="913885" cy="540068"/>
            </a:xfrm>
            <a:custGeom>
              <a:rect b="b" l="l" r="r" t="t"/>
              <a:pathLst>
                <a:path extrusionOk="0" h="540067" w="913884">
                  <a:moveTo>
                    <a:pt x="7574" y="537496"/>
                  </a:moveTo>
                  <a:lnTo>
                    <a:pt x="12623" y="254603"/>
                  </a:lnTo>
                  <a:lnTo>
                    <a:pt x="270126" y="254603"/>
                  </a:lnTo>
                  <a:cubicBezTo>
                    <a:pt x="270126" y="254603"/>
                    <a:pt x="254979" y="7715"/>
                    <a:pt x="472090" y="7715"/>
                  </a:cubicBezTo>
                  <a:cubicBezTo>
                    <a:pt x="689201" y="7715"/>
                    <a:pt x="683495" y="254603"/>
                    <a:pt x="683495" y="254603"/>
                  </a:cubicBezTo>
                  <a:lnTo>
                    <a:pt x="911360" y="254603"/>
                  </a:lnTo>
                  <a:lnTo>
                    <a:pt x="906311" y="537496"/>
                  </a:lnTo>
                </a:path>
              </a:pathLst>
            </a:custGeom>
            <a:solidFill>
              <a:srgbClr val="FFFFFF"/>
            </a:solid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61" name="Google Shape;261;p4"/>
            <p:cNvSpPr/>
            <p:nvPr/>
          </p:nvSpPr>
          <p:spPr>
            <a:xfrm>
              <a:off x="9302214" y="2341810"/>
              <a:ext cx="212062" cy="216027"/>
            </a:xfrm>
            <a:custGeom>
              <a:rect b="b" l="l" r="r" t="t"/>
              <a:pathLst>
                <a:path extrusionOk="0" h="216027" w="212061">
                  <a:moveTo>
                    <a:pt x="209537" y="110585"/>
                  </a:moveTo>
                  <a:cubicBezTo>
                    <a:pt x="209537" y="167399"/>
                    <a:pt x="164326" y="213455"/>
                    <a:pt x="108555" y="213455"/>
                  </a:cubicBezTo>
                  <a:cubicBezTo>
                    <a:pt x="52785" y="213455"/>
                    <a:pt x="7574" y="167399"/>
                    <a:pt x="7574" y="110585"/>
                  </a:cubicBezTo>
                  <a:cubicBezTo>
                    <a:pt x="7574" y="53772"/>
                    <a:pt x="52785" y="7715"/>
                    <a:pt x="108555" y="7715"/>
                  </a:cubicBezTo>
                  <a:cubicBezTo>
                    <a:pt x="164326" y="7715"/>
                    <a:pt x="209537" y="53772"/>
                    <a:pt x="209537" y="110585"/>
                  </a:cubicBezTo>
                  <a:close/>
                </a:path>
              </a:pathLst>
            </a:custGeom>
            <a:solidFill>
              <a:srgbClr val="0AA14A"/>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AA14A"/>
                </a:solidFill>
                <a:latin typeface="Calibri"/>
                <a:ea typeface="Calibri"/>
                <a:cs typeface="Calibri"/>
                <a:sym typeface="Calibri"/>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5" name="Shape 265"/>
        <p:cNvGrpSpPr/>
        <p:nvPr/>
      </p:nvGrpSpPr>
      <p:grpSpPr>
        <a:xfrm>
          <a:off x="0" y="0"/>
          <a:ext cx="0" cy="0"/>
          <a:chOff x="0" y="0"/>
          <a:chExt cx="0" cy="0"/>
        </a:xfrm>
      </p:grpSpPr>
      <p:cxnSp>
        <p:nvCxnSpPr>
          <p:cNvPr id="266" name="Google Shape;266;p5"/>
          <p:cNvCxnSpPr/>
          <p:nvPr/>
        </p:nvCxnSpPr>
        <p:spPr>
          <a:xfrm>
            <a:off x="8937523" y="3631149"/>
            <a:ext cx="1058564" cy="0"/>
          </a:xfrm>
          <a:prstGeom prst="straightConnector1">
            <a:avLst/>
          </a:prstGeom>
          <a:noFill/>
          <a:ln cap="flat" cmpd="sng" w="9525">
            <a:solidFill>
              <a:srgbClr val="0AA14A"/>
            </a:solidFill>
            <a:prstDash val="dash"/>
            <a:round/>
            <a:headEnd len="sm" w="sm" type="none"/>
            <a:tailEnd len="sm" w="sm" type="none"/>
          </a:ln>
        </p:spPr>
      </p:cxnSp>
      <p:sp>
        <p:nvSpPr>
          <p:cNvPr id="267" name="Google Shape;267;p5"/>
          <p:cNvSpPr txBox="1"/>
          <p:nvPr/>
        </p:nvSpPr>
        <p:spPr>
          <a:xfrm>
            <a:off x="5506551" y="5910839"/>
            <a:ext cx="469800" cy="39150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sp>
        <p:nvSpPr>
          <p:cNvPr id="268" name="Google Shape;268;p5"/>
          <p:cNvSpPr/>
          <p:nvPr/>
        </p:nvSpPr>
        <p:spPr>
          <a:xfrm>
            <a:off x="1082740" y="2142512"/>
            <a:ext cx="4006373" cy="1393118"/>
          </a:xfrm>
          <a:prstGeom prst="rect">
            <a:avLst/>
          </a:prstGeom>
          <a:noFill/>
          <a:ln cap="flat" cmpd="sng" w="9525">
            <a:solidFill>
              <a:srgbClr val="0AA14A"/>
            </a:solidFill>
            <a:prstDash val="dash"/>
            <a:round/>
            <a:headEnd len="sm" w="sm" type="none"/>
            <a:tailEnd len="sm" w="sm" type="none"/>
          </a:ln>
        </p:spPr>
        <p:txBody>
          <a:bodyPr anchorCtr="0" anchor="t" bIns="91425" lIns="91425" spcFirstLastPara="1" rIns="1371600" wrap="square" tIns="91425">
            <a:noAutofit/>
          </a:bodyPr>
          <a:lstStyle/>
          <a:p>
            <a:pPr indent="0" lvl="0" marL="0" marR="0" rtl="0" algn="l">
              <a:spcBef>
                <a:spcPts val="0"/>
              </a:spcBef>
              <a:spcAft>
                <a:spcPts val="0"/>
              </a:spcAft>
              <a:buClr>
                <a:schemeClr val="dk1"/>
              </a:buClr>
              <a:buSzPts val="2000"/>
              <a:buFont typeface="Calibri"/>
              <a:buNone/>
            </a:pPr>
            <a:r>
              <a:rPr b="1" lang="en-US" sz="2000">
                <a:solidFill>
                  <a:schemeClr val="dk1"/>
                </a:solidFill>
                <a:latin typeface="Calibri"/>
                <a:ea typeface="Calibri"/>
                <a:cs typeface="Calibri"/>
                <a:sym typeface="Calibri"/>
              </a:rPr>
              <a:t>Begrænset tid eller område. Referer til delbar læring over en begrænset  tid og/eller et specifikt område</a:t>
            </a:r>
            <a:endParaRPr sz="1600">
              <a:solidFill>
                <a:srgbClr val="000000"/>
              </a:solidFill>
              <a:latin typeface="Calibri"/>
              <a:ea typeface="Calibri"/>
              <a:cs typeface="Calibri"/>
              <a:sym typeface="Calibri"/>
            </a:endParaRPr>
          </a:p>
        </p:txBody>
      </p:sp>
      <p:sp>
        <p:nvSpPr>
          <p:cNvPr id="269" name="Google Shape;269;p5"/>
          <p:cNvSpPr/>
          <p:nvPr/>
        </p:nvSpPr>
        <p:spPr>
          <a:xfrm>
            <a:off x="5230174" y="2141716"/>
            <a:ext cx="4004353" cy="1393914"/>
          </a:xfrm>
          <a:prstGeom prst="rect">
            <a:avLst/>
          </a:prstGeom>
          <a:noFill/>
          <a:ln cap="flat" cmpd="sng" w="9525">
            <a:solidFill>
              <a:srgbClr val="0AA14A"/>
            </a:solidFill>
            <a:prstDash val="dash"/>
            <a:round/>
            <a:headEnd len="sm" w="sm" type="none"/>
            <a:tailEnd len="sm" w="sm" type="none"/>
          </a:ln>
        </p:spPr>
        <p:txBody>
          <a:bodyPr anchorCtr="0" anchor="t" bIns="91425" lIns="1371600" spcFirstLastPara="1" rIns="91425" wrap="square" tIns="91425">
            <a:noAutofit/>
          </a:bodyPr>
          <a:lstStyle/>
          <a:p>
            <a:pPr indent="0" lvl="0" marL="0" marR="0" rtl="0" algn="r">
              <a:spcBef>
                <a:spcPts val="0"/>
              </a:spcBef>
              <a:spcAft>
                <a:spcPts val="0"/>
              </a:spcAft>
              <a:buNone/>
            </a:pPr>
            <a:r>
              <a:rPr b="1" lang="en-US" sz="1400">
                <a:solidFill>
                  <a:schemeClr val="dk1"/>
                </a:solidFill>
                <a:latin typeface="Calibri"/>
                <a:ea typeface="Calibri"/>
                <a:cs typeface="Calibri"/>
                <a:sym typeface="Calibri"/>
              </a:rPr>
              <a:t>Stabelbar over tid</a:t>
            </a:r>
            <a:endParaRPr b="1" sz="1400">
              <a:solidFill>
                <a:schemeClr val="dk1"/>
              </a:solidFill>
              <a:latin typeface="Calibri"/>
              <a:ea typeface="Calibri"/>
              <a:cs typeface="Calibri"/>
              <a:sym typeface="Calibri"/>
            </a:endParaRPr>
          </a:p>
          <a:p>
            <a:pPr indent="0" lvl="0" marL="0" marR="0" rtl="0" algn="r">
              <a:spcBef>
                <a:spcPts val="0"/>
              </a:spcBef>
              <a:spcAft>
                <a:spcPts val="0"/>
              </a:spcAft>
              <a:buNone/>
            </a:pPr>
            <a:r>
              <a:rPr b="1" lang="en-US" sz="1400">
                <a:solidFill>
                  <a:schemeClr val="dk1"/>
                </a:solidFill>
                <a:latin typeface="Calibri"/>
                <a:ea typeface="Calibri"/>
                <a:cs typeface="Calibri"/>
                <a:sym typeface="Calibri"/>
              </a:rPr>
              <a:t>Kan udgøre en pålidelig og gennemsigtig tilføjelse af formelle kvalifikationer, hvilket bidrager til individuelle læringskarrierer </a:t>
            </a:r>
            <a:endParaRPr/>
          </a:p>
          <a:p>
            <a:pPr indent="0" lvl="0" marL="0" marR="0" rtl="0" algn="r">
              <a:spcBef>
                <a:spcPts val="0"/>
              </a:spcBef>
              <a:spcAft>
                <a:spcPts val="0"/>
              </a:spcAft>
              <a:buNone/>
            </a:pPr>
            <a:r>
              <a:rPr b="1" lang="en-US" sz="1400">
                <a:solidFill>
                  <a:schemeClr val="dk1"/>
                </a:solidFill>
                <a:latin typeface="Calibri"/>
                <a:ea typeface="Calibri"/>
                <a:cs typeface="Calibri"/>
                <a:sym typeface="Calibri"/>
              </a:rPr>
              <a:t> </a:t>
            </a:r>
            <a:endParaRPr/>
          </a:p>
          <a:p>
            <a:pPr indent="0" lvl="0" marL="0" marR="0" rtl="0" algn="r">
              <a:spcBef>
                <a:spcPts val="0"/>
              </a:spcBef>
              <a:spcAft>
                <a:spcPts val="0"/>
              </a:spcAft>
              <a:buNone/>
            </a:pPr>
            <a:r>
              <a:t/>
            </a:r>
            <a:endParaRPr b="1" sz="1400">
              <a:solidFill>
                <a:schemeClr val="dk1"/>
              </a:solidFill>
              <a:latin typeface="Calibri"/>
              <a:ea typeface="Calibri"/>
              <a:cs typeface="Calibri"/>
              <a:sym typeface="Calibri"/>
            </a:endParaRPr>
          </a:p>
          <a:p>
            <a:pPr indent="0" lvl="0" marL="0" marR="0" rtl="0" algn="r">
              <a:spcBef>
                <a:spcPts val="0"/>
              </a:spcBef>
              <a:spcAft>
                <a:spcPts val="0"/>
              </a:spcAft>
              <a:buNone/>
            </a:pPr>
            <a:r>
              <a:rPr b="1" lang="en-US" sz="1400">
                <a:solidFill>
                  <a:schemeClr val="dk1"/>
                </a:solidFill>
                <a:latin typeface="Calibri"/>
                <a:ea typeface="Calibri"/>
                <a:cs typeface="Calibri"/>
                <a:sym typeface="Calibri"/>
              </a:rPr>
              <a:t> </a:t>
            </a:r>
            <a:endParaRPr/>
          </a:p>
        </p:txBody>
      </p:sp>
      <p:sp>
        <p:nvSpPr>
          <p:cNvPr id="270" name="Google Shape;270;p5"/>
          <p:cNvSpPr/>
          <p:nvPr/>
        </p:nvSpPr>
        <p:spPr>
          <a:xfrm>
            <a:off x="1075210" y="3692640"/>
            <a:ext cx="4013903" cy="1574508"/>
          </a:xfrm>
          <a:prstGeom prst="rect">
            <a:avLst/>
          </a:prstGeom>
          <a:noFill/>
          <a:ln cap="flat" cmpd="sng" w="9525">
            <a:solidFill>
              <a:srgbClr val="0AA14A"/>
            </a:solidFill>
            <a:prstDash val="dash"/>
            <a:round/>
            <a:headEnd len="sm" w="sm" type="none"/>
            <a:tailEnd len="sm" w="sm" type="none"/>
          </a:ln>
        </p:spPr>
        <p:txBody>
          <a:bodyPr anchorCtr="0" anchor="t" bIns="91425" lIns="91425" spcFirstLastPara="1" rIns="1371600" wrap="square" tIns="0">
            <a:noAutofit/>
          </a:bodyPr>
          <a:lstStyle/>
          <a:p>
            <a:pPr indent="0" lvl="0" marL="0" marR="0" rtl="0" algn="l">
              <a:lnSpc>
                <a:spcPct val="120000"/>
              </a:lnSpc>
              <a:spcBef>
                <a:spcPts val="0"/>
              </a:spcBef>
              <a:spcAft>
                <a:spcPts val="0"/>
              </a:spcAft>
              <a:buNone/>
            </a:pPr>
            <a:r>
              <a:rPr b="1" lang="en-US" sz="2000">
                <a:solidFill>
                  <a:schemeClr val="dk1"/>
                </a:solidFill>
                <a:latin typeface="Calibri"/>
                <a:ea typeface="Calibri"/>
                <a:cs typeface="Calibri"/>
                <a:sym typeface="Calibri"/>
              </a:rPr>
              <a:t>Lille &amp; fleksibel</a:t>
            </a:r>
            <a:r>
              <a:rPr b="1" lang="en-US" sz="1600">
                <a:solidFill>
                  <a:schemeClr val="dk1"/>
                </a:solidFill>
                <a:latin typeface="Calibri"/>
                <a:ea typeface="Calibri"/>
                <a:cs typeface="Calibri"/>
                <a:sym typeface="Calibri"/>
              </a:rPr>
              <a:t> </a:t>
            </a:r>
            <a:endParaRPr/>
          </a:p>
          <a:p>
            <a:pPr indent="0" lvl="0" marL="0" marR="0" rtl="0" algn="l">
              <a:lnSpc>
                <a:spcPct val="120000"/>
              </a:lnSpc>
              <a:spcBef>
                <a:spcPts val="0"/>
              </a:spcBef>
              <a:spcAft>
                <a:spcPts val="0"/>
              </a:spcAft>
              <a:buNone/>
            </a:pPr>
            <a:r>
              <a:rPr lang="en-US" sz="1600">
                <a:solidFill>
                  <a:srgbClr val="000000"/>
                </a:solidFill>
                <a:latin typeface="Calibri"/>
                <a:ea typeface="Calibri"/>
                <a:cs typeface="Calibri"/>
                <a:sym typeface="Calibri"/>
              </a:rPr>
              <a:t>B</a:t>
            </a:r>
            <a:r>
              <a:rPr lang="en-US" sz="1600">
                <a:solidFill>
                  <a:schemeClr val="dk1"/>
                </a:solidFill>
                <a:latin typeface="Calibri"/>
                <a:ea typeface="Calibri"/>
                <a:cs typeface="Calibri"/>
                <a:sym typeface="Calibri"/>
              </a:rPr>
              <a:t>egrænset størrelse og fokus, og dermed mere fleksibel for arbejdsmarkedets behov og anerkendelse af færdigheder</a:t>
            </a:r>
            <a:endParaRPr sz="1600">
              <a:solidFill>
                <a:srgbClr val="000000"/>
              </a:solidFill>
              <a:latin typeface="Calibri"/>
              <a:ea typeface="Calibri"/>
              <a:cs typeface="Calibri"/>
              <a:sym typeface="Calibri"/>
            </a:endParaRPr>
          </a:p>
        </p:txBody>
      </p:sp>
      <p:sp>
        <p:nvSpPr>
          <p:cNvPr id="271" name="Google Shape;271;p5"/>
          <p:cNvSpPr/>
          <p:nvPr/>
        </p:nvSpPr>
        <p:spPr>
          <a:xfrm>
            <a:off x="5230172" y="3692640"/>
            <a:ext cx="4306575" cy="1687123"/>
          </a:xfrm>
          <a:prstGeom prst="rect">
            <a:avLst/>
          </a:prstGeom>
          <a:noFill/>
          <a:ln cap="flat" cmpd="sng" w="9525">
            <a:solidFill>
              <a:srgbClr val="0AA14A"/>
            </a:solidFill>
            <a:prstDash val="dash"/>
            <a:round/>
            <a:headEnd len="sm" w="sm" type="none"/>
            <a:tailEnd len="sm" w="sm" type="none"/>
          </a:ln>
        </p:spPr>
        <p:txBody>
          <a:bodyPr anchorCtr="0" anchor="t" bIns="91425" lIns="1371600" spcFirstLastPara="1" rIns="91425" wrap="square" tIns="0">
            <a:noAutofit/>
          </a:bodyPr>
          <a:lstStyle/>
          <a:p>
            <a:pPr indent="0" lvl="0" marL="0" marR="0" rtl="0" algn="r">
              <a:lnSpc>
                <a:spcPct val="120000"/>
              </a:lnSpc>
              <a:spcBef>
                <a:spcPts val="0"/>
              </a:spcBef>
              <a:spcAft>
                <a:spcPts val="0"/>
              </a:spcAft>
              <a:buNone/>
            </a:pPr>
            <a:r>
              <a:rPr b="1" lang="en-US" sz="1400">
                <a:solidFill>
                  <a:schemeClr val="dk1"/>
                </a:solidFill>
                <a:latin typeface="Calibri"/>
                <a:ea typeface="Calibri"/>
                <a:cs typeface="Calibri"/>
                <a:sym typeface="Calibri"/>
              </a:rPr>
              <a:t>Digital &amp; International</a:t>
            </a:r>
            <a:endParaRPr/>
          </a:p>
          <a:p>
            <a:pPr indent="0" lvl="0" marL="0" marR="0" rtl="0" algn="r">
              <a:lnSpc>
                <a:spcPct val="120000"/>
              </a:lnSpc>
              <a:spcBef>
                <a:spcPts val="0"/>
              </a:spcBef>
              <a:spcAft>
                <a:spcPts val="0"/>
              </a:spcAft>
              <a:buNone/>
            </a:pPr>
            <a:r>
              <a:rPr b="1" lang="en-US" sz="1400">
                <a:solidFill>
                  <a:schemeClr val="dk1"/>
                </a:solidFill>
                <a:latin typeface="Calibri"/>
                <a:ea typeface="Calibri"/>
                <a:cs typeface="Calibri"/>
                <a:sym typeface="Calibri"/>
              </a:rPr>
              <a:t>ofte leveret og optaget i digital eller hybrid form og på internationalt plan for bredere adgang</a:t>
            </a:r>
            <a:endParaRPr sz="1400">
              <a:solidFill>
                <a:srgbClr val="000000"/>
              </a:solidFill>
              <a:latin typeface="Calibri"/>
              <a:ea typeface="Calibri"/>
              <a:cs typeface="Calibri"/>
              <a:sym typeface="Calibri"/>
            </a:endParaRPr>
          </a:p>
        </p:txBody>
      </p:sp>
      <p:sp>
        <p:nvSpPr>
          <p:cNvPr id="272" name="Google Shape;272;p5"/>
          <p:cNvSpPr/>
          <p:nvPr/>
        </p:nvSpPr>
        <p:spPr>
          <a:xfrm>
            <a:off x="4116984" y="2562540"/>
            <a:ext cx="1961100" cy="1961100"/>
          </a:xfrm>
          <a:prstGeom prst="pie">
            <a:avLst>
              <a:gd fmla="val 10788866" name="adj1"/>
              <a:gd fmla="val 16200000" name="adj2"/>
            </a:avLst>
          </a:prstGeom>
          <a:solidFill>
            <a:srgbClr val="0AA14A"/>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chemeClr val="dk1"/>
              </a:buClr>
              <a:buSzPts val="1800"/>
              <a:buFont typeface="Calibri"/>
              <a:buNone/>
            </a:pPr>
            <a:r>
              <a:t/>
            </a:r>
            <a:endParaRPr sz="1800">
              <a:solidFill>
                <a:schemeClr val="dk1"/>
              </a:solidFill>
              <a:latin typeface="Calibri"/>
              <a:ea typeface="Calibri"/>
              <a:cs typeface="Calibri"/>
              <a:sym typeface="Calibri"/>
            </a:endParaRPr>
          </a:p>
        </p:txBody>
      </p:sp>
      <p:sp>
        <p:nvSpPr>
          <p:cNvPr id="273" name="Google Shape;273;p5"/>
          <p:cNvSpPr/>
          <p:nvPr/>
        </p:nvSpPr>
        <p:spPr>
          <a:xfrm rot="5400000">
            <a:off x="4254513" y="2554920"/>
            <a:ext cx="1961100" cy="1961100"/>
          </a:xfrm>
          <a:prstGeom prst="pie">
            <a:avLst>
              <a:gd fmla="val 10788866" name="adj1"/>
              <a:gd fmla="val 16200000" name="adj2"/>
            </a:avLst>
          </a:prstGeom>
          <a:noFill/>
          <a:ln cap="flat" cmpd="sng" w="19050">
            <a:solidFill>
              <a:srgbClr val="0AA14A"/>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chemeClr val="dk1"/>
              </a:buClr>
              <a:buSzPts val="1800"/>
              <a:buFont typeface="Calibri"/>
              <a:buNone/>
            </a:pPr>
            <a:r>
              <a:t/>
            </a:r>
            <a:endParaRPr sz="1800">
              <a:solidFill>
                <a:schemeClr val="dk1"/>
              </a:solidFill>
              <a:latin typeface="Calibri"/>
              <a:ea typeface="Calibri"/>
              <a:cs typeface="Calibri"/>
              <a:sym typeface="Calibri"/>
            </a:endParaRPr>
          </a:p>
        </p:txBody>
      </p:sp>
      <p:sp>
        <p:nvSpPr>
          <p:cNvPr id="274" name="Google Shape;274;p5"/>
          <p:cNvSpPr/>
          <p:nvPr/>
        </p:nvSpPr>
        <p:spPr>
          <a:xfrm rot="10800000">
            <a:off x="4243083" y="2704983"/>
            <a:ext cx="1961100" cy="1961100"/>
          </a:xfrm>
          <a:prstGeom prst="pie">
            <a:avLst>
              <a:gd fmla="val 10788866" name="adj1"/>
              <a:gd fmla="val 16200000" name="adj2"/>
            </a:avLst>
          </a:prstGeom>
          <a:solidFill>
            <a:srgbClr val="0AA14A"/>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chemeClr val="dk1"/>
              </a:buClr>
              <a:buSzPts val="1800"/>
              <a:buFont typeface="Calibri"/>
              <a:buNone/>
            </a:pPr>
            <a:r>
              <a:t/>
            </a:r>
            <a:endParaRPr sz="1800">
              <a:solidFill>
                <a:schemeClr val="dk1"/>
              </a:solidFill>
              <a:latin typeface="Calibri"/>
              <a:ea typeface="Calibri"/>
              <a:cs typeface="Calibri"/>
              <a:sym typeface="Calibri"/>
            </a:endParaRPr>
          </a:p>
        </p:txBody>
      </p:sp>
      <p:sp>
        <p:nvSpPr>
          <p:cNvPr id="275" name="Google Shape;275;p5"/>
          <p:cNvSpPr/>
          <p:nvPr/>
        </p:nvSpPr>
        <p:spPr>
          <a:xfrm rot="-5400000">
            <a:off x="4105554" y="2712603"/>
            <a:ext cx="1961100" cy="1961100"/>
          </a:xfrm>
          <a:prstGeom prst="pie">
            <a:avLst>
              <a:gd fmla="val 10788866" name="adj1"/>
              <a:gd fmla="val 16200000" name="adj2"/>
            </a:avLst>
          </a:prstGeom>
          <a:noFill/>
          <a:ln cap="flat" cmpd="sng" w="19050">
            <a:solidFill>
              <a:srgbClr val="0AA14A"/>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chemeClr val="dk1"/>
              </a:buClr>
              <a:buSzPts val="1800"/>
              <a:buFont typeface="Calibri"/>
              <a:buNone/>
            </a:pPr>
            <a:r>
              <a:t/>
            </a:r>
            <a:endParaRPr sz="1800">
              <a:solidFill>
                <a:schemeClr val="dk1"/>
              </a:solidFill>
              <a:latin typeface="Calibri"/>
              <a:ea typeface="Calibri"/>
              <a:cs typeface="Calibri"/>
              <a:sym typeface="Calibri"/>
            </a:endParaRPr>
          </a:p>
        </p:txBody>
      </p:sp>
      <p:sp>
        <p:nvSpPr>
          <p:cNvPr id="276" name="Google Shape;276;p5"/>
          <p:cNvSpPr/>
          <p:nvPr/>
        </p:nvSpPr>
        <p:spPr>
          <a:xfrm>
            <a:off x="4560847" y="2979222"/>
            <a:ext cx="360000" cy="360000"/>
          </a:xfrm>
          <a:prstGeom prst="rect">
            <a:avLst/>
          </a:prstGeom>
        </p:spPr>
        <p:txBody>
          <a:bodyPr>
            <a:prstTxWarp prst="textPlain"/>
          </a:bodyPr>
          <a:lstStyle/>
          <a:p>
            <a:pPr lvl="0" algn="ctr"/>
            <a:r>
              <a:rPr b="1" i="0">
                <a:ln>
                  <a:noFill/>
                </a:ln>
                <a:solidFill>
                  <a:schemeClr val="lt1"/>
                </a:solidFill>
                <a:latin typeface="Calibri"/>
              </a:rPr>
              <a:t>A</a:t>
            </a:r>
          </a:p>
        </p:txBody>
      </p:sp>
      <p:sp>
        <p:nvSpPr>
          <p:cNvPr id="277" name="Google Shape;277;p5"/>
          <p:cNvSpPr/>
          <p:nvPr/>
        </p:nvSpPr>
        <p:spPr>
          <a:xfrm>
            <a:off x="5384851" y="2985485"/>
            <a:ext cx="360000" cy="358770"/>
          </a:xfrm>
          <a:prstGeom prst="rect">
            <a:avLst/>
          </a:prstGeom>
        </p:spPr>
        <p:txBody>
          <a:bodyPr>
            <a:prstTxWarp prst="textPlain"/>
          </a:bodyPr>
          <a:lstStyle/>
          <a:p>
            <a:pPr lvl="0" algn="ctr"/>
            <a:r>
              <a:rPr b="1" i="0">
                <a:ln>
                  <a:noFill/>
                </a:ln>
                <a:solidFill>
                  <a:schemeClr val="dk1"/>
                </a:solidFill>
                <a:latin typeface="Calibri"/>
              </a:rPr>
              <a:t>B</a:t>
            </a:r>
          </a:p>
        </p:txBody>
      </p:sp>
      <p:sp>
        <p:nvSpPr>
          <p:cNvPr id="278" name="Google Shape;278;p5"/>
          <p:cNvSpPr/>
          <p:nvPr/>
        </p:nvSpPr>
        <p:spPr>
          <a:xfrm>
            <a:off x="4560847" y="3876855"/>
            <a:ext cx="360000" cy="360000"/>
          </a:xfrm>
          <a:prstGeom prst="rect">
            <a:avLst/>
          </a:prstGeom>
        </p:spPr>
        <p:txBody>
          <a:bodyPr>
            <a:prstTxWarp prst="textPlain"/>
          </a:bodyPr>
          <a:lstStyle/>
          <a:p>
            <a:pPr lvl="0" algn="ctr"/>
            <a:r>
              <a:rPr b="1" i="0">
                <a:ln>
                  <a:noFill/>
                </a:ln>
                <a:solidFill>
                  <a:schemeClr val="dk1"/>
                </a:solidFill>
                <a:latin typeface="Calibri"/>
              </a:rPr>
              <a:t>C</a:t>
            </a:r>
          </a:p>
        </p:txBody>
      </p:sp>
      <p:sp>
        <p:nvSpPr>
          <p:cNvPr id="279" name="Google Shape;279;p5"/>
          <p:cNvSpPr/>
          <p:nvPr/>
        </p:nvSpPr>
        <p:spPr>
          <a:xfrm>
            <a:off x="5384851" y="3883118"/>
            <a:ext cx="360000" cy="358770"/>
          </a:xfrm>
          <a:prstGeom prst="rect">
            <a:avLst/>
          </a:prstGeom>
        </p:spPr>
        <p:txBody>
          <a:bodyPr>
            <a:prstTxWarp prst="textPlain"/>
          </a:bodyPr>
          <a:lstStyle/>
          <a:p>
            <a:pPr lvl="0" algn="ctr"/>
            <a:r>
              <a:rPr b="1" i="0">
                <a:ln>
                  <a:noFill/>
                </a:ln>
                <a:solidFill>
                  <a:schemeClr val="lt1"/>
                </a:solidFill>
                <a:latin typeface="Calibri"/>
              </a:rPr>
              <a:t>D</a:t>
            </a:r>
          </a:p>
        </p:txBody>
      </p:sp>
      <p:sp>
        <p:nvSpPr>
          <p:cNvPr id="280" name="Google Shape;280;p5"/>
          <p:cNvSpPr/>
          <p:nvPr/>
        </p:nvSpPr>
        <p:spPr>
          <a:xfrm>
            <a:off x="451029" y="669816"/>
            <a:ext cx="4638084" cy="540000"/>
          </a:xfrm>
          <a:prstGeom prst="roundRect">
            <a:avLst>
              <a:gd fmla="val 50000" name="adj"/>
            </a:avLst>
          </a:prstGeom>
          <a:solidFill>
            <a:srgbClr val="0AA14A"/>
          </a:solidFill>
          <a:ln>
            <a:noFill/>
          </a:ln>
        </p:spPr>
        <p:txBody>
          <a:bodyPr anchorCtr="0" anchor="ctr" bIns="36000" lIns="91425" spcFirstLastPara="1" rIns="91425" wrap="square" tIns="108000">
            <a:noAutofit/>
          </a:bodyPr>
          <a:lstStyle/>
          <a:p>
            <a:pPr indent="0" lvl="0" marL="108000" marR="0" rtl="0" algn="l">
              <a:lnSpc>
                <a:spcPct val="90000"/>
              </a:lnSpc>
              <a:spcBef>
                <a:spcPts val="0"/>
              </a:spcBef>
              <a:spcAft>
                <a:spcPts val="0"/>
              </a:spcAft>
              <a:buNone/>
            </a:pPr>
            <a:r>
              <a:rPr b="1" lang="en-US" sz="2000">
                <a:solidFill>
                  <a:srgbClr val="FFFFFF"/>
                </a:solidFill>
                <a:latin typeface="Calibri"/>
                <a:ea typeface="Calibri"/>
                <a:cs typeface="Calibri"/>
                <a:sym typeface="Calibri"/>
              </a:rPr>
              <a:t>Introduktion af </a:t>
            </a:r>
            <a:r>
              <a:rPr b="1" lang="en-US" sz="2000">
                <a:solidFill>
                  <a:srgbClr val="FFFFFF"/>
                </a:solidFill>
                <a:latin typeface="Calibri"/>
                <a:ea typeface="Calibri"/>
                <a:cs typeface="Calibri"/>
                <a:sym typeface="Calibri"/>
              </a:rPr>
              <a:t>mikro-læringsmoduler</a:t>
            </a:r>
            <a:endParaRPr b="1" sz="2000">
              <a:solidFill>
                <a:srgbClr val="FFFFFF"/>
              </a:solidFill>
              <a:latin typeface="Calibri"/>
              <a:ea typeface="Calibri"/>
              <a:cs typeface="Calibri"/>
              <a:sym typeface="Calibri"/>
            </a:endParaRPr>
          </a:p>
        </p:txBody>
      </p:sp>
      <p:grpSp>
        <p:nvGrpSpPr>
          <p:cNvPr id="281" name="Google Shape;281;p5"/>
          <p:cNvGrpSpPr/>
          <p:nvPr/>
        </p:nvGrpSpPr>
        <p:grpSpPr>
          <a:xfrm>
            <a:off x="10207680" y="3008972"/>
            <a:ext cx="1440000" cy="1022400"/>
            <a:chOff x="6955701" y="2238940"/>
            <a:chExt cx="3578490" cy="2551227"/>
          </a:xfrm>
        </p:grpSpPr>
        <p:sp>
          <p:nvSpPr>
            <p:cNvPr id="282" name="Google Shape;282;p5"/>
            <p:cNvSpPr/>
            <p:nvPr/>
          </p:nvSpPr>
          <p:spPr>
            <a:xfrm>
              <a:off x="7186596" y="2890910"/>
              <a:ext cx="833100" cy="833247"/>
            </a:xfrm>
            <a:custGeom>
              <a:rect b="b" l="l" r="r" t="t"/>
              <a:pathLst>
                <a:path extrusionOk="0" h="833247" w="833099">
                  <a:moveTo>
                    <a:pt x="7574" y="418186"/>
                  </a:moveTo>
                  <a:cubicBezTo>
                    <a:pt x="47108" y="965557"/>
                    <a:pt x="790081" y="965403"/>
                    <a:pt x="829464" y="418186"/>
                  </a:cubicBezTo>
                  <a:cubicBezTo>
                    <a:pt x="789930" y="-129185"/>
                    <a:pt x="47007" y="-129031"/>
                    <a:pt x="7574" y="418186"/>
                  </a:cubicBezTo>
                  <a:close/>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83" name="Google Shape;283;p5"/>
            <p:cNvSpPr/>
            <p:nvPr/>
          </p:nvSpPr>
          <p:spPr>
            <a:xfrm>
              <a:off x="7597490" y="3720319"/>
              <a:ext cx="10098" cy="210884"/>
            </a:xfrm>
            <a:custGeom>
              <a:rect b="b" l="l" r="r" t="t"/>
              <a:pathLst>
                <a:path extrusionOk="0" h="210883" w="10098">
                  <a:moveTo>
                    <a:pt x="7574" y="7715"/>
                  </a:moveTo>
                  <a:lnTo>
                    <a:pt x="7574" y="203734"/>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84" name="Google Shape;284;p5"/>
            <p:cNvSpPr/>
            <p:nvPr/>
          </p:nvSpPr>
          <p:spPr>
            <a:xfrm>
              <a:off x="6955701" y="3932132"/>
              <a:ext cx="1600561" cy="786956"/>
            </a:xfrm>
            <a:custGeom>
              <a:rect b="b" l="l" r="r" t="t"/>
              <a:pathLst>
                <a:path extrusionOk="0" h="786955" w="1600561">
                  <a:moveTo>
                    <a:pt x="1593896" y="17381"/>
                  </a:moveTo>
                  <a:lnTo>
                    <a:pt x="1473324" y="12238"/>
                  </a:lnTo>
                  <a:lnTo>
                    <a:pt x="1473324" y="652346"/>
                  </a:lnTo>
                  <a:lnTo>
                    <a:pt x="1322508" y="652346"/>
                  </a:lnTo>
                  <a:cubicBezTo>
                    <a:pt x="1296354" y="-213511"/>
                    <a:pt x="29891" y="-200806"/>
                    <a:pt x="7574" y="652398"/>
                  </a:cubicBezTo>
                  <a:cubicBezTo>
                    <a:pt x="7574" y="652346"/>
                    <a:pt x="794575" y="652346"/>
                    <a:pt x="794575" y="652346"/>
                  </a:cubicBezTo>
                  <a:lnTo>
                    <a:pt x="794575" y="782528"/>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85" name="Google Shape;285;p5"/>
            <p:cNvSpPr/>
            <p:nvPr/>
          </p:nvSpPr>
          <p:spPr>
            <a:xfrm>
              <a:off x="8428722" y="2784151"/>
              <a:ext cx="1908555" cy="1877378"/>
            </a:xfrm>
            <a:custGeom>
              <a:rect b="b" l="l" r="r" t="t"/>
              <a:pathLst>
                <a:path extrusionOk="0" h="1877377" w="1908555">
                  <a:moveTo>
                    <a:pt x="7574" y="1075146"/>
                  </a:moveTo>
                  <a:lnTo>
                    <a:pt x="7574" y="162020"/>
                  </a:lnTo>
                  <a:cubicBezTo>
                    <a:pt x="7574" y="43720"/>
                    <a:pt x="110726" y="7715"/>
                    <a:pt x="194390" y="7715"/>
                  </a:cubicBezTo>
                  <a:lnTo>
                    <a:pt x="1754558" y="7715"/>
                  </a:lnTo>
                  <a:cubicBezTo>
                    <a:pt x="1838222" y="7715"/>
                    <a:pt x="1906031" y="76792"/>
                    <a:pt x="1906031" y="162020"/>
                  </a:cubicBezTo>
                  <a:lnTo>
                    <a:pt x="1906031" y="187012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86" name="Google Shape;286;p5"/>
            <p:cNvSpPr/>
            <p:nvPr/>
          </p:nvSpPr>
          <p:spPr>
            <a:xfrm>
              <a:off x="8226758" y="2573318"/>
              <a:ext cx="2307433" cy="2216849"/>
            </a:xfrm>
            <a:custGeom>
              <a:rect b="b" l="l" r="r" t="t"/>
              <a:pathLst>
                <a:path extrusionOk="0" h="2216848" w="2307433">
                  <a:moveTo>
                    <a:pt x="7574" y="1580906"/>
                  </a:moveTo>
                  <a:lnTo>
                    <a:pt x="7574" y="176062"/>
                  </a:lnTo>
                  <a:cubicBezTo>
                    <a:pt x="7574" y="83068"/>
                    <a:pt x="75383" y="7715"/>
                    <a:pt x="159046" y="7715"/>
                  </a:cubicBezTo>
                  <a:lnTo>
                    <a:pt x="2153436" y="7715"/>
                  </a:lnTo>
                  <a:cubicBezTo>
                    <a:pt x="2237100" y="7715"/>
                    <a:pt x="2304909" y="83119"/>
                    <a:pt x="2304909" y="176062"/>
                  </a:cubicBezTo>
                  <a:lnTo>
                    <a:pt x="2304909" y="2209442"/>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87" name="Google Shape;287;p5"/>
            <p:cNvSpPr/>
            <p:nvPr/>
          </p:nvSpPr>
          <p:spPr>
            <a:xfrm>
              <a:off x="8726618" y="3113335"/>
              <a:ext cx="469565" cy="303467"/>
            </a:xfrm>
            <a:custGeom>
              <a:rect b="b" l="l" r="r" t="t"/>
              <a:pathLst>
                <a:path extrusionOk="0" h="303466" w="469565">
                  <a:moveTo>
                    <a:pt x="7574" y="141703"/>
                  </a:moveTo>
                  <a:lnTo>
                    <a:pt x="167680" y="298992"/>
                  </a:lnTo>
                  <a:lnTo>
                    <a:pt x="465021"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88" name="Google Shape;288;p5"/>
            <p:cNvSpPr/>
            <p:nvPr/>
          </p:nvSpPr>
          <p:spPr>
            <a:xfrm>
              <a:off x="9447123" y="3317223"/>
              <a:ext cx="570547" cy="20574"/>
            </a:xfrm>
            <a:custGeom>
              <a:rect b="b" l="l" r="r" t="t"/>
              <a:pathLst>
                <a:path extrusionOk="0" h="20574" w="570546">
                  <a:moveTo>
                    <a:pt x="7574" y="13527"/>
                  </a:moveTo>
                  <a:lnTo>
                    <a:pt x="567972"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89" name="Google Shape;289;p5"/>
            <p:cNvSpPr/>
            <p:nvPr/>
          </p:nvSpPr>
          <p:spPr>
            <a:xfrm>
              <a:off x="8737575" y="3563956"/>
              <a:ext cx="469565" cy="303467"/>
            </a:xfrm>
            <a:custGeom>
              <a:rect b="b" l="l" r="r" t="t"/>
              <a:pathLst>
                <a:path extrusionOk="0" h="303466" w="469565">
                  <a:moveTo>
                    <a:pt x="7574" y="141704"/>
                  </a:moveTo>
                  <a:lnTo>
                    <a:pt x="167731" y="298940"/>
                  </a:lnTo>
                  <a:lnTo>
                    <a:pt x="465071"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90" name="Google Shape;290;p5"/>
            <p:cNvSpPr/>
            <p:nvPr/>
          </p:nvSpPr>
          <p:spPr>
            <a:xfrm>
              <a:off x="9458130" y="3767845"/>
              <a:ext cx="570547" cy="20574"/>
            </a:xfrm>
            <a:custGeom>
              <a:rect b="b" l="l" r="r" t="t"/>
              <a:pathLst>
                <a:path extrusionOk="0" h="20574" w="570546">
                  <a:moveTo>
                    <a:pt x="7574" y="13527"/>
                  </a:moveTo>
                  <a:lnTo>
                    <a:pt x="567972"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91" name="Google Shape;291;p5"/>
            <p:cNvSpPr/>
            <p:nvPr/>
          </p:nvSpPr>
          <p:spPr>
            <a:xfrm>
              <a:off x="8743331" y="4014527"/>
              <a:ext cx="469565" cy="303467"/>
            </a:xfrm>
            <a:custGeom>
              <a:rect b="b" l="l" r="r" t="t"/>
              <a:pathLst>
                <a:path extrusionOk="0" h="303466" w="469565">
                  <a:moveTo>
                    <a:pt x="7574" y="141704"/>
                  </a:moveTo>
                  <a:lnTo>
                    <a:pt x="167680" y="298992"/>
                  </a:lnTo>
                  <a:lnTo>
                    <a:pt x="465021"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92" name="Google Shape;292;p5"/>
            <p:cNvSpPr/>
            <p:nvPr/>
          </p:nvSpPr>
          <p:spPr>
            <a:xfrm>
              <a:off x="9463835" y="4218415"/>
              <a:ext cx="570547" cy="20574"/>
            </a:xfrm>
            <a:custGeom>
              <a:rect b="b" l="l" r="r" t="t"/>
              <a:pathLst>
                <a:path extrusionOk="0" h="20574" w="570546">
                  <a:moveTo>
                    <a:pt x="7574" y="13527"/>
                  </a:moveTo>
                  <a:lnTo>
                    <a:pt x="567972"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93" name="Google Shape;293;p5"/>
            <p:cNvSpPr/>
            <p:nvPr/>
          </p:nvSpPr>
          <p:spPr>
            <a:xfrm>
              <a:off x="8938680" y="2238940"/>
              <a:ext cx="913885" cy="540068"/>
            </a:xfrm>
            <a:custGeom>
              <a:rect b="b" l="l" r="r" t="t"/>
              <a:pathLst>
                <a:path extrusionOk="0" h="540067" w="913884">
                  <a:moveTo>
                    <a:pt x="7574" y="537496"/>
                  </a:moveTo>
                  <a:lnTo>
                    <a:pt x="12623" y="254603"/>
                  </a:lnTo>
                  <a:lnTo>
                    <a:pt x="270126" y="254603"/>
                  </a:lnTo>
                  <a:cubicBezTo>
                    <a:pt x="270126" y="254603"/>
                    <a:pt x="254979" y="7715"/>
                    <a:pt x="472090" y="7715"/>
                  </a:cubicBezTo>
                  <a:cubicBezTo>
                    <a:pt x="689201" y="7715"/>
                    <a:pt x="683495" y="254603"/>
                    <a:pt x="683495" y="254603"/>
                  </a:cubicBezTo>
                  <a:lnTo>
                    <a:pt x="911360" y="254603"/>
                  </a:lnTo>
                  <a:lnTo>
                    <a:pt x="906311" y="537496"/>
                  </a:lnTo>
                </a:path>
              </a:pathLst>
            </a:custGeom>
            <a:solidFill>
              <a:srgbClr val="FFFFFF"/>
            </a:solid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94" name="Google Shape;294;p5"/>
            <p:cNvSpPr/>
            <p:nvPr/>
          </p:nvSpPr>
          <p:spPr>
            <a:xfrm>
              <a:off x="9302214" y="2341810"/>
              <a:ext cx="212062" cy="216027"/>
            </a:xfrm>
            <a:custGeom>
              <a:rect b="b" l="l" r="r" t="t"/>
              <a:pathLst>
                <a:path extrusionOk="0" h="216027" w="212061">
                  <a:moveTo>
                    <a:pt x="209537" y="110585"/>
                  </a:moveTo>
                  <a:cubicBezTo>
                    <a:pt x="209537" y="167399"/>
                    <a:pt x="164326" y="213455"/>
                    <a:pt x="108555" y="213455"/>
                  </a:cubicBezTo>
                  <a:cubicBezTo>
                    <a:pt x="52785" y="213455"/>
                    <a:pt x="7574" y="167399"/>
                    <a:pt x="7574" y="110585"/>
                  </a:cubicBezTo>
                  <a:cubicBezTo>
                    <a:pt x="7574" y="53772"/>
                    <a:pt x="52785" y="7715"/>
                    <a:pt x="108555" y="7715"/>
                  </a:cubicBezTo>
                  <a:cubicBezTo>
                    <a:pt x="164326" y="7715"/>
                    <a:pt x="209537" y="53772"/>
                    <a:pt x="209537" y="110585"/>
                  </a:cubicBezTo>
                  <a:close/>
                </a:path>
              </a:pathLst>
            </a:custGeom>
            <a:solidFill>
              <a:srgbClr val="0AA14A"/>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AA14A"/>
                </a:solidFill>
                <a:latin typeface="Calibri"/>
                <a:ea typeface="Calibri"/>
                <a:cs typeface="Calibri"/>
                <a:sym typeface="Calibri"/>
              </a:endParaRPr>
            </a:p>
          </p:txBody>
        </p:sp>
      </p:grpSp>
      <p:sp>
        <p:nvSpPr>
          <p:cNvPr id="295" name="Google Shape;295;p5"/>
          <p:cNvSpPr txBox="1"/>
          <p:nvPr/>
        </p:nvSpPr>
        <p:spPr>
          <a:xfrm>
            <a:off x="5976350" y="5243794"/>
            <a:ext cx="3258177" cy="24622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000">
                <a:solidFill>
                  <a:schemeClr val="dk1"/>
                </a:solidFill>
                <a:latin typeface="Calibri"/>
                <a:ea typeface="Calibri"/>
                <a:cs typeface="Calibri"/>
                <a:sym typeface="Calibri"/>
              </a:rPr>
              <a:t>Definition by CEDEFOP based on OECD, EU Commission etc.</a:t>
            </a:r>
            <a:endParaRPr/>
          </a:p>
        </p:txBody>
      </p:sp>
      <p:sp>
        <p:nvSpPr>
          <p:cNvPr id="296" name="Google Shape;296;p5"/>
          <p:cNvSpPr txBox="1"/>
          <p:nvPr/>
        </p:nvSpPr>
        <p:spPr>
          <a:xfrm>
            <a:off x="988281" y="1716032"/>
            <a:ext cx="8654483" cy="52322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dk1"/>
                </a:solidFill>
                <a:latin typeface="Calibri"/>
                <a:ea typeface="Calibri"/>
                <a:cs typeface="Calibri"/>
                <a:sym typeface="Calibri"/>
              </a:rPr>
              <a:t>Oprindeligt et koncept for vidergående akademisk uddannelse. Ingen officiel eller aftalt defination men almindeligvis omtalt som</a:t>
            </a:r>
            <a:endParaRPr sz="1400">
              <a:solidFill>
                <a:schemeClr val="dk1"/>
              </a:solidFill>
              <a:latin typeface="Calibri"/>
              <a:ea typeface="Calibri"/>
              <a:cs typeface="Calibri"/>
              <a:sym typeface="Calibri"/>
            </a:endParaRPr>
          </a:p>
        </p:txBody>
      </p:sp>
      <p:sp>
        <p:nvSpPr>
          <p:cNvPr id="297" name="Google Shape;297;p5"/>
          <p:cNvSpPr txBox="1"/>
          <p:nvPr/>
        </p:nvSpPr>
        <p:spPr>
          <a:xfrm>
            <a:off x="451029" y="1286440"/>
            <a:ext cx="6234545" cy="40011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000">
                <a:solidFill>
                  <a:schemeClr val="dk1"/>
                </a:solidFill>
                <a:latin typeface="Calibri"/>
                <a:ea typeface="Calibri"/>
                <a:cs typeface="Calibri"/>
                <a:sym typeface="Calibri"/>
              </a:rPr>
              <a:t>1.1. Had er </a:t>
            </a:r>
            <a:r>
              <a:rPr lang="en-US" sz="2000">
                <a:solidFill>
                  <a:schemeClr val="dk1"/>
                </a:solidFill>
                <a:latin typeface="Calibri"/>
                <a:ea typeface="Calibri"/>
                <a:cs typeface="Calibri"/>
                <a:sym typeface="Calibri"/>
              </a:rPr>
              <a:t>mikro-læringsmoduler</a:t>
            </a:r>
            <a:r>
              <a:rPr lang="en-US" sz="2000">
                <a:solidFill>
                  <a:schemeClr val="dk1"/>
                </a:solidFill>
                <a:latin typeface="Calibri"/>
                <a:ea typeface="Calibri"/>
                <a:cs typeface="Calibri"/>
                <a:sym typeface="Calibri"/>
              </a:rPr>
              <a:t>?</a:t>
            </a:r>
            <a:endParaRPr sz="2000">
              <a:solidFill>
                <a:schemeClr val="dk1"/>
              </a:solidFill>
              <a:latin typeface="Calibri"/>
              <a:ea typeface="Calibri"/>
              <a:cs typeface="Calibri"/>
              <a:sym typeface="Calibri"/>
            </a:endParaRPr>
          </a:p>
        </p:txBody>
      </p:sp>
      <p:sp>
        <p:nvSpPr>
          <p:cNvPr id="298" name="Google Shape;298;p5"/>
          <p:cNvSpPr/>
          <p:nvPr/>
        </p:nvSpPr>
        <p:spPr>
          <a:xfrm>
            <a:off x="3048000" y="2967335"/>
            <a:ext cx="6096000"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2" name="Shape 302"/>
        <p:cNvGrpSpPr/>
        <p:nvPr/>
      </p:nvGrpSpPr>
      <p:grpSpPr>
        <a:xfrm>
          <a:off x="0" y="0"/>
          <a:ext cx="0" cy="0"/>
          <a:chOff x="0" y="0"/>
          <a:chExt cx="0" cy="0"/>
        </a:xfrm>
      </p:grpSpPr>
      <p:sp>
        <p:nvSpPr>
          <p:cNvPr id="303" name="Google Shape;303;p6"/>
          <p:cNvSpPr/>
          <p:nvPr/>
        </p:nvSpPr>
        <p:spPr>
          <a:xfrm>
            <a:off x="451029" y="669816"/>
            <a:ext cx="4237349" cy="540000"/>
          </a:xfrm>
          <a:prstGeom prst="roundRect">
            <a:avLst>
              <a:gd fmla="val 50000" name="adj"/>
            </a:avLst>
          </a:prstGeom>
          <a:solidFill>
            <a:srgbClr val="0AA14A"/>
          </a:solidFill>
          <a:ln>
            <a:noFill/>
          </a:ln>
        </p:spPr>
        <p:txBody>
          <a:bodyPr anchorCtr="0" anchor="ctr" bIns="36000" lIns="91425" spcFirstLastPara="1" rIns="91425" wrap="square" tIns="108000">
            <a:noAutofit/>
          </a:bodyPr>
          <a:lstStyle/>
          <a:p>
            <a:pPr indent="0" lvl="0" marL="108000" marR="0" rtl="0" algn="l">
              <a:lnSpc>
                <a:spcPct val="90000"/>
              </a:lnSpc>
              <a:spcBef>
                <a:spcPts val="0"/>
              </a:spcBef>
              <a:spcAft>
                <a:spcPts val="0"/>
              </a:spcAft>
              <a:buNone/>
            </a:pPr>
            <a:r>
              <a:rPr b="1" lang="en-US" sz="2000">
                <a:solidFill>
                  <a:schemeClr val="lt1"/>
                </a:solidFill>
                <a:latin typeface="Calibri"/>
                <a:ea typeface="Calibri"/>
                <a:cs typeface="Calibri"/>
                <a:sym typeface="Calibri"/>
              </a:rPr>
              <a:t>Introduktion af </a:t>
            </a:r>
            <a:r>
              <a:rPr b="1" lang="en-US" sz="2000">
                <a:solidFill>
                  <a:schemeClr val="lt1"/>
                </a:solidFill>
                <a:latin typeface="Calibri"/>
                <a:ea typeface="Calibri"/>
                <a:cs typeface="Calibri"/>
                <a:sym typeface="Calibri"/>
              </a:rPr>
              <a:t>mikro-læringsmoduler</a:t>
            </a:r>
            <a:endParaRPr b="1" sz="2000">
              <a:solidFill>
                <a:srgbClr val="FFFFFF"/>
              </a:solidFill>
              <a:latin typeface="Calibri"/>
              <a:ea typeface="Calibri"/>
              <a:cs typeface="Calibri"/>
              <a:sym typeface="Calibri"/>
            </a:endParaRPr>
          </a:p>
        </p:txBody>
      </p:sp>
      <p:sp>
        <p:nvSpPr>
          <p:cNvPr id="304" name="Google Shape;304;p6"/>
          <p:cNvSpPr txBox="1"/>
          <p:nvPr/>
        </p:nvSpPr>
        <p:spPr>
          <a:xfrm>
            <a:off x="626290" y="2348403"/>
            <a:ext cx="7272000" cy="1172903"/>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chemeClr val="dk1"/>
              </a:buClr>
              <a:buSzPts val="2000"/>
              <a:buFont typeface="Arial"/>
              <a:buChar char="•"/>
            </a:pPr>
            <a:r>
              <a:rPr b="1" lang="en-US" sz="2000">
                <a:solidFill>
                  <a:schemeClr val="dk1"/>
                </a:solidFill>
                <a:latin typeface="Calibri"/>
                <a:ea typeface="Calibri"/>
                <a:cs typeface="Calibri"/>
                <a:sym typeface="Calibri"/>
              </a:rPr>
              <a:t>Nationale myndigheder:</a:t>
            </a:r>
            <a:endParaRPr b="1" sz="2000">
              <a:solidFill>
                <a:schemeClr val="dk1"/>
              </a:solidFill>
              <a:latin typeface="Calibri"/>
              <a:ea typeface="Calibri"/>
              <a:cs typeface="Calibri"/>
              <a:sym typeface="Calibri"/>
            </a:endParaRPr>
          </a:p>
          <a:p>
            <a:pPr indent="0" lvl="0" marL="284400" marR="0" rtl="0" algn="l">
              <a:lnSpc>
                <a:spcPct val="120000"/>
              </a:lnSpc>
              <a:spcBef>
                <a:spcPts val="0"/>
              </a:spcBef>
              <a:spcAft>
                <a:spcPts val="0"/>
              </a:spcAft>
              <a:buNone/>
            </a:pPr>
            <a:r>
              <a:rPr lang="en-US" sz="1600">
                <a:solidFill>
                  <a:srgbClr val="000000"/>
                </a:solidFill>
                <a:latin typeface="Calibri"/>
                <a:ea typeface="Calibri"/>
                <a:cs typeface="Calibri"/>
                <a:sym typeface="Calibri"/>
              </a:rPr>
              <a:t>55% erklærede, at de ikke bruger udtrykket mikrolegitimation I deres nationale sammenhænge</a:t>
            </a:r>
            <a:endParaRPr sz="1600">
              <a:solidFill>
                <a:srgbClr val="000000"/>
              </a:solidFill>
              <a:latin typeface="Calibri"/>
              <a:ea typeface="Calibri"/>
              <a:cs typeface="Calibri"/>
              <a:sym typeface="Calibri"/>
            </a:endParaRPr>
          </a:p>
          <a:p>
            <a:pPr indent="0" lvl="0" marL="0" marR="0" rtl="0" algn="l">
              <a:spcBef>
                <a:spcPts val="0"/>
              </a:spcBef>
              <a:spcAft>
                <a:spcPts val="0"/>
              </a:spcAft>
              <a:buClr>
                <a:schemeClr val="dk1"/>
              </a:buClr>
              <a:buSzPts val="2000"/>
              <a:buFont typeface="Arial"/>
              <a:buChar char="•"/>
            </a:pPr>
            <a:r>
              <a:rPr b="1" lang="en-US" sz="2000">
                <a:solidFill>
                  <a:schemeClr val="dk1"/>
                </a:solidFill>
                <a:latin typeface="Calibri"/>
                <a:ea typeface="Calibri"/>
                <a:cs typeface="Calibri"/>
                <a:sym typeface="Calibri"/>
              </a:rPr>
              <a:t>EUD udbydere:</a:t>
            </a:r>
            <a:endParaRPr b="1" sz="2000">
              <a:solidFill>
                <a:schemeClr val="dk1"/>
              </a:solidFill>
              <a:latin typeface="Calibri"/>
              <a:ea typeface="Calibri"/>
              <a:cs typeface="Calibri"/>
              <a:sym typeface="Calibri"/>
            </a:endParaRPr>
          </a:p>
          <a:p>
            <a:pPr indent="0" lvl="0" marL="284400" marR="0" rtl="0" algn="l">
              <a:lnSpc>
                <a:spcPct val="120000"/>
              </a:lnSpc>
              <a:spcBef>
                <a:spcPts val="0"/>
              </a:spcBef>
              <a:spcAft>
                <a:spcPts val="0"/>
              </a:spcAft>
              <a:buNone/>
            </a:pPr>
            <a:r>
              <a:rPr lang="en-US" sz="1600">
                <a:solidFill>
                  <a:srgbClr val="000000"/>
                </a:solidFill>
                <a:latin typeface="Calibri"/>
                <a:ea typeface="Calibri"/>
                <a:cs typeface="Calibri"/>
                <a:sym typeface="Calibri"/>
              </a:rPr>
              <a:t>48% kunne ikke sige, om mikro-legimitationsoplysninger bruges I nogen form I deres organisation</a:t>
            </a:r>
            <a:endParaRPr sz="1600">
              <a:solidFill>
                <a:srgbClr val="000000"/>
              </a:solidFill>
              <a:latin typeface="Calibri"/>
              <a:ea typeface="Calibri"/>
              <a:cs typeface="Calibri"/>
              <a:sym typeface="Calibri"/>
            </a:endParaRPr>
          </a:p>
          <a:p>
            <a:pPr indent="0" lvl="0" marL="0" marR="0" rtl="0" algn="l">
              <a:spcBef>
                <a:spcPts val="0"/>
              </a:spcBef>
              <a:spcAft>
                <a:spcPts val="0"/>
              </a:spcAft>
              <a:buClr>
                <a:srgbClr val="000000"/>
              </a:buClr>
              <a:buSzPts val="2000"/>
              <a:buFont typeface="Arial"/>
              <a:buChar char="•"/>
            </a:pPr>
            <a:r>
              <a:rPr b="1" lang="en-US" sz="2000">
                <a:solidFill>
                  <a:srgbClr val="000000"/>
                </a:solidFill>
                <a:latin typeface="Calibri"/>
                <a:ea typeface="Calibri"/>
                <a:cs typeface="Calibri"/>
                <a:sym typeface="Calibri"/>
              </a:rPr>
              <a:t>Arbejdstager organisationer</a:t>
            </a:r>
            <a:endParaRPr b="1" sz="2000">
              <a:solidFill>
                <a:srgbClr val="000000"/>
              </a:solidFill>
              <a:latin typeface="Calibri"/>
              <a:ea typeface="Calibri"/>
              <a:cs typeface="Calibri"/>
              <a:sym typeface="Calibri"/>
            </a:endParaRPr>
          </a:p>
          <a:p>
            <a:pPr indent="0" lvl="0" marL="284400" marR="0" rtl="0" algn="l">
              <a:lnSpc>
                <a:spcPct val="120000"/>
              </a:lnSpc>
              <a:spcBef>
                <a:spcPts val="0"/>
              </a:spcBef>
              <a:spcAft>
                <a:spcPts val="0"/>
              </a:spcAft>
              <a:buNone/>
            </a:pPr>
            <a:r>
              <a:rPr lang="en-US" sz="1600">
                <a:solidFill>
                  <a:srgbClr val="000000"/>
                </a:solidFill>
                <a:latin typeface="Calibri"/>
                <a:ea typeface="Calibri"/>
                <a:cs typeface="Calibri"/>
                <a:sym typeface="Calibri"/>
              </a:rPr>
              <a:t>46% af arbejdstager organisationer var ikke vant til at bruge udtrykket </a:t>
            </a:r>
            <a:r>
              <a:rPr lang="en-US" sz="1600">
                <a:latin typeface="Calibri"/>
                <a:ea typeface="Calibri"/>
                <a:cs typeface="Calibri"/>
                <a:sym typeface="Calibri"/>
              </a:rPr>
              <a:t>mikro-læringsmoduler</a:t>
            </a:r>
            <a:r>
              <a:rPr lang="en-US" sz="1600">
                <a:solidFill>
                  <a:srgbClr val="000000"/>
                </a:solidFill>
                <a:latin typeface="Calibri"/>
                <a:ea typeface="Calibri"/>
                <a:cs typeface="Calibri"/>
                <a:sym typeface="Calibri"/>
              </a:rPr>
              <a:t> </a:t>
            </a:r>
            <a:endParaRPr sz="1600">
              <a:solidFill>
                <a:srgbClr val="000000"/>
              </a:solidFill>
              <a:latin typeface="Calibri"/>
              <a:ea typeface="Calibri"/>
              <a:cs typeface="Calibri"/>
              <a:sym typeface="Calibri"/>
            </a:endParaRPr>
          </a:p>
        </p:txBody>
      </p:sp>
      <p:sp>
        <p:nvSpPr>
          <p:cNvPr id="305" name="Google Shape;305;p6"/>
          <p:cNvSpPr txBox="1"/>
          <p:nvPr/>
        </p:nvSpPr>
        <p:spPr>
          <a:xfrm>
            <a:off x="626290" y="4912478"/>
            <a:ext cx="7272000" cy="632109"/>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rgbClr val="000000"/>
              </a:buClr>
              <a:buSzPts val="2000"/>
              <a:buFont typeface="Arial"/>
              <a:buChar char="•"/>
            </a:pPr>
            <a:r>
              <a:rPr b="1" lang="en-US" sz="2000">
                <a:solidFill>
                  <a:srgbClr val="000000"/>
                </a:solidFill>
                <a:latin typeface="Calibri"/>
                <a:ea typeface="Calibri"/>
                <a:cs typeface="Calibri"/>
                <a:sym typeface="Calibri"/>
              </a:rPr>
              <a:t>Arbejdstager organisationer</a:t>
            </a:r>
            <a:endParaRPr b="1" sz="2000">
              <a:solidFill>
                <a:srgbClr val="000000"/>
              </a:solidFill>
              <a:latin typeface="Calibri"/>
              <a:ea typeface="Calibri"/>
              <a:cs typeface="Calibri"/>
              <a:sym typeface="Calibri"/>
            </a:endParaRPr>
          </a:p>
          <a:p>
            <a:pPr indent="0" lvl="0" marL="284400" marR="0" rtl="0" algn="l">
              <a:lnSpc>
                <a:spcPct val="120000"/>
              </a:lnSpc>
              <a:spcBef>
                <a:spcPts val="0"/>
              </a:spcBef>
              <a:spcAft>
                <a:spcPts val="0"/>
              </a:spcAft>
              <a:buNone/>
            </a:pPr>
            <a:r>
              <a:rPr lang="en-US" sz="1600">
                <a:solidFill>
                  <a:srgbClr val="000000"/>
                </a:solidFill>
                <a:latin typeface="Calibri"/>
                <a:ea typeface="Calibri"/>
                <a:cs typeface="Calibri"/>
                <a:sym typeface="Calibri"/>
              </a:rPr>
              <a:t>27% af medarbejdere og deres arbejdspladser kendte ikke til udtrykket </a:t>
            </a:r>
            <a:r>
              <a:rPr lang="en-US" sz="1600">
                <a:latin typeface="Calibri"/>
                <a:ea typeface="Calibri"/>
                <a:cs typeface="Calibri"/>
                <a:sym typeface="Calibri"/>
              </a:rPr>
              <a:t>mikro-læringsmoduler</a:t>
            </a:r>
            <a:endParaRPr sz="1600">
              <a:solidFill>
                <a:srgbClr val="000000"/>
              </a:solidFill>
              <a:latin typeface="Calibri"/>
              <a:ea typeface="Calibri"/>
              <a:cs typeface="Calibri"/>
              <a:sym typeface="Calibri"/>
            </a:endParaRPr>
          </a:p>
        </p:txBody>
      </p:sp>
      <p:sp>
        <p:nvSpPr>
          <p:cNvPr id="306" name="Google Shape;306;p6"/>
          <p:cNvSpPr txBox="1"/>
          <p:nvPr/>
        </p:nvSpPr>
        <p:spPr>
          <a:xfrm>
            <a:off x="451029" y="1665450"/>
            <a:ext cx="7041342" cy="707886"/>
          </a:xfrm>
          <a:prstGeom prst="rect">
            <a:avLst/>
          </a:prstGeom>
          <a:noFill/>
          <a:ln>
            <a:noFill/>
          </a:ln>
        </p:spPr>
        <p:txBody>
          <a:bodyPr anchorCtr="0" anchor="t" bIns="45700" lIns="91425" spcFirstLastPara="1" rIns="91425" wrap="square" tIns="45700">
            <a:spAutoFit/>
          </a:bodyPr>
          <a:lstStyle/>
          <a:p>
            <a:pPr indent="0" lvl="0" marL="108000" marR="0" rtl="0" algn="l">
              <a:spcBef>
                <a:spcPts val="0"/>
              </a:spcBef>
              <a:spcAft>
                <a:spcPts val="0"/>
              </a:spcAft>
              <a:buNone/>
            </a:pPr>
            <a:r>
              <a:rPr lang="en-US" sz="2000">
                <a:solidFill>
                  <a:schemeClr val="dk1"/>
                </a:solidFill>
                <a:latin typeface="Calibri"/>
                <a:ea typeface="Calibri"/>
                <a:cs typeface="Calibri"/>
                <a:sym typeface="Calibri"/>
              </a:rPr>
              <a:t>Kun arbejdsgivere er opmærksomme på </a:t>
            </a:r>
            <a:r>
              <a:rPr lang="en-US" sz="2000">
                <a:solidFill>
                  <a:schemeClr val="dk1"/>
                </a:solidFill>
                <a:latin typeface="Calibri"/>
                <a:ea typeface="Calibri"/>
                <a:cs typeface="Calibri"/>
                <a:sym typeface="Calibri"/>
              </a:rPr>
              <a:t>mikro-læringsmoduler</a:t>
            </a:r>
            <a:r>
              <a:rPr lang="en-US" sz="2000">
                <a:solidFill>
                  <a:schemeClr val="dk1"/>
                </a:solidFill>
                <a:latin typeface="Calibri"/>
                <a:ea typeface="Calibri"/>
                <a:cs typeface="Calibri"/>
                <a:sym typeface="Calibri"/>
              </a:rPr>
              <a:t> i CEDEFOP undersøgelsen</a:t>
            </a:r>
            <a:endParaRPr sz="2000">
              <a:solidFill>
                <a:schemeClr val="dk1"/>
              </a:solidFill>
              <a:latin typeface="Calibri"/>
              <a:ea typeface="Calibri"/>
              <a:cs typeface="Calibri"/>
              <a:sym typeface="Calibri"/>
            </a:endParaRPr>
          </a:p>
        </p:txBody>
      </p:sp>
      <p:cxnSp>
        <p:nvCxnSpPr>
          <p:cNvPr id="307" name="Google Shape;307;p6"/>
          <p:cNvCxnSpPr/>
          <p:nvPr/>
        </p:nvCxnSpPr>
        <p:spPr>
          <a:xfrm>
            <a:off x="626290" y="4354356"/>
            <a:ext cx="9469120" cy="0"/>
          </a:xfrm>
          <a:prstGeom prst="straightConnector1">
            <a:avLst/>
          </a:prstGeom>
          <a:noFill/>
          <a:ln cap="flat" cmpd="sng" w="9525">
            <a:solidFill>
              <a:srgbClr val="0AA14A"/>
            </a:solidFill>
            <a:prstDash val="dash"/>
            <a:round/>
            <a:headEnd len="sm" w="sm" type="none"/>
            <a:tailEnd len="sm" w="sm" type="none"/>
          </a:ln>
        </p:spPr>
      </p:cxnSp>
      <p:grpSp>
        <p:nvGrpSpPr>
          <p:cNvPr id="308" name="Google Shape;308;p6"/>
          <p:cNvGrpSpPr/>
          <p:nvPr/>
        </p:nvGrpSpPr>
        <p:grpSpPr>
          <a:xfrm>
            <a:off x="10207680" y="3008972"/>
            <a:ext cx="1440000" cy="1022400"/>
            <a:chOff x="6955701" y="2238940"/>
            <a:chExt cx="3578490" cy="2551227"/>
          </a:xfrm>
        </p:grpSpPr>
        <p:sp>
          <p:nvSpPr>
            <p:cNvPr id="309" name="Google Shape;309;p6"/>
            <p:cNvSpPr/>
            <p:nvPr/>
          </p:nvSpPr>
          <p:spPr>
            <a:xfrm>
              <a:off x="7186596" y="2890910"/>
              <a:ext cx="833100" cy="833247"/>
            </a:xfrm>
            <a:custGeom>
              <a:rect b="b" l="l" r="r" t="t"/>
              <a:pathLst>
                <a:path extrusionOk="0" h="833247" w="833099">
                  <a:moveTo>
                    <a:pt x="7574" y="418186"/>
                  </a:moveTo>
                  <a:cubicBezTo>
                    <a:pt x="47108" y="965557"/>
                    <a:pt x="790081" y="965403"/>
                    <a:pt x="829464" y="418186"/>
                  </a:cubicBezTo>
                  <a:cubicBezTo>
                    <a:pt x="789930" y="-129185"/>
                    <a:pt x="47007" y="-129031"/>
                    <a:pt x="7574" y="418186"/>
                  </a:cubicBezTo>
                  <a:close/>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10" name="Google Shape;310;p6"/>
            <p:cNvSpPr/>
            <p:nvPr/>
          </p:nvSpPr>
          <p:spPr>
            <a:xfrm>
              <a:off x="7597490" y="3720319"/>
              <a:ext cx="10098" cy="210884"/>
            </a:xfrm>
            <a:custGeom>
              <a:rect b="b" l="l" r="r" t="t"/>
              <a:pathLst>
                <a:path extrusionOk="0" h="210883" w="10098">
                  <a:moveTo>
                    <a:pt x="7574" y="7715"/>
                  </a:moveTo>
                  <a:lnTo>
                    <a:pt x="7574" y="203734"/>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11" name="Google Shape;311;p6"/>
            <p:cNvSpPr/>
            <p:nvPr/>
          </p:nvSpPr>
          <p:spPr>
            <a:xfrm>
              <a:off x="6955701" y="3932132"/>
              <a:ext cx="1600561" cy="786956"/>
            </a:xfrm>
            <a:custGeom>
              <a:rect b="b" l="l" r="r" t="t"/>
              <a:pathLst>
                <a:path extrusionOk="0" h="786955" w="1600561">
                  <a:moveTo>
                    <a:pt x="1593896" y="17381"/>
                  </a:moveTo>
                  <a:lnTo>
                    <a:pt x="1473324" y="12238"/>
                  </a:lnTo>
                  <a:lnTo>
                    <a:pt x="1473324" y="652346"/>
                  </a:lnTo>
                  <a:lnTo>
                    <a:pt x="1322508" y="652346"/>
                  </a:lnTo>
                  <a:cubicBezTo>
                    <a:pt x="1296354" y="-213511"/>
                    <a:pt x="29891" y="-200806"/>
                    <a:pt x="7574" y="652398"/>
                  </a:cubicBezTo>
                  <a:cubicBezTo>
                    <a:pt x="7574" y="652346"/>
                    <a:pt x="794575" y="652346"/>
                    <a:pt x="794575" y="652346"/>
                  </a:cubicBezTo>
                  <a:lnTo>
                    <a:pt x="794575" y="782528"/>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12" name="Google Shape;312;p6"/>
            <p:cNvSpPr/>
            <p:nvPr/>
          </p:nvSpPr>
          <p:spPr>
            <a:xfrm>
              <a:off x="8428722" y="2784151"/>
              <a:ext cx="1908555" cy="1877378"/>
            </a:xfrm>
            <a:custGeom>
              <a:rect b="b" l="l" r="r" t="t"/>
              <a:pathLst>
                <a:path extrusionOk="0" h="1877377" w="1908555">
                  <a:moveTo>
                    <a:pt x="7574" y="1075146"/>
                  </a:moveTo>
                  <a:lnTo>
                    <a:pt x="7574" y="162020"/>
                  </a:lnTo>
                  <a:cubicBezTo>
                    <a:pt x="7574" y="43720"/>
                    <a:pt x="110726" y="7715"/>
                    <a:pt x="194390" y="7715"/>
                  </a:cubicBezTo>
                  <a:lnTo>
                    <a:pt x="1754558" y="7715"/>
                  </a:lnTo>
                  <a:cubicBezTo>
                    <a:pt x="1838222" y="7715"/>
                    <a:pt x="1906031" y="76792"/>
                    <a:pt x="1906031" y="162020"/>
                  </a:cubicBezTo>
                  <a:lnTo>
                    <a:pt x="1906031" y="187012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13" name="Google Shape;313;p6"/>
            <p:cNvSpPr/>
            <p:nvPr/>
          </p:nvSpPr>
          <p:spPr>
            <a:xfrm>
              <a:off x="8226758" y="2573318"/>
              <a:ext cx="2307433" cy="2216849"/>
            </a:xfrm>
            <a:custGeom>
              <a:rect b="b" l="l" r="r" t="t"/>
              <a:pathLst>
                <a:path extrusionOk="0" h="2216848" w="2307433">
                  <a:moveTo>
                    <a:pt x="7574" y="1580906"/>
                  </a:moveTo>
                  <a:lnTo>
                    <a:pt x="7574" y="176062"/>
                  </a:lnTo>
                  <a:cubicBezTo>
                    <a:pt x="7574" y="83068"/>
                    <a:pt x="75383" y="7715"/>
                    <a:pt x="159046" y="7715"/>
                  </a:cubicBezTo>
                  <a:lnTo>
                    <a:pt x="2153436" y="7715"/>
                  </a:lnTo>
                  <a:cubicBezTo>
                    <a:pt x="2237100" y="7715"/>
                    <a:pt x="2304909" y="83119"/>
                    <a:pt x="2304909" y="176062"/>
                  </a:cubicBezTo>
                  <a:lnTo>
                    <a:pt x="2304909" y="2209442"/>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14" name="Google Shape;314;p6"/>
            <p:cNvSpPr/>
            <p:nvPr/>
          </p:nvSpPr>
          <p:spPr>
            <a:xfrm>
              <a:off x="8726618" y="3113335"/>
              <a:ext cx="469565" cy="303467"/>
            </a:xfrm>
            <a:custGeom>
              <a:rect b="b" l="l" r="r" t="t"/>
              <a:pathLst>
                <a:path extrusionOk="0" h="303466" w="469565">
                  <a:moveTo>
                    <a:pt x="7574" y="141703"/>
                  </a:moveTo>
                  <a:lnTo>
                    <a:pt x="167680" y="298992"/>
                  </a:lnTo>
                  <a:lnTo>
                    <a:pt x="465021"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15" name="Google Shape;315;p6"/>
            <p:cNvSpPr/>
            <p:nvPr/>
          </p:nvSpPr>
          <p:spPr>
            <a:xfrm>
              <a:off x="9447123" y="3317223"/>
              <a:ext cx="570547" cy="20574"/>
            </a:xfrm>
            <a:custGeom>
              <a:rect b="b" l="l" r="r" t="t"/>
              <a:pathLst>
                <a:path extrusionOk="0" h="20574" w="570546">
                  <a:moveTo>
                    <a:pt x="7574" y="13527"/>
                  </a:moveTo>
                  <a:lnTo>
                    <a:pt x="567972"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16" name="Google Shape;316;p6"/>
            <p:cNvSpPr/>
            <p:nvPr/>
          </p:nvSpPr>
          <p:spPr>
            <a:xfrm>
              <a:off x="8737575" y="3563956"/>
              <a:ext cx="469565" cy="303467"/>
            </a:xfrm>
            <a:custGeom>
              <a:rect b="b" l="l" r="r" t="t"/>
              <a:pathLst>
                <a:path extrusionOk="0" h="303466" w="469565">
                  <a:moveTo>
                    <a:pt x="7574" y="141704"/>
                  </a:moveTo>
                  <a:lnTo>
                    <a:pt x="167731" y="298940"/>
                  </a:lnTo>
                  <a:lnTo>
                    <a:pt x="465071"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17" name="Google Shape;317;p6"/>
            <p:cNvSpPr/>
            <p:nvPr/>
          </p:nvSpPr>
          <p:spPr>
            <a:xfrm>
              <a:off x="9458130" y="3767845"/>
              <a:ext cx="570547" cy="20574"/>
            </a:xfrm>
            <a:custGeom>
              <a:rect b="b" l="l" r="r" t="t"/>
              <a:pathLst>
                <a:path extrusionOk="0" h="20574" w="570546">
                  <a:moveTo>
                    <a:pt x="7574" y="13527"/>
                  </a:moveTo>
                  <a:lnTo>
                    <a:pt x="567972"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18" name="Google Shape;318;p6"/>
            <p:cNvSpPr/>
            <p:nvPr/>
          </p:nvSpPr>
          <p:spPr>
            <a:xfrm>
              <a:off x="8743331" y="4014527"/>
              <a:ext cx="469565" cy="303467"/>
            </a:xfrm>
            <a:custGeom>
              <a:rect b="b" l="l" r="r" t="t"/>
              <a:pathLst>
                <a:path extrusionOk="0" h="303466" w="469565">
                  <a:moveTo>
                    <a:pt x="7574" y="141704"/>
                  </a:moveTo>
                  <a:lnTo>
                    <a:pt x="167680" y="298992"/>
                  </a:lnTo>
                  <a:lnTo>
                    <a:pt x="465021"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19" name="Google Shape;319;p6"/>
            <p:cNvSpPr/>
            <p:nvPr/>
          </p:nvSpPr>
          <p:spPr>
            <a:xfrm>
              <a:off x="9463835" y="4218415"/>
              <a:ext cx="570547" cy="20574"/>
            </a:xfrm>
            <a:custGeom>
              <a:rect b="b" l="l" r="r" t="t"/>
              <a:pathLst>
                <a:path extrusionOk="0" h="20574" w="570546">
                  <a:moveTo>
                    <a:pt x="7574" y="13527"/>
                  </a:moveTo>
                  <a:lnTo>
                    <a:pt x="567972"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20" name="Google Shape;320;p6"/>
            <p:cNvSpPr/>
            <p:nvPr/>
          </p:nvSpPr>
          <p:spPr>
            <a:xfrm>
              <a:off x="8938680" y="2238940"/>
              <a:ext cx="913885" cy="540068"/>
            </a:xfrm>
            <a:custGeom>
              <a:rect b="b" l="l" r="r" t="t"/>
              <a:pathLst>
                <a:path extrusionOk="0" h="540067" w="913884">
                  <a:moveTo>
                    <a:pt x="7574" y="537496"/>
                  </a:moveTo>
                  <a:lnTo>
                    <a:pt x="12623" y="254603"/>
                  </a:lnTo>
                  <a:lnTo>
                    <a:pt x="270126" y="254603"/>
                  </a:lnTo>
                  <a:cubicBezTo>
                    <a:pt x="270126" y="254603"/>
                    <a:pt x="254979" y="7715"/>
                    <a:pt x="472090" y="7715"/>
                  </a:cubicBezTo>
                  <a:cubicBezTo>
                    <a:pt x="689201" y="7715"/>
                    <a:pt x="683495" y="254603"/>
                    <a:pt x="683495" y="254603"/>
                  </a:cubicBezTo>
                  <a:lnTo>
                    <a:pt x="911360" y="254603"/>
                  </a:lnTo>
                  <a:lnTo>
                    <a:pt x="906311" y="537496"/>
                  </a:lnTo>
                </a:path>
              </a:pathLst>
            </a:custGeom>
            <a:solidFill>
              <a:srgbClr val="FFFFFF"/>
            </a:solid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21" name="Google Shape;321;p6"/>
            <p:cNvSpPr/>
            <p:nvPr/>
          </p:nvSpPr>
          <p:spPr>
            <a:xfrm>
              <a:off x="9302214" y="2341810"/>
              <a:ext cx="212062" cy="216027"/>
            </a:xfrm>
            <a:custGeom>
              <a:rect b="b" l="l" r="r" t="t"/>
              <a:pathLst>
                <a:path extrusionOk="0" h="216027" w="212061">
                  <a:moveTo>
                    <a:pt x="209537" y="110585"/>
                  </a:moveTo>
                  <a:cubicBezTo>
                    <a:pt x="209537" y="167399"/>
                    <a:pt x="164326" y="213455"/>
                    <a:pt x="108555" y="213455"/>
                  </a:cubicBezTo>
                  <a:cubicBezTo>
                    <a:pt x="52785" y="213455"/>
                    <a:pt x="7574" y="167399"/>
                    <a:pt x="7574" y="110585"/>
                  </a:cubicBezTo>
                  <a:cubicBezTo>
                    <a:pt x="7574" y="53772"/>
                    <a:pt x="52785" y="7715"/>
                    <a:pt x="108555" y="7715"/>
                  </a:cubicBezTo>
                  <a:cubicBezTo>
                    <a:pt x="164326" y="7715"/>
                    <a:pt x="209537" y="53772"/>
                    <a:pt x="209537" y="110585"/>
                  </a:cubicBezTo>
                  <a:close/>
                </a:path>
              </a:pathLst>
            </a:custGeom>
            <a:solidFill>
              <a:srgbClr val="0AA14A"/>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AA14A"/>
                </a:solidFill>
                <a:latin typeface="Calibri"/>
                <a:ea typeface="Calibri"/>
                <a:cs typeface="Calibri"/>
                <a:sym typeface="Calibri"/>
              </a:endParaRPr>
            </a:p>
          </p:txBody>
        </p:sp>
      </p:grpSp>
      <p:sp>
        <p:nvSpPr>
          <p:cNvPr id="322" name="Google Shape;322;p6"/>
          <p:cNvSpPr txBox="1"/>
          <p:nvPr/>
        </p:nvSpPr>
        <p:spPr>
          <a:xfrm>
            <a:off x="451029" y="1271510"/>
            <a:ext cx="7041342" cy="400110"/>
          </a:xfrm>
          <a:prstGeom prst="rect">
            <a:avLst/>
          </a:prstGeom>
          <a:noFill/>
          <a:ln>
            <a:noFill/>
          </a:ln>
        </p:spPr>
        <p:txBody>
          <a:bodyPr anchorCtr="0" anchor="t" bIns="45700" lIns="91425" spcFirstLastPara="1" rIns="91425" wrap="square" tIns="45700">
            <a:spAutoFit/>
          </a:bodyPr>
          <a:lstStyle/>
          <a:p>
            <a:pPr indent="0" lvl="0" marL="108000" marR="0" rtl="0" algn="l">
              <a:spcBef>
                <a:spcPts val="0"/>
              </a:spcBef>
              <a:spcAft>
                <a:spcPts val="0"/>
              </a:spcAft>
              <a:buNone/>
            </a:pPr>
            <a:r>
              <a:rPr lang="en-US" sz="2000">
                <a:solidFill>
                  <a:schemeClr val="dk1"/>
                </a:solidFill>
                <a:latin typeface="Calibri"/>
                <a:ea typeface="Calibri"/>
                <a:cs typeface="Calibri"/>
                <a:sym typeface="Calibri"/>
              </a:rPr>
              <a:t>1.1 Bevidsthed om </a:t>
            </a:r>
            <a:r>
              <a:rPr lang="en-US" sz="2000">
                <a:solidFill>
                  <a:schemeClr val="dk1"/>
                </a:solidFill>
                <a:latin typeface="Calibri"/>
                <a:ea typeface="Calibri"/>
                <a:cs typeface="Calibri"/>
                <a:sym typeface="Calibri"/>
              </a:rPr>
              <a:t>mikro-læringsmoduler</a:t>
            </a:r>
            <a:endParaRPr sz="2000">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6" name="Shape 326"/>
        <p:cNvGrpSpPr/>
        <p:nvPr/>
      </p:nvGrpSpPr>
      <p:grpSpPr>
        <a:xfrm>
          <a:off x="0" y="0"/>
          <a:ext cx="0" cy="0"/>
          <a:chOff x="0" y="0"/>
          <a:chExt cx="0" cy="0"/>
        </a:xfrm>
      </p:grpSpPr>
      <p:sp>
        <p:nvSpPr>
          <p:cNvPr id="327" name="Google Shape;327;p7"/>
          <p:cNvSpPr txBox="1"/>
          <p:nvPr/>
        </p:nvSpPr>
        <p:spPr>
          <a:xfrm>
            <a:off x="626289" y="2166113"/>
            <a:ext cx="9538176" cy="392056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chemeClr val="dk1"/>
              </a:buClr>
              <a:buSzPts val="2000"/>
              <a:buFont typeface="Arial"/>
              <a:buChar char="•"/>
            </a:pPr>
            <a:r>
              <a:rPr b="1" lang="en-US" sz="2000">
                <a:solidFill>
                  <a:schemeClr val="dk1"/>
                </a:solidFill>
                <a:latin typeface="Calibri"/>
                <a:ea typeface="Calibri"/>
                <a:cs typeface="Calibri"/>
                <a:sym typeface="Calibri"/>
              </a:rPr>
              <a:t>Fordele</a:t>
            </a:r>
            <a:endParaRPr b="1" sz="2000">
              <a:solidFill>
                <a:schemeClr val="dk1"/>
              </a:solidFill>
              <a:latin typeface="Calibri"/>
              <a:ea typeface="Calibri"/>
              <a:cs typeface="Calibri"/>
              <a:sym typeface="Calibri"/>
            </a:endParaRPr>
          </a:p>
          <a:p>
            <a:pPr indent="-285749" lvl="0" marL="570150" marR="0" rtl="0" algn="l">
              <a:lnSpc>
                <a:spcPct val="120000"/>
              </a:lnSpc>
              <a:spcBef>
                <a:spcPts val="0"/>
              </a:spcBef>
              <a:spcAft>
                <a:spcPts val="0"/>
              </a:spcAft>
              <a:buClr>
                <a:schemeClr val="dk1"/>
              </a:buClr>
              <a:buSzPts val="1600"/>
              <a:buFont typeface="Arial"/>
              <a:buChar char="•"/>
            </a:pPr>
            <a:r>
              <a:rPr lang="en-US" sz="1600">
                <a:solidFill>
                  <a:schemeClr val="dk1"/>
                </a:solidFill>
                <a:latin typeface="Calibri"/>
                <a:ea typeface="Calibri"/>
                <a:cs typeface="Calibri"/>
                <a:sym typeface="Calibri"/>
              </a:rPr>
              <a:t>fleksibilitet til specifik opkvalificering og omskoling</a:t>
            </a:r>
            <a:endParaRPr sz="1600">
              <a:solidFill>
                <a:schemeClr val="dk1"/>
              </a:solidFill>
              <a:latin typeface="Calibri"/>
              <a:ea typeface="Calibri"/>
              <a:cs typeface="Calibri"/>
              <a:sym typeface="Calibri"/>
            </a:endParaRPr>
          </a:p>
          <a:p>
            <a:pPr indent="-285749" lvl="0" marL="570150" marR="0" rtl="0" algn="l">
              <a:lnSpc>
                <a:spcPct val="120000"/>
              </a:lnSpc>
              <a:spcBef>
                <a:spcPts val="0"/>
              </a:spcBef>
              <a:spcAft>
                <a:spcPts val="0"/>
              </a:spcAft>
              <a:buClr>
                <a:schemeClr val="dk1"/>
              </a:buClr>
              <a:buSzPts val="1600"/>
              <a:buFont typeface="Arial"/>
              <a:buChar char="•"/>
            </a:pPr>
            <a:r>
              <a:rPr lang="en-US" sz="1600">
                <a:solidFill>
                  <a:schemeClr val="dk1"/>
                </a:solidFill>
                <a:latin typeface="Calibri"/>
                <a:ea typeface="Calibri"/>
                <a:cs typeface="Calibri"/>
                <a:sym typeface="Calibri"/>
              </a:rPr>
              <a:t>lydhørhed over for arbejdsmarkedets behov og behov hos elever og arbejdsgivere</a:t>
            </a:r>
            <a:endParaRPr sz="1600">
              <a:solidFill>
                <a:schemeClr val="dk1"/>
              </a:solidFill>
              <a:latin typeface="Calibri"/>
              <a:ea typeface="Calibri"/>
              <a:cs typeface="Calibri"/>
              <a:sym typeface="Calibri"/>
            </a:endParaRPr>
          </a:p>
          <a:p>
            <a:pPr indent="-285749" lvl="0" marL="570150" marR="0" rtl="0" algn="l">
              <a:lnSpc>
                <a:spcPct val="120000"/>
              </a:lnSpc>
              <a:spcBef>
                <a:spcPts val="0"/>
              </a:spcBef>
              <a:spcAft>
                <a:spcPts val="0"/>
              </a:spcAft>
              <a:buClr>
                <a:schemeClr val="dk1"/>
              </a:buClr>
              <a:buSzPts val="1600"/>
              <a:buFont typeface="Arial"/>
              <a:buChar char="•"/>
            </a:pPr>
            <a:r>
              <a:rPr lang="en-US" sz="1600">
                <a:solidFill>
                  <a:schemeClr val="dk1"/>
                </a:solidFill>
                <a:latin typeface="Calibri"/>
                <a:ea typeface="Calibri"/>
                <a:cs typeface="Calibri"/>
                <a:sym typeface="Calibri"/>
              </a:rPr>
              <a:t>Egnet til livslang læring</a:t>
            </a:r>
            <a:endParaRPr sz="1600">
              <a:solidFill>
                <a:schemeClr val="dk1"/>
              </a:solidFill>
              <a:latin typeface="Calibri"/>
              <a:ea typeface="Calibri"/>
              <a:cs typeface="Calibri"/>
              <a:sym typeface="Calibri"/>
            </a:endParaRPr>
          </a:p>
          <a:p>
            <a:pPr indent="-285749" lvl="0" marL="570150" marR="0" rtl="0" algn="l">
              <a:lnSpc>
                <a:spcPct val="120000"/>
              </a:lnSpc>
              <a:spcBef>
                <a:spcPts val="0"/>
              </a:spcBef>
              <a:spcAft>
                <a:spcPts val="0"/>
              </a:spcAft>
              <a:buClr>
                <a:schemeClr val="dk1"/>
              </a:buClr>
              <a:buSzPts val="1600"/>
              <a:buFont typeface="Arial"/>
              <a:buChar char="•"/>
            </a:pPr>
            <a:r>
              <a:rPr lang="en-US" sz="1600">
                <a:solidFill>
                  <a:schemeClr val="dk1"/>
                </a:solidFill>
                <a:latin typeface="Calibri"/>
                <a:ea typeface="Calibri"/>
                <a:cs typeface="Calibri"/>
                <a:sym typeface="Calibri"/>
              </a:rPr>
              <a:t>Forbedre medarbejderens motivation </a:t>
            </a:r>
            <a:endParaRPr/>
          </a:p>
          <a:p>
            <a:pPr indent="-285749" lvl="0" marL="570150" marR="0" rtl="0" algn="l">
              <a:lnSpc>
                <a:spcPct val="120000"/>
              </a:lnSpc>
              <a:spcBef>
                <a:spcPts val="0"/>
              </a:spcBef>
              <a:spcAft>
                <a:spcPts val="0"/>
              </a:spcAft>
              <a:buClr>
                <a:schemeClr val="dk1"/>
              </a:buClr>
              <a:buSzPts val="1600"/>
              <a:buFont typeface="Arial"/>
              <a:buChar char="•"/>
            </a:pPr>
            <a:r>
              <a:rPr lang="en-US" sz="1600">
                <a:solidFill>
                  <a:schemeClr val="dk1"/>
                </a:solidFill>
                <a:latin typeface="Calibri"/>
                <a:ea typeface="Calibri"/>
                <a:cs typeface="Calibri"/>
                <a:sym typeface="Calibri"/>
              </a:rPr>
              <a:t>opbygge en kultur af CPD og balance mellem arbejde og privatliv</a:t>
            </a:r>
            <a:endParaRPr sz="1600">
              <a:solidFill>
                <a:schemeClr val="dk1"/>
              </a:solidFill>
              <a:latin typeface="Calibri"/>
              <a:ea typeface="Calibri"/>
              <a:cs typeface="Calibri"/>
              <a:sym typeface="Calibri"/>
            </a:endParaRPr>
          </a:p>
          <a:p>
            <a:pPr indent="-285749" lvl="0" marL="570150" marR="0" rtl="0" algn="l">
              <a:lnSpc>
                <a:spcPct val="120000"/>
              </a:lnSpc>
              <a:spcBef>
                <a:spcPts val="0"/>
              </a:spcBef>
              <a:spcAft>
                <a:spcPts val="0"/>
              </a:spcAft>
              <a:buClr>
                <a:schemeClr val="dk1"/>
              </a:buClr>
              <a:buSzPts val="1600"/>
              <a:buFont typeface="Arial"/>
              <a:buChar char="•"/>
            </a:pPr>
            <a:r>
              <a:rPr lang="en-US" sz="1600">
                <a:solidFill>
                  <a:schemeClr val="dk1"/>
                </a:solidFill>
                <a:latin typeface="Calibri"/>
                <a:ea typeface="Calibri"/>
                <a:cs typeface="Calibri"/>
                <a:sym typeface="Calibri"/>
              </a:rPr>
              <a:t>evne til at validere og anerkende medarbejdernes viden</a:t>
            </a:r>
            <a:endParaRPr sz="1600">
              <a:solidFill>
                <a:schemeClr val="dk1"/>
              </a:solidFill>
              <a:latin typeface="Calibri"/>
              <a:ea typeface="Calibri"/>
              <a:cs typeface="Calibri"/>
              <a:sym typeface="Calibri"/>
            </a:endParaRPr>
          </a:p>
          <a:p>
            <a:pPr indent="-285749" lvl="0" marL="570150" marR="0" rtl="0" algn="l">
              <a:lnSpc>
                <a:spcPct val="120000"/>
              </a:lnSpc>
              <a:spcBef>
                <a:spcPts val="0"/>
              </a:spcBef>
              <a:spcAft>
                <a:spcPts val="0"/>
              </a:spcAft>
              <a:buClr>
                <a:schemeClr val="dk1"/>
              </a:buClr>
              <a:buSzPts val="1600"/>
              <a:buFont typeface="Arial"/>
              <a:buChar char="•"/>
            </a:pPr>
            <a:r>
              <a:rPr lang="en-US" sz="1600">
                <a:solidFill>
                  <a:schemeClr val="dk1"/>
                </a:solidFill>
                <a:latin typeface="Calibri"/>
                <a:ea typeface="Calibri"/>
                <a:cs typeface="Calibri"/>
                <a:sym typeface="Calibri"/>
              </a:rPr>
              <a:t>Kort varighed</a:t>
            </a:r>
            <a:endParaRPr sz="1600">
              <a:solidFill>
                <a:schemeClr val="dk1"/>
              </a:solidFill>
              <a:latin typeface="Calibri"/>
              <a:ea typeface="Calibri"/>
              <a:cs typeface="Calibri"/>
              <a:sym typeface="Calibri"/>
            </a:endParaRPr>
          </a:p>
          <a:p>
            <a:pPr indent="-285749" lvl="0" marL="570150" marR="0" rtl="0" algn="l">
              <a:lnSpc>
                <a:spcPct val="120000"/>
              </a:lnSpc>
              <a:spcBef>
                <a:spcPts val="0"/>
              </a:spcBef>
              <a:spcAft>
                <a:spcPts val="0"/>
              </a:spcAft>
              <a:buClr>
                <a:schemeClr val="dk1"/>
              </a:buClr>
              <a:buSzPts val="1600"/>
              <a:buFont typeface="Arial"/>
              <a:buChar char="•"/>
            </a:pPr>
            <a:r>
              <a:rPr lang="en-US" sz="1600">
                <a:solidFill>
                  <a:schemeClr val="dk1"/>
                </a:solidFill>
                <a:latin typeface="Calibri"/>
                <a:ea typeface="Calibri"/>
                <a:cs typeface="Calibri"/>
                <a:sym typeface="Calibri"/>
              </a:rPr>
              <a:t>Anvendelig til store virksomheder, brancheforeninger, start-ups, online læringsplatforme, ikke-statslige organisationer og internationale organisationer</a:t>
            </a:r>
            <a:endParaRPr sz="1600">
              <a:solidFill>
                <a:srgbClr val="000000"/>
              </a:solidFill>
              <a:latin typeface="Calibri"/>
              <a:ea typeface="Calibri"/>
              <a:cs typeface="Calibri"/>
              <a:sym typeface="Calibri"/>
            </a:endParaRPr>
          </a:p>
          <a:p>
            <a:pPr indent="-285749" lvl="0" marL="570150" marR="0" rtl="0" algn="l">
              <a:lnSpc>
                <a:spcPct val="120000"/>
              </a:lnSpc>
              <a:spcBef>
                <a:spcPts val="0"/>
              </a:spcBef>
              <a:spcAft>
                <a:spcPts val="0"/>
              </a:spcAft>
              <a:buClr>
                <a:schemeClr val="dk1"/>
              </a:buClr>
              <a:buSzPts val="1600"/>
              <a:buFont typeface="Arial"/>
              <a:buChar char="•"/>
            </a:pPr>
            <a:r>
              <a:rPr lang="en-US" sz="1600">
                <a:solidFill>
                  <a:schemeClr val="dk1"/>
                </a:solidFill>
                <a:latin typeface="Calibri"/>
                <a:ea typeface="Calibri"/>
                <a:cs typeface="Calibri"/>
                <a:sym typeface="Calibri"/>
              </a:rPr>
              <a:t>Hjælp med at opfylde EU's mål for 2030 på 60 % af den årlige uddannelse for voksne og beskæftigelsesgrad på min.</a:t>
            </a:r>
            <a:endParaRPr sz="1600">
              <a:solidFill>
                <a:srgbClr val="000000"/>
              </a:solidFill>
              <a:latin typeface="Calibri"/>
              <a:ea typeface="Calibri"/>
              <a:cs typeface="Calibri"/>
              <a:sym typeface="Calibri"/>
            </a:endParaRPr>
          </a:p>
          <a:p>
            <a:pPr indent="-184149" lvl="0" marL="570150" marR="0" rtl="0" algn="l">
              <a:lnSpc>
                <a:spcPct val="120000"/>
              </a:lnSpc>
              <a:spcBef>
                <a:spcPts val="0"/>
              </a:spcBef>
              <a:spcAft>
                <a:spcPts val="0"/>
              </a:spcAft>
              <a:buClr>
                <a:schemeClr val="dk1"/>
              </a:buClr>
              <a:buSzPts val="1600"/>
              <a:buFont typeface="Arial"/>
              <a:buNone/>
            </a:pPr>
            <a:r>
              <a:t/>
            </a:r>
            <a:endParaRPr sz="1600">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2000"/>
              <a:buFont typeface="Arial"/>
              <a:buChar char="•"/>
            </a:pPr>
            <a:r>
              <a:rPr b="1" lang="en-US" sz="2000">
                <a:solidFill>
                  <a:schemeClr val="dk1"/>
                </a:solidFill>
                <a:latin typeface="Calibri"/>
                <a:ea typeface="Calibri"/>
                <a:cs typeface="Calibri"/>
                <a:sym typeface="Calibri"/>
              </a:rPr>
              <a:t>Udfordringer</a:t>
            </a:r>
            <a:endParaRPr b="1" sz="2000">
              <a:solidFill>
                <a:schemeClr val="dk1"/>
              </a:solidFill>
              <a:latin typeface="Calibri"/>
              <a:ea typeface="Calibri"/>
              <a:cs typeface="Calibri"/>
              <a:sym typeface="Calibri"/>
            </a:endParaRPr>
          </a:p>
          <a:p>
            <a:pPr indent="-285749" lvl="0" marL="570150" marR="0" rtl="0" algn="l">
              <a:lnSpc>
                <a:spcPct val="120000"/>
              </a:lnSpc>
              <a:spcBef>
                <a:spcPts val="0"/>
              </a:spcBef>
              <a:spcAft>
                <a:spcPts val="0"/>
              </a:spcAft>
              <a:buClr>
                <a:srgbClr val="000000"/>
              </a:buClr>
              <a:buSzPts val="1600"/>
              <a:buFont typeface="Arial"/>
              <a:buChar char="•"/>
            </a:pPr>
            <a:r>
              <a:rPr lang="en-US" sz="1600">
                <a:solidFill>
                  <a:srgbClr val="000000"/>
                </a:solidFill>
                <a:latin typeface="Calibri"/>
                <a:ea typeface="Calibri"/>
                <a:cs typeface="Calibri"/>
                <a:sym typeface="Calibri"/>
              </a:rPr>
              <a:t>Ingen klar defination</a:t>
            </a:r>
            <a:endParaRPr sz="1600">
              <a:solidFill>
                <a:srgbClr val="000000"/>
              </a:solidFill>
              <a:latin typeface="Calibri"/>
              <a:ea typeface="Calibri"/>
              <a:cs typeface="Calibri"/>
              <a:sym typeface="Calibri"/>
            </a:endParaRPr>
          </a:p>
          <a:p>
            <a:pPr indent="-285749" lvl="0" marL="570150" marR="0" rtl="0" algn="l">
              <a:lnSpc>
                <a:spcPct val="120000"/>
              </a:lnSpc>
              <a:spcBef>
                <a:spcPts val="0"/>
              </a:spcBef>
              <a:spcAft>
                <a:spcPts val="0"/>
              </a:spcAft>
              <a:buClr>
                <a:schemeClr val="dk1"/>
              </a:buClr>
              <a:buSzPts val="1600"/>
              <a:buFont typeface="Arial"/>
              <a:buChar char="•"/>
            </a:pPr>
            <a:r>
              <a:rPr lang="en-US" sz="1600">
                <a:solidFill>
                  <a:schemeClr val="dk1"/>
                </a:solidFill>
                <a:latin typeface="Calibri"/>
                <a:ea typeface="Calibri"/>
                <a:cs typeface="Calibri"/>
                <a:sym typeface="Calibri"/>
              </a:rPr>
              <a:t>Giver ikke basale beskæftigelsesevner til enkeltpersoner</a:t>
            </a:r>
            <a:endParaRPr sz="1600">
              <a:solidFill>
                <a:srgbClr val="000000"/>
              </a:solidFill>
              <a:latin typeface="Calibri"/>
              <a:ea typeface="Calibri"/>
              <a:cs typeface="Calibri"/>
              <a:sym typeface="Calibri"/>
            </a:endParaRPr>
          </a:p>
          <a:p>
            <a:pPr indent="-285749" lvl="0" marL="570150" marR="0" rtl="0" algn="l">
              <a:lnSpc>
                <a:spcPct val="120000"/>
              </a:lnSpc>
              <a:spcBef>
                <a:spcPts val="0"/>
              </a:spcBef>
              <a:spcAft>
                <a:spcPts val="0"/>
              </a:spcAft>
              <a:buClr>
                <a:srgbClr val="000000"/>
              </a:buClr>
              <a:buSzPts val="1600"/>
              <a:buFont typeface="Arial"/>
              <a:buChar char="•"/>
            </a:pPr>
            <a:r>
              <a:rPr lang="en-US" sz="1600">
                <a:solidFill>
                  <a:srgbClr val="000000"/>
                </a:solidFill>
                <a:latin typeface="Calibri"/>
                <a:ea typeface="Calibri"/>
                <a:cs typeface="Calibri"/>
                <a:sym typeface="Calibri"/>
              </a:rPr>
              <a:t>Ikke nødvendigvis billig</a:t>
            </a:r>
            <a:endParaRPr sz="1600">
              <a:solidFill>
                <a:srgbClr val="000000"/>
              </a:solidFill>
              <a:latin typeface="Calibri"/>
              <a:ea typeface="Calibri"/>
              <a:cs typeface="Calibri"/>
              <a:sym typeface="Calibri"/>
            </a:endParaRPr>
          </a:p>
        </p:txBody>
      </p:sp>
      <p:sp>
        <p:nvSpPr>
          <p:cNvPr id="328" name="Google Shape;328;p7"/>
          <p:cNvSpPr txBox="1"/>
          <p:nvPr/>
        </p:nvSpPr>
        <p:spPr>
          <a:xfrm>
            <a:off x="626290" y="1581339"/>
            <a:ext cx="10009546" cy="584776"/>
          </a:xfrm>
          <a:prstGeom prst="rect">
            <a:avLst/>
          </a:prstGeom>
          <a:noFill/>
          <a:ln>
            <a:noFill/>
          </a:ln>
        </p:spPr>
        <p:txBody>
          <a:bodyPr anchorCtr="0" anchor="t" bIns="45700" lIns="91425" spcFirstLastPara="1" rIns="91425" wrap="square" tIns="45700">
            <a:spAutoFit/>
          </a:bodyPr>
          <a:lstStyle/>
          <a:p>
            <a:pPr indent="0" lvl="0" marL="108000" marR="0" rtl="0" algn="l">
              <a:spcBef>
                <a:spcPts val="0"/>
              </a:spcBef>
              <a:spcAft>
                <a:spcPts val="0"/>
              </a:spcAft>
              <a:buNone/>
            </a:pPr>
            <a:r>
              <a:rPr lang="en-US" sz="1600">
                <a:solidFill>
                  <a:schemeClr val="dk1"/>
                </a:solidFill>
                <a:latin typeface="Calibri"/>
                <a:ea typeface="Calibri"/>
                <a:cs typeface="Calibri"/>
                <a:sym typeface="Calibri"/>
              </a:rPr>
              <a:t>Sammenlignet med traditionelle læringsformer ifølge national myndigheder, EUD-udbydere og arbejdsgiverorganisationer  </a:t>
            </a:r>
            <a:endParaRPr sz="1600">
              <a:solidFill>
                <a:schemeClr val="dk1"/>
              </a:solidFill>
              <a:latin typeface="Calibri"/>
              <a:ea typeface="Calibri"/>
              <a:cs typeface="Calibri"/>
              <a:sym typeface="Calibri"/>
            </a:endParaRPr>
          </a:p>
        </p:txBody>
      </p:sp>
      <p:sp>
        <p:nvSpPr>
          <p:cNvPr id="329" name="Google Shape;329;p7"/>
          <p:cNvSpPr/>
          <p:nvPr/>
        </p:nvSpPr>
        <p:spPr>
          <a:xfrm>
            <a:off x="451028" y="669816"/>
            <a:ext cx="5426069" cy="540000"/>
          </a:xfrm>
          <a:prstGeom prst="roundRect">
            <a:avLst>
              <a:gd fmla="val 50000" name="adj"/>
            </a:avLst>
          </a:prstGeom>
          <a:solidFill>
            <a:srgbClr val="0AA14A"/>
          </a:solidFill>
          <a:ln>
            <a:noFill/>
          </a:ln>
        </p:spPr>
        <p:txBody>
          <a:bodyPr anchorCtr="0" anchor="ctr" bIns="36000" lIns="91425" spcFirstLastPara="1" rIns="91425" wrap="square" tIns="108000">
            <a:noAutofit/>
          </a:bodyPr>
          <a:lstStyle/>
          <a:p>
            <a:pPr indent="0" lvl="0" marL="108000" marR="0" rtl="0" algn="l">
              <a:lnSpc>
                <a:spcPct val="90000"/>
              </a:lnSpc>
              <a:spcBef>
                <a:spcPts val="0"/>
              </a:spcBef>
              <a:spcAft>
                <a:spcPts val="0"/>
              </a:spcAft>
              <a:buNone/>
            </a:pPr>
            <a:r>
              <a:rPr b="1" lang="en-US" sz="2000">
                <a:solidFill>
                  <a:schemeClr val="lt1"/>
                </a:solidFill>
                <a:latin typeface="Calibri"/>
                <a:ea typeface="Calibri"/>
                <a:cs typeface="Calibri"/>
                <a:sym typeface="Calibri"/>
              </a:rPr>
              <a:t>Introduktion af </a:t>
            </a:r>
            <a:r>
              <a:rPr b="1" lang="en-US" sz="2000">
                <a:solidFill>
                  <a:schemeClr val="lt1"/>
                </a:solidFill>
                <a:latin typeface="Calibri"/>
                <a:ea typeface="Calibri"/>
                <a:cs typeface="Calibri"/>
                <a:sym typeface="Calibri"/>
              </a:rPr>
              <a:t>mikro-læringsmoduler</a:t>
            </a:r>
            <a:endParaRPr b="1" sz="2000">
              <a:solidFill>
                <a:srgbClr val="FFFFFF"/>
              </a:solidFill>
              <a:latin typeface="Calibri"/>
              <a:ea typeface="Calibri"/>
              <a:cs typeface="Calibri"/>
              <a:sym typeface="Calibri"/>
            </a:endParaRPr>
          </a:p>
        </p:txBody>
      </p:sp>
      <p:grpSp>
        <p:nvGrpSpPr>
          <p:cNvPr id="330" name="Google Shape;330;p7"/>
          <p:cNvGrpSpPr/>
          <p:nvPr/>
        </p:nvGrpSpPr>
        <p:grpSpPr>
          <a:xfrm>
            <a:off x="10207680" y="3008972"/>
            <a:ext cx="1440000" cy="1022400"/>
            <a:chOff x="6955701" y="2238940"/>
            <a:chExt cx="3578490" cy="2551227"/>
          </a:xfrm>
        </p:grpSpPr>
        <p:sp>
          <p:nvSpPr>
            <p:cNvPr id="331" name="Google Shape;331;p7"/>
            <p:cNvSpPr/>
            <p:nvPr/>
          </p:nvSpPr>
          <p:spPr>
            <a:xfrm>
              <a:off x="7186596" y="2890910"/>
              <a:ext cx="833100" cy="833247"/>
            </a:xfrm>
            <a:custGeom>
              <a:rect b="b" l="l" r="r" t="t"/>
              <a:pathLst>
                <a:path extrusionOk="0" h="833247" w="833099">
                  <a:moveTo>
                    <a:pt x="7574" y="418186"/>
                  </a:moveTo>
                  <a:cubicBezTo>
                    <a:pt x="47108" y="965557"/>
                    <a:pt x="790081" y="965403"/>
                    <a:pt x="829464" y="418186"/>
                  </a:cubicBezTo>
                  <a:cubicBezTo>
                    <a:pt x="789930" y="-129185"/>
                    <a:pt x="47007" y="-129031"/>
                    <a:pt x="7574" y="418186"/>
                  </a:cubicBezTo>
                  <a:close/>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32" name="Google Shape;332;p7"/>
            <p:cNvSpPr/>
            <p:nvPr/>
          </p:nvSpPr>
          <p:spPr>
            <a:xfrm>
              <a:off x="7597490" y="3720319"/>
              <a:ext cx="10098" cy="210884"/>
            </a:xfrm>
            <a:custGeom>
              <a:rect b="b" l="l" r="r" t="t"/>
              <a:pathLst>
                <a:path extrusionOk="0" h="210883" w="10098">
                  <a:moveTo>
                    <a:pt x="7574" y="7715"/>
                  </a:moveTo>
                  <a:lnTo>
                    <a:pt x="7574" y="203734"/>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33" name="Google Shape;333;p7"/>
            <p:cNvSpPr/>
            <p:nvPr/>
          </p:nvSpPr>
          <p:spPr>
            <a:xfrm>
              <a:off x="6955701" y="3932132"/>
              <a:ext cx="1600561" cy="786956"/>
            </a:xfrm>
            <a:custGeom>
              <a:rect b="b" l="l" r="r" t="t"/>
              <a:pathLst>
                <a:path extrusionOk="0" h="786955" w="1600561">
                  <a:moveTo>
                    <a:pt x="1593896" y="17381"/>
                  </a:moveTo>
                  <a:lnTo>
                    <a:pt x="1473324" y="12238"/>
                  </a:lnTo>
                  <a:lnTo>
                    <a:pt x="1473324" y="652346"/>
                  </a:lnTo>
                  <a:lnTo>
                    <a:pt x="1322508" y="652346"/>
                  </a:lnTo>
                  <a:cubicBezTo>
                    <a:pt x="1296354" y="-213511"/>
                    <a:pt x="29891" y="-200806"/>
                    <a:pt x="7574" y="652398"/>
                  </a:cubicBezTo>
                  <a:cubicBezTo>
                    <a:pt x="7574" y="652346"/>
                    <a:pt x="794575" y="652346"/>
                    <a:pt x="794575" y="652346"/>
                  </a:cubicBezTo>
                  <a:lnTo>
                    <a:pt x="794575" y="782528"/>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34" name="Google Shape;334;p7"/>
            <p:cNvSpPr/>
            <p:nvPr/>
          </p:nvSpPr>
          <p:spPr>
            <a:xfrm>
              <a:off x="8428722" y="2784151"/>
              <a:ext cx="1908555" cy="1877378"/>
            </a:xfrm>
            <a:custGeom>
              <a:rect b="b" l="l" r="r" t="t"/>
              <a:pathLst>
                <a:path extrusionOk="0" h="1877377" w="1908555">
                  <a:moveTo>
                    <a:pt x="7574" y="1075146"/>
                  </a:moveTo>
                  <a:lnTo>
                    <a:pt x="7574" y="162020"/>
                  </a:lnTo>
                  <a:cubicBezTo>
                    <a:pt x="7574" y="43720"/>
                    <a:pt x="110726" y="7715"/>
                    <a:pt x="194390" y="7715"/>
                  </a:cubicBezTo>
                  <a:lnTo>
                    <a:pt x="1754558" y="7715"/>
                  </a:lnTo>
                  <a:cubicBezTo>
                    <a:pt x="1838222" y="7715"/>
                    <a:pt x="1906031" y="76792"/>
                    <a:pt x="1906031" y="162020"/>
                  </a:cubicBezTo>
                  <a:lnTo>
                    <a:pt x="1906031" y="187012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35" name="Google Shape;335;p7"/>
            <p:cNvSpPr/>
            <p:nvPr/>
          </p:nvSpPr>
          <p:spPr>
            <a:xfrm>
              <a:off x="8226758" y="2573318"/>
              <a:ext cx="2307433" cy="2216849"/>
            </a:xfrm>
            <a:custGeom>
              <a:rect b="b" l="l" r="r" t="t"/>
              <a:pathLst>
                <a:path extrusionOk="0" h="2216848" w="2307433">
                  <a:moveTo>
                    <a:pt x="7574" y="1580906"/>
                  </a:moveTo>
                  <a:lnTo>
                    <a:pt x="7574" y="176062"/>
                  </a:lnTo>
                  <a:cubicBezTo>
                    <a:pt x="7574" y="83068"/>
                    <a:pt x="75383" y="7715"/>
                    <a:pt x="159046" y="7715"/>
                  </a:cubicBezTo>
                  <a:lnTo>
                    <a:pt x="2153436" y="7715"/>
                  </a:lnTo>
                  <a:cubicBezTo>
                    <a:pt x="2237100" y="7715"/>
                    <a:pt x="2304909" y="83119"/>
                    <a:pt x="2304909" y="176062"/>
                  </a:cubicBezTo>
                  <a:lnTo>
                    <a:pt x="2304909" y="2209442"/>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36" name="Google Shape;336;p7"/>
            <p:cNvSpPr/>
            <p:nvPr/>
          </p:nvSpPr>
          <p:spPr>
            <a:xfrm>
              <a:off x="8726618" y="3113335"/>
              <a:ext cx="469565" cy="303467"/>
            </a:xfrm>
            <a:custGeom>
              <a:rect b="b" l="l" r="r" t="t"/>
              <a:pathLst>
                <a:path extrusionOk="0" h="303466" w="469565">
                  <a:moveTo>
                    <a:pt x="7574" y="141703"/>
                  </a:moveTo>
                  <a:lnTo>
                    <a:pt x="167680" y="298992"/>
                  </a:lnTo>
                  <a:lnTo>
                    <a:pt x="465021"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37" name="Google Shape;337;p7"/>
            <p:cNvSpPr/>
            <p:nvPr/>
          </p:nvSpPr>
          <p:spPr>
            <a:xfrm>
              <a:off x="9447123" y="3317223"/>
              <a:ext cx="570547" cy="20574"/>
            </a:xfrm>
            <a:custGeom>
              <a:rect b="b" l="l" r="r" t="t"/>
              <a:pathLst>
                <a:path extrusionOk="0" h="20574" w="570546">
                  <a:moveTo>
                    <a:pt x="7574" y="13527"/>
                  </a:moveTo>
                  <a:lnTo>
                    <a:pt x="567972"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38" name="Google Shape;338;p7"/>
            <p:cNvSpPr/>
            <p:nvPr/>
          </p:nvSpPr>
          <p:spPr>
            <a:xfrm>
              <a:off x="8737575" y="3563956"/>
              <a:ext cx="469565" cy="303467"/>
            </a:xfrm>
            <a:custGeom>
              <a:rect b="b" l="l" r="r" t="t"/>
              <a:pathLst>
                <a:path extrusionOk="0" h="303466" w="469565">
                  <a:moveTo>
                    <a:pt x="7574" y="141704"/>
                  </a:moveTo>
                  <a:lnTo>
                    <a:pt x="167731" y="298940"/>
                  </a:lnTo>
                  <a:lnTo>
                    <a:pt x="465071"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39" name="Google Shape;339;p7"/>
            <p:cNvSpPr/>
            <p:nvPr/>
          </p:nvSpPr>
          <p:spPr>
            <a:xfrm>
              <a:off x="9458130" y="3767845"/>
              <a:ext cx="570547" cy="20574"/>
            </a:xfrm>
            <a:custGeom>
              <a:rect b="b" l="l" r="r" t="t"/>
              <a:pathLst>
                <a:path extrusionOk="0" h="20574" w="570546">
                  <a:moveTo>
                    <a:pt x="7574" y="13527"/>
                  </a:moveTo>
                  <a:lnTo>
                    <a:pt x="567972"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40" name="Google Shape;340;p7"/>
            <p:cNvSpPr/>
            <p:nvPr/>
          </p:nvSpPr>
          <p:spPr>
            <a:xfrm>
              <a:off x="8743331" y="4014527"/>
              <a:ext cx="469565" cy="303467"/>
            </a:xfrm>
            <a:custGeom>
              <a:rect b="b" l="l" r="r" t="t"/>
              <a:pathLst>
                <a:path extrusionOk="0" h="303466" w="469565">
                  <a:moveTo>
                    <a:pt x="7574" y="141704"/>
                  </a:moveTo>
                  <a:lnTo>
                    <a:pt x="167680" y="298992"/>
                  </a:lnTo>
                  <a:lnTo>
                    <a:pt x="465021"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41" name="Google Shape;341;p7"/>
            <p:cNvSpPr/>
            <p:nvPr/>
          </p:nvSpPr>
          <p:spPr>
            <a:xfrm>
              <a:off x="9463835" y="4218415"/>
              <a:ext cx="570547" cy="20574"/>
            </a:xfrm>
            <a:custGeom>
              <a:rect b="b" l="l" r="r" t="t"/>
              <a:pathLst>
                <a:path extrusionOk="0" h="20574" w="570546">
                  <a:moveTo>
                    <a:pt x="7574" y="13527"/>
                  </a:moveTo>
                  <a:lnTo>
                    <a:pt x="567972"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42" name="Google Shape;342;p7"/>
            <p:cNvSpPr/>
            <p:nvPr/>
          </p:nvSpPr>
          <p:spPr>
            <a:xfrm>
              <a:off x="8938680" y="2238940"/>
              <a:ext cx="913885" cy="540068"/>
            </a:xfrm>
            <a:custGeom>
              <a:rect b="b" l="l" r="r" t="t"/>
              <a:pathLst>
                <a:path extrusionOk="0" h="540067" w="913884">
                  <a:moveTo>
                    <a:pt x="7574" y="537496"/>
                  </a:moveTo>
                  <a:lnTo>
                    <a:pt x="12623" y="254603"/>
                  </a:lnTo>
                  <a:lnTo>
                    <a:pt x="270126" y="254603"/>
                  </a:lnTo>
                  <a:cubicBezTo>
                    <a:pt x="270126" y="254603"/>
                    <a:pt x="254979" y="7715"/>
                    <a:pt x="472090" y="7715"/>
                  </a:cubicBezTo>
                  <a:cubicBezTo>
                    <a:pt x="689201" y="7715"/>
                    <a:pt x="683495" y="254603"/>
                    <a:pt x="683495" y="254603"/>
                  </a:cubicBezTo>
                  <a:lnTo>
                    <a:pt x="911360" y="254603"/>
                  </a:lnTo>
                  <a:lnTo>
                    <a:pt x="906311" y="537496"/>
                  </a:lnTo>
                </a:path>
              </a:pathLst>
            </a:custGeom>
            <a:solidFill>
              <a:srgbClr val="FFFFFF"/>
            </a:solid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43" name="Google Shape;343;p7"/>
            <p:cNvSpPr/>
            <p:nvPr/>
          </p:nvSpPr>
          <p:spPr>
            <a:xfrm>
              <a:off x="9302214" y="2341810"/>
              <a:ext cx="212062" cy="216027"/>
            </a:xfrm>
            <a:custGeom>
              <a:rect b="b" l="l" r="r" t="t"/>
              <a:pathLst>
                <a:path extrusionOk="0" h="216027" w="212061">
                  <a:moveTo>
                    <a:pt x="209537" y="110585"/>
                  </a:moveTo>
                  <a:cubicBezTo>
                    <a:pt x="209537" y="167399"/>
                    <a:pt x="164326" y="213455"/>
                    <a:pt x="108555" y="213455"/>
                  </a:cubicBezTo>
                  <a:cubicBezTo>
                    <a:pt x="52785" y="213455"/>
                    <a:pt x="7574" y="167399"/>
                    <a:pt x="7574" y="110585"/>
                  </a:cubicBezTo>
                  <a:cubicBezTo>
                    <a:pt x="7574" y="53772"/>
                    <a:pt x="52785" y="7715"/>
                    <a:pt x="108555" y="7715"/>
                  </a:cubicBezTo>
                  <a:cubicBezTo>
                    <a:pt x="164326" y="7715"/>
                    <a:pt x="209537" y="53772"/>
                    <a:pt x="209537" y="110585"/>
                  </a:cubicBezTo>
                  <a:close/>
                </a:path>
              </a:pathLst>
            </a:custGeom>
            <a:solidFill>
              <a:srgbClr val="0AA14A"/>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AA14A"/>
                </a:solidFill>
                <a:latin typeface="Calibri"/>
                <a:ea typeface="Calibri"/>
                <a:cs typeface="Calibri"/>
                <a:sym typeface="Calibri"/>
              </a:endParaRPr>
            </a:p>
          </p:txBody>
        </p:sp>
      </p:grpSp>
      <p:sp>
        <p:nvSpPr>
          <p:cNvPr id="344" name="Google Shape;344;p7"/>
          <p:cNvSpPr txBox="1"/>
          <p:nvPr/>
        </p:nvSpPr>
        <p:spPr>
          <a:xfrm>
            <a:off x="451028" y="1195523"/>
            <a:ext cx="7930804" cy="400110"/>
          </a:xfrm>
          <a:prstGeom prst="rect">
            <a:avLst/>
          </a:prstGeom>
          <a:noFill/>
          <a:ln>
            <a:noFill/>
          </a:ln>
        </p:spPr>
        <p:txBody>
          <a:bodyPr anchorCtr="0" anchor="t" bIns="45700" lIns="91425" spcFirstLastPara="1" rIns="91425" wrap="square" tIns="45700">
            <a:spAutoFit/>
          </a:bodyPr>
          <a:lstStyle/>
          <a:p>
            <a:pPr indent="0" lvl="0" marL="108000" marR="0" rtl="0" algn="l">
              <a:spcBef>
                <a:spcPts val="0"/>
              </a:spcBef>
              <a:spcAft>
                <a:spcPts val="0"/>
              </a:spcAft>
              <a:buNone/>
            </a:pPr>
            <a:r>
              <a:rPr lang="en-US" sz="2000">
                <a:solidFill>
                  <a:schemeClr val="dk1"/>
                </a:solidFill>
                <a:latin typeface="Calibri"/>
                <a:ea typeface="Calibri"/>
                <a:cs typeface="Calibri"/>
                <a:sym typeface="Calibri"/>
              </a:rPr>
              <a:t>1.2 Fordele og Ulemper ved </a:t>
            </a:r>
            <a:r>
              <a:rPr lang="en-US" sz="2000">
                <a:solidFill>
                  <a:schemeClr val="dk1"/>
                </a:solidFill>
                <a:latin typeface="Calibri"/>
                <a:ea typeface="Calibri"/>
                <a:cs typeface="Calibri"/>
                <a:sym typeface="Calibri"/>
              </a:rPr>
              <a:t>mikro-læringsmoduler</a:t>
            </a:r>
            <a:endParaRPr sz="2000">
              <a:solidFill>
                <a:schemeClr val="dk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8" name="Shape 348"/>
        <p:cNvGrpSpPr/>
        <p:nvPr/>
      </p:nvGrpSpPr>
      <p:grpSpPr>
        <a:xfrm>
          <a:off x="0" y="0"/>
          <a:ext cx="0" cy="0"/>
          <a:chOff x="0" y="0"/>
          <a:chExt cx="0" cy="0"/>
        </a:xfrm>
      </p:grpSpPr>
      <p:cxnSp>
        <p:nvCxnSpPr>
          <p:cNvPr id="349" name="Google Shape;349;p8"/>
          <p:cNvCxnSpPr/>
          <p:nvPr/>
        </p:nvCxnSpPr>
        <p:spPr>
          <a:xfrm>
            <a:off x="-195440" y="3631149"/>
            <a:ext cx="11016000" cy="0"/>
          </a:xfrm>
          <a:prstGeom prst="straightConnector1">
            <a:avLst/>
          </a:prstGeom>
          <a:noFill/>
          <a:ln cap="flat" cmpd="sng" w="9525">
            <a:solidFill>
              <a:srgbClr val="0AA14A"/>
            </a:solidFill>
            <a:prstDash val="dash"/>
            <a:round/>
            <a:headEnd len="sm" w="sm" type="none"/>
            <a:tailEnd len="sm" w="sm" type="none"/>
          </a:ln>
        </p:spPr>
      </p:cxnSp>
      <p:sp>
        <p:nvSpPr>
          <p:cNvPr id="350" name="Google Shape;350;p8"/>
          <p:cNvSpPr/>
          <p:nvPr/>
        </p:nvSpPr>
        <p:spPr>
          <a:xfrm>
            <a:off x="339241" y="3379509"/>
            <a:ext cx="502920" cy="503280"/>
          </a:xfrm>
          <a:prstGeom prst="donut">
            <a:avLst>
              <a:gd fmla="val 24108" name="adj"/>
            </a:avLst>
          </a:prstGeom>
          <a:solidFill>
            <a:srgbClr val="0AA14A">
              <a:alpha val="86666"/>
            </a:srgbClr>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chemeClr val="dk1"/>
              </a:buClr>
              <a:buSzPts val="1800"/>
              <a:buFont typeface="Calibri"/>
              <a:buNone/>
            </a:pPr>
            <a:r>
              <a:t/>
            </a:r>
            <a:endParaRPr b="1" sz="1800" u="sng">
              <a:solidFill>
                <a:schemeClr val="dk1"/>
              </a:solidFill>
              <a:latin typeface="Calibri"/>
              <a:ea typeface="Calibri"/>
              <a:cs typeface="Calibri"/>
              <a:sym typeface="Calibri"/>
            </a:endParaRPr>
          </a:p>
        </p:txBody>
      </p:sp>
      <p:cxnSp>
        <p:nvCxnSpPr>
          <p:cNvPr id="351" name="Google Shape;351;p8"/>
          <p:cNvCxnSpPr/>
          <p:nvPr/>
        </p:nvCxnSpPr>
        <p:spPr>
          <a:xfrm rot="10800000">
            <a:off x="590701" y="2245360"/>
            <a:ext cx="0" cy="1385790"/>
          </a:xfrm>
          <a:prstGeom prst="straightConnector1">
            <a:avLst/>
          </a:prstGeom>
          <a:noFill/>
          <a:ln cap="flat" cmpd="sng" w="19050">
            <a:solidFill>
              <a:srgbClr val="BFBFBF"/>
            </a:solidFill>
            <a:prstDash val="solid"/>
            <a:round/>
            <a:headEnd len="med" w="med" type="oval"/>
            <a:tailEnd len="med" w="med" type="oval"/>
          </a:ln>
        </p:spPr>
      </p:cxnSp>
      <p:grpSp>
        <p:nvGrpSpPr>
          <p:cNvPr id="352" name="Google Shape;352;p8"/>
          <p:cNvGrpSpPr/>
          <p:nvPr/>
        </p:nvGrpSpPr>
        <p:grpSpPr>
          <a:xfrm>
            <a:off x="2785783" y="3379509"/>
            <a:ext cx="502920" cy="1931263"/>
            <a:chOff x="4796874" y="3186469"/>
            <a:chExt cx="502920" cy="1931263"/>
          </a:xfrm>
        </p:grpSpPr>
        <p:sp>
          <p:nvSpPr>
            <p:cNvPr id="353" name="Google Shape;353;p8"/>
            <p:cNvSpPr/>
            <p:nvPr/>
          </p:nvSpPr>
          <p:spPr>
            <a:xfrm>
              <a:off x="4796874" y="3186469"/>
              <a:ext cx="502920" cy="503280"/>
            </a:xfrm>
            <a:prstGeom prst="donut">
              <a:avLst>
                <a:gd fmla="val 24108" name="adj"/>
              </a:avLst>
            </a:prstGeom>
            <a:solidFill>
              <a:schemeClr val="lt1"/>
            </a:solidFill>
            <a:ln cap="flat" cmpd="sng" w="19050">
              <a:solidFill>
                <a:srgbClr val="0AA14A"/>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chemeClr val="dk1"/>
                </a:buClr>
                <a:buSzPts val="1800"/>
                <a:buFont typeface="Calibri"/>
                <a:buNone/>
              </a:pPr>
              <a:r>
                <a:t/>
              </a:r>
              <a:endParaRPr sz="1800" u="sng">
                <a:solidFill>
                  <a:schemeClr val="dk1"/>
                </a:solidFill>
                <a:latin typeface="Calibri"/>
                <a:ea typeface="Calibri"/>
                <a:cs typeface="Calibri"/>
                <a:sym typeface="Calibri"/>
              </a:endParaRPr>
            </a:p>
          </p:txBody>
        </p:sp>
        <p:cxnSp>
          <p:nvCxnSpPr>
            <p:cNvPr id="354" name="Google Shape;354;p8"/>
            <p:cNvCxnSpPr/>
            <p:nvPr/>
          </p:nvCxnSpPr>
          <p:spPr>
            <a:xfrm>
              <a:off x="5048334" y="3438109"/>
              <a:ext cx="0" cy="1679623"/>
            </a:xfrm>
            <a:prstGeom prst="straightConnector1">
              <a:avLst/>
            </a:prstGeom>
            <a:noFill/>
            <a:ln cap="flat" cmpd="sng" w="19050">
              <a:solidFill>
                <a:srgbClr val="BFBFBF"/>
              </a:solidFill>
              <a:prstDash val="solid"/>
              <a:round/>
              <a:headEnd len="med" w="med" type="oval"/>
              <a:tailEnd len="med" w="med" type="oval"/>
            </a:ln>
          </p:spPr>
        </p:cxnSp>
      </p:grpSp>
      <p:grpSp>
        <p:nvGrpSpPr>
          <p:cNvPr id="355" name="Google Shape;355;p8"/>
          <p:cNvGrpSpPr/>
          <p:nvPr/>
        </p:nvGrpSpPr>
        <p:grpSpPr>
          <a:xfrm>
            <a:off x="5106025" y="2579589"/>
            <a:ext cx="502920" cy="1303200"/>
            <a:chOff x="7880555" y="2386549"/>
            <a:chExt cx="502920" cy="1303200"/>
          </a:xfrm>
        </p:grpSpPr>
        <p:sp>
          <p:nvSpPr>
            <p:cNvPr id="356" name="Google Shape;356;p8"/>
            <p:cNvSpPr/>
            <p:nvPr/>
          </p:nvSpPr>
          <p:spPr>
            <a:xfrm>
              <a:off x="7880555" y="3186469"/>
              <a:ext cx="502920" cy="503280"/>
            </a:xfrm>
            <a:prstGeom prst="donut">
              <a:avLst>
                <a:gd fmla="val 24108" name="adj"/>
              </a:avLst>
            </a:prstGeom>
            <a:solidFill>
              <a:srgbClr val="0AA14A">
                <a:alpha val="86666"/>
              </a:srgbClr>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chemeClr val="dk1"/>
                </a:buClr>
                <a:buSzPts val="1800"/>
                <a:buFont typeface="Calibri"/>
                <a:buNone/>
              </a:pPr>
              <a:r>
                <a:t/>
              </a:r>
              <a:endParaRPr sz="1800" u="sng">
                <a:solidFill>
                  <a:schemeClr val="dk1"/>
                </a:solidFill>
                <a:latin typeface="Calibri"/>
                <a:ea typeface="Calibri"/>
                <a:cs typeface="Calibri"/>
                <a:sym typeface="Calibri"/>
              </a:endParaRPr>
            </a:p>
          </p:txBody>
        </p:sp>
        <p:cxnSp>
          <p:nvCxnSpPr>
            <p:cNvPr id="357" name="Google Shape;357;p8"/>
            <p:cNvCxnSpPr/>
            <p:nvPr/>
          </p:nvCxnSpPr>
          <p:spPr>
            <a:xfrm rot="10800000">
              <a:off x="8132015" y="2386549"/>
              <a:ext cx="0" cy="1051560"/>
            </a:xfrm>
            <a:prstGeom prst="straightConnector1">
              <a:avLst/>
            </a:prstGeom>
            <a:noFill/>
            <a:ln cap="flat" cmpd="sng" w="19050">
              <a:solidFill>
                <a:srgbClr val="BFBFBF"/>
              </a:solidFill>
              <a:prstDash val="solid"/>
              <a:round/>
              <a:headEnd len="med" w="med" type="oval"/>
              <a:tailEnd len="med" w="med" type="oval"/>
            </a:ln>
          </p:spPr>
        </p:cxnSp>
      </p:grpSp>
      <p:sp>
        <p:nvSpPr>
          <p:cNvPr id="358" name="Google Shape;358;p8"/>
          <p:cNvSpPr txBox="1"/>
          <p:nvPr/>
        </p:nvSpPr>
        <p:spPr>
          <a:xfrm>
            <a:off x="590700" y="2286247"/>
            <a:ext cx="2152500" cy="135543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SzPts val="1600"/>
              <a:buFont typeface="Calibri"/>
              <a:buNone/>
            </a:pPr>
            <a:r>
              <a:rPr b="1" lang="en-US" sz="1600">
                <a:solidFill>
                  <a:schemeClr val="dk1"/>
                </a:solidFill>
                <a:latin typeface="Calibri"/>
                <a:ea typeface="Calibri"/>
                <a:cs typeface="Calibri"/>
                <a:sym typeface="Calibri"/>
              </a:rPr>
              <a:t>Før 2021</a:t>
            </a:r>
            <a:endParaRPr/>
          </a:p>
          <a:p>
            <a:pPr indent="-285750" lvl="0" marL="285750" marR="0" rtl="0" algn="just">
              <a:spcBef>
                <a:spcPts val="0"/>
              </a:spcBef>
              <a:spcAft>
                <a:spcPts val="0"/>
              </a:spcAft>
              <a:buClr>
                <a:schemeClr val="dk1"/>
              </a:buClr>
              <a:buSzPts val="1200"/>
              <a:buFont typeface="Arial"/>
              <a:buChar char="•"/>
            </a:pPr>
            <a:r>
              <a:rPr lang="en-US" sz="1200">
                <a:solidFill>
                  <a:schemeClr val="dk1"/>
                </a:solidFill>
                <a:latin typeface="Calibri"/>
                <a:ea typeface="Calibri"/>
                <a:cs typeface="Calibri"/>
                <a:sym typeface="Calibri"/>
              </a:rPr>
              <a:t>Anvendes i flere lande f.eks Danmark under forskellige navne</a:t>
            </a:r>
            <a:endParaRPr sz="1200">
              <a:solidFill>
                <a:schemeClr val="dk1"/>
              </a:solidFill>
              <a:latin typeface="Calibri"/>
              <a:ea typeface="Calibri"/>
              <a:cs typeface="Calibri"/>
              <a:sym typeface="Calibri"/>
            </a:endParaRPr>
          </a:p>
          <a:p>
            <a:pPr indent="-285750" lvl="0" marL="285750" marR="0" rtl="0" algn="just">
              <a:spcBef>
                <a:spcPts val="0"/>
              </a:spcBef>
              <a:spcAft>
                <a:spcPts val="0"/>
              </a:spcAft>
              <a:buClr>
                <a:schemeClr val="dk1"/>
              </a:buClr>
              <a:buSzPts val="1200"/>
              <a:buFont typeface="Arial"/>
              <a:buChar char="•"/>
            </a:pPr>
            <a:r>
              <a:rPr lang="en-US" sz="1200">
                <a:solidFill>
                  <a:schemeClr val="dk1"/>
                </a:solidFill>
                <a:latin typeface="Calibri"/>
                <a:ea typeface="Calibri"/>
                <a:cs typeface="Calibri"/>
                <a:sym typeface="Calibri"/>
              </a:rPr>
              <a:t>Primært til akedemiske formål</a:t>
            </a:r>
            <a:endParaRPr sz="1200">
              <a:solidFill>
                <a:schemeClr val="dk1"/>
              </a:solidFill>
              <a:latin typeface="Calibri"/>
              <a:ea typeface="Calibri"/>
              <a:cs typeface="Calibri"/>
              <a:sym typeface="Calibri"/>
            </a:endParaRPr>
          </a:p>
        </p:txBody>
      </p:sp>
      <p:sp>
        <p:nvSpPr>
          <p:cNvPr id="359" name="Google Shape;359;p8"/>
          <p:cNvSpPr txBox="1"/>
          <p:nvPr/>
        </p:nvSpPr>
        <p:spPr>
          <a:xfrm>
            <a:off x="3037243" y="3742267"/>
            <a:ext cx="2275317" cy="1485423"/>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None/>
            </a:pPr>
            <a:r>
              <a:rPr b="1" lang="en-US" sz="1600">
                <a:solidFill>
                  <a:srgbClr val="000000"/>
                </a:solidFill>
                <a:latin typeface="Calibri"/>
                <a:ea typeface="Calibri"/>
                <a:cs typeface="Calibri"/>
                <a:sym typeface="Calibri"/>
              </a:rPr>
              <a:t>November 2021</a:t>
            </a:r>
            <a:endParaRPr/>
          </a:p>
          <a:p>
            <a:pPr indent="-285750" lvl="0" marL="285750" marR="0" rtl="0" algn="just">
              <a:spcBef>
                <a:spcPts val="0"/>
              </a:spcBef>
              <a:spcAft>
                <a:spcPts val="0"/>
              </a:spcAft>
              <a:buClr>
                <a:srgbClr val="000000"/>
              </a:buClr>
              <a:buSzPts val="1200"/>
              <a:buFont typeface="Arial"/>
              <a:buChar char="•"/>
            </a:pPr>
            <a:r>
              <a:rPr lang="en-US" sz="1200">
                <a:solidFill>
                  <a:srgbClr val="000000"/>
                </a:solidFill>
                <a:latin typeface="Calibri"/>
                <a:ea typeface="Calibri"/>
                <a:cs typeface="Calibri"/>
                <a:sym typeface="Calibri"/>
              </a:rPr>
              <a:t>Europa-Kommissionen:</a:t>
            </a:r>
            <a:r>
              <a:rPr lang="en-US" sz="1200">
                <a:solidFill>
                  <a:schemeClr val="dk1"/>
                </a:solidFill>
                <a:latin typeface="Calibri"/>
                <a:ea typeface="Calibri"/>
                <a:cs typeface="Calibri"/>
                <a:sym typeface="Calibri"/>
              </a:rPr>
              <a:t>Forslag til Rådets henstilling om en europæisk tilgang til mikrolegitimation for livslang læring og beskæftigelse.</a:t>
            </a:r>
            <a:r>
              <a:rPr lang="en-US" sz="1200">
                <a:solidFill>
                  <a:srgbClr val="000000"/>
                </a:solidFill>
                <a:latin typeface="Calibri"/>
                <a:ea typeface="Calibri"/>
                <a:cs typeface="Calibri"/>
                <a:sym typeface="Calibri"/>
              </a:rPr>
              <a:t> </a:t>
            </a:r>
            <a:endParaRPr sz="1200">
              <a:solidFill>
                <a:srgbClr val="000000"/>
              </a:solidFill>
              <a:latin typeface="Calibri"/>
              <a:ea typeface="Calibri"/>
              <a:cs typeface="Calibri"/>
              <a:sym typeface="Calibri"/>
            </a:endParaRPr>
          </a:p>
        </p:txBody>
      </p:sp>
      <p:sp>
        <p:nvSpPr>
          <p:cNvPr id="360" name="Google Shape;360;p8"/>
          <p:cNvSpPr txBox="1"/>
          <p:nvPr/>
        </p:nvSpPr>
        <p:spPr>
          <a:xfrm>
            <a:off x="5361490" y="2169014"/>
            <a:ext cx="2644027" cy="1450752"/>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None/>
            </a:pPr>
            <a:r>
              <a:rPr b="1" lang="en-US" sz="1600">
                <a:solidFill>
                  <a:srgbClr val="000000"/>
                </a:solidFill>
                <a:latin typeface="Calibri"/>
                <a:ea typeface="Calibri"/>
                <a:cs typeface="Calibri"/>
                <a:sym typeface="Calibri"/>
              </a:rPr>
              <a:t>Nu</a:t>
            </a:r>
            <a:endParaRPr/>
          </a:p>
          <a:p>
            <a:pPr indent="-285750" lvl="0" marL="285750" marR="0" rtl="0" algn="just">
              <a:spcBef>
                <a:spcPts val="0"/>
              </a:spcBef>
              <a:spcAft>
                <a:spcPts val="0"/>
              </a:spcAft>
              <a:buClr>
                <a:schemeClr val="dk1"/>
              </a:buClr>
              <a:buSzPts val="1200"/>
              <a:buFont typeface="Arial"/>
              <a:buChar char="•"/>
            </a:pPr>
            <a:r>
              <a:rPr lang="en-US" sz="1200">
                <a:solidFill>
                  <a:schemeClr val="dk1"/>
                </a:solidFill>
                <a:latin typeface="Calibri"/>
                <a:ea typeface="Calibri"/>
                <a:cs typeface="Calibri"/>
                <a:sym typeface="Calibri"/>
              </a:rPr>
              <a:t>Definition af kvalitetsstandarder på en national og europæisk scene, herunder alle interessenter</a:t>
            </a:r>
            <a:endParaRPr sz="1200">
              <a:solidFill>
                <a:srgbClr val="000000"/>
              </a:solidFill>
              <a:latin typeface="Calibri"/>
              <a:ea typeface="Calibri"/>
              <a:cs typeface="Calibri"/>
              <a:sym typeface="Calibri"/>
            </a:endParaRPr>
          </a:p>
          <a:p>
            <a:pPr indent="-285750" lvl="0" marL="285750" marR="0" rtl="0" algn="just">
              <a:spcBef>
                <a:spcPts val="0"/>
              </a:spcBef>
              <a:spcAft>
                <a:spcPts val="0"/>
              </a:spcAft>
              <a:buClr>
                <a:srgbClr val="000000"/>
              </a:buClr>
              <a:buSzPts val="1200"/>
              <a:buFont typeface="Arial"/>
              <a:buChar char="•"/>
            </a:pPr>
            <a:r>
              <a:rPr lang="en-US" sz="1200">
                <a:solidFill>
                  <a:srgbClr val="000000"/>
                </a:solidFill>
                <a:latin typeface="Calibri"/>
                <a:ea typeface="Calibri"/>
                <a:cs typeface="Calibri"/>
                <a:sym typeface="Calibri"/>
              </a:rPr>
              <a:t>Gøre dem sammenlignelige I EU</a:t>
            </a:r>
            <a:endParaRPr/>
          </a:p>
          <a:p>
            <a:pPr indent="-285750" lvl="0" marL="285750" marR="0" rtl="0" algn="just">
              <a:spcBef>
                <a:spcPts val="0"/>
              </a:spcBef>
              <a:spcAft>
                <a:spcPts val="0"/>
              </a:spcAft>
              <a:buClr>
                <a:schemeClr val="dk1"/>
              </a:buClr>
              <a:buSzPts val="1200"/>
              <a:buFont typeface="Arial"/>
              <a:buChar char="•"/>
            </a:pPr>
            <a:r>
              <a:rPr lang="en-US" sz="1200">
                <a:solidFill>
                  <a:schemeClr val="dk1"/>
                </a:solidFill>
                <a:latin typeface="Calibri"/>
                <a:ea typeface="Calibri"/>
                <a:cs typeface="Calibri"/>
                <a:sym typeface="Calibri"/>
              </a:rPr>
              <a:t>Potentiel brug til at verificere uddannelse i udlandet</a:t>
            </a:r>
            <a:endParaRPr sz="1200">
              <a:solidFill>
                <a:srgbClr val="000000"/>
              </a:solidFill>
              <a:latin typeface="Calibri"/>
              <a:ea typeface="Calibri"/>
              <a:cs typeface="Calibri"/>
              <a:sym typeface="Calibri"/>
            </a:endParaRPr>
          </a:p>
        </p:txBody>
      </p:sp>
      <p:sp>
        <p:nvSpPr>
          <p:cNvPr id="361" name="Google Shape;361;p8"/>
          <p:cNvSpPr/>
          <p:nvPr/>
        </p:nvSpPr>
        <p:spPr>
          <a:xfrm>
            <a:off x="451030" y="669816"/>
            <a:ext cx="4436854" cy="540000"/>
          </a:xfrm>
          <a:prstGeom prst="roundRect">
            <a:avLst>
              <a:gd fmla="val 50000" name="adj"/>
            </a:avLst>
          </a:prstGeom>
          <a:solidFill>
            <a:srgbClr val="0AA14A"/>
          </a:solidFill>
          <a:ln>
            <a:noFill/>
          </a:ln>
        </p:spPr>
        <p:txBody>
          <a:bodyPr anchorCtr="0" anchor="ctr" bIns="36000" lIns="91425" spcFirstLastPara="1" rIns="91425" wrap="square" tIns="108000">
            <a:noAutofit/>
          </a:bodyPr>
          <a:lstStyle/>
          <a:p>
            <a:pPr indent="0" lvl="0" marL="108000" marR="0" rtl="0" algn="l">
              <a:lnSpc>
                <a:spcPct val="90000"/>
              </a:lnSpc>
              <a:spcBef>
                <a:spcPts val="0"/>
              </a:spcBef>
              <a:spcAft>
                <a:spcPts val="0"/>
              </a:spcAft>
              <a:buNone/>
            </a:pPr>
            <a:r>
              <a:rPr b="1" lang="en-US" sz="2000">
                <a:solidFill>
                  <a:schemeClr val="lt1"/>
                </a:solidFill>
                <a:latin typeface="Calibri"/>
                <a:ea typeface="Calibri"/>
                <a:cs typeface="Calibri"/>
                <a:sym typeface="Calibri"/>
              </a:rPr>
              <a:t>Introduktion af </a:t>
            </a:r>
            <a:r>
              <a:rPr b="1" lang="en-US" sz="2000">
                <a:solidFill>
                  <a:schemeClr val="lt1"/>
                </a:solidFill>
                <a:latin typeface="Calibri"/>
                <a:ea typeface="Calibri"/>
                <a:cs typeface="Calibri"/>
                <a:sym typeface="Calibri"/>
              </a:rPr>
              <a:t>mikro-læringsmoduler</a:t>
            </a:r>
            <a:endParaRPr b="1" sz="2000">
              <a:solidFill>
                <a:srgbClr val="FFFFFF"/>
              </a:solidFill>
              <a:latin typeface="Calibri"/>
              <a:ea typeface="Calibri"/>
              <a:cs typeface="Calibri"/>
              <a:sym typeface="Calibri"/>
            </a:endParaRPr>
          </a:p>
        </p:txBody>
      </p:sp>
      <p:sp>
        <p:nvSpPr>
          <p:cNvPr id="362" name="Google Shape;362;p8"/>
          <p:cNvSpPr txBox="1"/>
          <p:nvPr/>
        </p:nvSpPr>
        <p:spPr>
          <a:xfrm>
            <a:off x="523240" y="1250839"/>
            <a:ext cx="4525087" cy="400110"/>
          </a:xfrm>
          <a:prstGeom prst="rect">
            <a:avLst/>
          </a:prstGeom>
          <a:noFill/>
          <a:ln>
            <a:noFill/>
          </a:ln>
        </p:spPr>
        <p:txBody>
          <a:bodyPr anchorCtr="0" anchor="t" bIns="45700" lIns="91425" spcFirstLastPara="1" rIns="91425" wrap="square" tIns="45700">
            <a:spAutoFit/>
          </a:bodyPr>
          <a:lstStyle/>
          <a:p>
            <a:pPr indent="0" lvl="0" marL="108000" marR="0" rtl="0" algn="l">
              <a:spcBef>
                <a:spcPts val="0"/>
              </a:spcBef>
              <a:spcAft>
                <a:spcPts val="0"/>
              </a:spcAft>
              <a:buNone/>
            </a:pPr>
            <a:r>
              <a:rPr lang="en-US" sz="2000">
                <a:solidFill>
                  <a:schemeClr val="dk1"/>
                </a:solidFill>
                <a:latin typeface="Calibri"/>
                <a:ea typeface="Calibri"/>
                <a:cs typeface="Calibri"/>
                <a:sym typeface="Calibri"/>
              </a:rPr>
              <a:t>1.3 Blik på den videre udvikling</a:t>
            </a:r>
            <a:endParaRPr sz="2000">
              <a:solidFill>
                <a:schemeClr val="dk1"/>
              </a:solidFill>
              <a:latin typeface="Calibri"/>
              <a:ea typeface="Calibri"/>
              <a:cs typeface="Calibri"/>
              <a:sym typeface="Calibri"/>
            </a:endParaRPr>
          </a:p>
        </p:txBody>
      </p:sp>
      <p:grpSp>
        <p:nvGrpSpPr>
          <p:cNvPr id="363" name="Google Shape;363;p8"/>
          <p:cNvGrpSpPr/>
          <p:nvPr/>
        </p:nvGrpSpPr>
        <p:grpSpPr>
          <a:xfrm>
            <a:off x="8005517" y="3429000"/>
            <a:ext cx="502920" cy="1931263"/>
            <a:chOff x="4796874" y="3186469"/>
            <a:chExt cx="502920" cy="1931263"/>
          </a:xfrm>
        </p:grpSpPr>
        <p:sp>
          <p:nvSpPr>
            <p:cNvPr id="364" name="Google Shape;364;p8"/>
            <p:cNvSpPr/>
            <p:nvPr/>
          </p:nvSpPr>
          <p:spPr>
            <a:xfrm>
              <a:off x="4796874" y="3186469"/>
              <a:ext cx="502920" cy="503280"/>
            </a:xfrm>
            <a:prstGeom prst="donut">
              <a:avLst>
                <a:gd fmla="val 24108" name="adj"/>
              </a:avLst>
            </a:prstGeom>
            <a:solidFill>
              <a:schemeClr val="lt1"/>
            </a:solidFill>
            <a:ln cap="flat" cmpd="sng" w="19050">
              <a:solidFill>
                <a:srgbClr val="0AA14A"/>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chemeClr val="dk1"/>
                </a:buClr>
                <a:buSzPts val="1800"/>
                <a:buFont typeface="Calibri"/>
                <a:buNone/>
              </a:pPr>
              <a:r>
                <a:t/>
              </a:r>
              <a:endParaRPr sz="1800" u="sng">
                <a:solidFill>
                  <a:schemeClr val="dk1"/>
                </a:solidFill>
                <a:latin typeface="Calibri"/>
                <a:ea typeface="Calibri"/>
                <a:cs typeface="Calibri"/>
                <a:sym typeface="Calibri"/>
              </a:endParaRPr>
            </a:p>
          </p:txBody>
        </p:sp>
        <p:cxnSp>
          <p:nvCxnSpPr>
            <p:cNvPr id="365" name="Google Shape;365;p8"/>
            <p:cNvCxnSpPr/>
            <p:nvPr/>
          </p:nvCxnSpPr>
          <p:spPr>
            <a:xfrm>
              <a:off x="5048334" y="3438109"/>
              <a:ext cx="0" cy="1679623"/>
            </a:xfrm>
            <a:prstGeom prst="straightConnector1">
              <a:avLst/>
            </a:prstGeom>
            <a:noFill/>
            <a:ln cap="flat" cmpd="sng" w="19050">
              <a:solidFill>
                <a:srgbClr val="BFBFBF"/>
              </a:solidFill>
              <a:prstDash val="solid"/>
              <a:round/>
              <a:headEnd len="med" w="med" type="oval"/>
              <a:tailEnd len="med" w="med" type="oval"/>
            </a:ln>
          </p:spPr>
        </p:cxnSp>
      </p:grpSp>
      <p:sp>
        <p:nvSpPr>
          <p:cNvPr id="366" name="Google Shape;366;p8"/>
          <p:cNvSpPr txBox="1"/>
          <p:nvPr/>
        </p:nvSpPr>
        <p:spPr>
          <a:xfrm>
            <a:off x="8301901" y="3817805"/>
            <a:ext cx="3044971" cy="2301494"/>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None/>
            </a:pPr>
            <a:r>
              <a:rPr b="1" lang="en-US" sz="1600">
                <a:solidFill>
                  <a:srgbClr val="000000"/>
                </a:solidFill>
                <a:latin typeface="Calibri"/>
                <a:ea typeface="Calibri"/>
                <a:cs typeface="Calibri"/>
                <a:sym typeface="Calibri"/>
              </a:rPr>
              <a:t>2021-2023</a:t>
            </a:r>
            <a:endParaRPr/>
          </a:p>
          <a:p>
            <a:pPr indent="-285750" lvl="0" marL="285750" marR="0" rtl="0" algn="just">
              <a:spcBef>
                <a:spcPts val="0"/>
              </a:spcBef>
              <a:spcAft>
                <a:spcPts val="0"/>
              </a:spcAft>
              <a:buClr>
                <a:srgbClr val="000000"/>
              </a:buClr>
              <a:buSzPts val="1200"/>
              <a:buFont typeface="Arial"/>
              <a:buChar char="•"/>
            </a:pPr>
            <a:r>
              <a:rPr lang="en-US" sz="1200">
                <a:solidFill>
                  <a:srgbClr val="000000"/>
                </a:solidFill>
                <a:latin typeface="Calibri"/>
                <a:ea typeface="Calibri"/>
                <a:cs typeface="Calibri"/>
                <a:sym typeface="Calibri"/>
              </a:rPr>
              <a:t>CEDEFOP studie inklusive:</a:t>
            </a:r>
            <a:endParaRPr/>
          </a:p>
          <a:p>
            <a:pPr indent="-285750" lvl="1" marL="742950" marR="0" rtl="0" algn="just">
              <a:spcBef>
                <a:spcPts val="0"/>
              </a:spcBef>
              <a:spcAft>
                <a:spcPts val="0"/>
              </a:spcAft>
              <a:buClr>
                <a:srgbClr val="000000"/>
              </a:buClr>
              <a:buSzPts val="1200"/>
              <a:buFont typeface="Arial"/>
              <a:buChar char="•"/>
            </a:pPr>
            <a:r>
              <a:rPr b="0" i="0" lang="en-US" sz="1200" u="none" cap="none" strike="noStrike">
                <a:solidFill>
                  <a:srgbClr val="000000"/>
                </a:solidFill>
                <a:latin typeface="Calibri"/>
                <a:ea typeface="Calibri"/>
                <a:cs typeface="Calibri"/>
                <a:sym typeface="Calibri"/>
              </a:rPr>
              <a:t>Kortlægning af </a:t>
            </a:r>
            <a:r>
              <a:rPr lang="en-US" sz="1200">
                <a:solidFill>
                  <a:schemeClr val="dk1"/>
                </a:solidFill>
                <a:latin typeface="Calibri"/>
                <a:ea typeface="Calibri"/>
                <a:cs typeface="Calibri"/>
                <a:sym typeface="Calibri"/>
              </a:rPr>
              <a:t>mikro-læringsmoduler</a:t>
            </a:r>
            <a:r>
              <a:rPr b="0" i="0" lang="en-US" sz="1200" u="none" cap="none" strike="noStrike">
                <a:solidFill>
                  <a:schemeClr val="dk1"/>
                </a:solidFill>
                <a:latin typeface="Calibri"/>
                <a:ea typeface="Calibri"/>
                <a:cs typeface="Calibri"/>
                <a:sym typeface="Calibri"/>
              </a:rPr>
              <a:t> i europæisk LM-relateret uddannelse, træning og læring</a:t>
            </a:r>
            <a:endParaRPr b="0" i="0" sz="1200" u="none" cap="none" strike="noStrike">
              <a:solidFill>
                <a:srgbClr val="000000"/>
              </a:solidFill>
              <a:latin typeface="Calibri"/>
              <a:ea typeface="Calibri"/>
              <a:cs typeface="Calibri"/>
              <a:sym typeface="Calibri"/>
            </a:endParaRPr>
          </a:p>
          <a:p>
            <a:pPr indent="-285750" lvl="1" marL="742950" marR="0" rtl="0" algn="just">
              <a:spcBef>
                <a:spcPts val="0"/>
              </a:spcBef>
              <a:spcAft>
                <a:spcPts val="0"/>
              </a:spcAft>
              <a:buClr>
                <a:srgbClr val="000000"/>
              </a:buClr>
              <a:buSzPts val="1200"/>
              <a:buFont typeface="Arial"/>
              <a:buChar char="•"/>
            </a:pPr>
            <a:r>
              <a:rPr b="0" i="0" lang="en-US" sz="1200" u="none" cap="none" strike="noStrike">
                <a:solidFill>
                  <a:srgbClr val="000000"/>
                </a:solidFill>
                <a:latin typeface="Calibri"/>
                <a:ea typeface="Calibri"/>
                <a:cs typeface="Calibri"/>
                <a:sym typeface="Calibri"/>
              </a:rPr>
              <a:t>Mikro-legotimationsoplysninger og udviklende kvalifikationssystemer </a:t>
            </a:r>
            <a:endParaRPr/>
          </a:p>
          <a:p>
            <a:pPr indent="-285750" lvl="1" marL="742950" marR="0" rtl="0" algn="just">
              <a:spcBef>
                <a:spcPts val="0"/>
              </a:spcBef>
              <a:spcAft>
                <a:spcPts val="0"/>
              </a:spcAft>
              <a:buClr>
                <a:srgbClr val="000000"/>
              </a:buClr>
              <a:buSzPts val="1200"/>
              <a:buFont typeface="Arial"/>
              <a:buChar char="•"/>
            </a:pPr>
            <a:r>
              <a:rPr b="0" i="0" lang="en-US" sz="1200" u="none" cap="none" strike="noStrike">
                <a:solidFill>
                  <a:srgbClr val="000000"/>
                </a:solidFill>
                <a:latin typeface="Calibri"/>
                <a:ea typeface="Calibri"/>
                <a:cs typeface="Calibri"/>
                <a:sym typeface="Calibri"/>
              </a:rPr>
              <a:t> Merværdien for slutbrugere</a:t>
            </a:r>
            <a:endParaRPr b="0" i="0" sz="1200" u="none" cap="none" strike="noStrike">
              <a:solidFill>
                <a:srgbClr val="000000"/>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0" name="Shape 370"/>
        <p:cNvGrpSpPr/>
        <p:nvPr/>
      </p:nvGrpSpPr>
      <p:grpSpPr>
        <a:xfrm>
          <a:off x="0" y="0"/>
          <a:ext cx="0" cy="0"/>
          <a:chOff x="0" y="0"/>
          <a:chExt cx="0" cy="0"/>
        </a:xfrm>
      </p:grpSpPr>
      <p:grpSp>
        <p:nvGrpSpPr>
          <p:cNvPr id="371" name="Google Shape;371;p9"/>
          <p:cNvGrpSpPr/>
          <p:nvPr/>
        </p:nvGrpSpPr>
        <p:grpSpPr>
          <a:xfrm>
            <a:off x="-3376200" y="715001"/>
            <a:ext cx="13583880" cy="5791487"/>
            <a:chOff x="-3744325" y="750626"/>
            <a:chExt cx="13583880" cy="5791487"/>
          </a:xfrm>
        </p:grpSpPr>
        <p:sp>
          <p:nvSpPr>
            <p:cNvPr id="372" name="Google Shape;372;p9"/>
            <p:cNvSpPr txBox="1"/>
            <p:nvPr/>
          </p:nvSpPr>
          <p:spPr>
            <a:xfrm>
              <a:off x="1942978" y="1751990"/>
              <a:ext cx="6633600" cy="892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000">
                  <a:solidFill>
                    <a:schemeClr val="dk1"/>
                  </a:solidFill>
                  <a:latin typeface="Calibri"/>
                  <a:ea typeface="Calibri"/>
                  <a:cs typeface="Calibri"/>
                  <a:sym typeface="Calibri"/>
                </a:rPr>
                <a:t>Hvad er </a:t>
              </a:r>
              <a:r>
                <a:rPr b="1" lang="en-US" sz="2000">
                  <a:solidFill>
                    <a:schemeClr val="dk1"/>
                  </a:solidFill>
                  <a:latin typeface="Calibri"/>
                  <a:ea typeface="Calibri"/>
                  <a:cs typeface="Calibri"/>
                  <a:sym typeface="Calibri"/>
                </a:rPr>
                <a:t>mikro-læringsmoduler</a:t>
              </a:r>
              <a:r>
                <a:rPr b="1" lang="en-US" sz="2000">
                  <a:solidFill>
                    <a:schemeClr val="dk1"/>
                  </a:solidFill>
                  <a:latin typeface="Calibri"/>
                  <a:ea typeface="Calibri"/>
                  <a:cs typeface="Calibri"/>
                  <a:sym typeface="Calibri"/>
                </a:rPr>
                <a:t>?</a:t>
              </a:r>
              <a:r>
                <a:rPr lang="en-US" sz="1600">
                  <a:solidFill>
                    <a:schemeClr val="dk1"/>
                  </a:solidFill>
                  <a:latin typeface="Calibri"/>
                  <a:ea typeface="Calibri"/>
                  <a:cs typeface="Calibri"/>
                  <a:sym typeface="Calibri"/>
                </a:rPr>
                <a:t>Små og fleksible læringsenheder, der kan stables over tid. De dækker et begrænset tidsrum og område, kan være digitale og internationalt relevante</a:t>
              </a:r>
              <a:r>
                <a:rPr lang="en-US" sz="1600">
                  <a:solidFill>
                    <a:srgbClr val="000000"/>
                  </a:solidFill>
                  <a:latin typeface="Calibri"/>
                  <a:ea typeface="Calibri"/>
                  <a:cs typeface="Calibri"/>
                  <a:sym typeface="Calibri"/>
                </a:rPr>
                <a:t> .</a:t>
              </a:r>
              <a:endParaRPr sz="1600">
                <a:solidFill>
                  <a:srgbClr val="000000"/>
                </a:solidFill>
                <a:latin typeface="Calibri"/>
                <a:ea typeface="Calibri"/>
                <a:cs typeface="Calibri"/>
                <a:sym typeface="Calibri"/>
              </a:endParaRPr>
            </a:p>
          </p:txBody>
        </p:sp>
        <p:sp>
          <p:nvSpPr>
            <p:cNvPr id="373" name="Google Shape;373;p9"/>
            <p:cNvSpPr/>
            <p:nvPr/>
          </p:nvSpPr>
          <p:spPr>
            <a:xfrm>
              <a:off x="551342" y="2174955"/>
              <a:ext cx="149456" cy="149456"/>
            </a:xfrm>
            <a:prstGeom prst="ellipse">
              <a:avLst/>
            </a:prstGeom>
            <a:solidFill>
              <a:srgbClr val="0AA14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Helvetica Neue"/>
                <a:ea typeface="Helvetica Neue"/>
                <a:cs typeface="Helvetica Neue"/>
                <a:sym typeface="Helvetica Neue"/>
              </a:endParaRPr>
            </a:p>
          </p:txBody>
        </p:sp>
        <p:sp>
          <p:nvSpPr>
            <p:cNvPr id="374" name="Google Shape;374;p9"/>
            <p:cNvSpPr/>
            <p:nvPr/>
          </p:nvSpPr>
          <p:spPr>
            <a:xfrm>
              <a:off x="1048887" y="3116508"/>
              <a:ext cx="149456" cy="149456"/>
            </a:xfrm>
            <a:prstGeom prst="ellipse">
              <a:avLst/>
            </a:prstGeom>
            <a:solidFill>
              <a:srgbClr val="0AA14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Helvetica Neue"/>
                <a:ea typeface="Helvetica Neue"/>
                <a:cs typeface="Helvetica Neue"/>
                <a:sym typeface="Helvetica Neue"/>
              </a:endParaRPr>
            </a:p>
          </p:txBody>
        </p:sp>
        <p:sp>
          <p:nvSpPr>
            <p:cNvPr id="375" name="Google Shape;375;p9"/>
            <p:cNvSpPr/>
            <p:nvPr/>
          </p:nvSpPr>
          <p:spPr>
            <a:xfrm>
              <a:off x="1069329" y="4058061"/>
              <a:ext cx="149456" cy="149456"/>
            </a:xfrm>
            <a:prstGeom prst="ellipse">
              <a:avLst/>
            </a:prstGeom>
            <a:solidFill>
              <a:srgbClr val="0AA14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Helvetica Neue"/>
                <a:ea typeface="Helvetica Neue"/>
                <a:cs typeface="Helvetica Neue"/>
                <a:sym typeface="Helvetica Neue"/>
              </a:endParaRPr>
            </a:p>
          </p:txBody>
        </p:sp>
        <p:sp>
          <p:nvSpPr>
            <p:cNvPr id="376" name="Google Shape;376;p9"/>
            <p:cNvSpPr/>
            <p:nvPr/>
          </p:nvSpPr>
          <p:spPr>
            <a:xfrm>
              <a:off x="551342" y="4999615"/>
              <a:ext cx="149456" cy="149456"/>
            </a:xfrm>
            <a:prstGeom prst="ellipse">
              <a:avLst/>
            </a:prstGeom>
            <a:solidFill>
              <a:srgbClr val="0AA14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Helvetica Neue"/>
                <a:ea typeface="Helvetica Neue"/>
                <a:cs typeface="Helvetica Neue"/>
                <a:sym typeface="Helvetica Neue"/>
              </a:endParaRPr>
            </a:p>
          </p:txBody>
        </p:sp>
        <p:cxnSp>
          <p:nvCxnSpPr>
            <p:cNvPr id="377" name="Google Shape;377;p9"/>
            <p:cNvCxnSpPr/>
            <p:nvPr/>
          </p:nvCxnSpPr>
          <p:spPr>
            <a:xfrm>
              <a:off x="757226" y="2227120"/>
              <a:ext cx="1080470" cy="1"/>
            </a:xfrm>
            <a:prstGeom prst="straightConnector1">
              <a:avLst/>
            </a:prstGeom>
            <a:noFill/>
            <a:ln cap="flat" cmpd="sng" w="12700">
              <a:solidFill>
                <a:srgbClr val="BFBFBF"/>
              </a:solidFill>
              <a:prstDash val="solid"/>
              <a:miter lim="800000"/>
              <a:headEnd len="med" w="med" type="oval"/>
              <a:tailEnd len="med" w="med" type="oval"/>
            </a:ln>
          </p:spPr>
        </p:cxnSp>
        <p:cxnSp>
          <p:nvCxnSpPr>
            <p:cNvPr id="378" name="Google Shape;378;p9"/>
            <p:cNvCxnSpPr/>
            <p:nvPr/>
          </p:nvCxnSpPr>
          <p:spPr>
            <a:xfrm>
              <a:off x="1275111" y="3180608"/>
              <a:ext cx="1080470" cy="1"/>
            </a:xfrm>
            <a:prstGeom prst="straightConnector1">
              <a:avLst/>
            </a:prstGeom>
            <a:noFill/>
            <a:ln cap="flat" cmpd="sng" w="12700">
              <a:solidFill>
                <a:srgbClr val="BFBFBF"/>
              </a:solidFill>
              <a:prstDash val="solid"/>
              <a:miter lim="800000"/>
              <a:headEnd len="med" w="med" type="oval"/>
              <a:tailEnd len="med" w="med" type="oval"/>
            </a:ln>
          </p:spPr>
        </p:cxnSp>
        <p:cxnSp>
          <p:nvCxnSpPr>
            <p:cNvPr id="379" name="Google Shape;379;p9"/>
            <p:cNvCxnSpPr/>
            <p:nvPr/>
          </p:nvCxnSpPr>
          <p:spPr>
            <a:xfrm>
              <a:off x="1271385" y="4134096"/>
              <a:ext cx="1080470" cy="1"/>
            </a:xfrm>
            <a:prstGeom prst="straightConnector1">
              <a:avLst/>
            </a:prstGeom>
            <a:noFill/>
            <a:ln cap="flat" cmpd="sng" w="12700">
              <a:solidFill>
                <a:srgbClr val="BFBFBF"/>
              </a:solidFill>
              <a:prstDash val="solid"/>
              <a:miter lim="800000"/>
              <a:headEnd len="med" w="med" type="oval"/>
              <a:tailEnd len="med" w="med" type="oval"/>
            </a:ln>
          </p:spPr>
        </p:cxnSp>
        <p:cxnSp>
          <p:nvCxnSpPr>
            <p:cNvPr id="380" name="Google Shape;380;p9"/>
            <p:cNvCxnSpPr/>
            <p:nvPr/>
          </p:nvCxnSpPr>
          <p:spPr>
            <a:xfrm>
              <a:off x="767697" y="5087583"/>
              <a:ext cx="1080470" cy="1"/>
            </a:xfrm>
            <a:prstGeom prst="straightConnector1">
              <a:avLst/>
            </a:prstGeom>
            <a:noFill/>
            <a:ln cap="flat" cmpd="sng" w="12700">
              <a:solidFill>
                <a:srgbClr val="BFBFBF"/>
              </a:solidFill>
              <a:prstDash val="solid"/>
              <a:miter lim="800000"/>
              <a:headEnd len="med" w="med" type="oval"/>
              <a:tailEnd len="med" w="med" type="oval"/>
            </a:ln>
          </p:spPr>
        </p:cxnSp>
        <p:sp>
          <p:nvSpPr>
            <p:cNvPr id="381" name="Google Shape;381;p9"/>
            <p:cNvSpPr/>
            <p:nvPr/>
          </p:nvSpPr>
          <p:spPr>
            <a:xfrm rot="2700000">
              <a:off x="-2923423" y="1626011"/>
              <a:ext cx="4149683" cy="4040717"/>
            </a:xfrm>
            <a:prstGeom prst="arc">
              <a:avLst>
                <a:gd fmla="val 16200000" name="adj1"/>
                <a:gd fmla="val 0" name="adj2"/>
              </a:avLst>
            </a:prstGeom>
            <a:noFill/>
            <a:ln cap="flat" cmpd="sng" w="12700">
              <a:solidFill>
                <a:srgbClr val="0AA14A"/>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sp>
          <p:nvSpPr>
            <p:cNvPr id="382" name="Google Shape;382;p9"/>
            <p:cNvSpPr txBox="1"/>
            <p:nvPr/>
          </p:nvSpPr>
          <p:spPr>
            <a:xfrm>
              <a:off x="2477695" y="2690556"/>
              <a:ext cx="5865918" cy="98283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000">
                  <a:solidFill>
                    <a:schemeClr val="dk1"/>
                  </a:solidFill>
                  <a:latin typeface="Calibri"/>
                  <a:ea typeface="Calibri"/>
                  <a:cs typeface="Calibri"/>
                  <a:sym typeface="Calibri"/>
                </a:rPr>
                <a:t>Opmærksomhed</a:t>
              </a:r>
              <a:endParaRPr b="1" sz="2000">
                <a:solidFill>
                  <a:schemeClr val="dk1"/>
                </a:solidFill>
                <a:latin typeface="Calibri"/>
                <a:ea typeface="Calibri"/>
                <a:cs typeface="Calibri"/>
                <a:sym typeface="Calibri"/>
              </a:endParaRPr>
            </a:p>
            <a:p>
              <a:pPr indent="0" lvl="0" marL="0" marR="0" rtl="0" algn="just">
                <a:lnSpc>
                  <a:spcPct val="120000"/>
                </a:lnSpc>
                <a:spcBef>
                  <a:spcPts val="0"/>
                </a:spcBef>
                <a:spcAft>
                  <a:spcPts val="0"/>
                </a:spcAft>
                <a:buNone/>
              </a:pPr>
              <a:r>
                <a:rPr lang="en-US" sz="1600">
                  <a:solidFill>
                    <a:schemeClr val="dk1"/>
                  </a:solidFill>
                  <a:latin typeface="Calibri"/>
                  <a:ea typeface="Calibri"/>
                  <a:cs typeface="Calibri"/>
                  <a:sym typeface="Calibri"/>
                </a:rPr>
                <a:t>Kun arbejdsgivere kender dem endnu, selvom de allerede bruges i flere lande</a:t>
              </a:r>
              <a:endParaRPr sz="1600">
                <a:solidFill>
                  <a:srgbClr val="000000"/>
                </a:solidFill>
                <a:latin typeface="Calibri"/>
                <a:ea typeface="Calibri"/>
                <a:cs typeface="Calibri"/>
                <a:sym typeface="Calibri"/>
              </a:endParaRPr>
            </a:p>
          </p:txBody>
        </p:sp>
        <p:sp>
          <p:nvSpPr>
            <p:cNvPr id="383" name="Google Shape;383;p9"/>
            <p:cNvSpPr txBox="1"/>
            <p:nvPr/>
          </p:nvSpPr>
          <p:spPr>
            <a:xfrm>
              <a:off x="2579161" y="3641104"/>
              <a:ext cx="7132149" cy="113877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000">
                  <a:solidFill>
                    <a:schemeClr val="dk1"/>
                  </a:solidFill>
                  <a:latin typeface="Calibri"/>
                  <a:ea typeface="Calibri"/>
                  <a:cs typeface="Calibri"/>
                  <a:sym typeface="Calibri"/>
                </a:rPr>
                <a:t>Fordele</a:t>
              </a:r>
              <a:endParaRPr b="1" sz="1600">
                <a:solidFill>
                  <a:schemeClr val="dk1"/>
                </a:solidFill>
                <a:latin typeface="Calibri"/>
                <a:ea typeface="Calibri"/>
                <a:cs typeface="Calibri"/>
                <a:sym typeface="Calibri"/>
              </a:endParaRPr>
            </a:p>
            <a:p>
              <a:pPr indent="0" lvl="0" marL="0" marR="0" rtl="0" algn="just">
                <a:spcBef>
                  <a:spcPts val="0"/>
                </a:spcBef>
                <a:spcAft>
                  <a:spcPts val="0"/>
                </a:spcAft>
                <a:buNone/>
              </a:pPr>
              <a:r>
                <a:rPr lang="en-US" sz="1600">
                  <a:solidFill>
                    <a:schemeClr val="dk1"/>
                  </a:solidFill>
                  <a:latin typeface="Calibri"/>
                  <a:ea typeface="Calibri"/>
                  <a:cs typeface="Calibri"/>
                  <a:sym typeface="Calibri"/>
                </a:rPr>
                <a:t>Inkluderer fleksibilitet til opkvalificering og omskoling, lydhørhed over for arbejdsmarkedet og elevernes behov, forbedret motivation og fastholdelse, validering og anerkendelse.</a:t>
              </a:r>
              <a:endParaRPr sz="1600">
                <a:solidFill>
                  <a:srgbClr val="000000"/>
                </a:solidFill>
                <a:latin typeface="Calibri"/>
                <a:ea typeface="Calibri"/>
                <a:cs typeface="Calibri"/>
                <a:sym typeface="Calibri"/>
              </a:endParaRPr>
            </a:p>
          </p:txBody>
        </p:sp>
        <p:sp>
          <p:nvSpPr>
            <p:cNvPr id="384" name="Google Shape;384;p9"/>
            <p:cNvSpPr txBox="1"/>
            <p:nvPr/>
          </p:nvSpPr>
          <p:spPr>
            <a:xfrm>
              <a:off x="1942979" y="4696488"/>
              <a:ext cx="7896576" cy="98283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000">
                  <a:solidFill>
                    <a:schemeClr val="dk1"/>
                  </a:solidFill>
                  <a:latin typeface="Calibri"/>
                  <a:ea typeface="Calibri"/>
                  <a:cs typeface="Calibri"/>
                  <a:sym typeface="Calibri"/>
                </a:rPr>
                <a:t>Udviklinger</a:t>
              </a:r>
              <a:endParaRPr b="1" sz="1600">
                <a:solidFill>
                  <a:schemeClr val="dk1"/>
                </a:solidFill>
                <a:latin typeface="Calibri"/>
                <a:ea typeface="Calibri"/>
                <a:cs typeface="Calibri"/>
                <a:sym typeface="Calibri"/>
              </a:endParaRPr>
            </a:p>
            <a:p>
              <a:pPr indent="0" lvl="0" marL="0" marR="0" rtl="0" algn="just">
                <a:lnSpc>
                  <a:spcPct val="120000"/>
                </a:lnSpc>
                <a:spcBef>
                  <a:spcPts val="0"/>
                </a:spcBef>
                <a:spcAft>
                  <a:spcPts val="0"/>
                </a:spcAft>
                <a:buNone/>
              </a:pPr>
              <a:r>
                <a:rPr lang="en-US" sz="1600">
                  <a:solidFill>
                    <a:schemeClr val="dk1"/>
                  </a:solidFill>
                  <a:latin typeface="Calibri"/>
                  <a:ea typeface="Calibri"/>
                  <a:cs typeface="Calibri"/>
                  <a:sym typeface="Calibri"/>
                </a:rPr>
                <a:t>Integration i NQF og vurderings- og kvalitetsmetoder er endnu ikke defineret. EU-resolution på vej</a:t>
              </a:r>
              <a:endParaRPr sz="1600">
                <a:solidFill>
                  <a:srgbClr val="000000"/>
                </a:solidFill>
                <a:latin typeface="Calibri"/>
                <a:ea typeface="Calibri"/>
                <a:cs typeface="Calibri"/>
                <a:sym typeface="Calibri"/>
              </a:endParaRPr>
            </a:p>
          </p:txBody>
        </p:sp>
      </p:grpSp>
      <p:cxnSp>
        <p:nvCxnSpPr>
          <p:cNvPr id="385" name="Google Shape;385;p9"/>
          <p:cNvCxnSpPr/>
          <p:nvPr/>
        </p:nvCxnSpPr>
        <p:spPr>
          <a:xfrm>
            <a:off x="7934290" y="3631149"/>
            <a:ext cx="2061797" cy="0"/>
          </a:xfrm>
          <a:prstGeom prst="straightConnector1">
            <a:avLst/>
          </a:prstGeom>
          <a:noFill/>
          <a:ln cap="flat" cmpd="sng" w="9525">
            <a:solidFill>
              <a:srgbClr val="0AA14A"/>
            </a:solidFill>
            <a:prstDash val="dash"/>
            <a:round/>
            <a:headEnd len="sm" w="sm" type="none"/>
            <a:tailEnd len="sm" w="sm" type="none"/>
          </a:ln>
        </p:spPr>
      </p:cxnSp>
      <p:sp>
        <p:nvSpPr>
          <p:cNvPr id="386" name="Google Shape;386;p9"/>
          <p:cNvSpPr/>
          <p:nvPr/>
        </p:nvSpPr>
        <p:spPr>
          <a:xfrm>
            <a:off x="451030" y="669816"/>
            <a:ext cx="3705334" cy="540000"/>
          </a:xfrm>
          <a:prstGeom prst="roundRect">
            <a:avLst>
              <a:gd fmla="val 50000" name="adj"/>
            </a:avLst>
          </a:prstGeom>
          <a:solidFill>
            <a:srgbClr val="0AA14A"/>
          </a:solidFill>
          <a:ln>
            <a:noFill/>
          </a:ln>
        </p:spPr>
        <p:txBody>
          <a:bodyPr anchorCtr="0" anchor="ctr" bIns="36000" lIns="91425" spcFirstLastPara="1" rIns="91425" wrap="square" tIns="108000">
            <a:noAutofit/>
          </a:bodyPr>
          <a:lstStyle/>
          <a:p>
            <a:pPr indent="0" lvl="0" marL="108000" marR="0" rtl="0" algn="l">
              <a:lnSpc>
                <a:spcPct val="90000"/>
              </a:lnSpc>
              <a:spcBef>
                <a:spcPts val="0"/>
              </a:spcBef>
              <a:spcAft>
                <a:spcPts val="0"/>
              </a:spcAft>
              <a:buNone/>
            </a:pPr>
            <a:r>
              <a:rPr b="1" lang="en-US" sz="2000">
                <a:solidFill>
                  <a:schemeClr val="lt1"/>
                </a:solidFill>
                <a:latin typeface="Calibri"/>
                <a:ea typeface="Calibri"/>
                <a:cs typeface="Calibri"/>
                <a:sym typeface="Calibri"/>
              </a:rPr>
              <a:t>Introduktion af </a:t>
            </a:r>
            <a:r>
              <a:rPr b="1" lang="en-US" sz="2000">
                <a:solidFill>
                  <a:schemeClr val="lt1"/>
                </a:solidFill>
                <a:latin typeface="Calibri"/>
                <a:ea typeface="Calibri"/>
                <a:cs typeface="Calibri"/>
                <a:sym typeface="Calibri"/>
              </a:rPr>
              <a:t>mikro-læringsmoduler</a:t>
            </a:r>
            <a:endParaRPr b="1" sz="2000">
              <a:solidFill>
                <a:srgbClr val="FFFFFF"/>
              </a:solidFill>
              <a:latin typeface="Calibri"/>
              <a:ea typeface="Calibri"/>
              <a:cs typeface="Calibri"/>
              <a:sym typeface="Calibri"/>
            </a:endParaRPr>
          </a:p>
        </p:txBody>
      </p:sp>
      <p:sp>
        <p:nvSpPr>
          <p:cNvPr id="387" name="Google Shape;387;p9"/>
          <p:cNvSpPr txBox="1"/>
          <p:nvPr/>
        </p:nvSpPr>
        <p:spPr>
          <a:xfrm>
            <a:off x="523240" y="1250839"/>
            <a:ext cx="4115261" cy="400110"/>
          </a:xfrm>
          <a:prstGeom prst="rect">
            <a:avLst/>
          </a:prstGeom>
          <a:noFill/>
          <a:ln>
            <a:noFill/>
          </a:ln>
        </p:spPr>
        <p:txBody>
          <a:bodyPr anchorCtr="0" anchor="t" bIns="45700" lIns="91425" spcFirstLastPara="1" rIns="91425" wrap="square" tIns="45700">
            <a:spAutoFit/>
          </a:bodyPr>
          <a:lstStyle/>
          <a:p>
            <a:pPr indent="0" lvl="0" marL="108000" marR="0" rtl="0" algn="l">
              <a:spcBef>
                <a:spcPts val="0"/>
              </a:spcBef>
              <a:spcAft>
                <a:spcPts val="0"/>
              </a:spcAft>
              <a:buNone/>
            </a:pPr>
            <a:r>
              <a:rPr lang="en-US" sz="2000">
                <a:solidFill>
                  <a:schemeClr val="dk1"/>
                </a:solidFill>
                <a:latin typeface="Calibri"/>
                <a:ea typeface="Calibri"/>
                <a:cs typeface="Calibri"/>
                <a:sym typeface="Calibri"/>
              </a:rPr>
              <a:t>Opsummering:</a:t>
            </a:r>
            <a:endParaRPr sz="2000">
              <a:solidFill>
                <a:schemeClr val="dk1"/>
              </a:solidFill>
              <a:latin typeface="Calibri"/>
              <a:ea typeface="Calibri"/>
              <a:cs typeface="Calibri"/>
              <a:sym typeface="Calibri"/>
            </a:endParaRPr>
          </a:p>
        </p:txBody>
      </p:sp>
      <p:grpSp>
        <p:nvGrpSpPr>
          <p:cNvPr id="388" name="Google Shape;388;p9"/>
          <p:cNvGrpSpPr/>
          <p:nvPr/>
        </p:nvGrpSpPr>
        <p:grpSpPr>
          <a:xfrm>
            <a:off x="10207680" y="3008972"/>
            <a:ext cx="1440000" cy="1022400"/>
            <a:chOff x="6955701" y="2238940"/>
            <a:chExt cx="3578490" cy="2551227"/>
          </a:xfrm>
        </p:grpSpPr>
        <p:sp>
          <p:nvSpPr>
            <p:cNvPr id="389" name="Google Shape;389;p9"/>
            <p:cNvSpPr/>
            <p:nvPr/>
          </p:nvSpPr>
          <p:spPr>
            <a:xfrm>
              <a:off x="7186596" y="2890910"/>
              <a:ext cx="833100" cy="833247"/>
            </a:xfrm>
            <a:custGeom>
              <a:rect b="b" l="l" r="r" t="t"/>
              <a:pathLst>
                <a:path extrusionOk="0" h="833247" w="833099">
                  <a:moveTo>
                    <a:pt x="7574" y="418186"/>
                  </a:moveTo>
                  <a:cubicBezTo>
                    <a:pt x="47108" y="965557"/>
                    <a:pt x="790081" y="965403"/>
                    <a:pt x="829464" y="418186"/>
                  </a:cubicBezTo>
                  <a:cubicBezTo>
                    <a:pt x="789930" y="-129185"/>
                    <a:pt x="47007" y="-129031"/>
                    <a:pt x="7574" y="418186"/>
                  </a:cubicBezTo>
                  <a:close/>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90" name="Google Shape;390;p9"/>
            <p:cNvSpPr/>
            <p:nvPr/>
          </p:nvSpPr>
          <p:spPr>
            <a:xfrm>
              <a:off x="7597490" y="3720319"/>
              <a:ext cx="10098" cy="210884"/>
            </a:xfrm>
            <a:custGeom>
              <a:rect b="b" l="l" r="r" t="t"/>
              <a:pathLst>
                <a:path extrusionOk="0" h="210883" w="10098">
                  <a:moveTo>
                    <a:pt x="7574" y="7715"/>
                  </a:moveTo>
                  <a:lnTo>
                    <a:pt x="7574" y="203734"/>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91" name="Google Shape;391;p9"/>
            <p:cNvSpPr/>
            <p:nvPr/>
          </p:nvSpPr>
          <p:spPr>
            <a:xfrm>
              <a:off x="6955701" y="3932132"/>
              <a:ext cx="1600561" cy="786956"/>
            </a:xfrm>
            <a:custGeom>
              <a:rect b="b" l="l" r="r" t="t"/>
              <a:pathLst>
                <a:path extrusionOk="0" h="786955" w="1600561">
                  <a:moveTo>
                    <a:pt x="1593896" y="17381"/>
                  </a:moveTo>
                  <a:lnTo>
                    <a:pt x="1473324" y="12238"/>
                  </a:lnTo>
                  <a:lnTo>
                    <a:pt x="1473324" y="652346"/>
                  </a:lnTo>
                  <a:lnTo>
                    <a:pt x="1322508" y="652346"/>
                  </a:lnTo>
                  <a:cubicBezTo>
                    <a:pt x="1296354" y="-213511"/>
                    <a:pt x="29891" y="-200806"/>
                    <a:pt x="7574" y="652398"/>
                  </a:cubicBezTo>
                  <a:cubicBezTo>
                    <a:pt x="7574" y="652346"/>
                    <a:pt x="794575" y="652346"/>
                    <a:pt x="794575" y="652346"/>
                  </a:cubicBezTo>
                  <a:lnTo>
                    <a:pt x="794575" y="782528"/>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92" name="Google Shape;392;p9"/>
            <p:cNvSpPr/>
            <p:nvPr/>
          </p:nvSpPr>
          <p:spPr>
            <a:xfrm>
              <a:off x="8428722" y="2784151"/>
              <a:ext cx="1908555" cy="1877378"/>
            </a:xfrm>
            <a:custGeom>
              <a:rect b="b" l="l" r="r" t="t"/>
              <a:pathLst>
                <a:path extrusionOk="0" h="1877377" w="1908555">
                  <a:moveTo>
                    <a:pt x="7574" y="1075146"/>
                  </a:moveTo>
                  <a:lnTo>
                    <a:pt x="7574" y="162020"/>
                  </a:lnTo>
                  <a:cubicBezTo>
                    <a:pt x="7574" y="43720"/>
                    <a:pt x="110726" y="7715"/>
                    <a:pt x="194390" y="7715"/>
                  </a:cubicBezTo>
                  <a:lnTo>
                    <a:pt x="1754558" y="7715"/>
                  </a:lnTo>
                  <a:cubicBezTo>
                    <a:pt x="1838222" y="7715"/>
                    <a:pt x="1906031" y="76792"/>
                    <a:pt x="1906031" y="162020"/>
                  </a:cubicBezTo>
                  <a:lnTo>
                    <a:pt x="1906031" y="187012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93" name="Google Shape;393;p9"/>
            <p:cNvSpPr/>
            <p:nvPr/>
          </p:nvSpPr>
          <p:spPr>
            <a:xfrm>
              <a:off x="8226758" y="2573318"/>
              <a:ext cx="2307433" cy="2216849"/>
            </a:xfrm>
            <a:custGeom>
              <a:rect b="b" l="l" r="r" t="t"/>
              <a:pathLst>
                <a:path extrusionOk="0" h="2216848" w="2307433">
                  <a:moveTo>
                    <a:pt x="7574" y="1580906"/>
                  </a:moveTo>
                  <a:lnTo>
                    <a:pt x="7574" y="176062"/>
                  </a:lnTo>
                  <a:cubicBezTo>
                    <a:pt x="7574" y="83068"/>
                    <a:pt x="75383" y="7715"/>
                    <a:pt x="159046" y="7715"/>
                  </a:cubicBezTo>
                  <a:lnTo>
                    <a:pt x="2153436" y="7715"/>
                  </a:lnTo>
                  <a:cubicBezTo>
                    <a:pt x="2237100" y="7715"/>
                    <a:pt x="2304909" y="83119"/>
                    <a:pt x="2304909" y="176062"/>
                  </a:cubicBezTo>
                  <a:lnTo>
                    <a:pt x="2304909" y="2209442"/>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94" name="Google Shape;394;p9"/>
            <p:cNvSpPr/>
            <p:nvPr/>
          </p:nvSpPr>
          <p:spPr>
            <a:xfrm>
              <a:off x="8726618" y="3113335"/>
              <a:ext cx="469565" cy="303467"/>
            </a:xfrm>
            <a:custGeom>
              <a:rect b="b" l="l" r="r" t="t"/>
              <a:pathLst>
                <a:path extrusionOk="0" h="303466" w="469565">
                  <a:moveTo>
                    <a:pt x="7574" y="141703"/>
                  </a:moveTo>
                  <a:lnTo>
                    <a:pt x="167680" y="298992"/>
                  </a:lnTo>
                  <a:lnTo>
                    <a:pt x="465021"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95" name="Google Shape;395;p9"/>
            <p:cNvSpPr/>
            <p:nvPr/>
          </p:nvSpPr>
          <p:spPr>
            <a:xfrm>
              <a:off x="9447123" y="3317223"/>
              <a:ext cx="570547" cy="20574"/>
            </a:xfrm>
            <a:custGeom>
              <a:rect b="b" l="l" r="r" t="t"/>
              <a:pathLst>
                <a:path extrusionOk="0" h="20574" w="570546">
                  <a:moveTo>
                    <a:pt x="7574" y="13527"/>
                  </a:moveTo>
                  <a:lnTo>
                    <a:pt x="567972"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96" name="Google Shape;396;p9"/>
            <p:cNvSpPr/>
            <p:nvPr/>
          </p:nvSpPr>
          <p:spPr>
            <a:xfrm>
              <a:off x="8737575" y="3563956"/>
              <a:ext cx="469565" cy="303467"/>
            </a:xfrm>
            <a:custGeom>
              <a:rect b="b" l="l" r="r" t="t"/>
              <a:pathLst>
                <a:path extrusionOk="0" h="303466" w="469565">
                  <a:moveTo>
                    <a:pt x="7574" y="141704"/>
                  </a:moveTo>
                  <a:lnTo>
                    <a:pt x="167731" y="298940"/>
                  </a:lnTo>
                  <a:lnTo>
                    <a:pt x="465071"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97" name="Google Shape;397;p9"/>
            <p:cNvSpPr/>
            <p:nvPr/>
          </p:nvSpPr>
          <p:spPr>
            <a:xfrm>
              <a:off x="9458130" y="3767845"/>
              <a:ext cx="570547" cy="20574"/>
            </a:xfrm>
            <a:custGeom>
              <a:rect b="b" l="l" r="r" t="t"/>
              <a:pathLst>
                <a:path extrusionOk="0" h="20574" w="570546">
                  <a:moveTo>
                    <a:pt x="7574" y="13527"/>
                  </a:moveTo>
                  <a:lnTo>
                    <a:pt x="567972"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98" name="Google Shape;398;p9"/>
            <p:cNvSpPr/>
            <p:nvPr/>
          </p:nvSpPr>
          <p:spPr>
            <a:xfrm>
              <a:off x="8743331" y="4014527"/>
              <a:ext cx="469565" cy="303467"/>
            </a:xfrm>
            <a:custGeom>
              <a:rect b="b" l="l" r="r" t="t"/>
              <a:pathLst>
                <a:path extrusionOk="0" h="303466" w="469565">
                  <a:moveTo>
                    <a:pt x="7574" y="141704"/>
                  </a:moveTo>
                  <a:lnTo>
                    <a:pt x="167680" y="298992"/>
                  </a:lnTo>
                  <a:lnTo>
                    <a:pt x="465021"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99" name="Google Shape;399;p9"/>
            <p:cNvSpPr/>
            <p:nvPr/>
          </p:nvSpPr>
          <p:spPr>
            <a:xfrm>
              <a:off x="9463835" y="4218415"/>
              <a:ext cx="570547" cy="20574"/>
            </a:xfrm>
            <a:custGeom>
              <a:rect b="b" l="l" r="r" t="t"/>
              <a:pathLst>
                <a:path extrusionOk="0" h="20574" w="570546">
                  <a:moveTo>
                    <a:pt x="7574" y="13527"/>
                  </a:moveTo>
                  <a:lnTo>
                    <a:pt x="567972" y="7715"/>
                  </a:lnTo>
                </a:path>
              </a:pathLst>
            </a:custGeom>
            <a:no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00" name="Google Shape;400;p9"/>
            <p:cNvSpPr/>
            <p:nvPr/>
          </p:nvSpPr>
          <p:spPr>
            <a:xfrm>
              <a:off x="8938680" y="2238940"/>
              <a:ext cx="913885" cy="540068"/>
            </a:xfrm>
            <a:custGeom>
              <a:rect b="b" l="l" r="r" t="t"/>
              <a:pathLst>
                <a:path extrusionOk="0" h="540067" w="913884">
                  <a:moveTo>
                    <a:pt x="7574" y="537496"/>
                  </a:moveTo>
                  <a:lnTo>
                    <a:pt x="12623" y="254603"/>
                  </a:lnTo>
                  <a:lnTo>
                    <a:pt x="270126" y="254603"/>
                  </a:lnTo>
                  <a:cubicBezTo>
                    <a:pt x="270126" y="254603"/>
                    <a:pt x="254979" y="7715"/>
                    <a:pt x="472090" y="7715"/>
                  </a:cubicBezTo>
                  <a:cubicBezTo>
                    <a:pt x="689201" y="7715"/>
                    <a:pt x="683495" y="254603"/>
                    <a:pt x="683495" y="254603"/>
                  </a:cubicBezTo>
                  <a:lnTo>
                    <a:pt x="911360" y="254603"/>
                  </a:lnTo>
                  <a:lnTo>
                    <a:pt x="906311" y="537496"/>
                  </a:lnTo>
                </a:path>
              </a:pathLst>
            </a:custGeom>
            <a:solidFill>
              <a:srgbClr val="FFFFFF"/>
            </a:solidFill>
            <a:ln cap="flat" cmpd="sng" w="12700">
              <a:solidFill>
                <a:srgbClr val="0AA14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01" name="Google Shape;401;p9"/>
            <p:cNvSpPr/>
            <p:nvPr/>
          </p:nvSpPr>
          <p:spPr>
            <a:xfrm>
              <a:off x="9302214" y="2341810"/>
              <a:ext cx="212062" cy="216027"/>
            </a:xfrm>
            <a:custGeom>
              <a:rect b="b" l="l" r="r" t="t"/>
              <a:pathLst>
                <a:path extrusionOk="0" h="216027" w="212061">
                  <a:moveTo>
                    <a:pt x="209537" y="110585"/>
                  </a:moveTo>
                  <a:cubicBezTo>
                    <a:pt x="209537" y="167399"/>
                    <a:pt x="164326" y="213455"/>
                    <a:pt x="108555" y="213455"/>
                  </a:cubicBezTo>
                  <a:cubicBezTo>
                    <a:pt x="52785" y="213455"/>
                    <a:pt x="7574" y="167399"/>
                    <a:pt x="7574" y="110585"/>
                  </a:cubicBezTo>
                  <a:cubicBezTo>
                    <a:pt x="7574" y="53772"/>
                    <a:pt x="52785" y="7715"/>
                    <a:pt x="108555" y="7715"/>
                  </a:cubicBezTo>
                  <a:cubicBezTo>
                    <a:pt x="164326" y="7715"/>
                    <a:pt x="209537" y="53772"/>
                    <a:pt x="209537" y="110585"/>
                  </a:cubicBezTo>
                  <a:close/>
                </a:path>
              </a:pathLst>
            </a:custGeom>
            <a:solidFill>
              <a:srgbClr val="0AA14A"/>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AA14A"/>
                </a:solidFill>
                <a:latin typeface="Calibri"/>
                <a:ea typeface="Calibri"/>
                <a:cs typeface="Calibri"/>
                <a:sym typeface="Calibri"/>
              </a:endParaRPr>
            </a:p>
          </p:txBody>
        </p:sp>
      </p:grpSp>
    </p:spTree>
  </p:cSld>
  <p:clrMapOvr>
    <a:masterClrMapping/>
  </p:clrMapOvr>
</p:sld>
</file>

<file path=ppt/theme/theme1.xml><?xml version="1.0" encoding="utf-8"?>
<a:theme xmlns:a="http://schemas.openxmlformats.org/drawingml/2006/main" xmlns:r="http://schemas.openxmlformats.org/officeDocument/2006/relationships" name="MODULE EXTRA">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0.xml><?xml version="1.0" encoding="utf-8"?>
<a:theme xmlns:a="http://schemas.openxmlformats.org/drawingml/2006/main" xmlns:r="http://schemas.openxmlformats.org/officeDocument/2006/relationships" name="MODULE 4">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1.xml><?xml version="1.0" encoding="utf-8"?>
<a:theme xmlns:a="http://schemas.openxmlformats.org/drawingml/2006/main" xmlns:r="http://schemas.openxmlformats.org/officeDocument/2006/relationships" name="MODULE 6">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2.xml><?xml version="1.0" encoding="utf-8"?>
<a:theme xmlns:a="http://schemas.openxmlformats.org/drawingml/2006/main" xmlns:r="http://schemas.openxmlformats.org/officeDocument/2006/relationships" name="MODULE 5">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ODULE 1">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MODULE 3">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RESET 15K COVER">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name="RESET 100K COVER">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xmlns:r="http://schemas.openxmlformats.org/officeDocument/2006/relationships" name="RESET 100K">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8.xml><?xml version="1.0" encoding="utf-8"?>
<a:theme xmlns:a="http://schemas.openxmlformats.org/drawingml/2006/main" xmlns:r="http://schemas.openxmlformats.org/officeDocument/2006/relationships" name="RESET 15K">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9.xml><?xml version="1.0" encoding="utf-8"?>
<a:theme xmlns:a="http://schemas.openxmlformats.org/drawingml/2006/main" xmlns:r="http://schemas.openxmlformats.org/officeDocument/2006/relationships" name="MODULE 2">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2023-02-22T10:17:28Z</dcterms:created>
  <dc:creator>Miriam Internet Web Solutions</dc:creator>
</cp:coreProperties>
</file>