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0.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Override ContentType="application/vnd.openxmlformats-officedocument.theme+xml" PartName="/ppt/theme/theme9.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 id="2147483660" r:id="rId5"/>
    <p:sldMasterId id="2147483661" r:id="rId6"/>
    <p:sldMasterId id="2147483662" r:id="rId7"/>
    <p:sldMasterId id="2147483663" r:id="rId8"/>
    <p:sldMasterId id="2147483664" r:id="rId9"/>
    <p:sldMasterId id="2147483665" r:id="rId10"/>
    <p:sldMasterId id="2147483666" r:id="rId11"/>
    <p:sldMasterId id="2147483667" r:id="rId12"/>
    <p:sldMasterId id="2147483668" r:id="rId13"/>
    <p:sldMasterId id="2147483669" r:id="rId14"/>
  </p:sldMasterIdLst>
  <p:notesMasterIdLst>
    <p:notesMasterId r:id="rId15"/>
  </p:notesMasterIdLst>
  <p:sldIdLst>
    <p:sldId id="256"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79" r:id="rId39"/>
    <p:sldId id="280" r:id="rId40"/>
    <p:sldId id="281" r:id="rId41"/>
    <p:sldId id="282" r:id="rId42"/>
    <p:sldId id="283" r:id="rId43"/>
    <p:sldId id="284" r:id="rId44"/>
    <p:sldId id="285" r:id="rId45"/>
    <p:sldId id="286" r:id="rId46"/>
    <p:sldId id="287" r:id="rId47"/>
    <p:sldId id="288" r:id="rId48"/>
  </p:sldIdLst>
  <p:sldSz cy="6858000" cx="12192000"/>
  <p:notesSz cx="6858000" cy="9144000"/>
  <p:embeddedFontLst>
    <p:embeddedFont>
      <p:font typeface="Helvetica Neue"/>
      <p:regular r:id="rId49"/>
      <p:bold r:id="rId50"/>
      <p:italic r:id="rId51"/>
      <p:boldItalic r:id="rId5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568">
          <p15:clr>
            <a:srgbClr val="A4A3A4"/>
          </p15:clr>
        </p15:guide>
        <p15:guide id="2" pos="4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568" orient="horz"/>
        <p:guide pos="461"/>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25.xml"/><Relationship Id="rId42" Type="http://schemas.openxmlformats.org/officeDocument/2006/relationships/slide" Target="slides/slide27.xml"/><Relationship Id="rId41" Type="http://schemas.openxmlformats.org/officeDocument/2006/relationships/slide" Target="slides/slide26.xml"/><Relationship Id="rId44" Type="http://schemas.openxmlformats.org/officeDocument/2006/relationships/slide" Target="slides/slide29.xml"/><Relationship Id="rId43" Type="http://schemas.openxmlformats.org/officeDocument/2006/relationships/slide" Target="slides/slide28.xml"/><Relationship Id="rId46" Type="http://schemas.openxmlformats.org/officeDocument/2006/relationships/slide" Target="slides/slide31.xml"/><Relationship Id="rId45" Type="http://schemas.openxmlformats.org/officeDocument/2006/relationships/slide" Target="slides/slide30.xml"/><Relationship Id="rId1" Type="http://schemas.openxmlformats.org/officeDocument/2006/relationships/theme" Target="theme/theme1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48" Type="http://schemas.openxmlformats.org/officeDocument/2006/relationships/slide" Target="slides/slide33.xml"/><Relationship Id="rId47" Type="http://schemas.openxmlformats.org/officeDocument/2006/relationships/slide" Target="slides/slide32.xml"/><Relationship Id="rId49" Type="http://schemas.openxmlformats.org/officeDocument/2006/relationships/font" Target="fonts/HelveticaNeue-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16.xml"/><Relationship Id="rId30" Type="http://schemas.openxmlformats.org/officeDocument/2006/relationships/slide" Target="slides/slide15.xml"/><Relationship Id="rId33" Type="http://schemas.openxmlformats.org/officeDocument/2006/relationships/slide" Target="slides/slide18.xml"/><Relationship Id="rId32" Type="http://schemas.openxmlformats.org/officeDocument/2006/relationships/slide" Target="slides/slide17.xml"/><Relationship Id="rId35" Type="http://schemas.openxmlformats.org/officeDocument/2006/relationships/slide" Target="slides/slide20.xml"/><Relationship Id="rId34" Type="http://schemas.openxmlformats.org/officeDocument/2006/relationships/slide" Target="slides/slide19.xml"/><Relationship Id="rId37" Type="http://schemas.openxmlformats.org/officeDocument/2006/relationships/slide" Target="slides/slide22.xml"/><Relationship Id="rId36" Type="http://schemas.openxmlformats.org/officeDocument/2006/relationships/slide" Target="slides/slide21.xml"/><Relationship Id="rId39" Type="http://schemas.openxmlformats.org/officeDocument/2006/relationships/slide" Target="slides/slide24.xml"/><Relationship Id="rId38" Type="http://schemas.openxmlformats.org/officeDocument/2006/relationships/slide" Target="slides/slide23.xml"/><Relationship Id="rId20" Type="http://schemas.openxmlformats.org/officeDocument/2006/relationships/slide" Target="slides/slide5.xml"/><Relationship Id="rId22" Type="http://schemas.openxmlformats.org/officeDocument/2006/relationships/slide" Target="slides/slide7.xml"/><Relationship Id="rId21" Type="http://schemas.openxmlformats.org/officeDocument/2006/relationships/slide" Target="slides/slide6.xml"/><Relationship Id="rId24" Type="http://schemas.openxmlformats.org/officeDocument/2006/relationships/slide" Target="slides/slide9.xml"/><Relationship Id="rId23" Type="http://schemas.openxmlformats.org/officeDocument/2006/relationships/slide" Target="slides/slide8.xml"/><Relationship Id="rId26" Type="http://schemas.openxmlformats.org/officeDocument/2006/relationships/slide" Target="slides/slide11.xml"/><Relationship Id="rId25" Type="http://schemas.openxmlformats.org/officeDocument/2006/relationships/slide" Target="slides/slide10.xml"/><Relationship Id="rId28" Type="http://schemas.openxmlformats.org/officeDocument/2006/relationships/slide" Target="slides/slide13.xml"/><Relationship Id="rId27" Type="http://schemas.openxmlformats.org/officeDocument/2006/relationships/slide" Target="slides/slide12.xml"/><Relationship Id="rId29" Type="http://schemas.openxmlformats.org/officeDocument/2006/relationships/slide" Target="slides/slide14.xml"/><Relationship Id="rId51" Type="http://schemas.openxmlformats.org/officeDocument/2006/relationships/font" Target="fonts/HelveticaNeue-italic.fntdata"/><Relationship Id="rId50" Type="http://schemas.openxmlformats.org/officeDocument/2006/relationships/font" Target="fonts/HelveticaNeue-bold.fntdata"/><Relationship Id="rId52" Type="http://schemas.openxmlformats.org/officeDocument/2006/relationships/font" Target="fonts/HelveticaNeue-boldItalic.fntdata"/><Relationship Id="rId11" Type="http://schemas.openxmlformats.org/officeDocument/2006/relationships/slideMaster" Target="slideMasters/slideMaster8.xml"/><Relationship Id="rId10" Type="http://schemas.openxmlformats.org/officeDocument/2006/relationships/slideMaster" Target="slideMasters/slideMaster7.xml"/><Relationship Id="rId13" Type="http://schemas.openxmlformats.org/officeDocument/2006/relationships/slideMaster" Target="slideMasters/slideMaster10.xml"/><Relationship Id="rId12" Type="http://schemas.openxmlformats.org/officeDocument/2006/relationships/slideMaster" Target="slideMasters/slideMaster9.xml"/><Relationship Id="rId15" Type="http://schemas.openxmlformats.org/officeDocument/2006/relationships/notesMaster" Target="notesMasters/notesMaster1.xml"/><Relationship Id="rId14" Type="http://schemas.openxmlformats.org/officeDocument/2006/relationships/slideMaster" Target="slideMasters/slideMaster11.xml"/><Relationship Id="rId17" Type="http://schemas.openxmlformats.org/officeDocument/2006/relationships/slide" Target="slides/slide2.xml"/><Relationship Id="rId16" Type="http://schemas.openxmlformats.org/officeDocument/2006/relationships/slide" Target="slides/slide1.xml"/><Relationship Id="rId19" Type="http://schemas.openxmlformats.org/officeDocument/2006/relationships/slide" Target="slides/slide4.xml"/><Relationship Id="rId1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da-DK"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3" name="Google Shape;44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3" name="Google Shape;47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1" name="Shape 501"/>
        <p:cNvGrpSpPr/>
        <p:nvPr/>
      </p:nvGrpSpPr>
      <p:grpSpPr>
        <a:xfrm>
          <a:off x="0" y="0"/>
          <a:ext cx="0" cy="0"/>
          <a:chOff x="0" y="0"/>
          <a:chExt cx="0" cy="0"/>
        </a:xfrm>
      </p:grpSpPr>
      <p:sp>
        <p:nvSpPr>
          <p:cNvPr id="502" name="Google Shape;502;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3" name="Google Shape;50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3" name="Google Shape;53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2" name="Google Shape;56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9" name="Shape 589"/>
        <p:cNvGrpSpPr/>
        <p:nvPr/>
      </p:nvGrpSpPr>
      <p:grpSpPr>
        <a:xfrm>
          <a:off x="0" y="0"/>
          <a:ext cx="0" cy="0"/>
          <a:chOff x="0" y="0"/>
          <a:chExt cx="0" cy="0"/>
        </a:xfrm>
      </p:grpSpPr>
      <p:sp>
        <p:nvSpPr>
          <p:cNvPr id="590" name="Google Shape;590;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1" name="Google Shape;591;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9" name="Shape 619"/>
        <p:cNvGrpSpPr/>
        <p:nvPr/>
      </p:nvGrpSpPr>
      <p:grpSpPr>
        <a:xfrm>
          <a:off x="0" y="0"/>
          <a:ext cx="0" cy="0"/>
          <a:chOff x="0" y="0"/>
          <a:chExt cx="0" cy="0"/>
        </a:xfrm>
      </p:grpSpPr>
      <p:sp>
        <p:nvSpPr>
          <p:cNvPr id="620" name="Google Shape;62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1" name="Google Shape;621;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9" name="Shape 649"/>
        <p:cNvGrpSpPr/>
        <p:nvPr/>
      </p:nvGrpSpPr>
      <p:grpSpPr>
        <a:xfrm>
          <a:off x="0" y="0"/>
          <a:ext cx="0" cy="0"/>
          <a:chOff x="0" y="0"/>
          <a:chExt cx="0" cy="0"/>
        </a:xfrm>
      </p:grpSpPr>
      <p:sp>
        <p:nvSpPr>
          <p:cNvPr id="650" name="Google Shape;650;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51" name="Google Shape;651;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8" name="Shape 678"/>
        <p:cNvGrpSpPr/>
        <p:nvPr/>
      </p:nvGrpSpPr>
      <p:grpSpPr>
        <a:xfrm>
          <a:off x="0" y="0"/>
          <a:ext cx="0" cy="0"/>
          <a:chOff x="0" y="0"/>
          <a:chExt cx="0" cy="0"/>
        </a:xfrm>
      </p:grpSpPr>
      <p:sp>
        <p:nvSpPr>
          <p:cNvPr id="679" name="Google Shape;679;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0" name="Google Shape;680;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8" name="Shape 708"/>
        <p:cNvGrpSpPr/>
        <p:nvPr/>
      </p:nvGrpSpPr>
      <p:grpSpPr>
        <a:xfrm>
          <a:off x="0" y="0"/>
          <a:ext cx="0" cy="0"/>
          <a:chOff x="0" y="0"/>
          <a:chExt cx="0" cy="0"/>
        </a:xfrm>
      </p:grpSpPr>
      <p:sp>
        <p:nvSpPr>
          <p:cNvPr id="709" name="Google Shape;709;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0" name="Google Shape;71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8" name="Shape 738"/>
        <p:cNvGrpSpPr/>
        <p:nvPr/>
      </p:nvGrpSpPr>
      <p:grpSpPr>
        <a:xfrm>
          <a:off x="0" y="0"/>
          <a:ext cx="0" cy="0"/>
          <a:chOff x="0" y="0"/>
          <a:chExt cx="0" cy="0"/>
        </a:xfrm>
      </p:grpSpPr>
      <p:sp>
        <p:nvSpPr>
          <p:cNvPr id="739" name="Google Shape;739;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0" name="Google Shape;740;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8" name="Shape 768"/>
        <p:cNvGrpSpPr/>
        <p:nvPr/>
      </p:nvGrpSpPr>
      <p:grpSpPr>
        <a:xfrm>
          <a:off x="0" y="0"/>
          <a:ext cx="0" cy="0"/>
          <a:chOff x="0" y="0"/>
          <a:chExt cx="0" cy="0"/>
        </a:xfrm>
      </p:grpSpPr>
      <p:sp>
        <p:nvSpPr>
          <p:cNvPr id="769" name="Google Shape;76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0" name="Google Shape;77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8" name="Shape 798"/>
        <p:cNvGrpSpPr/>
        <p:nvPr/>
      </p:nvGrpSpPr>
      <p:grpSpPr>
        <a:xfrm>
          <a:off x="0" y="0"/>
          <a:ext cx="0" cy="0"/>
          <a:chOff x="0" y="0"/>
          <a:chExt cx="0" cy="0"/>
        </a:xfrm>
      </p:grpSpPr>
      <p:sp>
        <p:nvSpPr>
          <p:cNvPr id="799" name="Google Shape;799;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0" name="Google Shape;800;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8" name="Shape 828"/>
        <p:cNvGrpSpPr/>
        <p:nvPr/>
      </p:nvGrpSpPr>
      <p:grpSpPr>
        <a:xfrm>
          <a:off x="0" y="0"/>
          <a:ext cx="0" cy="0"/>
          <a:chOff x="0" y="0"/>
          <a:chExt cx="0" cy="0"/>
        </a:xfrm>
      </p:grpSpPr>
      <p:sp>
        <p:nvSpPr>
          <p:cNvPr id="829" name="Google Shape;829;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0" name="Google Shape;830;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8" name="Shape 858"/>
        <p:cNvGrpSpPr/>
        <p:nvPr/>
      </p:nvGrpSpPr>
      <p:grpSpPr>
        <a:xfrm>
          <a:off x="0" y="0"/>
          <a:ext cx="0" cy="0"/>
          <a:chOff x="0" y="0"/>
          <a:chExt cx="0" cy="0"/>
        </a:xfrm>
      </p:grpSpPr>
      <p:sp>
        <p:nvSpPr>
          <p:cNvPr id="859" name="Google Shape;859;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0" name="Google Shape;860;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8" name="Shape 888"/>
        <p:cNvGrpSpPr/>
        <p:nvPr/>
      </p:nvGrpSpPr>
      <p:grpSpPr>
        <a:xfrm>
          <a:off x="0" y="0"/>
          <a:ext cx="0" cy="0"/>
          <a:chOff x="0" y="0"/>
          <a:chExt cx="0" cy="0"/>
        </a:xfrm>
      </p:grpSpPr>
      <p:sp>
        <p:nvSpPr>
          <p:cNvPr id="889" name="Google Shape;889;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90" name="Google Shape;890;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8" name="Shape 918"/>
        <p:cNvGrpSpPr/>
        <p:nvPr/>
      </p:nvGrpSpPr>
      <p:grpSpPr>
        <a:xfrm>
          <a:off x="0" y="0"/>
          <a:ext cx="0" cy="0"/>
          <a:chOff x="0" y="0"/>
          <a:chExt cx="0" cy="0"/>
        </a:xfrm>
      </p:grpSpPr>
      <p:sp>
        <p:nvSpPr>
          <p:cNvPr id="919" name="Google Shape;919;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0" name="Google Shape;920;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8" name="Shape 948"/>
        <p:cNvGrpSpPr/>
        <p:nvPr/>
      </p:nvGrpSpPr>
      <p:grpSpPr>
        <a:xfrm>
          <a:off x="0" y="0"/>
          <a:ext cx="0" cy="0"/>
          <a:chOff x="0" y="0"/>
          <a:chExt cx="0" cy="0"/>
        </a:xfrm>
      </p:grpSpPr>
      <p:sp>
        <p:nvSpPr>
          <p:cNvPr id="949" name="Google Shape;949;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0" name="Google Shape;950;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8" name="Shape 978"/>
        <p:cNvGrpSpPr/>
        <p:nvPr/>
      </p:nvGrpSpPr>
      <p:grpSpPr>
        <a:xfrm>
          <a:off x="0" y="0"/>
          <a:ext cx="0" cy="0"/>
          <a:chOff x="0" y="0"/>
          <a:chExt cx="0" cy="0"/>
        </a:xfrm>
      </p:grpSpPr>
      <p:sp>
        <p:nvSpPr>
          <p:cNvPr id="979" name="Google Shape;979;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0" name="Google Shape;980;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8" name="Shape 1008"/>
        <p:cNvGrpSpPr/>
        <p:nvPr/>
      </p:nvGrpSpPr>
      <p:grpSpPr>
        <a:xfrm>
          <a:off x="0" y="0"/>
          <a:ext cx="0" cy="0"/>
          <a:chOff x="0" y="0"/>
          <a:chExt cx="0" cy="0"/>
        </a:xfrm>
      </p:grpSpPr>
      <p:sp>
        <p:nvSpPr>
          <p:cNvPr id="1009" name="Google Shape;1009;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0" name="Google Shape;1010;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2" name="Shape 1052"/>
        <p:cNvGrpSpPr/>
        <p:nvPr/>
      </p:nvGrpSpPr>
      <p:grpSpPr>
        <a:xfrm>
          <a:off x="0" y="0"/>
          <a:ext cx="0" cy="0"/>
          <a:chOff x="0" y="0"/>
          <a:chExt cx="0" cy="0"/>
        </a:xfrm>
      </p:grpSpPr>
      <p:sp>
        <p:nvSpPr>
          <p:cNvPr id="1053" name="Google Shape;1053;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4" name="Google Shape;1054;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2" name="Shape 1082"/>
        <p:cNvGrpSpPr/>
        <p:nvPr/>
      </p:nvGrpSpPr>
      <p:grpSpPr>
        <a:xfrm>
          <a:off x="0" y="0"/>
          <a:ext cx="0" cy="0"/>
          <a:chOff x="0" y="0"/>
          <a:chExt cx="0" cy="0"/>
        </a:xfrm>
      </p:grpSpPr>
      <p:sp>
        <p:nvSpPr>
          <p:cNvPr id="1083" name="Google Shape;1083;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4" name="Google Shape;1084;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2" name="Shape 1112"/>
        <p:cNvGrpSpPr/>
        <p:nvPr/>
      </p:nvGrpSpPr>
      <p:grpSpPr>
        <a:xfrm>
          <a:off x="0" y="0"/>
          <a:ext cx="0" cy="0"/>
          <a:chOff x="0" y="0"/>
          <a:chExt cx="0" cy="0"/>
        </a:xfrm>
      </p:grpSpPr>
      <p:sp>
        <p:nvSpPr>
          <p:cNvPr id="1113" name="Google Shape;1113;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4" name="Google Shape;1114;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5" name="Shape 1145"/>
        <p:cNvGrpSpPr/>
        <p:nvPr/>
      </p:nvGrpSpPr>
      <p:grpSpPr>
        <a:xfrm>
          <a:off x="0" y="0"/>
          <a:ext cx="0" cy="0"/>
          <a:chOff x="0" y="0"/>
          <a:chExt cx="0" cy="0"/>
        </a:xfrm>
      </p:grpSpPr>
      <p:sp>
        <p:nvSpPr>
          <p:cNvPr id="1146" name="Google Shape;1146;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7" name="Google Shape;1147;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3" name="Google Shape;35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3" name="Google Shape;38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3" name="Google Shape;41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24" name="Shape 24"/>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69" name="Shape 169"/>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85" name="Shape 18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40" name="Shape 40"/>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56" name="Shape 56"/>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72" name="Shape 72"/>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88" name="Shape 8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04" name="Shape 104"/>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20" name="Shape 120"/>
        <p:cNvGrpSpPr/>
        <p:nvPr/>
      </p:nvGrpSpPr>
      <p:grpSpPr>
        <a:xfrm>
          <a:off x="0" y="0"/>
          <a:ext cx="0" cy="0"/>
          <a:chOff x="0" y="0"/>
          <a:chExt cx="0" cy="0"/>
        </a:xfrm>
      </p:grpSpPr>
      <p:sp>
        <p:nvSpPr>
          <p:cNvPr id="121" name="Google Shape;121;p14"/>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37" name="Shape 137"/>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53" name="Shape 15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14.jpg"/><Relationship Id="rId3" Type="http://schemas.openxmlformats.org/officeDocument/2006/relationships/image" Target="../media/image13.png"/><Relationship Id="rId4" Type="http://schemas.openxmlformats.org/officeDocument/2006/relationships/image" Target="../media/image1.png"/><Relationship Id="rId11" Type="http://schemas.openxmlformats.org/officeDocument/2006/relationships/theme" Target="../theme/theme11.xml"/><Relationship Id="rId10" Type="http://schemas.openxmlformats.org/officeDocument/2006/relationships/slideLayout" Target="../slideLayouts/slideLayout1.xml"/><Relationship Id="rId9" Type="http://schemas.openxmlformats.org/officeDocument/2006/relationships/image" Target="../media/image16.png"/><Relationship Id="rId5" Type="http://schemas.openxmlformats.org/officeDocument/2006/relationships/image" Target="../media/image15.png"/><Relationship Id="rId6" Type="http://schemas.openxmlformats.org/officeDocument/2006/relationships/image" Target="../media/image11.png"/><Relationship Id="rId7" Type="http://schemas.openxmlformats.org/officeDocument/2006/relationships/image" Target="../media/image9.png"/><Relationship Id="rId8" Type="http://schemas.openxmlformats.org/officeDocument/2006/relationships/image" Target="../media/image10.png"/></Relationships>
</file>

<file path=ppt/slideMasters/_rels/slideMaster10.xml.rels><?xml version="1.0" encoding="UTF-8" standalone="yes"?><Relationships xmlns="http://schemas.openxmlformats.org/package/2006/relationships"><Relationship Id="rId1" Type="http://schemas.openxmlformats.org/officeDocument/2006/relationships/image" Target="../media/image14.jpg"/><Relationship Id="rId2" Type="http://schemas.openxmlformats.org/officeDocument/2006/relationships/image" Target="../media/image13.png"/><Relationship Id="rId3" Type="http://schemas.openxmlformats.org/officeDocument/2006/relationships/image" Target="../media/image1.png"/><Relationship Id="rId4" Type="http://schemas.openxmlformats.org/officeDocument/2006/relationships/image" Target="../media/image15.png"/><Relationship Id="rId11" Type="http://schemas.openxmlformats.org/officeDocument/2006/relationships/theme" Target="../theme/theme6.xml"/><Relationship Id="rId10" Type="http://schemas.openxmlformats.org/officeDocument/2006/relationships/slideLayout" Target="../slideLayouts/slideLayout10.xml"/><Relationship Id="rId9"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6.png"/></Relationships>
</file>

<file path=ppt/slideMasters/_rels/slideMaster11.xml.rels><?xml version="1.0" encoding="UTF-8" standalone="yes"?><Relationships xmlns="http://schemas.openxmlformats.org/package/2006/relationships"><Relationship Id="rId1" Type="http://schemas.openxmlformats.org/officeDocument/2006/relationships/image" Target="../media/image14.jpg"/><Relationship Id="rId2" Type="http://schemas.openxmlformats.org/officeDocument/2006/relationships/image" Target="../media/image13.png"/><Relationship Id="rId3" Type="http://schemas.openxmlformats.org/officeDocument/2006/relationships/image" Target="../media/image1.png"/><Relationship Id="rId4" Type="http://schemas.openxmlformats.org/officeDocument/2006/relationships/image" Target="../media/image15.png"/><Relationship Id="rId11" Type="http://schemas.openxmlformats.org/officeDocument/2006/relationships/theme" Target="../theme/theme8.xml"/><Relationship Id="rId10" Type="http://schemas.openxmlformats.org/officeDocument/2006/relationships/slideLayout" Target="../slideLayouts/slideLayout11.xml"/><Relationship Id="rId9"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6.png"/></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4.jpg"/><Relationship Id="rId2" Type="http://schemas.openxmlformats.org/officeDocument/2006/relationships/image" Target="../media/image13.png"/><Relationship Id="rId3" Type="http://schemas.openxmlformats.org/officeDocument/2006/relationships/image" Target="../media/image1.png"/><Relationship Id="rId4" Type="http://schemas.openxmlformats.org/officeDocument/2006/relationships/image" Target="../media/image15.png"/><Relationship Id="rId11" Type="http://schemas.openxmlformats.org/officeDocument/2006/relationships/theme" Target="../theme/theme2.xml"/><Relationship Id="rId10" Type="http://schemas.openxmlformats.org/officeDocument/2006/relationships/slideLayout" Target="../slideLayouts/slideLayout2.xml"/><Relationship Id="rId9"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6.png"/></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14.jpg"/><Relationship Id="rId3" Type="http://schemas.openxmlformats.org/officeDocument/2006/relationships/image" Target="../media/image13.png"/><Relationship Id="rId4" Type="http://schemas.openxmlformats.org/officeDocument/2006/relationships/image" Target="../media/image1.png"/><Relationship Id="rId11" Type="http://schemas.openxmlformats.org/officeDocument/2006/relationships/theme" Target="../theme/theme3.xml"/><Relationship Id="rId10" Type="http://schemas.openxmlformats.org/officeDocument/2006/relationships/slideLayout" Target="../slideLayouts/slideLayout3.xml"/><Relationship Id="rId9" Type="http://schemas.openxmlformats.org/officeDocument/2006/relationships/image" Target="../media/image16.png"/><Relationship Id="rId5" Type="http://schemas.openxmlformats.org/officeDocument/2006/relationships/image" Target="../media/image15.png"/><Relationship Id="rId6" Type="http://schemas.openxmlformats.org/officeDocument/2006/relationships/image" Target="../media/image11.png"/><Relationship Id="rId7" Type="http://schemas.openxmlformats.org/officeDocument/2006/relationships/image" Target="../media/image9.png"/><Relationship Id="rId8"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14.jpg"/><Relationship Id="rId3" Type="http://schemas.openxmlformats.org/officeDocument/2006/relationships/image" Target="../media/image13.png"/><Relationship Id="rId4" Type="http://schemas.openxmlformats.org/officeDocument/2006/relationships/image" Target="../media/image1.png"/><Relationship Id="rId11" Type="http://schemas.openxmlformats.org/officeDocument/2006/relationships/theme" Target="../theme/theme9.xml"/><Relationship Id="rId10" Type="http://schemas.openxmlformats.org/officeDocument/2006/relationships/slideLayout" Target="../slideLayouts/slideLayout4.xml"/><Relationship Id="rId9" Type="http://schemas.openxmlformats.org/officeDocument/2006/relationships/image" Target="../media/image16.png"/><Relationship Id="rId5" Type="http://schemas.openxmlformats.org/officeDocument/2006/relationships/image" Target="../media/image15.png"/><Relationship Id="rId6" Type="http://schemas.openxmlformats.org/officeDocument/2006/relationships/image" Target="../media/image11.png"/><Relationship Id="rId7" Type="http://schemas.openxmlformats.org/officeDocument/2006/relationships/image" Target="../media/image9.png"/><Relationship Id="rId8" Type="http://schemas.openxmlformats.org/officeDocument/2006/relationships/image" Target="../media/image10.png"/></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14.jpg"/><Relationship Id="rId2" Type="http://schemas.openxmlformats.org/officeDocument/2006/relationships/image" Target="../media/image13.png"/><Relationship Id="rId3" Type="http://schemas.openxmlformats.org/officeDocument/2006/relationships/image" Target="../media/image1.png"/><Relationship Id="rId4" Type="http://schemas.openxmlformats.org/officeDocument/2006/relationships/image" Target="../media/image15.png"/><Relationship Id="rId11" Type="http://schemas.openxmlformats.org/officeDocument/2006/relationships/theme" Target="../theme/theme7.xml"/><Relationship Id="rId10" Type="http://schemas.openxmlformats.org/officeDocument/2006/relationships/slideLayout" Target="../slideLayouts/slideLayout5.xml"/><Relationship Id="rId9"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6.png"/></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14.jpg"/><Relationship Id="rId2" Type="http://schemas.openxmlformats.org/officeDocument/2006/relationships/image" Target="../media/image13.png"/><Relationship Id="rId3" Type="http://schemas.openxmlformats.org/officeDocument/2006/relationships/image" Target="../media/image1.png"/><Relationship Id="rId4" Type="http://schemas.openxmlformats.org/officeDocument/2006/relationships/image" Target="../media/image15.png"/><Relationship Id="rId11" Type="http://schemas.openxmlformats.org/officeDocument/2006/relationships/theme" Target="../theme/theme4.xml"/><Relationship Id="rId10" Type="http://schemas.openxmlformats.org/officeDocument/2006/relationships/slideLayout" Target="../slideLayouts/slideLayout6.xml"/><Relationship Id="rId9"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6.png"/></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14.jpg"/><Relationship Id="rId2" Type="http://schemas.openxmlformats.org/officeDocument/2006/relationships/image" Target="../media/image13.png"/><Relationship Id="rId3" Type="http://schemas.openxmlformats.org/officeDocument/2006/relationships/image" Target="../media/image1.png"/><Relationship Id="rId4" Type="http://schemas.openxmlformats.org/officeDocument/2006/relationships/image" Target="../media/image15.png"/><Relationship Id="rId11" Type="http://schemas.openxmlformats.org/officeDocument/2006/relationships/theme" Target="../theme/theme10.xml"/><Relationship Id="rId10" Type="http://schemas.openxmlformats.org/officeDocument/2006/relationships/slideLayout" Target="../slideLayouts/slideLayout7.xml"/><Relationship Id="rId9"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6.png"/></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14.jpg"/><Relationship Id="rId2" Type="http://schemas.openxmlformats.org/officeDocument/2006/relationships/image" Target="../media/image13.png"/><Relationship Id="rId3" Type="http://schemas.openxmlformats.org/officeDocument/2006/relationships/image" Target="../media/image1.png"/><Relationship Id="rId4" Type="http://schemas.openxmlformats.org/officeDocument/2006/relationships/image" Target="../media/image15.png"/><Relationship Id="rId11" Type="http://schemas.openxmlformats.org/officeDocument/2006/relationships/theme" Target="../theme/theme1.xml"/><Relationship Id="rId10" Type="http://schemas.openxmlformats.org/officeDocument/2006/relationships/slideLayout" Target="../slideLayouts/slideLayout8.xml"/><Relationship Id="rId9"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6.png"/></Relationships>
</file>

<file path=ppt/slideMasters/_rels/slideMaster9.xml.rels><?xml version="1.0" encoding="UTF-8" standalone="yes"?><Relationships xmlns="http://schemas.openxmlformats.org/package/2006/relationships"><Relationship Id="rId1" Type="http://schemas.openxmlformats.org/officeDocument/2006/relationships/image" Target="../media/image14.jpg"/><Relationship Id="rId2" Type="http://schemas.openxmlformats.org/officeDocument/2006/relationships/image" Target="../media/image13.png"/><Relationship Id="rId3" Type="http://schemas.openxmlformats.org/officeDocument/2006/relationships/image" Target="../media/image1.png"/><Relationship Id="rId4" Type="http://schemas.openxmlformats.org/officeDocument/2006/relationships/image" Target="../media/image15.png"/><Relationship Id="rId11" Type="http://schemas.openxmlformats.org/officeDocument/2006/relationships/theme" Target="../theme/theme12.xml"/><Relationship Id="rId10" Type="http://schemas.openxmlformats.org/officeDocument/2006/relationships/slideLayout" Target="../slideLayouts/slideLayout9.xml"/><Relationship Id="rId9"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6.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
          <p:cNvPicPr preferRelativeResize="0"/>
          <p:nvPr/>
        </p:nvPicPr>
        <p:blipFill rotWithShape="1">
          <a:blip r:embed="rId1">
            <a:alphaModFix/>
          </a:blip>
          <a:srcRect b="0" l="0" r="0" t="0"/>
          <a:stretch/>
        </p:blipFill>
        <p:spPr>
          <a:xfrm>
            <a:off x="3811084" y="1690210"/>
            <a:ext cx="3913115" cy="2608743"/>
          </a:xfrm>
          <a:prstGeom prst="rect">
            <a:avLst/>
          </a:prstGeom>
          <a:noFill/>
          <a:ln>
            <a:noFill/>
          </a:ln>
        </p:spPr>
      </p:pic>
      <p:grpSp>
        <p:nvGrpSpPr>
          <p:cNvPr id="11" name="Google Shape;11;p1"/>
          <p:cNvGrpSpPr/>
          <p:nvPr/>
        </p:nvGrpSpPr>
        <p:grpSpPr>
          <a:xfrm>
            <a:off x="607443" y="5784622"/>
            <a:ext cx="10977114" cy="874724"/>
            <a:chOff x="607443" y="5723662"/>
            <a:chExt cx="10977114" cy="874724"/>
          </a:xfrm>
        </p:grpSpPr>
        <p:pic>
          <p:nvPicPr>
            <p:cNvPr id="12" name="Google Shape;12;p1"/>
            <p:cNvPicPr preferRelativeResize="0"/>
            <p:nvPr/>
          </p:nvPicPr>
          <p:blipFill rotWithShape="1">
            <a:blip r:embed="rId2">
              <a:alphaModFix/>
            </a:blip>
            <a:srcRect b="0" l="0" r="0" t="0"/>
            <a:stretch/>
          </p:blipFill>
          <p:spPr>
            <a:xfrm>
              <a:off x="633578" y="6139462"/>
              <a:ext cx="2187488" cy="458924"/>
            </a:xfrm>
            <a:prstGeom prst="rect">
              <a:avLst/>
            </a:prstGeom>
            <a:noFill/>
            <a:ln>
              <a:noFill/>
            </a:ln>
          </p:spPr>
        </p:pic>
        <p:sp>
          <p:nvSpPr>
            <p:cNvPr id="13" name="Google Shape;13;p1"/>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b="0" i="0" lang="da-DK" sz="1000" u="none" cap="none" strike="noStrike">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4" name="Google Shape;14;p1"/>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5" name="Google Shape;15;p1"/>
            <p:cNvPicPr preferRelativeResize="0"/>
            <p:nvPr/>
          </p:nvPicPr>
          <p:blipFill rotWithShape="1">
            <a:blip r:embed="rId3">
              <a:alphaModFix/>
            </a:blip>
            <a:srcRect b="0" l="0" r="0" t="0"/>
            <a:stretch/>
          </p:blipFill>
          <p:spPr>
            <a:xfrm>
              <a:off x="607443" y="5799864"/>
              <a:ext cx="152399" cy="152400"/>
            </a:xfrm>
            <a:prstGeom prst="rect">
              <a:avLst/>
            </a:prstGeom>
            <a:noFill/>
            <a:ln>
              <a:noFill/>
            </a:ln>
          </p:spPr>
        </p:pic>
        <p:pic>
          <p:nvPicPr>
            <p:cNvPr id="16" name="Google Shape;16;p1"/>
            <p:cNvPicPr preferRelativeResize="0"/>
            <p:nvPr/>
          </p:nvPicPr>
          <p:blipFill rotWithShape="1">
            <a:blip r:embed="rId4">
              <a:alphaModFix/>
            </a:blip>
            <a:srcRect b="0" l="0" r="0" t="0"/>
            <a:stretch/>
          </p:blipFill>
          <p:spPr>
            <a:xfrm>
              <a:off x="966872" y="5799864"/>
              <a:ext cx="152399" cy="152400"/>
            </a:xfrm>
            <a:prstGeom prst="rect">
              <a:avLst/>
            </a:prstGeom>
            <a:noFill/>
            <a:ln>
              <a:noFill/>
            </a:ln>
          </p:spPr>
        </p:pic>
        <p:pic>
          <p:nvPicPr>
            <p:cNvPr id="17" name="Google Shape;17;p1"/>
            <p:cNvPicPr preferRelativeResize="0"/>
            <p:nvPr/>
          </p:nvPicPr>
          <p:blipFill rotWithShape="1">
            <a:blip r:embed="rId5">
              <a:alphaModFix/>
            </a:blip>
            <a:srcRect b="0" l="0" r="0" t="0"/>
            <a:stretch/>
          </p:blipFill>
          <p:spPr>
            <a:xfrm>
              <a:off x="1320678" y="5799864"/>
              <a:ext cx="152399" cy="152400"/>
            </a:xfrm>
            <a:prstGeom prst="rect">
              <a:avLst/>
            </a:prstGeom>
            <a:noFill/>
            <a:ln>
              <a:noFill/>
            </a:ln>
          </p:spPr>
        </p:pic>
        <p:pic>
          <p:nvPicPr>
            <p:cNvPr id="18" name="Google Shape;18;p1"/>
            <p:cNvPicPr preferRelativeResize="0"/>
            <p:nvPr/>
          </p:nvPicPr>
          <p:blipFill rotWithShape="1">
            <a:blip r:embed="rId6">
              <a:alphaModFix/>
            </a:blip>
            <a:srcRect b="0" l="0" r="0" t="0"/>
            <a:stretch/>
          </p:blipFill>
          <p:spPr>
            <a:xfrm>
              <a:off x="1680911" y="5799864"/>
              <a:ext cx="152399" cy="152400"/>
            </a:xfrm>
            <a:prstGeom prst="rect">
              <a:avLst/>
            </a:prstGeom>
            <a:noFill/>
            <a:ln>
              <a:noFill/>
            </a:ln>
          </p:spPr>
        </p:pic>
        <p:pic>
          <p:nvPicPr>
            <p:cNvPr id="19" name="Google Shape;19;p1"/>
            <p:cNvPicPr preferRelativeResize="0"/>
            <p:nvPr/>
          </p:nvPicPr>
          <p:blipFill rotWithShape="1">
            <a:blip r:embed="rId7">
              <a:alphaModFix/>
            </a:blip>
            <a:srcRect b="0" l="0" r="0" t="0"/>
            <a:stretch/>
          </p:blipFill>
          <p:spPr>
            <a:xfrm>
              <a:off x="2040340" y="5799864"/>
              <a:ext cx="152399" cy="152400"/>
            </a:xfrm>
            <a:prstGeom prst="rect">
              <a:avLst/>
            </a:prstGeom>
            <a:noFill/>
            <a:ln>
              <a:noFill/>
            </a:ln>
          </p:spPr>
        </p:pic>
        <p:pic>
          <p:nvPicPr>
            <p:cNvPr id="20" name="Google Shape;20;p1"/>
            <p:cNvPicPr preferRelativeResize="0"/>
            <p:nvPr/>
          </p:nvPicPr>
          <p:blipFill rotWithShape="1">
            <a:blip r:embed="rId8">
              <a:alphaModFix/>
            </a:blip>
            <a:srcRect b="0" l="0" r="0" t="0"/>
            <a:stretch/>
          </p:blipFill>
          <p:spPr>
            <a:xfrm>
              <a:off x="2394146" y="5799864"/>
              <a:ext cx="152399" cy="152400"/>
            </a:xfrm>
            <a:prstGeom prst="rect">
              <a:avLst/>
            </a:prstGeom>
            <a:noFill/>
            <a:ln>
              <a:noFill/>
            </a:ln>
          </p:spPr>
        </p:pic>
        <p:pic>
          <p:nvPicPr>
            <p:cNvPr id="21" name="Google Shape;21;p1"/>
            <p:cNvPicPr preferRelativeResize="0"/>
            <p:nvPr/>
          </p:nvPicPr>
          <p:blipFill rotWithShape="1">
            <a:blip r:embed="rId4">
              <a:alphaModFix/>
            </a:blip>
            <a:srcRect b="0" l="0" r="0" t="0"/>
            <a:stretch/>
          </p:blipFill>
          <p:spPr>
            <a:xfrm>
              <a:off x="3108185" y="5799864"/>
              <a:ext cx="152399" cy="152400"/>
            </a:xfrm>
            <a:prstGeom prst="rect">
              <a:avLst/>
            </a:prstGeom>
            <a:noFill/>
            <a:ln>
              <a:noFill/>
            </a:ln>
          </p:spPr>
        </p:pic>
        <p:pic>
          <p:nvPicPr>
            <p:cNvPr id="22" name="Google Shape;22;p1"/>
            <p:cNvPicPr preferRelativeResize="0"/>
            <p:nvPr/>
          </p:nvPicPr>
          <p:blipFill rotWithShape="1">
            <a:blip r:embed="rId9">
              <a:alphaModFix/>
            </a:blip>
            <a:srcRect b="0" l="0" r="0" t="0"/>
            <a:stretch/>
          </p:blipFill>
          <p:spPr>
            <a:xfrm>
              <a:off x="2754380" y="5799864"/>
              <a:ext cx="152399" cy="152400"/>
            </a:xfrm>
            <a:prstGeom prst="rect">
              <a:avLst/>
            </a:prstGeom>
            <a:noFill/>
            <a:ln>
              <a:noFill/>
            </a:ln>
          </p:spPr>
        </p:pic>
      </p:grpSp>
      <p:sp>
        <p:nvSpPr>
          <p:cNvPr id="23" name="Google Shape;23;p1"/>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4" name="Shape 154"/>
        <p:cNvGrpSpPr/>
        <p:nvPr/>
      </p:nvGrpSpPr>
      <p:grpSpPr>
        <a:xfrm>
          <a:off x="0" y="0"/>
          <a:ext cx="0" cy="0"/>
          <a:chOff x="0" y="0"/>
          <a:chExt cx="0" cy="0"/>
        </a:xfrm>
      </p:grpSpPr>
      <p:sp>
        <p:nvSpPr>
          <p:cNvPr id="155" name="Google Shape;155;p19"/>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ED388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56" name="Google Shape;156;p19"/>
          <p:cNvGrpSpPr/>
          <p:nvPr/>
        </p:nvGrpSpPr>
        <p:grpSpPr>
          <a:xfrm>
            <a:off x="607443" y="5784622"/>
            <a:ext cx="10977114" cy="874724"/>
            <a:chOff x="607443" y="5723662"/>
            <a:chExt cx="10977114" cy="874724"/>
          </a:xfrm>
        </p:grpSpPr>
        <p:pic>
          <p:nvPicPr>
            <p:cNvPr id="157" name="Google Shape;157;p19"/>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58" name="Google Shape;158;p19"/>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59" name="Google Shape;159;p19"/>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60" name="Google Shape;160;p19"/>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61" name="Google Shape;161;p19"/>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62" name="Google Shape;162;p19"/>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63" name="Google Shape;163;p19"/>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64" name="Google Shape;164;p19"/>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65" name="Google Shape;165;p19"/>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66" name="Google Shape;166;p19"/>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67" name="Google Shape;167;p19"/>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68" name="Google Shape;168;p19"/>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0" name="Shape 170"/>
        <p:cNvGrpSpPr/>
        <p:nvPr/>
      </p:nvGrpSpPr>
      <p:grpSpPr>
        <a:xfrm>
          <a:off x="0" y="0"/>
          <a:ext cx="0" cy="0"/>
          <a:chOff x="0" y="0"/>
          <a:chExt cx="0" cy="0"/>
        </a:xfrm>
      </p:grpSpPr>
      <p:sp>
        <p:nvSpPr>
          <p:cNvPr id="171" name="Google Shape;171;p21"/>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F14F2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72" name="Google Shape;172;p21"/>
          <p:cNvGrpSpPr/>
          <p:nvPr/>
        </p:nvGrpSpPr>
        <p:grpSpPr>
          <a:xfrm>
            <a:off x="607443" y="5784622"/>
            <a:ext cx="10977114" cy="874724"/>
            <a:chOff x="607443" y="5723662"/>
            <a:chExt cx="10977114" cy="874724"/>
          </a:xfrm>
        </p:grpSpPr>
        <p:pic>
          <p:nvPicPr>
            <p:cNvPr id="173" name="Google Shape;173;p21"/>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74" name="Google Shape;174;p21"/>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75" name="Google Shape;175;p21"/>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76" name="Google Shape;176;p21"/>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77" name="Google Shape;177;p21"/>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78" name="Google Shape;178;p21"/>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79" name="Google Shape;179;p21"/>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80" name="Google Shape;180;p21"/>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81" name="Google Shape;181;p21"/>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82" name="Google Shape;182;p21"/>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83" name="Google Shape;183;p21"/>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84" name="Google Shape;184;p21"/>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 name="Shape 25"/>
        <p:cNvGrpSpPr/>
        <p:nvPr/>
      </p:nvGrpSpPr>
      <p:grpSpPr>
        <a:xfrm>
          <a:off x="0" y="0"/>
          <a:ext cx="0" cy="0"/>
          <a:chOff x="0" y="0"/>
          <a:chExt cx="0" cy="0"/>
        </a:xfrm>
      </p:grpSpPr>
      <p:sp>
        <p:nvSpPr>
          <p:cNvPr id="26" name="Google Shape;26;p3"/>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1CBE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27" name="Google Shape;27;p3"/>
          <p:cNvGrpSpPr/>
          <p:nvPr/>
        </p:nvGrpSpPr>
        <p:grpSpPr>
          <a:xfrm>
            <a:off x="607443" y="5784622"/>
            <a:ext cx="10977114" cy="874724"/>
            <a:chOff x="607443" y="5723662"/>
            <a:chExt cx="10977114" cy="874724"/>
          </a:xfrm>
        </p:grpSpPr>
        <p:pic>
          <p:nvPicPr>
            <p:cNvPr id="28" name="Google Shape;28;p3"/>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29" name="Google Shape;29;p3"/>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30" name="Google Shape;30;p3"/>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31" name="Google Shape;31;p3"/>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32" name="Google Shape;32;p3"/>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33" name="Google Shape;33;p3"/>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34" name="Google Shape;34;p3"/>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35" name="Google Shape;35;p3"/>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36" name="Google Shape;36;p3"/>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37" name="Google Shape;37;p3"/>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38" name="Google Shape;38;p3"/>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39" name="Google Shape;39;p3"/>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 name="Shape 41"/>
        <p:cNvGrpSpPr/>
        <p:nvPr/>
      </p:nvGrpSpPr>
      <p:grpSpPr>
        <a:xfrm>
          <a:off x="0" y="0"/>
          <a:ext cx="0" cy="0"/>
          <a:chOff x="0" y="0"/>
          <a:chExt cx="0" cy="0"/>
        </a:xfrm>
      </p:grpSpPr>
      <p:sp>
        <p:nvSpPr>
          <p:cNvPr id="42" name="Google Shape;42;p5"/>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43" name="Google Shape;43;p5"/>
          <p:cNvPicPr preferRelativeResize="0"/>
          <p:nvPr/>
        </p:nvPicPr>
        <p:blipFill rotWithShape="1">
          <a:blip r:embed="rId1">
            <a:alphaModFix/>
          </a:blip>
          <a:srcRect b="0" l="0" r="0" t="0"/>
          <a:stretch/>
        </p:blipFill>
        <p:spPr>
          <a:xfrm>
            <a:off x="10064337" y="471054"/>
            <a:ext cx="1620000" cy="1080000"/>
          </a:xfrm>
          <a:prstGeom prst="rect">
            <a:avLst/>
          </a:prstGeom>
          <a:noFill/>
          <a:ln>
            <a:noFill/>
          </a:ln>
        </p:spPr>
      </p:pic>
      <p:grpSp>
        <p:nvGrpSpPr>
          <p:cNvPr id="44" name="Google Shape;44;p5"/>
          <p:cNvGrpSpPr/>
          <p:nvPr/>
        </p:nvGrpSpPr>
        <p:grpSpPr>
          <a:xfrm>
            <a:off x="607443" y="5784622"/>
            <a:ext cx="10977114" cy="874724"/>
            <a:chOff x="607443" y="5723662"/>
            <a:chExt cx="10977114" cy="874724"/>
          </a:xfrm>
        </p:grpSpPr>
        <p:pic>
          <p:nvPicPr>
            <p:cNvPr id="45" name="Google Shape;45;p5"/>
            <p:cNvPicPr preferRelativeResize="0"/>
            <p:nvPr/>
          </p:nvPicPr>
          <p:blipFill rotWithShape="1">
            <a:blip r:embed="rId2">
              <a:alphaModFix/>
            </a:blip>
            <a:srcRect b="0" l="0" r="0" t="0"/>
            <a:stretch/>
          </p:blipFill>
          <p:spPr>
            <a:xfrm>
              <a:off x="633578" y="6139462"/>
              <a:ext cx="2187488" cy="458924"/>
            </a:xfrm>
            <a:prstGeom prst="rect">
              <a:avLst/>
            </a:prstGeom>
            <a:noFill/>
            <a:ln>
              <a:noFill/>
            </a:ln>
          </p:spPr>
        </p:pic>
        <p:sp>
          <p:nvSpPr>
            <p:cNvPr id="46" name="Google Shape;46;p5"/>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47" name="Google Shape;47;p5"/>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48" name="Google Shape;48;p5"/>
            <p:cNvPicPr preferRelativeResize="0"/>
            <p:nvPr/>
          </p:nvPicPr>
          <p:blipFill rotWithShape="1">
            <a:blip r:embed="rId3">
              <a:alphaModFix/>
            </a:blip>
            <a:srcRect b="0" l="0" r="0" t="0"/>
            <a:stretch/>
          </p:blipFill>
          <p:spPr>
            <a:xfrm>
              <a:off x="607443" y="5799864"/>
              <a:ext cx="152399" cy="152400"/>
            </a:xfrm>
            <a:prstGeom prst="rect">
              <a:avLst/>
            </a:prstGeom>
            <a:noFill/>
            <a:ln>
              <a:noFill/>
            </a:ln>
          </p:spPr>
        </p:pic>
        <p:pic>
          <p:nvPicPr>
            <p:cNvPr id="49" name="Google Shape;49;p5"/>
            <p:cNvPicPr preferRelativeResize="0"/>
            <p:nvPr/>
          </p:nvPicPr>
          <p:blipFill rotWithShape="1">
            <a:blip r:embed="rId4">
              <a:alphaModFix/>
            </a:blip>
            <a:srcRect b="0" l="0" r="0" t="0"/>
            <a:stretch/>
          </p:blipFill>
          <p:spPr>
            <a:xfrm>
              <a:off x="966872" y="5799864"/>
              <a:ext cx="152399" cy="152400"/>
            </a:xfrm>
            <a:prstGeom prst="rect">
              <a:avLst/>
            </a:prstGeom>
            <a:noFill/>
            <a:ln>
              <a:noFill/>
            </a:ln>
          </p:spPr>
        </p:pic>
        <p:pic>
          <p:nvPicPr>
            <p:cNvPr id="50" name="Google Shape;50;p5"/>
            <p:cNvPicPr preferRelativeResize="0"/>
            <p:nvPr/>
          </p:nvPicPr>
          <p:blipFill rotWithShape="1">
            <a:blip r:embed="rId5">
              <a:alphaModFix/>
            </a:blip>
            <a:srcRect b="0" l="0" r="0" t="0"/>
            <a:stretch/>
          </p:blipFill>
          <p:spPr>
            <a:xfrm>
              <a:off x="1320678" y="5799864"/>
              <a:ext cx="152399" cy="152400"/>
            </a:xfrm>
            <a:prstGeom prst="rect">
              <a:avLst/>
            </a:prstGeom>
            <a:noFill/>
            <a:ln>
              <a:noFill/>
            </a:ln>
          </p:spPr>
        </p:pic>
        <p:pic>
          <p:nvPicPr>
            <p:cNvPr id="51" name="Google Shape;51;p5"/>
            <p:cNvPicPr preferRelativeResize="0"/>
            <p:nvPr/>
          </p:nvPicPr>
          <p:blipFill rotWithShape="1">
            <a:blip r:embed="rId6">
              <a:alphaModFix/>
            </a:blip>
            <a:srcRect b="0" l="0" r="0" t="0"/>
            <a:stretch/>
          </p:blipFill>
          <p:spPr>
            <a:xfrm>
              <a:off x="1680911" y="5799864"/>
              <a:ext cx="152399" cy="152400"/>
            </a:xfrm>
            <a:prstGeom prst="rect">
              <a:avLst/>
            </a:prstGeom>
            <a:noFill/>
            <a:ln>
              <a:noFill/>
            </a:ln>
          </p:spPr>
        </p:pic>
        <p:pic>
          <p:nvPicPr>
            <p:cNvPr id="52" name="Google Shape;52;p5"/>
            <p:cNvPicPr preferRelativeResize="0"/>
            <p:nvPr/>
          </p:nvPicPr>
          <p:blipFill rotWithShape="1">
            <a:blip r:embed="rId7">
              <a:alphaModFix/>
            </a:blip>
            <a:srcRect b="0" l="0" r="0" t="0"/>
            <a:stretch/>
          </p:blipFill>
          <p:spPr>
            <a:xfrm>
              <a:off x="2040340" y="5799864"/>
              <a:ext cx="152399" cy="152400"/>
            </a:xfrm>
            <a:prstGeom prst="rect">
              <a:avLst/>
            </a:prstGeom>
            <a:noFill/>
            <a:ln>
              <a:noFill/>
            </a:ln>
          </p:spPr>
        </p:pic>
        <p:pic>
          <p:nvPicPr>
            <p:cNvPr id="53" name="Google Shape;53;p5"/>
            <p:cNvPicPr preferRelativeResize="0"/>
            <p:nvPr/>
          </p:nvPicPr>
          <p:blipFill rotWithShape="1">
            <a:blip r:embed="rId8">
              <a:alphaModFix/>
            </a:blip>
            <a:srcRect b="0" l="0" r="0" t="0"/>
            <a:stretch/>
          </p:blipFill>
          <p:spPr>
            <a:xfrm>
              <a:off x="2394146" y="5799864"/>
              <a:ext cx="152399" cy="152400"/>
            </a:xfrm>
            <a:prstGeom prst="rect">
              <a:avLst/>
            </a:prstGeom>
            <a:noFill/>
            <a:ln>
              <a:noFill/>
            </a:ln>
          </p:spPr>
        </p:pic>
        <p:pic>
          <p:nvPicPr>
            <p:cNvPr id="54" name="Google Shape;54;p5"/>
            <p:cNvPicPr preferRelativeResize="0"/>
            <p:nvPr/>
          </p:nvPicPr>
          <p:blipFill rotWithShape="1">
            <a:blip r:embed="rId4">
              <a:alphaModFix/>
            </a:blip>
            <a:srcRect b="0" l="0" r="0" t="0"/>
            <a:stretch/>
          </p:blipFill>
          <p:spPr>
            <a:xfrm>
              <a:off x="3108185" y="5799864"/>
              <a:ext cx="152399" cy="152400"/>
            </a:xfrm>
            <a:prstGeom prst="rect">
              <a:avLst/>
            </a:prstGeom>
            <a:noFill/>
            <a:ln>
              <a:noFill/>
            </a:ln>
          </p:spPr>
        </p:pic>
        <p:pic>
          <p:nvPicPr>
            <p:cNvPr id="55" name="Google Shape;55;p5"/>
            <p:cNvPicPr preferRelativeResize="0"/>
            <p:nvPr/>
          </p:nvPicPr>
          <p:blipFill rotWithShape="1">
            <a:blip r:embed="rId9">
              <a:alphaModFix/>
            </a:blip>
            <a:srcRect b="0" l="0" r="0" t="0"/>
            <a:stretch/>
          </p:blipFill>
          <p:spPr>
            <a:xfrm>
              <a:off x="2754380" y="5799864"/>
              <a:ext cx="152399" cy="152400"/>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5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7" name="Shape 57"/>
        <p:cNvGrpSpPr/>
        <p:nvPr/>
      </p:nvGrpSpPr>
      <p:grpSpPr>
        <a:xfrm>
          <a:off x="0" y="0"/>
          <a:ext cx="0" cy="0"/>
          <a:chOff x="0" y="0"/>
          <a:chExt cx="0" cy="0"/>
        </a:xfrm>
      </p:grpSpPr>
      <p:pic>
        <p:nvPicPr>
          <p:cNvPr id="58" name="Google Shape;58;p7"/>
          <p:cNvPicPr preferRelativeResize="0"/>
          <p:nvPr/>
        </p:nvPicPr>
        <p:blipFill rotWithShape="1">
          <a:blip r:embed="rId1">
            <a:alphaModFix/>
          </a:blip>
          <a:srcRect b="0" l="0" r="0" t="0"/>
          <a:stretch/>
        </p:blipFill>
        <p:spPr>
          <a:xfrm>
            <a:off x="3811084" y="1690210"/>
            <a:ext cx="3913115" cy="2608743"/>
          </a:xfrm>
          <a:prstGeom prst="rect">
            <a:avLst/>
          </a:prstGeom>
          <a:noFill/>
          <a:ln>
            <a:noFill/>
          </a:ln>
        </p:spPr>
      </p:pic>
      <p:grpSp>
        <p:nvGrpSpPr>
          <p:cNvPr id="59" name="Google Shape;59;p7"/>
          <p:cNvGrpSpPr/>
          <p:nvPr/>
        </p:nvGrpSpPr>
        <p:grpSpPr>
          <a:xfrm>
            <a:off x="607443" y="5784622"/>
            <a:ext cx="10977114" cy="874724"/>
            <a:chOff x="607443" y="5723662"/>
            <a:chExt cx="10977114" cy="874724"/>
          </a:xfrm>
        </p:grpSpPr>
        <p:pic>
          <p:nvPicPr>
            <p:cNvPr id="60" name="Google Shape;60;p7"/>
            <p:cNvPicPr preferRelativeResize="0"/>
            <p:nvPr/>
          </p:nvPicPr>
          <p:blipFill rotWithShape="1">
            <a:blip r:embed="rId2">
              <a:alphaModFix/>
            </a:blip>
            <a:srcRect b="0" l="0" r="0" t="0"/>
            <a:stretch/>
          </p:blipFill>
          <p:spPr>
            <a:xfrm>
              <a:off x="633578" y="6139462"/>
              <a:ext cx="2187488" cy="458924"/>
            </a:xfrm>
            <a:prstGeom prst="rect">
              <a:avLst/>
            </a:prstGeom>
            <a:noFill/>
            <a:ln>
              <a:noFill/>
            </a:ln>
          </p:spPr>
        </p:pic>
        <p:sp>
          <p:nvSpPr>
            <p:cNvPr id="61" name="Google Shape;61;p7"/>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62" name="Google Shape;62;p7"/>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63" name="Google Shape;63;p7"/>
            <p:cNvPicPr preferRelativeResize="0"/>
            <p:nvPr/>
          </p:nvPicPr>
          <p:blipFill rotWithShape="1">
            <a:blip r:embed="rId3">
              <a:alphaModFix/>
            </a:blip>
            <a:srcRect b="0" l="0" r="0" t="0"/>
            <a:stretch/>
          </p:blipFill>
          <p:spPr>
            <a:xfrm>
              <a:off x="607443" y="5799864"/>
              <a:ext cx="152399" cy="152400"/>
            </a:xfrm>
            <a:prstGeom prst="rect">
              <a:avLst/>
            </a:prstGeom>
            <a:noFill/>
            <a:ln>
              <a:noFill/>
            </a:ln>
          </p:spPr>
        </p:pic>
        <p:pic>
          <p:nvPicPr>
            <p:cNvPr id="64" name="Google Shape;64;p7"/>
            <p:cNvPicPr preferRelativeResize="0"/>
            <p:nvPr/>
          </p:nvPicPr>
          <p:blipFill rotWithShape="1">
            <a:blip r:embed="rId4">
              <a:alphaModFix/>
            </a:blip>
            <a:srcRect b="0" l="0" r="0" t="0"/>
            <a:stretch/>
          </p:blipFill>
          <p:spPr>
            <a:xfrm>
              <a:off x="966872" y="5799864"/>
              <a:ext cx="152399" cy="152400"/>
            </a:xfrm>
            <a:prstGeom prst="rect">
              <a:avLst/>
            </a:prstGeom>
            <a:noFill/>
            <a:ln>
              <a:noFill/>
            </a:ln>
          </p:spPr>
        </p:pic>
        <p:pic>
          <p:nvPicPr>
            <p:cNvPr id="65" name="Google Shape;65;p7"/>
            <p:cNvPicPr preferRelativeResize="0"/>
            <p:nvPr/>
          </p:nvPicPr>
          <p:blipFill rotWithShape="1">
            <a:blip r:embed="rId5">
              <a:alphaModFix/>
            </a:blip>
            <a:srcRect b="0" l="0" r="0" t="0"/>
            <a:stretch/>
          </p:blipFill>
          <p:spPr>
            <a:xfrm>
              <a:off x="1320678" y="5799864"/>
              <a:ext cx="152399" cy="152400"/>
            </a:xfrm>
            <a:prstGeom prst="rect">
              <a:avLst/>
            </a:prstGeom>
            <a:noFill/>
            <a:ln>
              <a:noFill/>
            </a:ln>
          </p:spPr>
        </p:pic>
        <p:pic>
          <p:nvPicPr>
            <p:cNvPr id="66" name="Google Shape;66;p7"/>
            <p:cNvPicPr preferRelativeResize="0"/>
            <p:nvPr/>
          </p:nvPicPr>
          <p:blipFill rotWithShape="1">
            <a:blip r:embed="rId6">
              <a:alphaModFix/>
            </a:blip>
            <a:srcRect b="0" l="0" r="0" t="0"/>
            <a:stretch/>
          </p:blipFill>
          <p:spPr>
            <a:xfrm>
              <a:off x="1680911" y="5799864"/>
              <a:ext cx="152399" cy="152400"/>
            </a:xfrm>
            <a:prstGeom prst="rect">
              <a:avLst/>
            </a:prstGeom>
            <a:noFill/>
            <a:ln>
              <a:noFill/>
            </a:ln>
          </p:spPr>
        </p:pic>
        <p:pic>
          <p:nvPicPr>
            <p:cNvPr id="67" name="Google Shape;67;p7"/>
            <p:cNvPicPr preferRelativeResize="0"/>
            <p:nvPr/>
          </p:nvPicPr>
          <p:blipFill rotWithShape="1">
            <a:blip r:embed="rId7">
              <a:alphaModFix/>
            </a:blip>
            <a:srcRect b="0" l="0" r="0" t="0"/>
            <a:stretch/>
          </p:blipFill>
          <p:spPr>
            <a:xfrm>
              <a:off x="2040340" y="5799864"/>
              <a:ext cx="152399" cy="152400"/>
            </a:xfrm>
            <a:prstGeom prst="rect">
              <a:avLst/>
            </a:prstGeom>
            <a:noFill/>
            <a:ln>
              <a:noFill/>
            </a:ln>
          </p:spPr>
        </p:pic>
        <p:pic>
          <p:nvPicPr>
            <p:cNvPr id="68" name="Google Shape;68;p7"/>
            <p:cNvPicPr preferRelativeResize="0"/>
            <p:nvPr/>
          </p:nvPicPr>
          <p:blipFill rotWithShape="1">
            <a:blip r:embed="rId8">
              <a:alphaModFix/>
            </a:blip>
            <a:srcRect b="0" l="0" r="0" t="0"/>
            <a:stretch/>
          </p:blipFill>
          <p:spPr>
            <a:xfrm>
              <a:off x="2394146" y="5799864"/>
              <a:ext cx="152399" cy="152400"/>
            </a:xfrm>
            <a:prstGeom prst="rect">
              <a:avLst/>
            </a:prstGeom>
            <a:noFill/>
            <a:ln>
              <a:noFill/>
            </a:ln>
          </p:spPr>
        </p:pic>
        <p:pic>
          <p:nvPicPr>
            <p:cNvPr id="69" name="Google Shape;69;p7"/>
            <p:cNvPicPr preferRelativeResize="0"/>
            <p:nvPr/>
          </p:nvPicPr>
          <p:blipFill rotWithShape="1">
            <a:blip r:embed="rId4">
              <a:alphaModFix/>
            </a:blip>
            <a:srcRect b="0" l="0" r="0" t="0"/>
            <a:stretch/>
          </p:blipFill>
          <p:spPr>
            <a:xfrm>
              <a:off x="3108185" y="5799864"/>
              <a:ext cx="152399" cy="152400"/>
            </a:xfrm>
            <a:prstGeom prst="rect">
              <a:avLst/>
            </a:prstGeom>
            <a:noFill/>
            <a:ln>
              <a:noFill/>
            </a:ln>
          </p:spPr>
        </p:pic>
        <p:pic>
          <p:nvPicPr>
            <p:cNvPr id="70" name="Google Shape;70;p7"/>
            <p:cNvPicPr preferRelativeResize="0"/>
            <p:nvPr/>
          </p:nvPicPr>
          <p:blipFill rotWithShape="1">
            <a:blip r:embed="rId9">
              <a:alphaModFix/>
            </a:blip>
            <a:srcRect b="0" l="0" r="0" t="0"/>
            <a:stretch/>
          </p:blipFill>
          <p:spPr>
            <a:xfrm>
              <a:off x="2754380" y="5799864"/>
              <a:ext cx="152399" cy="152400"/>
            </a:xfrm>
            <a:prstGeom prst="rect">
              <a:avLst/>
            </a:prstGeom>
            <a:noFill/>
            <a:ln>
              <a:noFill/>
            </a:ln>
          </p:spPr>
        </p:pic>
      </p:grpSp>
      <p:sp>
        <p:nvSpPr>
          <p:cNvPr id="71" name="Google Shape;71;p7"/>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51"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9"/>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75" name="Google Shape;75;p9"/>
          <p:cNvGrpSpPr/>
          <p:nvPr/>
        </p:nvGrpSpPr>
        <p:grpSpPr>
          <a:xfrm>
            <a:off x="607443" y="5784622"/>
            <a:ext cx="10977114" cy="874724"/>
            <a:chOff x="607443" y="5723662"/>
            <a:chExt cx="10977114" cy="874724"/>
          </a:xfrm>
        </p:grpSpPr>
        <p:pic>
          <p:nvPicPr>
            <p:cNvPr id="76" name="Google Shape;76;p9"/>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77" name="Google Shape;77;p9"/>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78" name="Google Shape;78;p9"/>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79" name="Google Shape;79;p9"/>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80" name="Google Shape;80;p9"/>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81" name="Google Shape;81;p9"/>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82" name="Google Shape;82;p9"/>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83" name="Google Shape;83;p9"/>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84" name="Google Shape;84;p9"/>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85" name="Google Shape;85;p9"/>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86" name="Google Shape;86;p9"/>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87" name="Google Shape;87;p9"/>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2"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9" name="Shape 89"/>
        <p:cNvGrpSpPr/>
        <p:nvPr/>
      </p:nvGrpSpPr>
      <p:grpSpPr>
        <a:xfrm>
          <a:off x="0" y="0"/>
          <a:ext cx="0" cy="0"/>
          <a:chOff x="0" y="0"/>
          <a:chExt cx="0" cy="0"/>
        </a:xfrm>
      </p:grpSpPr>
      <p:sp>
        <p:nvSpPr>
          <p:cNvPr id="90" name="Google Shape;90;p11"/>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F5911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91" name="Google Shape;91;p11"/>
          <p:cNvGrpSpPr/>
          <p:nvPr/>
        </p:nvGrpSpPr>
        <p:grpSpPr>
          <a:xfrm>
            <a:off x="607443" y="5784622"/>
            <a:ext cx="10977114" cy="874724"/>
            <a:chOff x="607443" y="5723662"/>
            <a:chExt cx="10977114" cy="874724"/>
          </a:xfrm>
        </p:grpSpPr>
        <p:pic>
          <p:nvPicPr>
            <p:cNvPr id="92" name="Google Shape;92;p11"/>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93" name="Google Shape;93;p11"/>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94" name="Google Shape;94;p11"/>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95" name="Google Shape;95;p11"/>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96" name="Google Shape;96;p11"/>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97" name="Google Shape;97;p11"/>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98" name="Google Shape;98;p11"/>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99" name="Google Shape;99;p11"/>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00" name="Google Shape;100;p11"/>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01" name="Google Shape;101;p11"/>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02" name="Google Shape;102;p11"/>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03" name="Google Shape;103;p11"/>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3"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5" name="Shape 105"/>
        <p:cNvGrpSpPr/>
        <p:nvPr/>
      </p:nvGrpSpPr>
      <p:grpSpPr>
        <a:xfrm>
          <a:off x="0" y="0"/>
          <a:ext cx="0" cy="0"/>
          <a:chOff x="0" y="0"/>
          <a:chExt cx="0" cy="0"/>
        </a:xfrm>
      </p:grpSpPr>
      <p:sp>
        <p:nvSpPr>
          <p:cNvPr id="106" name="Google Shape;106;p13"/>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8CAB4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07" name="Google Shape;107;p13"/>
          <p:cNvGrpSpPr/>
          <p:nvPr/>
        </p:nvGrpSpPr>
        <p:grpSpPr>
          <a:xfrm>
            <a:off x="607443" y="5784622"/>
            <a:ext cx="10977114" cy="874724"/>
            <a:chOff x="607443" y="5723662"/>
            <a:chExt cx="10977114" cy="874724"/>
          </a:xfrm>
        </p:grpSpPr>
        <p:pic>
          <p:nvPicPr>
            <p:cNvPr id="108" name="Google Shape;108;p13"/>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09" name="Google Shape;109;p13"/>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10" name="Google Shape;110;p13"/>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11" name="Google Shape;111;p13"/>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12" name="Google Shape;112;p13"/>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13" name="Google Shape;113;p13"/>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14" name="Google Shape;114;p13"/>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15" name="Google Shape;115;p13"/>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16" name="Google Shape;116;p13"/>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17" name="Google Shape;117;p13"/>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18" name="Google Shape;118;p13"/>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19" name="Google Shape;119;p13"/>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4"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2" name="Shape 122"/>
        <p:cNvGrpSpPr/>
        <p:nvPr/>
      </p:nvGrpSpPr>
      <p:grpSpPr>
        <a:xfrm>
          <a:off x="0" y="0"/>
          <a:ext cx="0" cy="0"/>
          <a:chOff x="0" y="0"/>
          <a:chExt cx="0" cy="0"/>
        </a:xfrm>
      </p:grpSpPr>
      <p:sp>
        <p:nvSpPr>
          <p:cNvPr id="123" name="Google Shape;123;p15"/>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00B0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24" name="Google Shape;124;p15"/>
          <p:cNvGrpSpPr/>
          <p:nvPr/>
        </p:nvGrpSpPr>
        <p:grpSpPr>
          <a:xfrm>
            <a:off x="607443" y="5784622"/>
            <a:ext cx="10977114" cy="874724"/>
            <a:chOff x="607443" y="5723662"/>
            <a:chExt cx="10977114" cy="874724"/>
          </a:xfrm>
        </p:grpSpPr>
        <p:pic>
          <p:nvPicPr>
            <p:cNvPr id="125" name="Google Shape;125;p15"/>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26" name="Google Shape;126;p15"/>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27" name="Google Shape;127;p15"/>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28" name="Google Shape;128;p15"/>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29" name="Google Shape;129;p15"/>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30" name="Google Shape;130;p15"/>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31" name="Google Shape;131;p15"/>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32" name="Google Shape;132;p15"/>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33" name="Google Shape;133;p15"/>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34" name="Google Shape;134;p15"/>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35" name="Google Shape;135;p15"/>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36" name="Google Shape;136;p15"/>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5"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8" name="Shape 138"/>
        <p:cNvGrpSpPr/>
        <p:nvPr/>
      </p:nvGrpSpPr>
      <p:grpSpPr>
        <a:xfrm>
          <a:off x="0" y="0"/>
          <a:ext cx="0" cy="0"/>
          <a:chOff x="0" y="0"/>
          <a:chExt cx="0" cy="0"/>
        </a:xfrm>
      </p:grpSpPr>
      <p:sp>
        <p:nvSpPr>
          <p:cNvPr id="139" name="Google Shape;139;p17"/>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9A2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40" name="Google Shape;140;p17"/>
          <p:cNvGrpSpPr/>
          <p:nvPr/>
        </p:nvGrpSpPr>
        <p:grpSpPr>
          <a:xfrm>
            <a:off x="607443" y="5784622"/>
            <a:ext cx="10977114" cy="874724"/>
            <a:chOff x="607443" y="5723662"/>
            <a:chExt cx="10977114" cy="874724"/>
          </a:xfrm>
        </p:grpSpPr>
        <p:pic>
          <p:nvPicPr>
            <p:cNvPr id="141" name="Google Shape;141;p17"/>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42" name="Google Shape;142;p17"/>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da-DK"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43" name="Google Shape;143;p17"/>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44" name="Google Shape;144;p17"/>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45" name="Google Shape;145;p17"/>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46" name="Google Shape;146;p17"/>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47" name="Google Shape;147;p17"/>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48" name="Google Shape;148;p17"/>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49" name="Google Shape;149;p17"/>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50" name="Google Shape;150;p17"/>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51" name="Google Shape;151;p17"/>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52" name="Google Shape;152;p17"/>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doi.org/10.1037/tmb000003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merriam-webster.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32"/>
          <p:cNvSpPr txBox="1"/>
          <p:nvPr/>
        </p:nvSpPr>
        <p:spPr>
          <a:xfrm>
            <a:off x="626289" y="2104558"/>
            <a:ext cx="9131135"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2.1 </a:t>
            </a:r>
            <a:r>
              <a:rPr b="1" i="0" lang="da-DK" sz="1800" u="none" cap="none" strike="noStrike">
                <a:solidFill>
                  <a:srgbClr val="202124"/>
                </a:solidFill>
                <a:latin typeface="Calibri"/>
                <a:ea typeface="Calibri"/>
                <a:cs typeface="Calibri"/>
                <a:sym typeface="Calibri"/>
              </a:rPr>
              <a:t>Yderligere anvendelse af det digitale klasselokale </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Det digitale klasselokale kan betragtes som et </a:t>
            </a:r>
            <a:r>
              <a:rPr b="1" i="0" lang="da-DK" sz="1800" u="none" cap="none" strike="noStrike">
                <a:solidFill>
                  <a:schemeClr val="dk1"/>
                </a:solidFill>
                <a:latin typeface="Calibri"/>
                <a:ea typeface="Calibri"/>
                <a:cs typeface="Calibri"/>
                <a:sym typeface="Calibri"/>
              </a:rPr>
              <a:t>studie-setup</a:t>
            </a:r>
            <a:r>
              <a:rPr b="0" i="0" lang="da-DK" sz="1800" u="none" cap="none" strike="noStrike">
                <a:solidFill>
                  <a:schemeClr val="dk1"/>
                </a:solidFill>
                <a:latin typeface="Calibri"/>
                <a:ea typeface="Calibri"/>
                <a:cs typeface="Calibri"/>
                <a:sym typeface="Calibri"/>
              </a:rPr>
              <a:t>, stort set ligesom en </a:t>
            </a:r>
            <a:r>
              <a:rPr b="0" i="1" lang="da-DK" sz="1800" u="none" cap="none" strike="noStrike">
                <a:solidFill>
                  <a:schemeClr val="dk1"/>
                </a:solidFill>
                <a:latin typeface="Calibri"/>
                <a:ea typeface="Calibri"/>
                <a:cs typeface="Calibri"/>
                <a:sym typeface="Calibri"/>
              </a:rPr>
              <a:t>live </a:t>
            </a:r>
            <a:r>
              <a:rPr b="0" i="0" lang="da-DK" sz="1800" u="none" cap="none" strike="noStrike">
                <a:solidFill>
                  <a:schemeClr val="dk1"/>
                </a:solidFill>
                <a:latin typeface="Calibri"/>
                <a:ea typeface="Calibri"/>
                <a:cs typeface="Calibri"/>
                <a:sym typeface="Calibri"/>
              </a:rPr>
              <a:t>udsendelse.</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Læreren fungerer som en moderator/ studievært, der modererer det faglige indhold i form af undervisning/ læring, men står samtidig for ”produktionen” – trykker på knapper for at få tingene til at ske online, lukker deltagere ind, laver break-out grupper, deler dokumenter, videoer osv.</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Eleverne på den anden side er en del af "produktionen" - hver elev er til stede og klar til at "rapportere" fra deres eget digitale "hjemmestudie".</a:t>
            </a:r>
            <a:endParaRPr b="0" i="0" sz="1200" u="none" cap="none" strike="noStrike">
              <a:solidFill>
                <a:schemeClr val="dk1"/>
              </a:solidFill>
              <a:latin typeface="Calibri"/>
              <a:ea typeface="Calibri"/>
              <a:cs typeface="Calibri"/>
              <a:sym typeface="Calibri"/>
            </a:endParaRPr>
          </a:p>
        </p:txBody>
      </p:sp>
      <p:cxnSp>
        <p:nvCxnSpPr>
          <p:cNvPr id="446" name="Google Shape;446;p32"/>
          <p:cNvCxnSpPr/>
          <p:nvPr/>
        </p:nvCxnSpPr>
        <p:spPr>
          <a:xfrm>
            <a:off x="626290" y="5124388"/>
            <a:ext cx="9469120" cy="0"/>
          </a:xfrm>
          <a:prstGeom prst="straightConnector1">
            <a:avLst/>
          </a:prstGeom>
          <a:noFill/>
          <a:ln cap="flat" cmpd="sng" w="9525">
            <a:solidFill>
              <a:srgbClr val="1CBECC"/>
            </a:solidFill>
            <a:prstDash val="dash"/>
            <a:round/>
            <a:headEnd len="sm" w="sm" type="none"/>
            <a:tailEnd len="sm" w="sm" type="none"/>
          </a:ln>
        </p:spPr>
      </p:cxnSp>
      <p:grpSp>
        <p:nvGrpSpPr>
          <p:cNvPr id="447" name="Google Shape;447;p32"/>
          <p:cNvGrpSpPr/>
          <p:nvPr/>
        </p:nvGrpSpPr>
        <p:grpSpPr>
          <a:xfrm>
            <a:off x="10207680" y="3002019"/>
            <a:ext cx="1440000" cy="1022872"/>
            <a:chOff x="7014810" y="2231426"/>
            <a:chExt cx="3530427" cy="2557180"/>
          </a:xfrm>
        </p:grpSpPr>
        <p:sp>
          <p:nvSpPr>
            <p:cNvPr id="448" name="Google Shape;448;p32"/>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9" name="Google Shape;449;p32"/>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0" name="Google Shape;450;p32"/>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1" name="Google Shape;451;p32"/>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2" name="Google Shape;452;p32"/>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3" name="Google Shape;453;p32"/>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4" name="Google Shape;454;p32"/>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5" name="Google Shape;455;p32"/>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6" name="Google Shape;456;p32"/>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7" name="Google Shape;457;p32"/>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8" name="Google Shape;458;p32"/>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9" name="Google Shape;459;p32"/>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0" name="Google Shape;460;p32"/>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1" name="Google Shape;461;p32"/>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62" name="Google Shape;462;p32"/>
            <p:cNvGrpSpPr/>
            <p:nvPr/>
          </p:nvGrpSpPr>
          <p:grpSpPr>
            <a:xfrm>
              <a:off x="9429237" y="3528606"/>
              <a:ext cx="1116000" cy="1260000"/>
              <a:chOff x="9540997" y="3559086"/>
              <a:chExt cx="1000670" cy="1147040"/>
            </a:xfrm>
          </p:grpSpPr>
          <p:sp>
            <p:nvSpPr>
              <p:cNvPr id="463" name="Google Shape;463;p32"/>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4" name="Google Shape;464;p32"/>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5" name="Google Shape;465;p32"/>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66" name="Google Shape;466;p32"/>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7" name="Google Shape;467;p32"/>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8" name="Google Shape;468;p32"/>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9" name="Google Shape;469;p32"/>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70" name="Google Shape;470;p32"/>
          <p:cNvSpPr/>
          <p:nvPr/>
        </p:nvSpPr>
        <p:spPr>
          <a:xfrm>
            <a:off x="451029" y="451124"/>
            <a:ext cx="5849103" cy="57233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i="0" lang="da-DK" sz="1600">
                <a:solidFill>
                  <a:schemeClr val="lt1"/>
                </a:solidFill>
                <a:latin typeface="Verdana"/>
                <a:ea typeface="Verdana"/>
                <a:cs typeface="Verdana"/>
                <a:sym typeface="Verdana"/>
              </a:rPr>
              <a:t>Anvendelse af det digitale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4" name="Shape 474"/>
        <p:cNvGrpSpPr/>
        <p:nvPr/>
      </p:nvGrpSpPr>
      <p:grpSpPr>
        <a:xfrm>
          <a:off x="0" y="0"/>
          <a:ext cx="0" cy="0"/>
          <a:chOff x="0" y="0"/>
          <a:chExt cx="0" cy="0"/>
        </a:xfrm>
      </p:grpSpPr>
      <p:sp>
        <p:nvSpPr>
          <p:cNvPr id="475" name="Google Shape;475;p33"/>
          <p:cNvSpPr txBox="1"/>
          <p:nvPr/>
        </p:nvSpPr>
        <p:spPr>
          <a:xfrm>
            <a:off x="626290" y="1859955"/>
            <a:ext cx="8971084"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2.2 </a:t>
            </a:r>
            <a:r>
              <a:rPr b="1" i="0" lang="da-DK" sz="1800" u="none" cap="none" strike="noStrike">
                <a:solidFill>
                  <a:srgbClr val="202124"/>
                </a:solidFill>
                <a:latin typeface="Calibri"/>
                <a:ea typeface="Calibri"/>
                <a:cs typeface="Calibri"/>
                <a:sym typeface="Calibri"/>
              </a:rPr>
              <a:t>Fem fokuspunkter, der kan optimere det digitale klasselokale</a:t>
            </a:r>
            <a:r>
              <a:rPr b="0" i="0" lang="da-DK" sz="1800" u="none" cap="none" strike="noStrike">
                <a:solidFill>
                  <a:srgbClr val="202124"/>
                </a:solidFill>
                <a:latin typeface="Calibri"/>
                <a:ea typeface="Calibri"/>
                <a:cs typeface="Calibri"/>
                <a:sym typeface="Calibri"/>
              </a:rPr>
              <a:t> </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Herunder følger fem fokuspunkter, der kan benyttes for at optimere det digitale klasselokale for at gøre det mere rummeligt og forbedre kommunikations- og samarbejdsgrundlaget:</a:t>
            </a:r>
            <a:endParaRPr b="0" i="0" sz="1800" u="none" cap="none" strike="noStrike">
              <a:solidFill>
                <a:schemeClr val="dk1"/>
              </a:solidFill>
              <a:latin typeface="Calibri"/>
              <a:ea typeface="Calibri"/>
              <a:cs typeface="Calibri"/>
              <a:sym typeface="Calibri"/>
            </a:endParaRPr>
          </a:p>
          <a:p>
            <a:pPr indent="-342900" lvl="1" marL="800100" marR="0" rtl="0" algn="just">
              <a:lnSpc>
                <a:spcPct val="107000"/>
              </a:lnSpc>
              <a:spcBef>
                <a:spcPts val="800"/>
              </a:spcBef>
              <a:spcAft>
                <a:spcPts val="0"/>
              </a:spcAft>
              <a:buClr>
                <a:schemeClr val="dk1"/>
              </a:buClr>
              <a:buSzPts val="1800"/>
              <a:buFont typeface="Noto Sans Symbols"/>
              <a:buChar char="∙"/>
            </a:pPr>
            <a:r>
              <a:rPr b="1" i="0" lang="da-DK" sz="1800" u="none" cap="none" strike="noStrike">
                <a:solidFill>
                  <a:schemeClr val="dk1"/>
                </a:solidFill>
                <a:latin typeface="Calibri"/>
                <a:ea typeface="Calibri"/>
                <a:cs typeface="Calibri"/>
                <a:sym typeface="Calibri"/>
              </a:rPr>
              <a:t>Omgivelse </a:t>
            </a:r>
            <a:endParaRPr b="0" i="0" sz="1800" u="none" cap="none" strike="noStrike">
              <a:solidFill>
                <a:schemeClr val="dk1"/>
              </a:solidFill>
              <a:latin typeface="Calibri"/>
              <a:ea typeface="Calibri"/>
              <a:cs typeface="Calibri"/>
              <a:sym typeface="Calibri"/>
            </a:endParaRPr>
          </a:p>
          <a:p>
            <a:pPr indent="-342900" lvl="1" marL="800100" marR="0" rtl="0" algn="just">
              <a:lnSpc>
                <a:spcPct val="107000"/>
              </a:lnSpc>
              <a:spcBef>
                <a:spcPts val="800"/>
              </a:spcBef>
              <a:spcAft>
                <a:spcPts val="0"/>
              </a:spcAft>
              <a:buClr>
                <a:schemeClr val="dk1"/>
              </a:buClr>
              <a:buSzPts val="1800"/>
              <a:buFont typeface="Noto Sans Symbols"/>
              <a:buChar char="∙"/>
            </a:pPr>
            <a:r>
              <a:rPr b="1" i="0" lang="da-DK" sz="1800" u="none" cap="none" strike="noStrike">
                <a:solidFill>
                  <a:schemeClr val="dk1"/>
                </a:solidFill>
                <a:latin typeface="Calibri"/>
                <a:ea typeface="Calibri"/>
                <a:cs typeface="Calibri"/>
                <a:sym typeface="Calibri"/>
              </a:rPr>
              <a:t>Teknisk</a:t>
            </a:r>
            <a:endParaRPr b="0" i="0" sz="1800" u="none" cap="none" strike="noStrike">
              <a:solidFill>
                <a:schemeClr val="dk1"/>
              </a:solidFill>
              <a:latin typeface="Calibri"/>
              <a:ea typeface="Calibri"/>
              <a:cs typeface="Calibri"/>
              <a:sym typeface="Calibri"/>
            </a:endParaRPr>
          </a:p>
          <a:p>
            <a:pPr indent="-342900" lvl="1" marL="800100" marR="0" rtl="0" algn="just">
              <a:lnSpc>
                <a:spcPct val="107000"/>
              </a:lnSpc>
              <a:spcBef>
                <a:spcPts val="800"/>
              </a:spcBef>
              <a:spcAft>
                <a:spcPts val="0"/>
              </a:spcAft>
              <a:buClr>
                <a:schemeClr val="dk1"/>
              </a:buClr>
              <a:buSzPts val="1800"/>
              <a:buFont typeface="Noto Sans Symbols"/>
              <a:buChar char="∙"/>
            </a:pPr>
            <a:r>
              <a:rPr b="1" i="0" lang="da-DK" sz="1800" u="none" cap="none" strike="noStrike">
                <a:solidFill>
                  <a:schemeClr val="dk1"/>
                </a:solidFill>
                <a:latin typeface="Calibri"/>
                <a:ea typeface="Calibri"/>
                <a:cs typeface="Calibri"/>
                <a:sym typeface="Calibri"/>
              </a:rPr>
              <a:t>Udstyr</a:t>
            </a:r>
            <a:endParaRPr b="0" i="0" sz="1800" u="none" cap="none" strike="noStrike">
              <a:solidFill>
                <a:schemeClr val="dk1"/>
              </a:solidFill>
              <a:latin typeface="Calibri"/>
              <a:ea typeface="Calibri"/>
              <a:cs typeface="Calibri"/>
              <a:sym typeface="Calibri"/>
            </a:endParaRPr>
          </a:p>
          <a:p>
            <a:pPr indent="-342900" lvl="1" marL="800100" marR="0" rtl="0" algn="just">
              <a:lnSpc>
                <a:spcPct val="107000"/>
              </a:lnSpc>
              <a:spcBef>
                <a:spcPts val="800"/>
              </a:spcBef>
              <a:spcAft>
                <a:spcPts val="0"/>
              </a:spcAft>
              <a:buClr>
                <a:schemeClr val="dk1"/>
              </a:buClr>
              <a:buSzPts val="1800"/>
              <a:buFont typeface="Noto Sans Symbols"/>
              <a:buChar char="∙"/>
            </a:pPr>
            <a:r>
              <a:rPr b="1" i="0" lang="da-DK" sz="1800" u="none" cap="none" strike="noStrike">
                <a:solidFill>
                  <a:schemeClr val="dk1"/>
                </a:solidFill>
                <a:latin typeface="Calibri"/>
                <a:ea typeface="Calibri"/>
                <a:cs typeface="Calibri"/>
                <a:sym typeface="Calibri"/>
              </a:rPr>
              <a:t>Visuelt</a:t>
            </a:r>
            <a:endParaRPr b="0" i="0" sz="1800" u="none" cap="none" strike="noStrike">
              <a:solidFill>
                <a:schemeClr val="dk1"/>
              </a:solidFill>
              <a:latin typeface="Calibri"/>
              <a:ea typeface="Calibri"/>
              <a:cs typeface="Calibri"/>
              <a:sym typeface="Calibri"/>
            </a:endParaRPr>
          </a:p>
          <a:p>
            <a:pPr indent="-342900" lvl="1" marL="800100" marR="0" rtl="0" algn="just">
              <a:lnSpc>
                <a:spcPct val="107000"/>
              </a:lnSpc>
              <a:spcBef>
                <a:spcPts val="800"/>
              </a:spcBef>
              <a:spcAft>
                <a:spcPts val="0"/>
              </a:spcAft>
              <a:buClr>
                <a:schemeClr val="dk1"/>
              </a:buClr>
              <a:buSzPts val="1800"/>
              <a:buFont typeface="Noto Sans Symbols"/>
              <a:buChar char="∙"/>
            </a:pPr>
            <a:r>
              <a:rPr b="1" i="0" lang="da-DK" sz="1800" u="none" cap="none" strike="noStrike">
                <a:solidFill>
                  <a:schemeClr val="dk1"/>
                </a:solidFill>
                <a:latin typeface="Calibri"/>
                <a:ea typeface="Calibri"/>
                <a:cs typeface="Calibri"/>
                <a:sym typeface="Calibri"/>
              </a:rPr>
              <a:t>Lyd</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t/>
            </a:r>
            <a:endParaRPr b="0" i="0" sz="12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t/>
            </a:r>
            <a:endParaRPr b="0" i="0" sz="1200" u="none" cap="none" strike="noStrike">
              <a:solidFill>
                <a:schemeClr val="dk1"/>
              </a:solidFill>
              <a:latin typeface="Calibri"/>
              <a:ea typeface="Calibri"/>
              <a:cs typeface="Calibri"/>
              <a:sym typeface="Calibri"/>
            </a:endParaRPr>
          </a:p>
        </p:txBody>
      </p:sp>
      <p:cxnSp>
        <p:nvCxnSpPr>
          <p:cNvPr id="476" name="Google Shape;476;p33"/>
          <p:cNvCxnSpPr/>
          <p:nvPr/>
        </p:nvCxnSpPr>
        <p:spPr>
          <a:xfrm>
            <a:off x="519931" y="5183112"/>
            <a:ext cx="9469120" cy="0"/>
          </a:xfrm>
          <a:prstGeom prst="straightConnector1">
            <a:avLst/>
          </a:prstGeom>
          <a:noFill/>
          <a:ln cap="flat" cmpd="sng" w="9525">
            <a:solidFill>
              <a:srgbClr val="1CBECC"/>
            </a:solidFill>
            <a:prstDash val="dash"/>
            <a:round/>
            <a:headEnd len="sm" w="sm" type="none"/>
            <a:tailEnd len="sm" w="sm" type="none"/>
          </a:ln>
        </p:spPr>
      </p:cxnSp>
      <p:grpSp>
        <p:nvGrpSpPr>
          <p:cNvPr id="477" name="Google Shape;477;p33"/>
          <p:cNvGrpSpPr/>
          <p:nvPr/>
        </p:nvGrpSpPr>
        <p:grpSpPr>
          <a:xfrm>
            <a:off x="10207680" y="3002019"/>
            <a:ext cx="1440000" cy="1022872"/>
            <a:chOff x="7014810" y="2231426"/>
            <a:chExt cx="3530427" cy="2557180"/>
          </a:xfrm>
        </p:grpSpPr>
        <p:sp>
          <p:nvSpPr>
            <p:cNvPr id="478" name="Google Shape;478;p33"/>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9" name="Google Shape;479;p33"/>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0" name="Google Shape;480;p33"/>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1" name="Google Shape;481;p33"/>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2" name="Google Shape;482;p33"/>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3" name="Google Shape;483;p33"/>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4" name="Google Shape;484;p33"/>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5" name="Google Shape;485;p33"/>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6" name="Google Shape;486;p33"/>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7" name="Google Shape;487;p33"/>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8" name="Google Shape;488;p33"/>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9" name="Google Shape;489;p33"/>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0" name="Google Shape;490;p33"/>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1" name="Google Shape;491;p33"/>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92" name="Google Shape;492;p33"/>
            <p:cNvGrpSpPr/>
            <p:nvPr/>
          </p:nvGrpSpPr>
          <p:grpSpPr>
            <a:xfrm>
              <a:off x="9429237" y="3528606"/>
              <a:ext cx="1116000" cy="1260000"/>
              <a:chOff x="9540997" y="3559086"/>
              <a:chExt cx="1000670" cy="1147040"/>
            </a:xfrm>
          </p:grpSpPr>
          <p:sp>
            <p:nvSpPr>
              <p:cNvPr id="493" name="Google Shape;493;p33"/>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4" name="Google Shape;494;p33"/>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5" name="Google Shape;495;p33"/>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96" name="Google Shape;496;p33"/>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7" name="Google Shape;497;p33"/>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8" name="Google Shape;498;p33"/>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9" name="Google Shape;499;p33"/>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00" name="Google Shape;500;p33"/>
          <p:cNvSpPr/>
          <p:nvPr/>
        </p:nvSpPr>
        <p:spPr>
          <a:xfrm>
            <a:off x="451029" y="451124"/>
            <a:ext cx="5849103" cy="57233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i="0" lang="da-DK" sz="1600">
                <a:solidFill>
                  <a:schemeClr val="lt1"/>
                </a:solidFill>
                <a:latin typeface="Verdana"/>
                <a:ea typeface="Verdana"/>
                <a:cs typeface="Verdana"/>
                <a:sym typeface="Verdana"/>
              </a:rPr>
              <a:t>Anvendelse af det digitale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4" name="Shape 504"/>
        <p:cNvGrpSpPr/>
        <p:nvPr/>
      </p:nvGrpSpPr>
      <p:grpSpPr>
        <a:xfrm>
          <a:off x="0" y="0"/>
          <a:ext cx="0" cy="0"/>
          <a:chOff x="0" y="0"/>
          <a:chExt cx="0" cy="0"/>
        </a:xfrm>
      </p:grpSpPr>
      <p:sp>
        <p:nvSpPr>
          <p:cNvPr id="505" name="Google Shape;505;p34"/>
          <p:cNvSpPr txBox="1"/>
          <p:nvPr/>
        </p:nvSpPr>
        <p:spPr>
          <a:xfrm>
            <a:off x="695247" y="1728119"/>
            <a:ext cx="8492912"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2.3 Omgivelserne</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Det følgende vil fokusere på omgivelserne i det digitale klasselokale og belyse en række muligheder, som kan være med til at skabe en bedre udnyttelse af omgivelserne -  som herved bliver mindre udmattende for deltagerne – det man kender som som </a:t>
            </a:r>
            <a:r>
              <a:rPr b="1" i="0" lang="da-DK" sz="1800" u="none" cap="none" strike="noStrike">
                <a:solidFill>
                  <a:schemeClr val="dk1"/>
                </a:solidFill>
                <a:latin typeface="Calibri"/>
                <a:ea typeface="Calibri"/>
                <a:cs typeface="Calibri"/>
                <a:sym typeface="Calibri"/>
              </a:rPr>
              <a:t>"Zoom Fatigue"</a:t>
            </a:r>
            <a:r>
              <a:rPr b="0" i="0" lang="da-DK" sz="1800" u="none" cap="none" strike="noStrike">
                <a:solidFill>
                  <a:schemeClr val="dk1"/>
                </a:solidFill>
                <a:latin typeface="Calibri"/>
                <a:ea typeface="Calibri"/>
                <a:cs typeface="Calibri"/>
                <a:sym typeface="Calibri"/>
              </a:rPr>
              <a:t> (se Jeremy N. Bailenson: "Nonverbal Overload: A Theoretical Argument for the Causes of Zoom Fatigue", </a:t>
            </a:r>
            <a:r>
              <a:rPr b="0" i="0" lang="da-DK" sz="1800" u="sng" cap="none" strike="noStrike">
                <a:solidFill>
                  <a:schemeClr val="hlink"/>
                </a:solidFill>
                <a:latin typeface="Calibri"/>
                <a:ea typeface="Calibri"/>
                <a:cs typeface="Calibri"/>
                <a:sym typeface="Calibri"/>
                <a:hlinkClick r:id="rId3"/>
              </a:rPr>
              <a:t>https://doi.org/10.1037/tmb0000030</a:t>
            </a:r>
            <a:r>
              <a:rPr b="0" i="0" lang="da-DK" sz="1800" u="none" cap="none" strike="noStrike">
                <a:solidFill>
                  <a:schemeClr val="dk1"/>
                </a:solidFill>
                <a:latin typeface="Calibri"/>
                <a:ea typeface="Calibri"/>
                <a:cs typeface="Calibri"/>
                <a:sym typeface="Calibri"/>
              </a:rPr>
              <a:t>).</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 Dit klasselokale er blevet reduceret til størrelsen af ​​skærmen på en mobiltelefon, tablet eller en pc/Mac. Ydermere er skærmen reduceret til små skærme af deltagere ca. på størrelse med en tændstikæske, måske endda mindre. Dette er det digitale klasselokale. I kan overveje at se på </a:t>
            </a:r>
            <a:r>
              <a:rPr b="1" i="0" lang="da-DK" sz="1800" u="none" cap="none" strike="noStrike">
                <a:solidFill>
                  <a:schemeClr val="dk1"/>
                </a:solidFill>
                <a:latin typeface="Calibri"/>
                <a:ea typeface="Calibri"/>
                <a:cs typeface="Calibri"/>
                <a:sym typeface="Calibri"/>
              </a:rPr>
              <a:t>skærmindstillingerne</a:t>
            </a:r>
            <a:r>
              <a:rPr b="0" i="0" lang="da-DK" sz="1800" u="none" cap="none" strike="noStrike">
                <a:solidFill>
                  <a:schemeClr val="dk1"/>
                </a:solidFill>
                <a:latin typeface="Calibri"/>
                <a:ea typeface="Calibri"/>
                <a:cs typeface="Calibri"/>
                <a:sym typeface="Calibri"/>
              </a:rPr>
              <a:t> i det videokonferencesystem, du bruger.</a:t>
            </a:r>
            <a:endParaRPr/>
          </a:p>
        </p:txBody>
      </p:sp>
      <p:cxnSp>
        <p:nvCxnSpPr>
          <p:cNvPr id="506" name="Google Shape;506;p34"/>
          <p:cNvCxnSpPr/>
          <p:nvPr/>
        </p:nvCxnSpPr>
        <p:spPr>
          <a:xfrm>
            <a:off x="451029" y="5560907"/>
            <a:ext cx="9469120" cy="0"/>
          </a:xfrm>
          <a:prstGeom prst="straightConnector1">
            <a:avLst/>
          </a:prstGeom>
          <a:noFill/>
          <a:ln cap="flat" cmpd="sng" w="9525">
            <a:solidFill>
              <a:srgbClr val="1CBECC"/>
            </a:solidFill>
            <a:prstDash val="dash"/>
            <a:round/>
            <a:headEnd len="sm" w="sm" type="none"/>
            <a:tailEnd len="sm" w="sm" type="none"/>
          </a:ln>
        </p:spPr>
      </p:cxnSp>
      <p:grpSp>
        <p:nvGrpSpPr>
          <p:cNvPr id="507" name="Google Shape;507;p34"/>
          <p:cNvGrpSpPr/>
          <p:nvPr/>
        </p:nvGrpSpPr>
        <p:grpSpPr>
          <a:xfrm>
            <a:off x="10207680" y="3002019"/>
            <a:ext cx="1440000" cy="1022872"/>
            <a:chOff x="7014810" y="2231426"/>
            <a:chExt cx="3530427" cy="2557180"/>
          </a:xfrm>
        </p:grpSpPr>
        <p:sp>
          <p:nvSpPr>
            <p:cNvPr id="508" name="Google Shape;508;p34"/>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09" name="Google Shape;509;p34"/>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0" name="Google Shape;510;p34"/>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1" name="Google Shape;511;p34"/>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2" name="Google Shape;512;p34"/>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3" name="Google Shape;513;p34"/>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4" name="Google Shape;514;p34"/>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5" name="Google Shape;515;p34"/>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6" name="Google Shape;516;p34"/>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7" name="Google Shape;517;p34"/>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8" name="Google Shape;518;p34"/>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9" name="Google Shape;519;p34"/>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0" name="Google Shape;520;p34"/>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1" name="Google Shape;521;p34"/>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22" name="Google Shape;522;p34"/>
            <p:cNvGrpSpPr/>
            <p:nvPr/>
          </p:nvGrpSpPr>
          <p:grpSpPr>
            <a:xfrm>
              <a:off x="9429237" y="3528606"/>
              <a:ext cx="1116000" cy="1260000"/>
              <a:chOff x="9540997" y="3559086"/>
              <a:chExt cx="1000670" cy="1147040"/>
            </a:xfrm>
          </p:grpSpPr>
          <p:sp>
            <p:nvSpPr>
              <p:cNvPr id="523" name="Google Shape;523;p34"/>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4" name="Google Shape;524;p34"/>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5" name="Google Shape;525;p34"/>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26" name="Google Shape;526;p34"/>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7" name="Google Shape;527;p34"/>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8" name="Google Shape;528;p34"/>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9" name="Google Shape;529;p34"/>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30" name="Google Shape;530;p34"/>
          <p:cNvSpPr/>
          <p:nvPr/>
        </p:nvSpPr>
        <p:spPr>
          <a:xfrm>
            <a:off x="451029" y="451124"/>
            <a:ext cx="5849103" cy="57233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i="0" lang="da-DK" sz="1600">
                <a:solidFill>
                  <a:schemeClr val="lt1"/>
                </a:solidFill>
                <a:latin typeface="Verdana"/>
                <a:ea typeface="Verdana"/>
                <a:cs typeface="Verdana"/>
                <a:sym typeface="Verdana"/>
              </a:rPr>
              <a:t>Anvendelse af det digitale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4" name="Shape 534"/>
        <p:cNvGrpSpPr/>
        <p:nvPr/>
      </p:nvGrpSpPr>
      <p:grpSpPr>
        <a:xfrm>
          <a:off x="0" y="0"/>
          <a:ext cx="0" cy="0"/>
          <a:chOff x="0" y="0"/>
          <a:chExt cx="0" cy="0"/>
        </a:xfrm>
      </p:grpSpPr>
      <p:sp>
        <p:nvSpPr>
          <p:cNvPr id="535" name="Google Shape;535;p35"/>
          <p:cNvSpPr txBox="1"/>
          <p:nvPr/>
        </p:nvSpPr>
        <p:spPr>
          <a:xfrm>
            <a:off x="354167" y="1149818"/>
            <a:ext cx="9618387" cy="3502601"/>
          </a:xfrm>
          <a:prstGeom prst="rect">
            <a:avLst/>
          </a:prstGeom>
          <a:noFill/>
          <a:ln>
            <a:noFill/>
          </a:ln>
        </p:spPr>
        <p:txBody>
          <a:bodyPr anchorCtr="0" anchor="t" bIns="45700" lIns="91425" spcFirstLastPara="1" rIns="91425" wrap="square" tIns="45700">
            <a:noAutofit/>
          </a:bodyPr>
          <a:lstStyle/>
          <a:p>
            <a:pPr indent="0" lvl="1" marL="457200" marR="0" rtl="0" algn="l">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2.3 Omgivelserne</a:t>
            </a:r>
            <a:endParaRPr b="1" i="0" sz="1800" u="none" cap="none" strike="noStrike">
              <a:solidFill>
                <a:schemeClr val="dk1"/>
              </a:solidFill>
              <a:latin typeface="Calibri"/>
              <a:ea typeface="Calibri"/>
              <a:cs typeface="Calibri"/>
              <a:sym typeface="Calibri"/>
            </a:endParaRPr>
          </a:p>
          <a:p>
            <a:pPr indent="0" lvl="1" marL="457200" marR="0" rtl="0" algn="l">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 Tag desuden hensyn til aspektet af </a:t>
            </a:r>
            <a:r>
              <a:rPr b="1" i="0" lang="da-DK" sz="1800" u="none" cap="none" strike="noStrike">
                <a:solidFill>
                  <a:schemeClr val="dk1"/>
                </a:solidFill>
                <a:latin typeface="Calibri"/>
                <a:ea typeface="Calibri"/>
                <a:cs typeface="Calibri"/>
                <a:sym typeface="Calibri"/>
              </a:rPr>
              <a:t>”spejling”. </a:t>
            </a:r>
            <a:r>
              <a:rPr b="0" i="0" lang="da-DK" sz="1800" u="none" cap="none" strike="noStrike">
                <a:solidFill>
                  <a:schemeClr val="dk1"/>
                </a:solidFill>
                <a:latin typeface="Calibri"/>
                <a:ea typeface="Calibri"/>
                <a:cs typeface="Calibri"/>
                <a:sym typeface="Calibri"/>
              </a:rPr>
              <a:t>Når du ser dig selv som et “skærmspejl”, er opmærksomheden på dig selv og kan forårsage træthed (Se Andreas Lieberoth, Aarhus Universitet i Simon Andersen Nielsen: “Dræber Zoom også dig langsomt? Derfor er det så hårdt at være virtuelt”, dr. .dk.). Nogle deltagere, kendt af disse forfattere, har endda brugt post-it-sedler på skærmen for at dække sig selv og hermed undgå ”Zoom-træthed”. Også de øvrige deltageres </a:t>
            </a:r>
            <a:r>
              <a:rPr b="1" i="0" lang="da-DK" sz="1800" u="none" cap="none" strike="noStrike">
                <a:solidFill>
                  <a:schemeClr val="dk1"/>
                </a:solidFill>
                <a:latin typeface="Calibri"/>
                <a:ea typeface="Calibri"/>
                <a:cs typeface="Calibri"/>
                <a:sym typeface="Calibri"/>
              </a:rPr>
              <a:t>fortsatte "stirren"</a:t>
            </a:r>
            <a:r>
              <a:rPr b="0" i="0" lang="da-DK" sz="1800" u="none" cap="none" strike="noStrike">
                <a:solidFill>
                  <a:schemeClr val="dk1"/>
                </a:solidFill>
                <a:latin typeface="Calibri"/>
                <a:ea typeface="Calibri"/>
                <a:cs typeface="Calibri"/>
                <a:sym typeface="Calibri"/>
              </a:rPr>
              <a:t> kan være overvældende og forårsage træthed hos en deltager.</a:t>
            </a:r>
            <a:endParaRPr/>
          </a:p>
          <a:p>
            <a:pPr indent="0" lvl="1" marL="457200" marR="0" rtl="0" algn="l">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 I førnævnte artikel sætter Lieberoth også fokus på deltagerens </a:t>
            </a:r>
            <a:r>
              <a:rPr b="1" i="0" lang="da-DK" sz="1800" u="none" cap="none" strike="noStrike">
                <a:solidFill>
                  <a:schemeClr val="dk1"/>
                </a:solidFill>
                <a:latin typeface="Calibri"/>
                <a:ea typeface="Calibri"/>
                <a:cs typeface="Calibri"/>
                <a:sym typeface="Calibri"/>
              </a:rPr>
              <a:t>passive rolle</a:t>
            </a:r>
            <a:r>
              <a:rPr b="0" i="0" lang="da-DK" sz="1800" u="none" cap="none" strike="noStrike">
                <a:solidFill>
                  <a:schemeClr val="dk1"/>
                </a:solidFill>
                <a:latin typeface="Calibri"/>
                <a:ea typeface="Calibri"/>
                <a:cs typeface="Calibri"/>
                <a:sym typeface="Calibri"/>
              </a:rPr>
              <a:t> foran skærmen, som ikke egner sig til lange monologer eller oplæg.</a:t>
            </a:r>
            <a:endParaRPr/>
          </a:p>
          <a:p>
            <a:pPr indent="0" lvl="1" marL="457200" marR="0" rtl="0" algn="l">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 Bed hver elev om at bruge </a:t>
            </a:r>
            <a:r>
              <a:rPr b="1" i="0" lang="da-DK" sz="1800" u="none" cap="none" strike="noStrike">
                <a:solidFill>
                  <a:schemeClr val="dk1"/>
                </a:solidFill>
                <a:latin typeface="Calibri"/>
                <a:ea typeface="Calibri"/>
                <a:cs typeface="Calibri"/>
                <a:sym typeface="Calibri"/>
              </a:rPr>
              <a:t>den største skærm</a:t>
            </a:r>
            <a:r>
              <a:rPr b="0" i="0" lang="da-DK" sz="1800" u="none" cap="none" strike="noStrike">
                <a:solidFill>
                  <a:schemeClr val="dk1"/>
                </a:solidFill>
                <a:latin typeface="Calibri"/>
                <a:ea typeface="Calibri"/>
                <a:cs typeface="Calibri"/>
                <a:sym typeface="Calibri"/>
              </a:rPr>
              <a:t>, der er tilgængelig i deres hjem. Det vil give en større følelse af at være "forbundet", når I bedre kan se hinanden.</a:t>
            </a:r>
            <a:endParaRPr/>
          </a:p>
          <a:p>
            <a:pPr indent="0" lvl="1" marL="457200" marR="0" rtl="0" algn="l">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 Overvej også hvordan dokumenter etc. deles på skærmen, så de ikke vises i længere tid.</a:t>
            </a:r>
            <a:endParaRPr/>
          </a:p>
          <a:p>
            <a:pPr indent="0" lvl="1" marL="457200" marR="0" rtl="0" algn="l">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 Sørg som erhvervsuddannelsesudbyder for, at hver elev har indrettet den bedst mulige </a:t>
            </a:r>
            <a:r>
              <a:rPr b="1" i="0" lang="da-DK" sz="1800" u="none" cap="none" strike="noStrike">
                <a:solidFill>
                  <a:schemeClr val="dk1"/>
                </a:solidFill>
                <a:latin typeface="Calibri"/>
                <a:ea typeface="Calibri"/>
                <a:cs typeface="Calibri"/>
                <a:sym typeface="Calibri"/>
              </a:rPr>
              <a:t>"studiefacilitet"</a:t>
            </a:r>
            <a:r>
              <a:rPr b="0" i="0" lang="da-DK" sz="1800" u="none" cap="none" strike="noStrike">
                <a:solidFill>
                  <a:schemeClr val="dk1"/>
                </a:solidFill>
                <a:latin typeface="Calibri"/>
                <a:ea typeface="Calibri"/>
                <a:cs typeface="Calibri"/>
                <a:sym typeface="Calibri"/>
              </a:rPr>
              <a:t> derhjemme.</a:t>
            </a:r>
            <a:endParaRPr/>
          </a:p>
        </p:txBody>
      </p:sp>
      <p:grpSp>
        <p:nvGrpSpPr>
          <p:cNvPr id="536" name="Google Shape;536;p35"/>
          <p:cNvGrpSpPr/>
          <p:nvPr/>
        </p:nvGrpSpPr>
        <p:grpSpPr>
          <a:xfrm>
            <a:off x="10207680" y="3002019"/>
            <a:ext cx="1440000" cy="1022872"/>
            <a:chOff x="7014810" y="2231426"/>
            <a:chExt cx="3530427" cy="2557180"/>
          </a:xfrm>
        </p:grpSpPr>
        <p:sp>
          <p:nvSpPr>
            <p:cNvPr id="537" name="Google Shape;537;p35"/>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38" name="Google Shape;538;p35"/>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39" name="Google Shape;539;p35"/>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0" name="Google Shape;540;p35"/>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1" name="Google Shape;541;p35"/>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2" name="Google Shape;542;p35"/>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3" name="Google Shape;543;p35"/>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4" name="Google Shape;544;p35"/>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5" name="Google Shape;545;p35"/>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6" name="Google Shape;546;p35"/>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7" name="Google Shape;547;p35"/>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8" name="Google Shape;548;p35"/>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9" name="Google Shape;549;p35"/>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0" name="Google Shape;550;p35"/>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51" name="Google Shape;551;p35"/>
            <p:cNvGrpSpPr/>
            <p:nvPr/>
          </p:nvGrpSpPr>
          <p:grpSpPr>
            <a:xfrm>
              <a:off x="9429237" y="3528606"/>
              <a:ext cx="1116000" cy="1260000"/>
              <a:chOff x="9540997" y="3559086"/>
              <a:chExt cx="1000670" cy="1147040"/>
            </a:xfrm>
          </p:grpSpPr>
          <p:sp>
            <p:nvSpPr>
              <p:cNvPr id="552" name="Google Shape;552;p35"/>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3" name="Google Shape;553;p35"/>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4" name="Google Shape;554;p35"/>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55" name="Google Shape;555;p35"/>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6" name="Google Shape;556;p35"/>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7" name="Google Shape;557;p35"/>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8" name="Google Shape;558;p35"/>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59" name="Google Shape;559;p35"/>
          <p:cNvSpPr/>
          <p:nvPr/>
        </p:nvSpPr>
        <p:spPr>
          <a:xfrm>
            <a:off x="451029" y="451124"/>
            <a:ext cx="5849103" cy="57233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i="0" lang="da-DK" sz="1600">
                <a:solidFill>
                  <a:schemeClr val="lt1"/>
                </a:solidFill>
                <a:latin typeface="Verdana"/>
                <a:ea typeface="Verdana"/>
                <a:cs typeface="Verdana"/>
                <a:sym typeface="Verdana"/>
              </a:rPr>
              <a:t>Anvendelse af det digitale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36"/>
          <p:cNvSpPr txBox="1"/>
          <p:nvPr/>
        </p:nvSpPr>
        <p:spPr>
          <a:xfrm>
            <a:off x="619983" y="2018704"/>
            <a:ext cx="8970716"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2.4 Teknisk</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1" i="0" lang="da-DK" sz="1800" u="none" cap="none" strike="noStrike">
                <a:solidFill>
                  <a:schemeClr val="dk1"/>
                </a:solidFill>
                <a:latin typeface="Calibri"/>
                <a:ea typeface="Calibri"/>
                <a:cs typeface="Calibri"/>
                <a:sym typeface="Calibri"/>
              </a:rPr>
              <a:t>Internetforbindelsen</a:t>
            </a:r>
            <a:r>
              <a:rPr b="0" i="0" lang="da-DK" sz="1800" u="none" cap="none" strike="noStrike">
                <a:solidFill>
                  <a:schemeClr val="dk1"/>
                </a:solidFill>
                <a:latin typeface="Calibri"/>
                <a:ea typeface="Calibri"/>
                <a:cs typeface="Calibri"/>
                <a:sym typeface="Calibri"/>
              </a:rPr>
              <a:t> er en afgørende faktor for at skabe et digitalt klasselokale. Som RESET Desk Research viser, varierer elementer som internetforbindelse meget i EU (se også Europa-Kommissionens 2021-udgave af Digital Economy and Society Index (DESI)). Afhængigt af omfanget af internetforbindelsen kan nogle studerende og undervisere også opleve problemer med at oprette forbindelse til det digitale klasselokale, for eksempel kan nogle have </a:t>
            </a:r>
            <a:r>
              <a:rPr b="1" i="0" lang="da-DK" sz="1800" u="none" cap="none" strike="noStrike">
                <a:solidFill>
                  <a:schemeClr val="dk1"/>
                </a:solidFill>
                <a:latin typeface="Calibri"/>
                <a:ea typeface="Calibri"/>
                <a:cs typeface="Calibri"/>
                <a:sym typeface="Calibri"/>
              </a:rPr>
              <a:t>geografiske og topografiske problemer i landdistrikter</a:t>
            </a:r>
            <a:r>
              <a:rPr b="0" i="0" lang="da-DK" sz="1800" u="none" cap="none" strike="noStrike">
                <a:solidFill>
                  <a:schemeClr val="dk1"/>
                </a:solidFill>
                <a:latin typeface="Calibri"/>
                <a:ea typeface="Calibri"/>
                <a:cs typeface="Calibri"/>
                <a:sym typeface="Calibri"/>
              </a:rPr>
              <a:t>.</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Det kan måske løses relativt hurtigt hos jer, men det er meget vigtigt, at alle kan koble sig på og føle sig inkluderet og som en del af et samarbejdende digitalt klasselokale.</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Som erhvervsuddannelsesudbyder udgør dette eller kan det blive en fremtidig udfordring i forhold til at styre det digitale klasselokale hos jer?</a:t>
            </a:r>
            <a:endParaRPr b="0" i="0" sz="1200" u="none" cap="none" strike="noStrike">
              <a:solidFill>
                <a:schemeClr val="dk1"/>
              </a:solidFill>
              <a:latin typeface="Calibri"/>
              <a:ea typeface="Calibri"/>
              <a:cs typeface="Calibri"/>
              <a:sym typeface="Calibri"/>
            </a:endParaRPr>
          </a:p>
        </p:txBody>
      </p:sp>
      <p:grpSp>
        <p:nvGrpSpPr>
          <p:cNvPr id="565" name="Google Shape;565;p36"/>
          <p:cNvGrpSpPr/>
          <p:nvPr/>
        </p:nvGrpSpPr>
        <p:grpSpPr>
          <a:xfrm>
            <a:off x="10207680" y="3002019"/>
            <a:ext cx="1440000" cy="1022872"/>
            <a:chOff x="7014810" y="2231426"/>
            <a:chExt cx="3530427" cy="2557180"/>
          </a:xfrm>
        </p:grpSpPr>
        <p:sp>
          <p:nvSpPr>
            <p:cNvPr id="566" name="Google Shape;566;p36"/>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7" name="Google Shape;567;p36"/>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8" name="Google Shape;568;p36"/>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9" name="Google Shape;569;p36"/>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0" name="Google Shape;570;p36"/>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1" name="Google Shape;571;p36"/>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2" name="Google Shape;572;p36"/>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3" name="Google Shape;573;p36"/>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4" name="Google Shape;574;p36"/>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5" name="Google Shape;575;p36"/>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6" name="Google Shape;576;p36"/>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7" name="Google Shape;577;p36"/>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8" name="Google Shape;578;p36"/>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9" name="Google Shape;579;p36"/>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80" name="Google Shape;580;p36"/>
            <p:cNvGrpSpPr/>
            <p:nvPr/>
          </p:nvGrpSpPr>
          <p:grpSpPr>
            <a:xfrm>
              <a:off x="9429237" y="3528606"/>
              <a:ext cx="1116000" cy="1260000"/>
              <a:chOff x="9540997" y="3559086"/>
              <a:chExt cx="1000670" cy="1147040"/>
            </a:xfrm>
          </p:grpSpPr>
          <p:sp>
            <p:nvSpPr>
              <p:cNvPr id="581" name="Google Shape;581;p36"/>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82" name="Google Shape;582;p36"/>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83" name="Google Shape;583;p36"/>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84" name="Google Shape;584;p36"/>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85" name="Google Shape;585;p36"/>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86" name="Google Shape;586;p36"/>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87" name="Google Shape;587;p36"/>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88" name="Google Shape;588;p36"/>
          <p:cNvSpPr/>
          <p:nvPr/>
        </p:nvSpPr>
        <p:spPr>
          <a:xfrm>
            <a:off x="451029" y="451124"/>
            <a:ext cx="5849103" cy="57233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i="0" lang="da-DK" sz="1600">
                <a:solidFill>
                  <a:schemeClr val="lt1"/>
                </a:solidFill>
                <a:latin typeface="Verdana"/>
                <a:ea typeface="Verdana"/>
                <a:cs typeface="Verdana"/>
                <a:sym typeface="Verdana"/>
              </a:rPr>
              <a:t>Anvendelse af det digitale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2" name="Shape 592"/>
        <p:cNvGrpSpPr/>
        <p:nvPr/>
      </p:nvGrpSpPr>
      <p:grpSpPr>
        <a:xfrm>
          <a:off x="0" y="0"/>
          <a:ext cx="0" cy="0"/>
          <a:chOff x="0" y="0"/>
          <a:chExt cx="0" cy="0"/>
        </a:xfrm>
      </p:grpSpPr>
      <p:sp>
        <p:nvSpPr>
          <p:cNvPr id="593" name="Google Shape;593;p37"/>
          <p:cNvSpPr txBox="1"/>
          <p:nvPr/>
        </p:nvSpPr>
        <p:spPr>
          <a:xfrm>
            <a:off x="626290" y="2059590"/>
            <a:ext cx="8081852"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2.5 Udstyr</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Som erhvervsuddannelsesudbyder og institution er det vigtigt at vide, om alle elever har adgang til passende udstyr. Det kan være stressende, hvis en elev føler, at udstyret er defekt eller har mangler og derfor har svært ved at mestre det digitale klasselokale. </a:t>
            </a:r>
            <a:r>
              <a:rPr b="1" i="0" lang="da-DK" sz="1800" u="none" cap="none" strike="noStrike">
                <a:solidFill>
                  <a:schemeClr val="dk1"/>
                </a:solidFill>
                <a:latin typeface="Calibri"/>
                <a:ea typeface="Calibri"/>
                <a:cs typeface="Calibri"/>
                <a:sym typeface="Calibri"/>
              </a:rPr>
              <a:t>Udstyr handler derfor også om inklusion.</a:t>
            </a:r>
            <a:endParaRPr/>
          </a:p>
          <a:p>
            <a:pPr indent="0" lvl="1" marL="457200" marR="0" rtl="0" algn="just">
              <a:lnSpc>
                <a:spcPct val="107000"/>
              </a:lnSpc>
              <a:spcBef>
                <a:spcPts val="800"/>
              </a:spcBef>
              <a:spcAft>
                <a:spcPts val="0"/>
              </a:spcAft>
              <a:buNone/>
            </a:pPr>
            <a:r>
              <a:t/>
            </a:r>
            <a:endParaRPr b="0" i="0" sz="1200" u="none" cap="none" strike="noStrike">
              <a:solidFill>
                <a:schemeClr val="dk1"/>
              </a:solidFill>
              <a:latin typeface="Calibri"/>
              <a:ea typeface="Calibri"/>
              <a:cs typeface="Calibri"/>
              <a:sym typeface="Calibri"/>
            </a:endParaRPr>
          </a:p>
        </p:txBody>
      </p:sp>
      <p:cxnSp>
        <p:nvCxnSpPr>
          <p:cNvPr id="594" name="Google Shape;594;p37"/>
          <p:cNvCxnSpPr/>
          <p:nvPr/>
        </p:nvCxnSpPr>
        <p:spPr>
          <a:xfrm>
            <a:off x="519931" y="4302268"/>
            <a:ext cx="9469120" cy="0"/>
          </a:xfrm>
          <a:prstGeom prst="straightConnector1">
            <a:avLst/>
          </a:prstGeom>
          <a:noFill/>
          <a:ln cap="flat" cmpd="sng" w="9525">
            <a:solidFill>
              <a:srgbClr val="1CBECC"/>
            </a:solidFill>
            <a:prstDash val="dash"/>
            <a:round/>
            <a:headEnd len="sm" w="sm" type="none"/>
            <a:tailEnd len="sm" w="sm" type="none"/>
          </a:ln>
        </p:spPr>
      </p:cxnSp>
      <p:grpSp>
        <p:nvGrpSpPr>
          <p:cNvPr id="595" name="Google Shape;595;p37"/>
          <p:cNvGrpSpPr/>
          <p:nvPr/>
        </p:nvGrpSpPr>
        <p:grpSpPr>
          <a:xfrm>
            <a:off x="10207680" y="3002019"/>
            <a:ext cx="1440000" cy="1022872"/>
            <a:chOff x="7014810" y="2231426"/>
            <a:chExt cx="3530427" cy="2557180"/>
          </a:xfrm>
        </p:grpSpPr>
        <p:sp>
          <p:nvSpPr>
            <p:cNvPr id="596" name="Google Shape;596;p37"/>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7" name="Google Shape;597;p37"/>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8" name="Google Shape;598;p37"/>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9" name="Google Shape;599;p37"/>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0" name="Google Shape;600;p37"/>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1" name="Google Shape;601;p37"/>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2" name="Google Shape;602;p37"/>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3" name="Google Shape;603;p37"/>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4" name="Google Shape;604;p37"/>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5" name="Google Shape;605;p37"/>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6" name="Google Shape;606;p37"/>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7" name="Google Shape;607;p37"/>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8" name="Google Shape;608;p37"/>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9" name="Google Shape;609;p37"/>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610" name="Google Shape;610;p37"/>
            <p:cNvGrpSpPr/>
            <p:nvPr/>
          </p:nvGrpSpPr>
          <p:grpSpPr>
            <a:xfrm>
              <a:off x="9429237" y="3528606"/>
              <a:ext cx="1116000" cy="1260000"/>
              <a:chOff x="9540997" y="3559086"/>
              <a:chExt cx="1000670" cy="1147040"/>
            </a:xfrm>
          </p:grpSpPr>
          <p:sp>
            <p:nvSpPr>
              <p:cNvPr id="611" name="Google Shape;611;p37"/>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2" name="Google Shape;612;p37"/>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3" name="Google Shape;613;p37"/>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614" name="Google Shape;614;p37"/>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5" name="Google Shape;615;p37"/>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6" name="Google Shape;616;p37"/>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7" name="Google Shape;617;p37"/>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618" name="Google Shape;618;p37"/>
          <p:cNvSpPr/>
          <p:nvPr/>
        </p:nvSpPr>
        <p:spPr>
          <a:xfrm>
            <a:off x="451029" y="451124"/>
            <a:ext cx="5849103" cy="57233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i="0" lang="da-DK" sz="1600">
                <a:solidFill>
                  <a:schemeClr val="lt1"/>
                </a:solidFill>
                <a:latin typeface="Verdana"/>
                <a:ea typeface="Verdana"/>
                <a:cs typeface="Verdana"/>
                <a:sym typeface="Verdana"/>
              </a:rPr>
              <a:t>Anvendelse af det digitale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2" name="Shape 622"/>
        <p:cNvGrpSpPr/>
        <p:nvPr/>
      </p:nvGrpSpPr>
      <p:grpSpPr>
        <a:xfrm>
          <a:off x="0" y="0"/>
          <a:ext cx="0" cy="0"/>
          <a:chOff x="0" y="0"/>
          <a:chExt cx="0" cy="0"/>
        </a:xfrm>
      </p:grpSpPr>
      <p:sp>
        <p:nvSpPr>
          <p:cNvPr id="623" name="Google Shape;623;p38"/>
          <p:cNvSpPr txBox="1"/>
          <p:nvPr/>
        </p:nvSpPr>
        <p:spPr>
          <a:xfrm>
            <a:off x="626290" y="2059590"/>
            <a:ext cx="8526468"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2.6 Visuelt</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Det visuelle udgør en central del af det digitale klasselokale. Den bedst mulige "hjemmestudie"-kvalitet vil fremme det overordnede digitale klasselokale. Dårlig visuel kvalitet vil let føre til "Zoom-træthed" blandt deltagerne. En måde at sørge for at forbedre den visuelle kvalitet i det digitale klasselokale på kan være at:</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   </a:t>
            </a:r>
            <a:r>
              <a:rPr b="1" i="0" lang="da-DK" sz="1800" u="none" cap="none" strike="noStrike">
                <a:solidFill>
                  <a:schemeClr val="dk1"/>
                </a:solidFill>
                <a:latin typeface="Calibri"/>
                <a:ea typeface="Calibri"/>
                <a:cs typeface="Calibri"/>
                <a:sym typeface="Calibri"/>
              </a:rPr>
              <a:t>indstille lyset</a:t>
            </a:r>
            <a:r>
              <a:rPr b="0" i="0" lang="da-DK" sz="1800" u="none" cap="none" strike="noStrike">
                <a:solidFill>
                  <a:schemeClr val="dk1"/>
                </a:solidFill>
                <a:latin typeface="Calibri"/>
                <a:ea typeface="Calibri"/>
                <a:cs typeface="Calibri"/>
                <a:sym typeface="Calibri"/>
              </a:rPr>
              <a:t>. Videokonferencesystemet (som fx Zoom) kan have funktioner, hvor du kan indstille lyset. Ellers hjælp alle elever med at indstille lyset korrekt.</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 </a:t>
            </a:r>
            <a:r>
              <a:rPr b="1" i="0" lang="da-DK" sz="1800" u="none" cap="none" strike="noStrike">
                <a:solidFill>
                  <a:schemeClr val="dk1"/>
                </a:solidFill>
                <a:latin typeface="Calibri"/>
                <a:ea typeface="Calibri"/>
                <a:cs typeface="Calibri"/>
                <a:sym typeface="Calibri"/>
              </a:rPr>
              <a:t>rengøre enhedens kameralinse</a:t>
            </a:r>
            <a:r>
              <a:rPr b="0" i="0" lang="da-DK" sz="1800" u="none" cap="none" strike="noStrike">
                <a:solidFill>
                  <a:schemeClr val="dk1"/>
                </a:solidFill>
                <a:latin typeface="Calibri"/>
                <a:ea typeface="Calibri"/>
                <a:cs typeface="Calibri"/>
                <a:sym typeface="Calibri"/>
              </a:rPr>
              <a:t> (jf. "Udstyr" - sørg for, at elevernes og undervisernes udstyr er opdateret og fungerer)</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t/>
            </a:r>
            <a:endParaRPr b="0" i="0" sz="1200" u="none" cap="none" strike="noStrike">
              <a:solidFill>
                <a:schemeClr val="dk1"/>
              </a:solidFill>
              <a:latin typeface="Calibri"/>
              <a:ea typeface="Calibri"/>
              <a:cs typeface="Calibri"/>
              <a:sym typeface="Calibri"/>
            </a:endParaRPr>
          </a:p>
        </p:txBody>
      </p:sp>
      <p:cxnSp>
        <p:nvCxnSpPr>
          <p:cNvPr id="624" name="Google Shape;624;p38"/>
          <p:cNvCxnSpPr/>
          <p:nvPr/>
        </p:nvCxnSpPr>
        <p:spPr>
          <a:xfrm>
            <a:off x="626290" y="5267002"/>
            <a:ext cx="9469120" cy="0"/>
          </a:xfrm>
          <a:prstGeom prst="straightConnector1">
            <a:avLst/>
          </a:prstGeom>
          <a:noFill/>
          <a:ln cap="flat" cmpd="sng" w="9525">
            <a:solidFill>
              <a:srgbClr val="1CBECC"/>
            </a:solidFill>
            <a:prstDash val="dash"/>
            <a:round/>
            <a:headEnd len="sm" w="sm" type="none"/>
            <a:tailEnd len="sm" w="sm" type="none"/>
          </a:ln>
        </p:spPr>
      </p:cxnSp>
      <p:grpSp>
        <p:nvGrpSpPr>
          <p:cNvPr id="625" name="Google Shape;625;p38"/>
          <p:cNvGrpSpPr/>
          <p:nvPr/>
        </p:nvGrpSpPr>
        <p:grpSpPr>
          <a:xfrm>
            <a:off x="10207680" y="3002019"/>
            <a:ext cx="1440000" cy="1022872"/>
            <a:chOff x="7014810" y="2231426"/>
            <a:chExt cx="3530427" cy="2557180"/>
          </a:xfrm>
        </p:grpSpPr>
        <p:sp>
          <p:nvSpPr>
            <p:cNvPr id="626" name="Google Shape;626;p38"/>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27" name="Google Shape;627;p38"/>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28" name="Google Shape;628;p38"/>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29" name="Google Shape;629;p38"/>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0" name="Google Shape;630;p38"/>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1" name="Google Shape;631;p38"/>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2" name="Google Shape;632;p38"/>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3" name="Google Shape;633;p38"/>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4" name="Google Shape;634;p38"/>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5" name="Google Shape;635;p38"/>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6" name="Google Shape;636;p38"/>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7" name="Google Shape;637;p38"/>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8" name="Google Shape;638;p38"/>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39" name="Google Shape;639;p38"/>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640" name="Google Shape;640;p38"/>
            <p:cNvGrpSpPr/>
            <p:nvPr/>
          </p:nvGrpSpPr>
          <p:grpSpPr>
            <a:xfrm>
              <a:off x="9429237" y="3528606"/>
              <a:ext cx="1116000" cy="1260000"/>
              <a:chOff x="9540997" y="3559086"/>
              <a:chExt cx="1000670" cy="1147040"/>
            </a:xfrm>
          </p:grpSpPr>
          <p:sp>
            <p:nvSpPr>
              <p:cNvPr id="641" name="Google Shape;641;p38"/>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42" name="Google Shape;642;p38"/>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43" name="Google Shape;643;p38"/>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644" name="Google Shape;644;p38"/>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45" name="Google Shape;645;p38"/>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46" name="Google Shape;646;p38"/>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47" name="Google Shape;647;p38"/>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648" name="Google Shape;648;p38"/>
          <p:cNvSpPr/>
          <p:nvPr/>
        </p:nvSpPr>
        <p:spPr>
          <a:xfrm>
            <a:off x="451029" y="451124"/>
            <a:ext cx="5849103" cy="57233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i="0" lang="da-DK" sz="1600">
                <a:solidFill>
                  <a:schemeClr val="lt1"/>
                </a:solidFill>
                <a:latin typeface="Verdana"/>
                <a:ea typeface="Verdana"/>
                <a:cs typeface="Verdana"/>
                <a:sym typeface="Verdana"/>
              </a:rPr>
              <a:t>Anvendelse af det digitale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2" name="Shape 652"/>
        <p:cNvGrpSpPr/>
        <p:nvPr/>
      </p:nvGrpSpPr>
      <p:grpSpPr>
        <a:xfrm>
          <a:off x="0" y="0"/>
          <a:ext cx="0" cy="0"/>
          <a:chOff x="0" y="0"/>
          <a:chExt cx="0" cy="0"/>
        </a:xfrm>
      </p:grpSpPr>
      <p:sp>
        <p:nvSpPr>
          <p:cNvPr id="653" name="Google Shape;653;p39"/>
          <p:cNvSpPr txBox="1"/>
          <p:nvPr/>
        </p:nvSpPr>
        <p:spPr>
          <a:xfrm>
            <a:off x="-11611" y="1296767"/>
            <a:ext cx="10206195"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2.7 Audio </a:t>
            </a:r>
            <a:r>
              <a:rPr b="0" i="0" lang="da-DK" sz="1800" u="none" cap="none" strike="noStrike">
                <a:solidFill>
                  <a:schemeClr val="dk1"/>
                </a:solidFill>
                <a:latin typeface="Calibri"/>
                <a:ea typeface="Calibri"/>
                <a:cs typeface="Calibri"/>
                <a:sym typeface="Calibri"/>
              </a:rPr>
              <a:t>2.7 Lyd</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Dette er en del, der ofte mangler fokus. Dårlig lyd kan forårsage træthed blandt deltagerne i det digitale klasselokale og få dem til at miste fokus fra læringssituationen.</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Som erhvervsuddannelsesudbyder skal man være opmærksom på, hvor hver enkelt deltager er placeret. Her er nogle måder at forbedre lyden på for at skabe og optimere det digitale klasselokale. </a:t>
            </a:r>
            <a:endParaRPr/>
          </a:p>
          <a:p>
            <a:pPr indent="0" lvl="1" marL="457200" marR="0" rtl="0" algn="just">
              <a:lnSpc>
                <a:spcPct val="107000"/>
              </a:lnSpc>
              <a:spcBef>
                <a:spcPts val="800"/>
              </a:spcBef>
              <a:spcAft>
                <a:spcPts val="0"/>
              </a:spcAft>
              <a:buNone/>
            </a:pPr>
            <a:r>
              <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1" i="0" lang="da-DK" sz="1800" u="none" cap="none" strike="noStrike">
                <a:solidFill>
                  <a:schemeClr val="dk1"/>
                </a:solidFill>
                <a:latin typeface="Calibri"/>
                <a:ea typeface="Calibri"/>
                <a:cs typeface="Calibri"/>
                <a:sym typeface="Calibri"/>
              </a:rPr>
              <a:t>Akustik</a:t>
            </a:r>
            <a:r>
              <a:rPr b="0" i="0" lang="da-DK" sz="1800" u="none" cap="none" strike="noStrike">
                <a:solidFill>
                  <a:schemeClr val="dk1"/>
                </a:solidFill>
                <a:latin typeface="Calibri"/>
                <a:ea typeface="Calibri"/>
                <a:cs typeface="Calibri"/>
                <a:sym typeface="Calibri"/>
              </a:rPr>
              <a:t>: For eksempel vil store rum uden megen vægudsmykning osv. give genlyd: Det kan forårsage forsinkelse/ekko, forvrænge eller sløre lyden.</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Brug evt. en </a:t>
            </a:r>
            <a:r>
              <a:rPr b="1" i="0" lang="da-DK" sz="1800" u="none" cap="none" strike="noStrike">
                <a:solidFill>
                  <a:schemeClr val="dk1"/>
                </a:solidFill>
                <a:latin typeface="Calibri"/>
                <a:ea typeface="Calibri"/>
                <a:cs typeface="Calibri"/>
                <a:sym typeface="Calibri"/>
              </a:rPr>
              <a:t>kvalitetsmikrofon</a:t>
            </a:r>
            <a:r>
              <a:rPr b="0" i="0" lang="da-DK" sz="1800" u="none" cap="none" strike="noStrike">
                <a:solidFill>
                  <a:schemeClr val="dk1"/>
                </a:solidFill>
                <a:latin typeface="Calibri"/>
                <a:ea typeface="Calibri"/>
                <a:cs typeface="Calibri"/>
                <a:sym typeface="Calibri"/>
              </a:rPr>
              <a:t> i stedet for de indbyggede mikrofoner i de anvendte enheder (se Udstyr).</a:t>
            </a:r>
            <a:endParaRPr/>
          </a:p>
          <a:p>
            <a:pPr indent="0" lvl="1" marL="457200" marR="0" rtl="0" algn="just">
              <a:lnSpc>
                <a:spcPct val="107000"/>
              </a:lnSpc>
              <a:spcBef>
                <a:spcPts val="800"/>
              </a:spcBef>
              <a:spcAft>
                <a:spcPts val="0"/>
              </a:spcAft>
              <a:buNone/>
            </a:pPr>
            <a:r>
              <a:rPr b="1" i="0" lang="da-DK" sz="1800" u="none" cap="none" strike="noStrike">
                <a:solidFill>
                  <a:schemeClr val="dk1"/>
                </a:solidFill>
                <a:latin typeface="Calibri"/>
                <a:ea typeface="Calibri"/>
                <a:cs typeface="Calibri"/>
                <a:sym typeface="Calibri"/>
              </a:rPr>
              <a:t>Hovedtelefoner</a:t>
            </a:r>
            <a:r>
              <a:rPr b="0" i="0" lang="da-DK" sz="1800" u="none" cap="none" strike="noStrike">
                <a:solidFill>
                  <a:schemeClr val="dk1"/>
                </a:solidFill>
                <a:latin typeface="Calibri"/>
                <a:ea typeface="Calibri"/>
                <a:cs typeface="Calibri"/>
                <a:sym typeface="Calibri"/>
              </a:rPr>
              <a:t> kan også være en god idé</a:t>
            </a:r>
            <a:endParaRPr/>
          </a:p>
          <a:p>
            <a:pPr indent="0" lvl="1" marL="457200" marR="0" rtl="0" algn="just">
              <a:lnSpc>
                <a:spcPct val="107000"/>
              </a:lnSpc>
              <a:spcBef>
                <a:spcPts val="800"/>
              </a:spcBef>
              <a:spcAft>
                <a:spcPts val="0"/>
              </a:spcAft>
              <a:buNone/>
            </a:pPr>
            <a:r>
              <a:rPr b="1" i="0" lang="da-DK" sz="1800" u="none" cap="none" strike="noStrike">
                <a:solidFill>
                  <a:schemeClr val="dk1"/>
                </a:solidFill>
                <a:latin typeface="Calibri"/>
                <a:ea typeface="Calibri"/>
                <a:cs typeface="Calibri"/>
                <a:sym typeface="Calibri"/>
              </a:rPr>
              <a:t>Masker</a:t>
            </a:r>
            <a:r>
              <a:rPr b="0" i="0" lang="da-DK" sz="1800" u="none" cap="none" strike="noStrike">
                <a:solidFill>
                  <a:schemeClr val="dk1"/>
                </a:solidFill>
                <a:latin typeface="Calibri"/>
                <a:ea typeface="Calibri"/>
                <a:cs typeface="Calibri"/>
                <a:sym typeface="Calibri"/>
              </a:rPr>
              <a:t> – se Covid-begrænsninger – kan virkelig sløre lyden</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Sørg som erhvervsuddannelsesudbyder for at </a:t>
            </a:r>
            <a:r>
              <a:rPr b="1" i="0" lang="da-DK" sz="1800" u="none" cap="none" strike="noStrike">
                <a:solidFill>
                  <a:schemeClr val="dk1"/>
                </a:solidFill>
                <a:latin typeface="Calibri"/>
                <a:ea typeface="Calibri"/>
                <a:cs typeface="Calibri"/>
                <a:sym typeface="Calibri"/>
              </a:rPr>
              <a:t>teste</a:t>
            </a:r>
            <a:r>
              <a:rPr b="0" i="0" lang="da-DK" sz="1800" u="none" cap="none" strike="noStrike">
                <a:solidFill>
                  <a:schemeClr val="dk1"/>
                </a:solidFill>
                <a:latin typeface="Calibri"/>
                <a:ea typeface="Calibri"/>
                <a:cs typeface="Calibri"/>
                <a:sym typeface="Calibri"/>
              </a:rPr>
              <a:t> lyden - såvel som de øvrige fokuspunkter - med deltagerne i det digitale klasselokale.</a:t>
            </a:r>
            <a:endParaRPr b="0" i="0" sz="1200" u="none" cap="none" strike="noStrike">
              <a:solidFill>
                <a:schemeClr val="dk1"/>
              </a:solidFill>
              <a:latin typeface="Calibri"/>
              <a:ea typeface="Calibri"/>
              <a:cs typeface="Calibri"/>
              <a:sym typeface="Calibri"/>
            </a:endParaRPr>
          </a:p>
        </p:txBody>
      </p:sp>
      <p:grpSp>
        <p:nvGrpSpPr>
          <p:cNvPr id="654" name="Google Shape;654;p39"/>
          <p:cNvGrpSpPr/>
          <p:nvPr/>
        </p:nvGrpSpPr>
        <p:grpSpPr>
          <a:xfrm>
            <a:off x="10207680" y="3002019"/>
            <a:ext cx="1440000" cy="1022872"/>
            <a:chOff x="7014810" y="2231426"/>
            <a:chExt cx="3530427" cy="2557180"/>
          </a:xfrm>
        </p:grpSpPr>
        <p:sp>
          <p:nvSpPr>
            <p:cNvPr id="655" name="Google Shape;655;p39"/>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6" name="Google Shape;656;p39"/>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7" name="Google Shape;657;p39"/>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8" name="Google Shape;658;p39"/>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9" name="Google Shape;659;p39"/>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60" name="Google Shape;660;p39"/>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61" name="Google Shape;661;p39"/>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62" name="Google Shape;662;p39"/>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63" name="Google Shape;663;p39"/>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64" name="Google Shape;664;p39"/>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65" name="Google Shape;665;p39"/>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66" name="Google Shape;666;p39"/>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67" name="Google Shape;667;p39"/>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68" name="Google Shape;668;p39"/>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669" name="Google Shape;669;p39"/>
            <p:cNvGrpSpPr/>
            <p:nvPr/>
          </p:nvGrpSpPr>
          <p:grpSpPr>
            <a:xfrm>
              <a:off x="9429237" y="3528606"/>
              <a:ext cx="1116000" cy="1260000"/>
              <a:chOff x="9540997" y="3559086"/>
              <a:chExt cx="1000670" cy="1147040"/>
            </a:xfrm>
          </p:grpSpPr>
          <p:sp>
            <p:nvSpPr>
              <p:cNvPr id="670" name="Google Shape;670;p39"/>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1" name="Google Shape;671;p39"/>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2" name="Google Shape;672;p39"/>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673" name="Google Shape;673;p39"/>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4" name="Google Shape;674;p39"/>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5" name="Google Shape;675;p39"/>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6" name="Google Shape;676;p39"/>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677" name="Google Shape;677;p39"/>
          <p:cNvSpPr/>
          <p:nvPr/>
        </p:nvSpPr>
        <p:spPr>
          <a:xfrm>
            <a:off x="451029" y="451124"/>
            <a:ext cx="5849103" cy="57233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i="0" lang="da-DK" sz="1600">
                <a:solidFill>
                  <a:schemeClr val="lt1"/>
                </a:solidFill>
                <a:latin typeface="Verdana"/>
                <a:ea typeface="Verdana"/>
                <a:cs typeface="Verdana"/>
                <a:sym typeface="Verdana"/>
              </a:rPr>
              <a:t>Anvendelse af det digitale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1" name="Shape 681"/>
        <p:cNvGrpSpPr/>
        <p:nvPr/>
      </p:nvGrpSpPr>
      <p:grpSpPr>
        <a:xfrm>
          <a:off x="0" y="0"/>
          <a:ext cx="0" cy="0"/>
          <a:chOff x="0" y="0"/>
          <a:chExt cx="0" cy="0"/>
        </a:xfrm>
      </p:grpSpPr>
      <p:sp>
        <p:nvSpPr>
          <p:cNvPr id="682" name="Google Shape;682;p40"/>
          <p:cNvSpPr/>
          <p:nvPr/>
        </p:nvSpPr>
        <p:spPr>
          <a:xfrm>
            <a:off x="519931" y="545291"/>
            <a:ext cx="7902616" cy="612384"/>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trygt og sikkert digitalt klasselokale</a:t>
            </a:r>
            <a:endParaRPr sz="1600">
              <a:solidFill>
                <a:schemeClr val="lt1"/>
              </a:solidFill>
              <a:latin typeface="Calibri"/>
              <a:ea typeface="Calibri"/>
              <a:cs typeface="Calibri"/>
              <a:sym typeface="Calibri"/>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
        <p:nvSpPr>
          <p:cNvPr id="683" name="Google Shape;683;p40"/>
          <p:cNvSpPr txBox="1"/>
          <p:nvPr/>
        </p:nvSpPr>
        <p:spPr>
          <a:xfrm>
            <a:off x="626289" y="2059590"/>
            <a:ext cx="7980815"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3.1 </a:t>
            </a:r>
            <a:r>
              <a:rPr b="1" i="0" lang="da-DK" sz="1800" u="none" cap="none" strike="noStrike">
                <a:solidFill>
                  <a:srgbClr val="202124"/>
                </a:solidFill>
                <a:latin typeface="Calibri"/>
                <a:ea typeface="Calibri"/>
                <a:cs typeface="Calibri"/>
                <a:sym typeface="Calibri"/>
              </a:rPr>
              <a:t>At skabe et trygt og sikkert digitalt klasselokale </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Covid-pandemien fik erhvervsuddannelserne til at reagere hurtigt og oprette digitale klasser. Så omstændighederne fremtvang så at sige det digitale klasselokale.</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En afgørende del af at få det digitale klasselokale til at fungere og danne grundlag for samarbejde er at skabe en </a:t>
            </a:r>
            <a:r>
              <a:rPr b="1" i="0" lang="da-DK" sz="1800" u="none" cap="none" strike="noStrike">
                <a:solidFill>
                  <a:schemeClr val="dk1"/>
                </a:solidFill>
                <a:latin typeface="Calibri"/>
                <a:ea typeface="Calibri"/>
                <a:cs typeface="Calibri"/>
                <a:sym typeface="Calibri"/>
              </a:rPr>
              <a:t>tryg og sikker arena</a:t>
            </a:r>
            <a:r>
              <a:rPr b="0" i="0" lang="da-DK" sz="1800" u="none" cap="none" strike="noStrike">
                <a:solidFill>
                  <a:schemeClr val="dk1"/>
                </a:solidFill>
                <a:latin typeface="Calibri"/>
                <a:ea typeface="Calibri"/>
                <a:cs typeface="Calibri"/>
                <a:sym typeface="Calibri"/>
              </a:rPr>
              <a:t> for underviseren og eleverne, hvor alle deltagere føler sig inkluderet.</a:t>
            </a:r>
            <a:endParaRPr/>
          </a:p>
          <a:p>
            <a:pPr indent="0" lvl="1" marL="457200" marR="0" rtl="0" algn="just">
              <a:lnSpc>
                <a:spcPct val="107000"/>
              </a:lnSpc>
              <a:spcBef>
                <a:spcPts val="800"/>
              </a:spcBef>
              <a:spcAft>
                <a:spcPts val="0"/>
              </a:spcAft>
              <a:buNone/>
            </a:pPr>
            <a:r>
              <a:rPr b="1" i="0" lang="da-DK" sz="1800" u="none" cap="none" strike="noStrike">
                <a:solidFill>
                  <a:schemeClr val="dk1"/>
                </a:solidFill>
                <a:latin typeface="Calibri"/>
                <a:ea typeface="Calibri"/>
                <a:cs typeface="Calibri"/>
                <a:sym typeface="Calibri"/>
              </a:rPr>
              <a:t> </a:t>
            </a:r>
            <a:endParaRPr b="0" i="0" sz="1800" u="none" cap="none" strike="noStrike">
              <a:solidFill>
                <a:schemeClr val="dk1"/>
              </a:solidFill>
              <a:latin typeface="Calibri"/>
              <a:ea typeface="Calibri"/>
              <a:cs typeface="Calibri"/>
              <a:sym typeface="Calibri"/>
            </a:endParaRPr>
          </a:p>
        </p:txBody>
      </p:sp>
      <p:cxnSp>
        <p:nvCxnSpPr>
          <p:cNvPr id="684" name="Google Shape;684;p40"/>
          <p:cNvCxnSpPr/>
          <p:nvPr/>
        </p:nvCxnSpPr>
        <p:spPr>
          <a:xfrm>
            <a:off x="519931" y="4788830"/>
            <a:ext cx="9469120" cy="0"/>
          </a:xfrm>
          <a:prstGeom prst="straightConnector1">
            <a:avLst/>
          </a:prstGeom>
          <a:noFill/>
          <a:ln cap="flat" cmpd="sng" w="9525">
            <a:solidFill>
              <a:srgbClr val="1CBECC"/>
            </a:solidFill>
            <a:prstDash val="dash"/>
            <a:round/>
            <a:headEnd len="sm" w="sm" type="none"/>
            <a:tailEnd len="sm" w="sm" type="none"/>
          </a:ln>
        </p:spPr>
      </p:cxnSp>
      <p:grpSp>
        <p:nvGrpSpPr>
          <p:cNvPr id="685" name="Google Shape;685;p40"/>
          <p:cNvGrpSpPr/>
          <p:nvPr/>
        </p:nvGrpSpPr>
        <p:grpSpPr>
          <a:xfrm>
            <a:off x="10207680" y="3002019"/>
            <a:ext cx="1440000" cy="1022872"/>
            <a:chOff x="7014810" y="2231426"/>
            <a:chExt cx="3530427" cy="2557180"/>
          </a:xfrm>
        </p:grpSpPr>
        <p:sp>
          <p:nvSpPr>
            <p:cNvPr id="686" name="Google Shape;686;p40"/>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87" name="Google Shape;687;p40"/>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88" name="Google Shape;688;p40"/>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89" name="Google Shape;689;p40"/>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0" name="Google Shape;690;p40"/>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1" name="Google Shape;691;p40"/>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2" name="Google Shape;692;p40"/>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3" name="Google Shape;693;p40"/>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4" name="Google Shape;694;p40"/>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5" name="Google Shape;695;p40"/>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6" name="Google Shape;696;p40"/>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7" name="Google Shape;697;p40"/>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8" name="Google Shape;698;p40"/>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99" name="Google Shape;699;p40"/>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700" name="Google Shape;700;p40"/>
            <p:cNvGrpSpPr/>
            <p:nvPr/>
          </p:nvGrpSpPr>
          <p:grpSpPr>
            <a:xfrm>
              <a:off x="9429237" y="3528606"/>
              <a:ext cx="1116000" cy="1260000"/>
              <a:chOff x="9540997" y="3559086"/>
              <a:chExt cx="1000670" cy="1147040"/>
            </a:xfrm>
          </p:grpSpPr>
          <p:sp>
            <p:nvSpPr>
              <p:cNvPr id="701" name="Google Shape;701;p40"/>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2" name="Google Shape;702;p40"/>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3" name="Google Shape;703;p40"/>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704" name="Google Shape;704;p40"/>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5" name="Google Shape;705;p40"/>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6" name="Google Shape;706;p40"/>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7" name="Google Shape;707;p40"/>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1" name="Shape 711"/>
        <p:cNvGrpSpPr/>
        <p:nvPr/>
      </p:nvGrpSpPr>
      <p:grpSpPr>
        <a:xfrm>
          <a:off x="0" y="0"/>
          <a:ext cx="0" cy="0"/>
          <a:chOff x="0" y="0"/>
          <a:chExt cx="0" cy="0"/>
        </a:xfrm>
      </p:grpSpPr>
      <p:sp>
        <p:nvSpPr>
          <p:cNvPr id="712" name="Google Shape;712;p41"/>
          <p:cNvSpPr txBox="1"/>
          <p:nvPr/>
        </p:nvSpPr>
        <p:spPr>
          <a:xfrm>
            <a:off x="626290" y="2059590"/>
            <a:ext cx="7838572"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3.2 </a:t>
            </a:r>
            <a:r>
              <a:rPr b="1" i="0" lang="da-DK" sz="1800" u="none" cap="none" strike="noStrike">
                <a:solidFill>
                  <a:srgbClr val="000000"/>
                </a:solidFill>
                <a:latin typeface="Calibri"/>
                <a:ea typeface="Calibri"/>
                <a:cs typeface="Calibri"/>
                <a:sym typeface="Calibri"/>
              </a:rPr>
              <a:t>Jeres praksis for at skabe et trygt og sikkert digitalt klasselokale</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1" lang="da-DK" sz="1800" u="none" cap="none" strike="noStrike">
                <a:solidFill>
                  <a:srgbClr val="1CBECC"/>
                </a:solidFill>
                <a:latin typeface="Calibri"/>
                <a:ea typeface="Calibri"/>
                <a:cs typeface="Calibri"/>
                <a:sym typeface="Calibri"/>
              </a:rPr>
              <a:t>Vi inviterer jer til at bruge RESET-værktøjet "Implementering af et trygt og sikkert digitalt klasselokale" til at ræsonnere over faktorerne i forhold til et trygt og sikkert digitalt klasselokale.</a:t>
            </a:r>
            <a:endParaRPr b="0" i="1" sz="1800" u="none" cap="none" strike="noStrike">
              <a:solidFill>
                <a:srgbClr val="1CBECC"/>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Faktorerne - i form af spørgsmål - skal give jer mulighed for at udvikle en praksis eller regulere/diskutere allerede implementerede faktorer for at gøre det digitale klasselokale trygt og sikkert og h</a:t>
            </a:r>
            <a:r>
              <a:rPr b="0" i="0" lang="da-DK" sz="1800" u="none" cap="none" strike="noStrike">
                <a:solidFill>
                  <a:schemeClr val="dk1"/>
                </a:solidFill>
                <a:latin typeface="Calibri"/>
                <a:ea typeface="Calibri"/>
                <a:cs typeface="Calibri"/>
                <a:sym typeface="Calibri"/>
              </a:rPr>
              <a:t>ermed lette samarbejdet.</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I den forbindelse skal </a:t>
            </a:r>
            <a:r>
              <a:rPr b="1" i="0" lang="da-DK" sz="1800" u="none" cap="none" strike="noStrike">
                <a:solidFill>
                  <a:schemeClr val="dk1"/>
                </a:solidFill>
                <a:latin typeface="Calibri"/>
                <a:ea typeface="Calibri"/>
                <a:cs typeface="Calibri"/>
                <a:sym typeface="Calibri"/>
              </a:rPr>
              <a:t>eleverne høres</a:t>
            </a:r>
            <a:r>
              <a:rPr b="0" i="0" lang="da-DK" sz="1800" u="none" cap="none" strike="noStrike">
                <a:solidFill>
                  <a:schemeClr val="dk1"/>
                </a:solidFill>
                <a:latin typeface="Calibri"/>
                <a:ea typeface="Calibri"/>
                <a:cs typeface="Calibri"/>
                <a:sym typeface="Calibri"/>
              </a:rPr>
              <a:t> og et elev-samarbejde er med til at bane vejen for en god,</a:t>
            </a:r>
            <a:r>
              <a:rPr b="1" i="0" lang="da-DK" sz="1800" u="none" cap="none" strike="noStrike">
                <a:solidFill>
                  <a:schemeClr val="dk1"/>
                </a:solidFill>
                <a:latin typeface="Calibri"/>
                <a:ea typeface="Calibri"/>
                <a:cs typeface="Calibri"/>
                <a:sym typeface="Calibri"/>
              </a:rPr>
              <a:t> inkluderende praksis.</a:t>
            </a:r>
            <a:endParaRPr b="0" i="0" sz="1800" u="none" cap="none" strike="noStrike">
              <a:solidFill>
                <a:schemeClr val="dk1"/>
              </a:solidFill>
              <a:latin typeface="Calibri"/>
              <a:ea typeface="Calibri"/>
              <a:cs typeface="Calibri"/>
              <a:sym typeface="Calibri"/>
            </a:endParaRPr>
          </a:p>
        </p:txBody>
      </p:sp>
      <p:cxnSp>
        <p:nvCxnSpPr>
          <p:cNvPr id="713" name="Google Shape;713;p41"/>
          <p:cNvCxnSpPr/>
          <p:nvPr/>
        </p:nvCxnSpPr>
        <p:spPr>
          <a:xfrm>
            <a:off x="519931" y="5577685"/>
            <a:ext cx="9469120" cy="0"/>
          </a:xfrm>
          <a:prstGeom prst="straightConnector1">
            <a:avLst/>
          </a:prstGeom>
          <a:noFill/>
          <a:ln cap="flat" cmpd="sng" w="9525">
            <a:solidFill>
              <a:srgbClr val="1CBECC"/>
            </a:solidFill>
            <a:prstDash val="dash"/>
            <a:round/>
            <a:headEnd len="sm" w="sm" type="none"/>
            <a:tailEnd len="sm" w="sm" type="none"/>
          </a:ln>
        </p:spPr>
      </p:cxnSp>
      <p:grpSp>
        <p:nvGrpSpPr>
          <p:cNvPr id="714" name="Google Shape;714;p41"/>
          <p:cNvGrpSpPr/>
          <p:nvPr/>
        </p:nvGrpSpPr>
        <p:grpSpPr>
          <a:xfrm>
            <a:off x="10207680" y="3002019"/>
            <a:ext cx="1440000" cy="1022872"/>
            <a:chOff x="7014810" y="2231426"/>
            <a:chExt cx="3530427" cy="2557180"/>
          </a:xfrm>
        </p:grpSpPr>
        <p:sp>
          <p:nvSpPr>
            <p:cNvPr id="715" name="Google Shape;715;p41"/>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6" name="Google Shape;716;p41"/>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7" name="Google Shape;717;p41"/>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8" name="Google Shape;718;p41"/>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9" name="Google Shape;719;p41"/>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0" name="Google Shape;720;p41"/>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1" name="Google Shape;721;p41"/>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2" name="Google Shape;722;p41"/>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3" name="Google Shape;723;p41"/>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4" name="Google Shape;724;p41"/>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5" name="Google Shape;725;p41"/>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6" name="Google Shape;726;p41"/>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7" name="Google Shape;727;p41"/>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8" name="Google Shape;728;p41"/>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729" name="Google Shape;729;p41"/>
            <p:cNvGrpSpPr/>
            <p:nvPr/>
          </p:nvGrpSpPr>
          <p:grpSpPr>
            <a:xfrm>
              <a:off x="9429237" y="3528606"/>
              <a:ext cx="1116000" cy="1260000"/>
              <a:chOff x="9540997" y="3559086"/>
              <a:chExt cx="1000670" cy="1147040"/>
            </a:xfrm>
          </p:grpSpPr>
          <p:sp>
            <p:nvSpPr>
              <p:cNvPr id="730" name="Google Shape;730;p41"/>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1" name="Google Shape;731;p41"/>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2" name="Google Shape;732;p41"/>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733" name="Google Shape;733;p41"/>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4" name="Google Shape;734;p41"/>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5" name="Google Shape;735;p41"/>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6" name="Google Shape;736;p41"/>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737" name="Google Shape;737;p41"/>
          <p:cNvSpPr/>
          <p:nvPr/>
        </p:nvSpPr>
        <p:spPr>
          <a:xfrm>
            <a:off x="519931" y="545291"/>
            <a:ext cx="7902616" cy="612384"/>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trygt og sikkert digitalt klasselokale</a:t>
            </a:r>
            <a:endParaRPr sz="1600">
              <a:solidFill>
                <a:schemeClr val="lt1"/>
              </a:solidFill>
              <a:latin typeface="Calibri"/>
              <a:ea typeface="Calibri"/>
              <a:cs typeface="Calibri"/>
              <a:sym typeface="Calibri"/>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cxnSp>
        <p:nvCxnSpPr>
          <p:cNvPr id="194" name="Google Shape;194;p24"/>
          <p:cNvCxnSpPr/>
          <p:nvPr/>
        </p:nvCxnSpPr>
        <p:spPr>
          <a:xfrm>
            <a:off x="528320" y="3631149"/>
            <a:ext cx="6047970" cy="0"/>
          </a:xfrm>
          <a:prstGeom prst="straightConnector1">
            <a:avLst/>
          </a:prstGeom>
          <a:noFill/>
          <a:ln cap="flat" cmpd="sng" w="9525">
            <a:solidFill>
              <a:srgbClr val="1CBECC"/>
            </a:solidFill>
            <a:prstDash val="dash"/>
            <a:round/>
            <a:headEnd len="sm" w="sm" type="none"/>
            <a:tailEnd len="sm" w="sm" type="none"/>
          </a:ln>
        </p:spPr>
      </p:cxnSp>
      <p:sp>
        <p:nvSpPr>
          <p:cNvPr id="195" name="Google Shape;195;p24"/>
          <p:cNvSpPr/>
          <p:nvPr/>
        </p:nvSpPr>
        <p:spPr>
          <a:xfrm>
            <a:off x="655319" y="1812022"/>
            <a:ext cx="5234677" cy="1241033"/>
          </a:xfrm>
          <a:prstGeom prst="roundRect">
            <a:avLst>
              <a:gd fmla="val 50000" name="adj"/>
            </a:avLst>
          </a:prstGeom>
          <a:solidFill>
            <a:srgbClr val="1CBECC"/>
          </a:solidFill>
          <a:ln>
            <a:noFill/>
          </a:ln>
        </p:spPr>
        <p:txBody>
          <a:bodyPr anchorCtr="0" anchor="ctr" bIns="45700" lIns="91425" spcFirstLastPara="1" rIns="91425" wrap="square" tIns="45700">
            <a:noAutofit/>
          </a:bodyPr>
          <a:lstStyle/>
          <a:p>
            <a:pPr indent="0" lvl="0" marL="144000" marR="0" rtl="0" algn="l">
              <a:spcBef>
                <a:spcPts val="0"/>
              </a:spcBef>
              <a:spcAft>
                <a:spcPts val="0"/>
              </a:spcAft>
              <a:buNone/>
            </a:pPr>
            <a:r>
              <a:rPr b="1" lang="da-DK" sz="2800">
                <a:solidFill>
                  <a:schemeClr val="lt1"/>
                </a:solidFill>
                <a:latin typeface="Calibri"/>
                <a:ea typeface="Calibri"/>
                <a:cs typeface="Calibri"/>
                <a:sym typeface="Calibri"/>
              </a:rPr>
              <a:t>Teamwork og det digitale klasselokale</a:t>
            </a:r>
            <a:endParaRPr b="1" sz="2800">
              <a:solidFill>
                <a:schemeClr val="lt1"/>
              </a:solidFill>
              <a:latin typeface="Calibri"/>
              <a:ea typeface="Calibri"/>
              <a:cs typeface="Calibri"/>
              <a:sym typeface="Calibri"/>
            </a:endParaRPr>
          </a:p>
        </p:txBody>
      </p:sp>
      <p:sp>
        <p:nvSpPr>
          <p:cNvPr id="196" name="Google Shape;196;p24"/>
          <p:cNvSpPr txBox="1"/>
          <p:nvPr/>
        </p:nvSpPr>
        <p:spPr>
          <a:xfrm>
            <a:off x="675242" y="3067289"/>
            <a:ext cx="6301150" cy="338554"/>
          </a:xfrm>
          <a:prstGeom prst="rect">
            <a:avLst/>
          </a:prstGeom>
          <a:noFill/>
          <a:ln>
            <a:noFill/>
          </a:ln>
        </p:spPr>
        <p:txBody>
          <a:bodyPr anchorCtr="0" anchor="t" bIns="45700" lIns="91425" spcFirstLastPara="1" rIns="91425" wrap="square" tIns="45700">
            <a:spAutoFit/>
          </a:bodyPr>
          <a:lstStyle/>
          <a:p>
            <a:pPr indent="0" lvl="0" marL="216000" marR="0" rtl="0" algn="l">
              <a:spcBef>
                <a:spcPts val="0"/>
              </a:spcBef>
              <a:spcAft>
                <a:spcPts val="0"/>
              </a:spcAft>
              <a:buNone/>
            </a:pPr>
            <a:r>
              <a:rPr lang="da-DK" sz="1600">
                <a:solidFill>
                  <a:schemeClr val="dk1"/>
                </a:solidFill>
                <a:latin typeface="Calibri"/>
                <a:ea typeface="Calibri"/>
                <a:cs typeface="Calibri"/>
                <a:sym typeface="Calibri"/>
              </a:rPr>
              <a:t>ref. DigCompEdu Area 3: Teaching and Learning</a:t>
            </a:r>
            <a:endParaRPr/>
          </a:p>
        </p:txBody>
      </p:sp>
      <p:sp>
        <p:nvSpPr>
          <p:cNvPr id="197" name="Google Shape;197;p24"/>
          <p:cNvSpPr txBox="1"/>
          <p:nvPr/>
        </p:nvSpPr>
        <p:spPr>
          <a:xfrm>
            <a:off x="675241" y="3740993"/>
            <a:ext cx="4830077" cy="830997"/>
          </a:xfrm>
          <a:prstGeom prst="rect">
            <a:avLst/>
          </a:prstGeom>
          <a:noFill/>
          <a:ln>
            <a:noFill/>
          </a:ln>
        </p:spPr>
        <p:txBody>
          <a:bodyPr anchorCtr="0" anchor="t" bIns="45700" lIns="91425" spcFirstLastPara="1" rIns="91425" wrap="square" tIns="45700">
            <a:spAutoFit/>
          </a:bodyPr>
          <a:lstStyle/>
          <a:p>
            <a:pPr indent="0" lvl="0" marL="216000" marR="0" rtl="0" algn="l">
              <a:spcBef>
                <a:spcPts val="0"/>
              </a:spcBef>
              <a:spcAft>
                <a:spcPts val="0"/>
              </a:spcAft>
              <a:buNone/>
            </a:pPr>
            <a:r>
              <a:rPr lang="da-DK" sz="2400">
                <a:solidFill>
                  <a:schemeClr val="dk1"/>
                </a:solidFill>
                <a:latin typeface="Calibri"/>
                <a:ea typeface="Calibri"/>
                <a:cs typeface="Calibri"/>
                <a:sym typeface="Calibri"/>
              </a:rPr>
              <a:t>Partner: </a:t>
            </a:r>
            <a:r>
              <a:rPr b="1" lang="da-DK" sz="2400">
                <a:solidFill>
                  <a:srgbClr val="1CBECC"/>
                </a:solidFill>
                <a:latin typeface="Calibri"/>
                <a:ea typeface="Calibri"/>
                <a:cs typeface="Calibri"/>
                <a:sym typeface="Calibri"/>
              </a:rPr>
              <a:t>NLP Aalborg/ Center for Unges Livsmestring – </a:t>
            </a:r>
            <a:endParaRPr/>
          </a:p>
        </p:txBody>
      </p:sp>
      <p:grpSp>
        <p:nvGrpSpPr>
          <p:cNvPr id="198" name="Google Shape;198;p24"/>
          <p:cNvGrpSpPr/>
          <p:nvPr/>
        </p:nvGrpSpPr>
        <p:grpSpPr>
          <a:xfrm>
            <a:off x="6956441" y="2169866"/>
            <a:ext cx="3600000" cy="2557180"/>
            <a:chOff x="7014810" y="2231426"/>
            <a:chExt cx="3530427" cy="2557180"/>
          </a:xfrm>
        </p:grpSpPr>
        <p:sp>
          <p:nvSpPr>
            <p:cNvPr id="199" name="Google Shape;199;p24"/>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0" name="Google Shape;200;p24"/>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1" name="Google Shape;201;p24"/>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2" name="Google Shape;202;p24"/>
            <p:cNvSpPr/>
            <p:nvPr/>
          </p:nvSpPr>
          <p:spPr>
            <a:xfrm>
              <a:off x="8761211" y="4248749"/>
              <a:ext cx="230217" cy="30916"/>
            </a:xfrm>
            <a:custGeom>
              <a:rect b="b" l="l" r="r" t="t"/>
              <a:pathLst>
                <a:path extrusionOk="0" h="28731" w="215482">
                  <a:moveTo>
                    <a:pt x="202611" y="14825"/>
                  </a:moveTo>
                  <a:lnTo>
                    <a:pt x="14825"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3" name="Google Shape;203;p24"/>
            <p:cNvSpPr/>
            <p:nvPr/>
          </p:nvSpPr>
          <p:spPr>
            <a:xfrm>
              <a:off x="8793318" y="4376805"/>
              <a:ext cx="30695" cy="154583"/>
            </a:xfrm>
            <a:custGeom>
              <a:rect b="b" l="l" r="r" t="t"/>
              <a:pathLst>
                <a:path extrusionOk="0" h="143655" w="28731">
                  <a:moveTo>
                    <a:pt x="14825" y="14825"/>
                  </a:moveTo>
                  <a:lnTo>
                    <a:pt x="14825" y="129864"/>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4" name="Google Shape;204;p24"/>
            <p:cNvSpPr/>
            <p:nvPr/>
          </p:nvSpPr>
          <p:spPr>
            <a:xfrm>
              <a:off x="8388137" y="4525388"/>
              <a:ext cx="841055" cy="30916"/>
            </a:xfrm>
            <a:custGeom>
              <a:rect b="b" l="l" r="r" t="t"/>
              <a:pathLst>
                <a:path extrusionOk="0" h="28731" w="787230">
                  <a:moveTo>
                    <a:pt x="774474" y="14825"/>
                  </a:moveTo>
                  <a:lnTo>
                    <a:pt x="14825"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5" name="Google Shape;205;p24"/>
            <p:cNvSpPr/>
            <p:nvPr/>
          </p:nvSpPr>
          <p:spPr>
            <a:xfrm>
              <a:off x="8435226" y="3567662"/>
              <a:ext cx="540240" cy="30916"/>
            </a:xfrm>
            <a:custGeom>
              <a:rect b="b" l="l" r="r" t="t"/>
              <a:pathLst>
                <a:path extrusionOk="0" h="28731" w="505666">
                  <a:moveTo>
                    <a:pt x="14825" y="14825"/>
                  </a:moveTo>
                  <a:lnTo>
                    <a:pt x="492479"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6" name="Google Shape;206;p24"/>
            <p:cNvSpPr/>
            <p:nvPr/>
          </p:nvSpPr>
          <p:spPr>
            <a:xfrm>
              <a:off x="8450665" y="3653268"/>
              <a:ext cx="392901" cy="30916"/>
            </a:xfrm>
            <a:custGeom>
              <a:rect b="b" l="l" r="r" t="t"/>
              <a:pathLst>
                <a:path extrusionOk="0" h="28731" w="367757">
                  <a:moveTo>
                    <a:pt x="14825" y="14825"/>
                  </a:moveTo>
                  <a:lnTo>
                    <a:pt x="355001"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7" name="Google Shape;207;p24"/>
            <p:cNvSpPr/>
            <p:nvPr/>
          </p:nvSpPr>
          <p:spPr>
            <a:xfrm>
              <a:off x="8450665" y="3754519"/>
              <a:ext cx="224076" cy="30916"/>
            </a:xfrm>
            <a:custGeom>
              <a:rect b="b" l="l" r="r" t="t"/>
              <a:pathLst>
                <a:path extrusionOk="0" h="28731" w="209736">
                  <a:moveTo>
                    <a:pt x="14825" y="14825"/>
                  </a:moveTo>
                  <a:lnTo>
                    <a:pt x="195745"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8" name="Google Shape;208;p24"/>
            <p:cNvSpPr/>
            <p:nvPr/>
          </p:nvSpPr>
          <p:spPr>
            <a:xfrm>
              <a:off x="8458370" y="3863408"/>
              <a:ext cx="178034" cy="30916"/>
            </a:xfrm>
            <a:custGeom>
              <a:rect b="b" l="l" r="r" t="t"/>
              <a:pathLst>
                <a:path extrusionOk="0" h="28731" w="166640">
                  <a:moveTo>
                    <a:pt x="14825" y="14825"/>
                  </a:moveTo>
                  <a:lnTo>
                    <a:pt x="152332"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9" name="Google Shape;209;p24"/>
            <p:cNvSpPr/>
            <p:nvPr/>
          </p:nvSpPr>
          <p:spPr>
            <a:xfrm>
              <a:off x="8667160" y="3863408"/>
              <a:ext cx="178034" cy="30916"/>
            </a:xfrm>
            <a:custGeom>
              <a:rect b="b" l="l" r="r" t="t"/>
              <a:pathLst>
                <a:path extrusionOk="0" h="28731" w="166640">
                  <a:moveTo>
                    <a:pt x="14825" y="14825"/>
                  </a:moveTo>
                  <a:lnTo>
                    <a:pt x="152361"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0" name="Google Shape;210;p24"/>
            <p:cNvSpPr/>
            <p:nvPr/>
          </p:nvSpPr>
          <p:spPr>
            <a:xfrm>
              <a:off x="8875982" y="3863408"/>
              <a:ext cx="178034" cy="30916"/>
            </a:xfrm>
            <a:custGeom>
              <a:rect b="b" l="l" r="r" t="t"/>
              <a:pathLst>
                <a:path extrusionOk="0" h="28731" w="166640">
                  <a:moveTo>
                    <a:pt x="14825" y="14825"/>
                  </a:moveTo>
                  <a:lnTo>
                    <a:pt x="152275"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1" name="Google Shape;211;p24"/>
            <p:cNvSpPr/>
            <p:nvPr/>
          </p:nvSpPr>
          <p:spPr>
            <a:xfrm>
              <a:off x="9084710" y="3863408"/>
              <a:ext cx="178034" cy="30916"/>
            </a:xfrm>
            <a:custGeom>
              <a:rect b="b" l="l" r="r" t="t"/>
              <a:pathLst>
                <a:path extrusionOk="0" h="28731" w="166640">
                  <a:moveTo>
                    <a:pt x="14825" y="14825"/>
                  </a:moveTo>
                  <a:lnTo>
                    <a:pt x="152332" y="14825"/>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2" name="Google Shape;212;p24"/>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213" name="Google Shape;213;p24"/>
            <p:cNvGrpSpPr/>
            <p:nvPr/>
          </p:nvGrpSpPr>
          <p:grpSpPr>
            <a:xfrm>
              <a:off x="9429237" y="3528606"/>
              <a:ext cx="1116000" cy="1260000"/>
              <a:chOff x="9540997" y="3559086"/>
              <a:chExt cx="1000670" cy="1147040"/>
            </a:xfrm>
          </p:grpSpPr>
          <p:sp>
            <p:nvSpPr>
              <p:cNvPr id="214" name="Google Shape;214;p24"/>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5" name="Google Shape;215;p24"/>
              <p:cNvSpPr/>
              <p:nvPr/>
            </p:nvSpPr>
            <p:spPr>
              <a:xfrm>
                <a:off x="9937812" y="4019181"/>
                <a:ext cx="89016" cy="157674"/>
              </a:xfrm>
              <a:custGeom>
                <a:rect b="b" l="l" r="r" t="t"/>
                <a:pathLst>
                  <a:path extrusionOk="0" h="146528" w="83320">
                    <a:moveTo>
                      <a:pt x="16506" y="16506"/>
                    </a:moveTo>
                    <a:lnTo>
                      <a:pt x="66986" y="132637"/>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6" name="Google Shape;216;p24"/>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905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17" name="Google Shape;217;p24"/>
            <p:cNvSpPr/>
            <p:nvPr/>
          </p:nvSpPr>
          <p:spPr>
            <a:xfrm>
              <a:off x="7559157" y="3941794"/>
              <a:ext cx="81362" cy="185905"/>
            </a:xfrm>
            <a:custGeom>
              <a:rect b="b" l="l" r="r" t="t"/>
              <a:pathLst>
                <a:path extrusionOk="0" h="152274" w="66081">
                  <a:moveTo>
                    <a:pt x="16872" y="16872"/>
                  </a:moveTo>
                  <a:lnTo>
                    <a:pt x="49942" y="136911"/>
                  </a:ln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8" name="Google Shape;218;p24"/>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9" name="Google Shape;219;p24"/>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905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0" name="Google Shape;220;p24"/>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905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1" name="Shape 741"/>
        <p:cNvGrpSpPr/>
        <p:nvPr/>
      </p:nvGrpSpPr>
      <p:grpSpPr>
        <a:xfrm>
          <a:off x="0" y="0"/>
          <a:ext cx="0" cy="0"/>
          <a:chOff x="0" y="0"/>
          <a:chExt cx="0" cy="0"/>
        </a:xfrm>
      </p:grpSpPr>
      <p:sp>
        <p:nvSpPr>
          <p:cNvPr id="742" name="Google Shape;742;p42"/>
          <p:cNvSpPr/>
          <p:nvPr/>
        </p:nvSpPr>
        <p:spPr>
          <a:xfrm>
            <a:off x="443534" y="469784"/>
            <a:ext cx="7232394" cy="511728"/>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00000"/>
              </a:lnSpc>
              <a:spcBef>
                <a:spcPts val="0"/>
              </a:spcBef>
              <a:spcAft>
                <a:spcPts val="0"/>
              </a:spcAft>
              <a:buNone/>
            </a:pPr>
            <a:r>
              <a:t/>
            </a:r>
            <a:endParaRPr b="1" sz="18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dynamisk, digitalt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
        <p:nvSpPr>
          <p:cNvPr id="743" name="Google Shape;743;p42"/>
          <p:cNvSpPr txBox="1"/>
          <p:nvPr/>
        </p:nvSpPr>
        <p:spPr>
          <a:xfrm>
            <a:off x="626290" y="2059590"/>
            <a:ext cx="8367078"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4.1 </a:t>
            </a:r>
            <a:r>
              <a:rPr b="1" i="0" lang="da-DK" sz="1800" u="none" cap="none" strike="noStrike">
                <a:solidFill>
                  <a:srgbClr val="000000"/>
                </a:solidFill>
                <a:latin typeface="Calibri"/>
                <a:ea typeface="Calibri"/>
                <a:cs typeface="Calibri"/>
                <a:sym typeface="Calibri"/>
              </a:rPr>
              <a:t>Rammen for at skabe et dynamisk, digitalt klasselokale</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Det nedstående tilbyder underviseren på erhvervsuddannelserne en ramme til at skabe et dynamisk, klasselokale.</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Der er fokus på at optimere og professionalisere </a:t>
            </a:r>
            <a:r>
              <a:rPr b="1" i="0" lang="da-DK" sz="1800" u="none" cap="none" strike="noStrike">
                <a:solidFill>
                  <a:srgbClr val="000000"/>
                </a:solidFill>
                <a:latin typeface="Calibri"/>
                <a:ea typeface="Calibri"/>
                <a:cs typeface="Calibri"/>
                <a:sym typeface="Calibri"/>
              </a:rPr>
              <a:t>samarbejdsevner og de relationelle evner</a:t>
            </a:r>
            <a:r>
              <a:rPr b="0" i="0" lang="da-DK" sz="1800" u="none" cap="none" strike="noStrike">
                <a:solidFill>
                  <a:srgbClr val="000000"/>
                </a:solidFill>
                <a:latin typeface="Calibri"/>
                <a:ea typeface="Calibri"/>
                <a:cs typeface="Calibri"/>
                <a:sym typeface="Calibri"/>
              </a:rPr>
              <a:t> på en digital platform. Undervisningen bør </a:t>
            </a:r>
            <a:r>
              <a:rPr b="1" i="0" lang="da-DK" sz="1800" u="none" cap="none" strike="noStrike">
                <a:solidFill>
                  <a:srgbClr val="000000"/>
                </a:solidFill>
                <a:latin typeface="Calibri"/>
                <a:ea typeface="Calibri"/>
                <a:cs typeface="Calibri"/>
                <a:sym typeface="Calibri"/>
              </a:rPr>
              <a:t>tilpasses</a:t>
            </a:r>
            <a:r>
              <a:rPr b="0" i="0" lang="da-DK" sz="1800" u="none" cap="none" strike="noStrike">
                <a:solidFill>
                  <a:srgbClr val="000000"/>
                </a:solidFill>
                <a:latin typeface="Calibri"/>
                <a:ea typeface="Calibri"/>
                <a:cs typeface="Calibri"/>
                <a:sym typeface="Calibri"/>
              </a:rPr>
              <a:t>, så den passer til en 2D digital kontekst med dens styrker og udfordringer (se ovenfor).</a:t>
            </a:r>
            <a:endParaRPr b="0" i="0" sz="1800" u="none" cap="none" strike="noStrike">
              <a:solidFill>
                <a:schemeClr val="dk1"/>
              </a:solidFill>
              <a:latin typeface="Calibri"/>
              <a:ea typeface="Calibri"/>
              <a:cs typeface="Calibri"/>
              <a:sym typeface="Calibri"/>
            </a:endParaRPr>
          </a:p>
        </p:txBody>
      </p:sp>
      <p:cxnSp>
        <p:nvCxnSpPr>
          <p:cNvPr id="744" name="Google Shape;744;p42"/>
          <p:cNvCxnSpPr/>
          <p:nvPr/>
        </p:nvCxnSpPr>
        <p:spPr>
          <a:xfrm>
            <a:off x="545098" y="5459949"/>
            <a:ext cx="9469120" cy="0"/>
          </a:xfrm>
          <a:prstGeom prst="straightConnector1">
            <a:avLst/>
          </a:prstGeom>
          <a:noFill/>
          <a:ln cap="flat" cmpd="sng" w="9525">
            <a:solidFill>
              <a:srgbClr val="1CBECC"/>
            </a:solidFill>
            <a:prstDash val="dash"/>
            <a:round/>
            <a:headEnd len="sm" w="sm" type="none"/>
            <a:tailEnd len="sm" w="sm" type="none"/>
          </a:ln>
        </p:spPr>
      </p:cxnSp>
      <p:grpSp>
        <p:nvGrpSpPr>
          <p:cNvPr id="745" name="Google Shape;745;p42"/>
          <p:cNvGrpSpPr/>
          <p:nvPr/>
        </p:nvGrpSpPr>
        <p:grpSpPr>
          <a:xfrm>
            <a:off x="10207680" y="3002019"/>
            <a:ext cx="1440000" cy="1022872"/>
            <a:chOff x="7014810" y="2231426"/>
            <a:chExt cx="3530427" cy="2557180"/>
          </a:xfrm>
        </p:grpSpPr>
        <p:sp>
          <p:nvSpPr>
            <p:cNvPr id="746" name="Google Shape;746;p42"/>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47" name="Google Shape;747;p42"/>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48" name="Google Shape;748;p42"/>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49" name="Google Shape;749;p42"/>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0" name="Google Shape;750;p42"/>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1" name="Google Shape;751;p42"/>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2" name="Google Shape;752;p42"/>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3" name="Google Shape;753;p42"/>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4" name="Google Shape;754;p42"/>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5" name="Google Shape;755;p42"/>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6" name="Google Shape;756;p42"/>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7" name="Google Shape;757;p42"/>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8" name="Google Shape;758;p42"/>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9" name="Google Shape;759;p42"/>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760" name="Google Shape;760;p42"/>
            <p:cNvGrpSpPr/>
            <p:nvPr/>
          </p:nvGrpSpPr>
          <p:grpSpPr>
            <a:xfrm>
              <a:off x="9429237" y="3528606"/>
              <a:ext cx="1116000" cy="1260000"/>
              <a:chOff x="9540997" y="3559086"/>
              <a:chExt cx="1000670" cy="1147040"/>
            </a:xfrm>
          </p:grpSpPr>
          <p:sp>
            <p:nvSpPr>
              <p:cNvPr id="761" name="Google Shape;761;p42"/>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62" name="Google Shape;762;p42"/>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63" name="Google Shape;763;p42"/>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764" name="Google Shape;764;p42"/>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65" name="Google Shape;765;p42"/>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66" name="Google Shape;766;p42"/>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67" name="Google Shape;767;p42"/>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1" name="Shape 771"/>
        <p:cNvGrpSpPr/>
        <p:nvPr/>
      </p:nvGrpSpPr>
      <p:grpSpPr>
        <a:xfrm>
          <a:off x="0" y="0"/>
          <a:ext cx="0" cy="0"/>
          <a:chOff x="0" y="0"/>
          <a:chExt cx="0" cy="0"/>
        </a:xfrm>
      </p:grpSpPr>
      <p:sp>
        <p:nvSpPr>
          <p:cNvPr id="772" name="Google Shape;772;p43"/>
          <p:cNvSpPr txBox="1"/>
          <p:nvPr/>
        </p:nvSpPr>
        <p:spPr>
          <a:xfrm>
            <a:off x="626290" y="2059590"/>
            <a:ext cx="8467746"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4.1 </a:t>
            </a:r>
            <a:r>
              <a:rPr b="1" i="0" lang="da-DK" sz="1800" u="none" cap="none" strike="noStrike">
                <a:solidFill>
                  <a:srgbClr val="000000"/>
                </a:solidFill>
                <a:latin typeface="Calibri"/>
                <a:ea typeface="Calibri"/>
                <a:cs typeface="Calibri"/>
                <a:sym typeface="Calibri"/>
              </a:rPr>
              <a:t>Rammen for at skabe et dynamisk, digitalt klasselokale</a:t>
            </a:r>
            <a:endParaRPr b="1"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I de følgende foreslåede</a:t>
            </a:r>
            <a:r>
              <a:rPr b="1" i="0" lang="da-DK" sz="1800" u="none" cap="none" strike="noStrike">
                <a:solidFill>
                  <a:srgbClr val="000000"/>
                </a:solidFill>
                <a:latin typeface="Calibri"/>
                <a:ea typeface="Calibri"/>
                <a:cs typeface="Calibri"/>
                <a:sym typeface="Calibri"/>
              </a:rPr>
              <a:t> øvelser </a:t>
            </a:r>
            <a:r>
              <a:rPr b="0" i="0" lang="da-DK" sz="1800" u="none" cap="none" strike="noStrike">
                <a:solidFill>
                  <a:srgbClr val="000000"/>
                </a:solidFill>
                <a:latin typeface="Calibri"/>
                <a:ea typeface="Calibri"/>
                <a:cs typeface="Calibri"/>
                <a:sym typeface="Calibri"/>
              </a:rPr>
              <a:t>kan erhvervsuddannelsen blive i stand til at understøtte og optimere det digitale klasselokale med værktøjer, der kan fremme samarbejdet mellem elever (og underviser/institution). Øvelserne er delvist baseret på gruppearbejde (teamwork) i den digitale klasse.</a:t>
            </a:r>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Underviseren sætter gruppearbejdet op, så det kan understøtte samarbejde og samarbejdsevner og sociale relationer, og underviseren forbliver ansvarlig for den lærerledede proces med gruppearbejde – for strategisk at blande eleverne, opretholde et trygt og sikkert klasselokale mv.</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t/>
            </a:r>
            <a:endParaRPr b="0" i="0" sz="1200" u="none" cap="none" strike="noStrike">
              <a:solidFill>
                <a:schemeClr val="dk1"/>
              </a:solidFill>
              <a:latin typeface="Calibri"/>
              <a:ea typeface="Calibri"/>
              <a:cs typeface="Calibri"/>
              <a:sym typeface="Calibri"/>
            </a:endParaRPr>
          </a:p>
        </p:txBody>
      </p:sp>
      <p:cxnSp>
        <p:nvCxnSpPr>
          <p:cNvPr id="773" name="Google Shape;773;p43"/>
          <p:cNvCxnSpPr/>
          <p:nvPr/>
        </p:nvCxnSpPr>
        <p:spPr>
          <a:xfrm>
            <a:off x="443534" y="5336633"/>
            <a:ext cx="9469120" cy="0"/>
          </a:xfrm>
          <a:prstGeom prst="straightConnector1">
            <a:avLst/>
          </a:prstGeom>
          <a:noFill/>
          <a:ln cap="flat" cmpd="sng" w="9525">
            <a:solidFill>
              <a:srgbClr val="1CBECC"/>
            </a:solidFill>
            <a:prstDash val="dash"/>
            <a:round/>
            <a:headEnd len="sm" w="sm" type="none"/>
            <a:tailEnd len="sm" w="sm" type="none"/>
          </a:ln>
        </p:spPr>
      </p:cxnSp>
      <p:grpSp>
        <p:nvGrpSpPr>
          <p:cNvPr id="774" name="Google Shape;774;p43"/>
          <p:cNvGrpSpPr/>
          <p:nvPr/>
        </p:nvGrpSpPr>
        <p:grpSpPr>
          <a:xfrm>
            <a:off x="10207680" y="3002019"/>
            <a:ext cx="1440000" cy="1022872"/>
            <a:chOff x="7014810" y="2231426"/>
            <a:chExt cx="3530427" cy="2557180"/>
          </a:xfrm>
        </p:grpSpPr>
        <p:sp>
          <p:nvSpPr>
            <p:cNvPr id="775" name="Google Shape;775;p43"/>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6" name="Google Shape;776;p43"/>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7" name="Google Shape;777;p43"/>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8" name="Google Shape;778;p43"/>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9" name="Google Shape;779;p43"/>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0" name="Google Shape;780;p43"/>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1" name="Google Shape;781;p43"/>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2" name="Google Shape;782;p43"/>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3" name="Google Shape;783;p43"/>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4" name="Google Shape;784;p43"/>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5" name="Google Shape;785;p43"/>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6" name="Google Shape;786;p43"/>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7" name="Google Shape;787;p43"/>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8" name="Google Shape;788;p43"/>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789" name="Google Shape;789;p43"/>
            <p:cNvGrpSpPr/>
            <p:nvPr/>
          </p:nvGrpSpPr>
          <p:grpSpPr>
            <a:xfrm>
              <a:off x="9429237" y="3528606"/>
              <a:ext cx="1116000" cy="1260000"/>
              <a:chOff x="9540997" y="3559086"/>
              <a:chExt cx="1000670" cy="1147040"/>
            </a:xfrm>
          </p:grpSpPr>
          <p:sp>
            <p:nvSpPr>
              <p:cNvPr id="790" name="Google Shape;790;p43"/>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1" name="Google Shape;791;p43"/>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2" name="Google Shape;792;p43"/>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793" name="Google Shape;793;p43"/>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4" name="Google Shape;794;p43"/>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5" name="Google Shape;795;p43"/>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6" name="Google Shape;796;p43"/>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797" name="Google Shape;797;p43"/>
          <p:cNvSpPr/>
          <p:nvPr/>
        </p:nvSpPr>
        <p:spPr>
          <a:xfrm>
            <a:off x="443534" y="469784"/>
            <a:ext cx="7232394" cy="511728"/>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00000"/>
              </a:lnSpc>
              <a:spcBef>
                <a:spcPts val="0"/>
              </a:spcBef>
              <a:spcAft>
                <a:spcPts val="0"/>
              </a:spcAft>
              <a:buNone/>
            </a:pPr>
            <a:r>
              <a:t/>
            </a:r>
            <a:endParaRPr b="1" sz="18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dynamisk, digitalt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1" name="Shape 801"/>
        <p:cNvGrpSpPr/>
        <p:nvPr/>
      </p:nvGrpSpPr>
      <p:grpSpPr>
        <a:xfrm>
          <a:off x="0" y="0"/>
          <a:ext cx="0" cy="0"/>
          <a:chOff x="0" y="0"/>
          <a:chExt cx="0" cy="0"/>
        </a:xfrm>
      </p:grpSpPr>
      <p:sp>
        <p:nvSpPr>
          <p:cNvPr id="802" name="Google Shape;802;p44"/>
          <p:cNvSpPr txBox="1"/>
          <p:nvPr/>
        </p:nvSpPr>
        <p:spPr>
          <a:xfrm>
            <a:off x="626290" y="2059590"/>
            <a:ext cx="8484154"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4.2 </a:t>
            </a:r>
            <a:r>
              <a:rPr b="1" i="0" lang="da-DK" sz="1800" u="none" cap="none" strike="noStrike">
                <a:solidFill>
                  <a:srgbClr val="000000"/>
                </a:solidFill>
                <a:latin typeface="Calibri"/>
                <a:ea typeface="Calibri"/>
                <a:cs typeface="Calibri"/>
                <a:sym typeface="Calibri"/>
              </a:rPr>
              <a:t>Start af online lektionen og introduktion af emnet</a:t>
            </a:r>
            <a:endParaRPr b="1" i="0" sz="1800" u="none" cap="none" strike="noStrike">
              <a:solidFill>
                <a:srgbClr val="000000"/>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Underviseren kan overveje at starte online lektionen med at spille en sang (for eksempel "Count on Me" af Bruno Mars - teksten understøtter opbygning af relationer i et trygt, sikkert miljø i klasselokalet).</a:t>
            </a:r>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Den overordnede </a:t>
            </a:r>
            <a:r>
              <a:rPr b="1" i="0" lang="da-DK" sz="1800" u="none" cap="none" strike="noStrike">
                <a:solidFill>
                  <a:srgbClr val="000000"/>
                </a:solidFill>
                <a:latin typeface="Calibri"/>
                <a:ea typeface="Calibri"/>
                <a:cs typeface="Calibri"/>
                <a:sym typeface="Calibri"/>
              </a:rPr>
              <a:t>brug af musik</a:t>
            </a:r>
            <a:r>
              <a:rPr b="0" i="0" lang="da-DK" sz="1800" u="none" cap="none" strike="noStrike">
                <a:solidFill>
                  <a:srgbClr val="000000"/>
                </a:solidFill>
                <a:latin typeface="Calibri"/>
                <a:ea typeface="Calibri"/>
                <a:cs typeface="Calibri"/>
                <a:sym typeface="Calibri"/>
              </a:rPr>
              <a:t> i starten er med til at skabe rammer og markere, at det er noget helt andet end den formelle, velkendte læringskontekst på skolen.</a:t>
            </a:r>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Desuden genererer musikken en</a:t>
            </a:r>
            <a:r>
              <a:rPr b="1" i="0" lang="da-DK" sz="1800" u="none" cap="none" strike="noStrike">
                <a:solidFill>
                  <a:srgbClr val="000000"/>
                </a:solidFill>
                <a:latin typeface="Calibri"/>
                <a:ea typeface="Calibri"/>
                <a:cs typeface="Calibri"/>
                <a:sym typeface="Calibri"/>
              </a:rPr>
              <a:t> følelse og atmosfære af inklusion og positiv stemning </a:t>
            </a:r>
            <a:r>
              <a:rPr b="0" i="0" lang="da-DK" sz="1800" u="none" cap="none" strike="noStrike">
                <a:solidFill>
                  <a:srgbClr val="000000"/>
                </a:solidFill>
                <a:latin typeface="Calibri"/>
                <a:ea typeface="Calibri"/>
                <a:cs typeface="Calibri"/>
                <a:sym typeface="Calibri"/>
              </a:rPr>
              <a:t>i klasselokalet og i kroppen og sindet hos hver elev. Og musik er et fantastisk værktøj til straks at røre os dybt inde uden filtre, uden at skulle behandle det først.</a:t>
            </a:r>
            <a:endParaRPr b="0" i="0" sz="1800" u="none" cap="none" strike="noStrike">
              <a:solidFill>
                <a:schemeClr val="dk1"/>
              </a:solidFill>
              <a:latin typeface="Calibri"/>
              <a:ea typeface="Calibri"/>
              <a:cs typeface="Calibri"/>
              <a:sym typeface="Calibri"/>
            </a:endParaRPr>
          </a:p>
        </p:txBody>
      </p:sp>
      <p:cxnSp>
        <p:nvCxnSpPr>
          <p:cNvPr id="803" name="Google Shape;803;p44"/>
          <p:cNvCxnSpPr/>
          <p:nvPr/>
        </p:nvCxnSpPr>
        <p:spPr>
          <a:xfrm>
            <a:off x="626290" y="5535740"/>
            <a:ext cx="9469120" cy="0"/>
          </a:xfrm>
          <a:prstGeom prst="straightConnector1">
            <a:avLst/>
          </a:prstGeom>
          <a:noFill/>
          <a:ln cap="flat" cmpd="sng" w="9525">
            <a:solidFill>
              <a:srgbClr val="1CBECC"/>
            </a:solidFill>
            <a:prstDash val="dash"/>
            <a:round/>
            <a:headEnd len="sm" w="sm" type="none"/>
            <a:tailEnd len="sm" w="sm" type="none"/>
          </a:ln>
        </p:spPr>
      </p:cxnSp>
      <p:grpSp>
        <p:nvGrpSpPr>
          <p:cNvPr id="804" name="Google Shape;804;p44"/>
          <p:cNvGrpSpPr/>
          <p:nvPr/>
        </p:nvGrpSpPr>
        <p:grpSpPr>
          <a:xfrm>
            <a:off x="10207680" y="3002019"/>
            <a:ext cx="1440000" cy="1022872"/>
            <a:chOff x="7014810" y="2231426"/>
            <a:chExt cx="3530427" cy="2557180"/>
          </a:xfrm>
        </p:grpSpPr>
        <p:sp>
          <p:nvSpPr>
            <p:cNvPr id="805" name="Google Shape;805;p44"/>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06" name="Google Shape;806;p44"/>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07" name="Google Shape;807;p44"/>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08" name="Google Shape;808;p44"/>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09" name="Google Shape;809;p44"/>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0" name="Google Shape;810;p44"/>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1" name="Google Shape;811;p44"/>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2" name="Google Shape;812;p44"/>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3" name="Google Shape;813;p44"/>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4" name="Google Shape;814;p44"/>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5" name="Google Shape;815;p44"/>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6" name="Google Shape;816;p44"/>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7" name="Google Shape;817;p44"/>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8" name="Google Shape;818;p44"/>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819" name="Google Shape;819;p44"/>
            <p:cNvGrpSpPr/>
            <p:nvPr/>
          </p:nvGrpSpPr>
          <p:grpSpPr>
            <a:xfrm>
              <a:off x="9429237" y="3528606"/>
              <a:ext cx="1116000" cy="1260000"/>
              <a:chOff x="9540997" y="3559086"/>
              <a:chExt cx="1000670" cy="1147040"/>
            </a:xfrm>
          </p:grpSpPr>
          <p:sp>
            <p:nvSpPr>
              <p:cNvPr id="820" name="Google Shape;820;p44"/>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21" name="Google Shape;821;p44"/>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22" name="Google Shape;822;p44"/>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823" name="Google Shape;823;p44"/>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24" name="Google Shape;824;p44"/>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25" name="Google Shape;825;p44"/>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26" name="Google Shape;826;p44"/>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827" name="Google Shape;827;p44"/>
          <p:cNvSpPr/>
          <p:nvPr/>
        </p:nvSpPr>
        <p:spPr>
          <a:xfrm>
            <a:off x="443534" y="469784"/>
            <a:ext cx="7232394" cy="511728"/>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00000"/>
              </a:lnSpc>
              <a:spcBef>
                <a:spcPts val="0"/>
              </a:spcBef>
              <a:spcAft>
                <a:spcPts val="0"/>
              </a:spcAft>
              <a:buNone/>
            </a:pPr>
            <a:r>
              <a:t/>
            </a:r>
            <a:endParaRPr b="1" sz="18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dynamisk, digitalt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1" name="Shape 831"/>
        <p:cNvGrpSpPr/>
        <p:nvPr/>
      </p:nvGrpSpPr>
      <p:grpSpPr>
        <a:xfrm>
          <a:off x="0" y="0"/>
          <a:ext cx="0" cy="0"/>
          <a:chOff x="0" y="0"/>
          <a:chExt cx="0" cy="0"/>
        </a:xfrm>
      </p:grpSpPr>
      <p:sp>
        <p:nvSpPr>
          <p:cNvPr id="832" name="Google Shape;832;p45"/>
          <p:cNvSpPr txBox="1"/>
          <p:nvPr/>
        </p:nvSpPr>
        <p:spPr>
          <a:xfrm>
            <a:off x="544320" y="1614973"/>
            <a:ext cx="8871755"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4.2 </a:t>
            </a:r>
            <a:r>
              <a:rPr b="1" i="0" lang="da-DK" sz="1800" u="none" cap="none" strike="noStrike">
                <a:solidFill>
                  <a:srgbClr val="000000"/>
                </a:solidFill>
                <a:latin typeface="Calibri"/>
                <a:ea typeface="Calibri"/>
                <a:cs typeface="Calibri"/>
                <a:sym typeface="Calibri"/>
              </a:rPr>
              <a:t>Start af online lektionen og introduktion af emnet</a:t>
            </a:r>
            <a:endParaRPr b="1" i="0" sz="1800" u="none" cap="none" strike="noStrike">
              <a:solidFill>
                <a:srgbClr val="000000"/>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For at kunne skabe et trygt, sikkert og dynamisk digitalt klasselokale deler deltagerne (studerende og underviser) en </a:t>
            </a:r>
            <a:r>
              <a:rPr b="1" i="0" lang="da-DK" sz="1800" u="none" cap="none" strike="noStrike">
                <a:solidFill>
                  <a:srgbClr val="000000"/>
                </a:solidFill>
                <a:latin typeface="Calibri"/>
                <a:ea typeface="Calibri"/>
                <a:cs typeface="Calibri"/>
                <a:sym typeface="Calibri"/>
              </a:rPr>
              <a:t>nylig god oplevelse</a:t>
            </a:r>
            <a:r>
              <a:rPr b="0" i="0" lang="da-DK" sz="1800" u="none" cap="none" strike="noStrike">
                <a:solidFill>
                  <a:srgbClr val="000000"/>
                </a:solidFill>
                <a:latin typeface="Calibri"/>
                <a:ea typeface="Calibri"/>
                <a:cs typeface="Calibri"/>
                <a:sym typeface="Calibri"/>
              </a:rPr>
              <a:t>. Den fungerer som en isbryder og "samhørighedsbooster" i det digitale klasselokale.</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For at lave en analogi virker det som at få "likes" på sociale medier. Det gør dig glad og positiv. Det er personlig, rørende, genkendelig og lavmælt. Du kan identificere dig med de andre elever og underviseren i klassen på grund af deres historier og oplevelser. Du kan se dem i et andet lys - som "et helt menneske" - gøre "normale" ting som at gå en tur eller mødes med en ven. Det bliver følelsesladet på en god måde, fremmer deltagernes </a:t>
            </a:r>
            <a:r>
              <a:rPr b="1" i="0" lang="da-DK" sz="1800" u="none" cap="none" strike="noStrike">
                <a:solidFill>
                  <a:srgbClr val="000000"/>
                </a:solidFill>
                <a:latin typeface="Calibri"/>
                <a:ea typeface="Calibri"/>
                <a:cs typeface="Calibri"/>
                <a:sym typeface="Calibri"/>
              </a:rPr>
              <a:t>empati</a:t>
            </a:r>
            <a:r>
              <a:rPr b="0" i="0" lang="da-DK" sz="1800" u="none" cap="none" strike="noStrike">
                <a:solidFill>
                  <a:srgbClr val="000000"/>
                </a:solidFill>
                <a:latin typeface="Calibri"/>
                <a:ea typeface="Calibri"/>
                <a:cs typeface="Calibri"/>
                <a:sym typeface="Calibri"/>
              </a:rPr>
              <a:t> og skaber de perfekte rammer for næste del.</a:t>
            </a:r>
            <a:endParaRPr b="0" i="0" sz="1800" u="none" cap="none" strike="noStrike">
              <a:solidFill>
                <a:schemeClr val="dk1"/>
              </a:solidFill>
              <a:latin typeface="Calibri"/>
              <a:ea typeface="Calibri"/>
              <a:cs typeface="Calibri"/>
              <a:sym typeface="Calibri"/>
            </a:endParaRPr>
          </a:p>
        </p:txBody>
      </p:sp>
      <p:cxnSp>
        <p:nvCxnSpPr>
          <p:cNvPr id="833" name="Google Shape;833;p45"/>
          <p:cNvCxnSpPr/>
          <p:nvPr/>
        </p:nvCxnSpPr>
        <p:spPr>
          <a:xfrm>
            <a:off x="443534" y="5367670"/>
            <a:ext cx="9469120" cy="0"/>
          </a:xfrm>
          <a:prstGeom prst="straightConnector1">
            <a:avLst/>
          </a:prstGeom>
          <a:noFill/>
          <a:ln cap="flat" cmpd="sng" w="9525">
            <a:solidFill>
              <a:srgbClr val="1CBECC"/>
            </a:solidFill>
            <a:prstDash val="dash"/>
            <a:round/>
            <a:headEnd len="sm" w="sm" type="none"/>
            <a:tailEnd len="sm" w="sm" type="none"/>
          </a:ln>
        </p:spPr>
      </p:cxnSp>
      <p:grpSp>
        <p:nvGrpSpPr>
          <p:cNvPr id="834" name="Google Shape;834;p45"/>
          <p:cNvGrpSpPr/>
          <p:nvPr/>
        </p:nvGrpSpPr>
        <p:grpSpPr>
          <a:xfrm>
            <a:off x="10207680" y="3002019"/>
            <a:ext cx="1440000" cy="1022872"/>
            <a:chOff x="7014810" y="2231426"/>
            <a:chExt cx="3530427" cy="2557180"/>
          </a:xfrm>
        </p:grpSpPr>
        <p:sp>
          <p:nvSpPr>
            <p:cNvPr id="835" name="Google Shape;835;p45"/>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6" name="Google Shape;836;p45"/>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7" name="Google Shape;837;p45"/>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8" name="Google Shape;838;p45"/>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9" name="Google Shape;839;p45"/>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0" name="Google Shape;840;p45"/>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1" name="Google Shape;841;p45"/>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2" name="Google Shape;842;p45"/>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3" name="Google Shape;843;p45"/>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4" name="Google Shape;844;p45"/>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5" name="Google Shape;845;p45"/>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6" name="Google Shape;846;p45"/>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7" name="Google Shape;847;p45"/>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8" name="Google Shape;848;p45"/>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849" name="Google Shape;849;p45"/>
            <p:cNvGrpSpPr/>
            <p:nvPr/>
          </p:nvGrpSpPr>
          <p:grpSpPr>
            <a:xfrm>
              <a:off x="9429237" y="3528606"/>
              <a:ext cx="1116000" cy="1260000"/>
              <a:chOff x="9540997" y="3559086"/>
              <a:chExt cx="1000670" cy="1147040"/>
            </a:xfrm>
          </p:grpSpPr>
          <p:sp>
            <p:nvSpPr>
              <p:cNvPr id="850" name="Google Shape;850;p45"/>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1" name="Google Shape;851;p45"/>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2" name="Google Shape;852;p45"/>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853" name="Google Shape;853;p45"/>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4" name="Google Shape;854;p45"/>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5" name="Google Shape;855;p45"/>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6" name="Google Shape;856;p45"/>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857" name="Google Shape;857;p45"/>
          <p:cNvSpPr/>
          <p:nvPr/>
        </p:nvSpPr>
        <p:spPr>
          <a:xfrm>
            <a:off x="443534" y="469784"/>
            <a:ext cx="7232394" cy="511728"/>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00000"/>
              </a:lnSpc>
              <a:spcBef>
                <a:spcPts val="0"/>
              </a:spcBef>
              <a:spcAft>
                <a:spcPts val="0"/>
              </a:spcAft>
              <a:buNone/>
            </a:pPr>
            <a:r>
              <a:t/>
            </a:r>
            <a:endParaRPr b="1" sz="18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dynamisk, digitalt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1" name="Shape 861"/>
        <p:cNvGrpSpPr/>
        <p:nvPr/>
      </p:nvGrpSpPr>
      <p:grpSpPr>
        <a:xfrm>
          <a:off x="0" y="0"/>
          <a:ext cx="0" cy="0"/>
          <a:chOff x="0" y="0"/>
          <a:chExt cx="0" cy="0"/>
        </a:xfrm>
      </p:grpSpPr>
      <p:sp>
        <p:nvSpPr>
          <p:cNvPr id="862" name="Google Shape;862;p46"/>
          <p:cNvSpPr txBox="1"/>
          <p:nvPr/>
        </p:nvSpPr>
        <p:spPr>
          <a:xfrm>
            <a:off x="626290" y="2059590"/>
            <a:ext cx="8484154"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4.2 </a:t>
            </a:r>
            <a:r>
              <a:rPr b="1" i="0" lang="da-DK" sz="1800" u="none" cap="none" strike="noStrike">
                <a:solidFill>
                  <a:srgbClr val="000000"/>
                </a:solidFill>
                <a:latin typeface="Calibri"/>
                <a:ea typeface="Calibri"/>
                <a:cs typeface="Calibri"/>
                <a:sym typeface="Calibri"/>
              </a:rPr>
              <a:t>Start af online lektionen og introduktion af emnet</a:t>
            </a:r>
            <a:endParaRPr b="1" i="0" sz="1800" u="none" cap="none" strike="noStrike">
              <a:solidFill>
                <a:srgbClr val="000000"/>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Inden eleverne begynder at arbejde med lektionens emne, skal du sørge for at skabe et trygt og sikkert online klasselokale, så eleverne kan fortælle om deres egne tidligere og fremtidige erfaringer med lektionens emne. Det kan være med spørgsmålene:</a:t>
            </a:r>
            <a:endParaRPr b="0" i="0" sz="1800" u="none" cap="none" strike="noStrike">
              <a:solidFill>
                <a:schemeClr val="dk1"/>
              </a:solidFill>
              <a:latin typeface="Calibri"/>
              <a:ea typeface="Calibri"/>
              <a:cs typeface="Calibri"/>
              <a:sym typeface="Calibri"/>
            </a:endParaRPr>
          </a:p>
          <a:p>
            <a:pPr indent="-285750" lvl="1" marL="742950" marR="0" rtl="0" algn="just">
              <a:lnSpc>
                <a:spcPct val="107000"/>
              </a:lnSpc>
              <a:spcBef>
                <a:spcPts val="800"/>
              </a:spcBef>
              <a:spcAft>
                <a:spcPts val="0"/>
              </a:spcAft>
              <a:buClr>
                <a:srgbClr val="000000"/>
              </a:buClr>
              <a:buSzPts val="1800"/>
              <a:buFont typeface="Arial"/>
              <a:buChar char="•"/>
            </a:pPr>
            <a:r>
              <a:rPr b="0" i="0" lang="da-DK" sz="1800" u="none" cap="none" strike="noStrike">
                <a:solidFill>
                  <a:srgbClr val="000000"/>
                </a:solidFill>
                <a:latin typeface="Calibri"/>
                <a:ea typeface="Calibri"/>
                <a:cs typeface="Calibri"/>
                <a:sym typeface="Calibri"/>
              </a:rPr>
              <a:t>Hvad vil det give eleverne?</a:t>
            </a:r>
            <a:endParaRPr b="0" i="0" sz="1800" u="none" cap="none" strike="noStrike">
              <a:solidFill>
                <a:schemeClr val="dk1"/>
              </a:solidFill>
              <a:latin typeface="Calibri"/>
              <a:ea typeface="Calibri"/>
              <a:cs typeface="Calibri"/>
              <a:sym typeface="Calibri"/>
            </a:endParaRPr>
          </a:p>
          <a:p>
            <a:pPr indent="-285750" lvl="1" marL="742950" marR="0" rtl="0" algn="just">
              <a:lnSpc>
                <a:spcPct val="107000"/>
              </a:lnSpc>
              <a:spcBef>
                <a:spcPts val="800"/>
              </a:spcBef>
              <a:spcAft>
                <a:spcPts val="0"/>
              </a:spcAft>
              <a:buClr>
                <a:srgbClr val="000000"/>
              </a:buClr>
              <a:buSzPts val="1800"/>
              <a:buFont typeface="Arial"/>
              <a:buChar char="•"/>
            </a:pPr>
            <a:r>
              <a:rPr b="0" i="0" lang="da-DK" sz="1800" u="none" cap="none" strike="noStrike">
                <a:solidFill>
                  <a:srgbClr val="000000"/>
                </a:solidFill>
                <a:latin typeface="Calibri"/>
                <a:ea typeface="Calibri"/>
                <a:cs typeface="Calibri"/>
                <a:sym typeface="Calibri"/>
              </a:rPr>
              <a:t>Tidligere erfaringer med dette emne?</a:t>
            </a:r>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Eleverne vil føle sig mere trygge og sikre ved emnet, og det vil også hjælpe underviseren til at skabe et dynamisk gruppearbejde – fordi eleverne kan tage deres </a:t>
            </a:r>
            <a:r>
              <a:rPr b="1" i="0" lang="da-DK" sz="1800" u="none" cap="none" strike="noStrike">
                <a:solidFill>
                  <a:srgbClr val="000000"/>
                </a:solidFill>
                <a:latin typeface="Calibri"/>
                <a:ea typeface="Calibri"/>
                <a:cs typeface="Calibri"/>
                <a:sym typeface="Calibri"/>
              </a:rPr>
              <a:t>egne erfaringer</a:t>
            </a:r>
            <a:r>
              <a:rPr b="0" i="0" lang="da-DK" sz="1800" u="none" cap="none" strike="noStrike">
                <a:solidFill>
                  <a:srgbClr val="000000"/>
                </a:solidFill>
                <a:latin typeface="Calibri"/>
                <a:ea typeface="Calibri"/>
                <a:cs typeface="Calibri"/>
                <a:sym typeface="Calibri"/>
              </a:rPr>
              <a:t> med ind i arbejdet.</a:t>
            </a:r>
            <a:endParaRPr b="0" i="0" sz="1200" u="none" cap="none" strike="noStrike">
              <a:solidFill>
                <a:schemeClr val="dk1"/>
              </a:solidFill>
              <a:latin typeface="Calibri"/>
              <a:ea typeface="Calibri"/>
              <a:cs typeface="Calibri"/>
              <a:sym typeface="Calibri"/>
            </a:endParaRPr>
          </a:p>
        </p:txBody>
      </p:sp>
      <p:cxnSp>
        <p:nvCxnSpPr>
          <p:cNvPr id="863" name="Google Shape;863;p46"/>
          <p:cNvCxnSpPr/>
          <p:nvPr/>
        </p:nvCxnSpPr>
        <p:spPr>
          <a:xfrm>
            <a:off x="443534" y="5427255"/>
            <a:ext cx="9469120" cy="0"/>
          </a:xfrm>
          <a:prstGeom prst="straightConnector1">
            <a:avLst/>
          </a:prstGeom>
          <a:noFill/>
          <a:ln cap="flat" cmpd="sng" w="9525">
            <a:solidFill>
              <a:srgbClr val="1CBECC"/>
            </a:solidFill>
            <a:prstDash val="dash"/>
            <a:round/>
            <a:headEnd len="sm" w="sm" type="none"/>
            <a:tailEnd len="sm" w="sm" type="none"/>
          </a:ln>
        </p:spPr>
      </p:cxnSp>
      <p:grpSp>
        <p:nvGrpSpPr>
          <p:cNvPr id="864" name="Google Shape;864;p46"/>
          <p:cNvGrpSpPr/>
          <p:nvPr/>
        </p:nvGrpSpPr>
        <p:grpSpPr>
          <a:xfrm>
            <a:off x="10207680" y="3002019"/>
            <a:ext cx="1440000" cy="1022872"/>
            <a:chOff x="7014810" y="2231426"/>
            <a:chExt cx="3530427" cy="2557180"/>
          </a:xfrm>
        </p:grpSpPr>
        <p:sp>
          <p:nvSpPr>
            <p:cNvPr id="865" name="Google Shape;865;p46"/>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6" name="Google Shape;866;p46"/>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7" name="Google Shape;867;p46"/>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8" name="Google Shape;868;p46"/>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9" name="Google Shape;869;p46"/>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0" name="Google Shape;870;p46"/>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1" name="Google Shape;871;p46"/>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2" name="Google Shape;872;p46"/>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3" name="Google Shape;873;p46"/>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4" name="Google Shape;874;p46"/>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5" name="Google Shape;875;p46"/>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6" name="Google Shape;876;p46"/>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7" name="Google Shape;877;p46"/>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78" name="Google Shape;878;p46"/>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879" name="Google Shape;879;p46"/>
            <p:cNvGrpSpPr/>
            <p:nvPr/>
          </p:nvGrpSpPr>
          <p:grpSpPr>
            <a:xfrm>
              <a:off x="9429237" y="3528606"/>
              <a:ext cx="1116000" cy="1260000"/>
              <a:chOff x="9540997" y="3559086"/>
              <a:chExt cx="1000670" cy="1147040"/>
            </a:xfrm>
          </p:grpSpPr>
          <p:sp>
            <p:nvSpPr>
              <p:cNvPr id="880" name="Google Shape;880;p46"/>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1" name="Google Shape;881;p46"/>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2" name="Google Shape;882;p46"/>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883" name="Google Shape;883;p46"/>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4" name="Google Shape;884;p46"/>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5" name="Google Shape;885;p46"/>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6" name="Google Shape;886;p46"/>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887" name="Google Shape;887;p46"/>
          <p:cNvSpPr/>
          <p:nvPr/>
        </p:nvSpPr>
        <p:spPr>
          <a:xfrm>
            <a:off x="443534" y="469784"/>
            <a:ext cx="7232394" cy="511728"/>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00000"/>
              </a:lnSpc>
              <a:spcBef>
                <a:spcPts val="0"/>
              </a:spcBef>
              <a:spcAft>
                <a:spcPts val="0"/>
              </a:spcAft>
              <a:buNone/>
            </a:pPr>
            <a:r>
              <a:t/>
            </a:r>
            <a:endParaRPr b="1" sz="18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dynamisk, digitalt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1" name="Shape 891"/>
        <p:cNvGrpSpPr/>
        <p:nvPr/>
      </p:nvGrpSpPr>
      <p:grpSpPr>
        <a:xfrm>
          <a:off x="0" y="0"/>
          <a:ext cx="0" cy="0"/>
          <a:chOff x="0" y="0"/>
          <a:chExt cx="0" cy="0"/>
        </a:xfrm>
      </p:grpSpPr>
      <p:sp>
        <p:nvSpPr>
          <p:cNvPr id="892" name="Google Shape;892;p47"/>
          <p:cNvSpPr txBox="1"/>
          <p:nvPr/>
        </p:nvSpPr>
        <p:spPr>
          <a:xfrm>
            <a:off x="626289" y="2059590"/>
            <a:ext cx="8425431"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4.3 </a:t>
            </a:r>
            <a:r>
              <a:rPr b="1" i="0" lang="da-DK" sz="1800" u="none" cap="none" strike="noStrike">
                <a:solidFill>
                  <a:srgbClr val="000000"/>
                </a:solidFill>
                <a:latin typeface="Calibri"/>
                <a:ea typeface="Calibri"/>
                <a:cs typeface="Calibri"/>
                <a:sym typeface="Calibri"/>
              </a:rPr>
              <a:t>Arbejde med emnet, opsummering og afslutning af online-lektionen i Break Out-grupper</a:t>
            </a:r>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Samarbejde i form af gruppearbejde (team work) er en central del af læringssituationen på mange erhvervsuddannelser, og det er vigtigt for </a:t>
            </a:r>
            <a:r>
              <a:rPr b="1" i="0" lang="da-DK" sz="1800" u="none" cap="none" strike="noStrike">
                <a:solidFill>
                  <a:srgbClr val="000000"/>
                </a:solidFill>
                <a:latin typeface="Calibri"/>
                <a:ea typeface="Calibri"/>
                <a:cs typeface="Calibri"/>
                <a:sym typeface="Calibri"/>
              </a:rPr>
              <a:t>elevernes trivsel</a:t>
            </a:r>
            <a:r>
              <a:rPr b="0" i="0" lang="da-DK" sz="1800" u="none" cap="none" strike="noStrike">
                <a:solidFill>
                  <a:srgbClr val="000000"/>
                </a:solidFill>
                <a:latin typeface="Calibri"/>
                <a:ea typeface="Calibri"/>
                <a:cs typeface="Calibri"/>
                <a:sym typeface="Calibri"/>
              </a:rPr>
              <a:t>, at grupperne fungerer godt.</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Når eleverne arbejder i grupper, kan der være nogle, der oplever at blive udeladt af fællesskabet, udelukket eller ikke ved, hvordan de skal samarbejde med de andre.</a:t>
            </a:r>
            <a:endParaRPr b="0" i="0" sz="1800" u="none" cap="none" strike="noStrike">
              <a:solidFill>
                <a:schemeClr val="dk1"/>
              </a:solidFill>
              <a:latin typeface="Calibri"/>
              <a:ea typeface="Calibri"/>
              <a:cs typeface="Calibri"/>
              <a:sym typeface="Calibri"/>
            </a:endParaRPr>
          </a:p>
        </p:txBody>
      </p:sp>
      <p:cxnSp>
        <p:nvCxnSpPr>
          <p:cNvPr id="893" name="Google Shape;893;p47"/>
          <p:cNvCxnSpPr/>
          <p:nvPr/>
        </p:nvCxnSpPr>
        <p:spPr>
          <a:xfrm>
            <a:off x="511542" y="4605134"/>
            <a:ext cx="9469120" cy="0"/>
          </a:xfrm>
          <a:prstGeom prst="straightConnector1">
            <a:avLst/>
          </a:prstGeom>
          <a:noFill/>
          <a:ln cap="flat" cmpd="sng" w="9525">
            <a:solidFill>
              <a:srgbClr val="1CBECC"/>
            </a:solidFill>
            <a:prstDash val="dash"/>
            <a:round/>
            <a:headEnd len="sm" w="sm" type="none"/>
            <a:tailEnd len="sm" w="sm" type="none"/>
          </a:ln>
        </p:spPr>
      </p:cxnSp>
      <p:grpSp>
        <p:nvGrpSpPr>
          <p:cNvPr id="894" name="Google Shape;894;p47"/>
          <p:cNvGrpSpPr/>
          <p:nvPr/>
        </p:nvGrpSpPr>
        <p:grpSpPr>
          <a:xfrm>
            <a:off x="10207680" y="3002019"/>
            <a:ext cx="1440000" cy="1022872"/>
            <a:chOff x="7014810" y="2231426"/>
            <a:chExt cx="3530427" cy="2557180"/>
          </a:xfrm>
        </p:grpSpPr>
        <p:sp>
          <p:nvSpPr>
            <p:cNvPr id="895" name="Google Shape;895;p47"/>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96" name="Google Shape;896;p47"/>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97" name="Google Shape;897;p47"/>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98" name="Google Shape;898;p47"/>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99" name="Google Shape;899;p47"/>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0" name="Google Shape;900;p47"/>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1" name="Google Shape;901;p47"/>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2" name="Google Shape;902;p47"/>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3" name="Google Shape;903;p47"/>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4" name="Google Shape;904;p47"/>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5" name="Google Shape;905;p47"/>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6" name="Google Shape;906;p47"/>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7" name="Google Shape;907;p47"/>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08" name="Google Shape;908;p47"/>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909" name="Google Shape;909;p47"/>
            <p:cNvGrpSpPr/>
            <p:nvPr/>
          </p:nvGrpSpPr>
          <p:grpSpPr>
            <a:xfrm>
              <a:off x="9429237" y="3528606"/>
              <a:ext cx="1116000" cy="1260000"/>
              <a:chOff x="9540997" y="3559086"/>
              <a:chExt cx="1000670" cy="1147040"/>
            </a:xfrm>
          </p:grpSpPr>
          <p:sp>
            <p:nvSpPr>
              <p:cNvPr id="910" name="Google Shape;910;p47"/>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11" name="Google Shape;911;p47"/>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12" name="Google Shape;912;p47"/>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913" name="Google Shape;913;p47"/>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14" name="Google Shape;914;p47"/>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15" name="Google Shape;915;p47"/>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16" name="Google Shape;916;p47"/>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917" name="Google Shape;917;p47"/>
          <p:cNvSpPr/>
          <p:nvPr/>
        </p:nvSpPr>
        <p:spPr>
          <a:xfrm>
            <a:off x="443534" y="469784"/>
            <a:ext cx="7232394" cy="511728"/>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00000"/>
              </a:lnSpc>
              <a:spcBef>
                <a:spcPts val="0"/>
              </a:spcBef>
              <a:spcAft>
                <a:spcPts val="0"/>
              </a:spcAft>
              <a:buNone/>
            </a:pPr>
            <a:r>
              <a:t/>
            </a:r>
            <a:endParaRPr b="1" sz="18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dynamisk, digitalt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1" name="Shape 921"/>
        <p:cNvGrpSpPr/>
        <p:nvPr/>
      </p:nvGrpSpPr>
      <p:grpSpPr>
        <a:xfrm>
          <a:off x="0" y="0"/>
          <a:ext cx="0" cy="0"/>
          <a:chOff x="0" y="0"/>
          <a:chExt cx="0" cy="0"/>
        </a:xfrm>
      </p:grpSpPr>
      <p:sp>
        <p:nvSpPr>
          <p:cNvPr id="922" name="Google Shape;922;p48"/>
          <p:cNvSpPr txBox="1"/>
          <p:nvPr/>
        </p:nvSpPr>
        <p:spPr>
          <a:xfrm>
            <a:off x="626289" y="2059590"/>
            <a:ext cx="8987493"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4.3 </a:t>
            </a:r>
            <a:r>
              <a:rPr b="1" i="0" lang="da-DK" sz="1800" u="none" cap="none" strike="noStrike">
                <a:solidFill>
                  <a:srgbClr val="000000"/>
                </a:solidFill>
                <a:latin typeface="Calibri"/>
                <a:ea typeface="Calibri"/>
                <a:cs typeface="Calibri"/>
                <a:sym typeface="Calibri"/>
              </a:rPr>
              <a:t>Arbejde med emnet, opsummering og afslutning af online-lektionen i Break Out-grupper</a:t>
            </a:r>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En måde, der kan hjælpe underviseren med at forberede og facilitere online gruppearbejdet på, er ved at oprette hver enkelt </a:t>
            </a:r>
            <a:r>
              <a:rPr b="1" i="0" lang="da-DK" sz="1800" u="none" cap="none" strike="noStrike">
                <a:solidFill>
                  <a:srgbClr val="000000"/>
                </a:solidFill>
                <a:latin typeface="Calibri"/>
                <a:ea typeface="Calibri"/>
                <a:cs typeface="Calibri"/>
                <a:sym typeface="Calibri"/>
              </a:rPr>
              <a:t>Break Out-gruppe</a:t>
            </a:r>
            <a:r>
              <a:rPr b="0" i="0" lang="da-DK" sz="1800" u="none" cap="none" strike="noStrike">
                <a:solidFill>
                  <a:srgbClr val="000000"/>
                </a:solidFill>
                <a:latin typeface="Calibri"/>
                <a:ea typeface="Calibri"/>
                <a:cs typeface="Calibri"/>
                <a:sym typeface="Calibri"/>
              </a:rPr>
              <a:t> med hensyn til coworking/ samarbejde, faglighed og sociale relationer. Dette vil hjælpe på dynamikken i Break Out-grupperne, og samtidig hjælpe underviseren med at skabe et trygt og sikkert digitalt klasselokale. Break Out-grupperne kan være opsat/forberedt på forhånd i det videokonferencesystem, du bruger.</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At lade eleverne få en pause og lave noget andet og noget sjovt. Det er også en del af at skabe et dynamisk, sikkert og trygt digitalt klasselokale. Her kan underviseren afspille en sang som "Happy" af Pharrell Williams, men det kan fx også være at danse.</a:t>
            </a:r>
            <a:endParaRPr b="1" i="0" sz="1800" u="none" cap="none" strike="noStrike">
              <a:solidFill>
                <a:srgbClr val="000000"/>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a:t>
            </a:r>
            <a:endParaRPr b="0" i="0" sz="1800" u="none" cap="none" strike="noStrike">
              <a:solidFill>
                <a:schemeClr val="dk1"/>
              </a:solidFill>
              <a:latin typeface="Calibri"/>
              <a:ea typeface="Calibri"/>
              <a:cs typeface="Calibri"/>
              <a:sym typeface="Calibri"/>
            </a:endParaRPr>
          </a:p>
        </p:txBody>
      </p:sp>
      <p:cxnSp>
        <p:nvCxnSpPr>
          <p:cNvPr id="923" name="Google Shape;923;p48"/>
          <p:cNvCxnSpPr/>
          <p:nvPr/>
        </p:nvCxnSpPr>
        <p:spPr>
          <a:xfrm>
            <a:off x="443534" y="5309809"/>
            <a:ext cx="9469120" cy="0"/>
          </a:xfrm>
          <a:prstGeom prst="straightConnector1">
            <a:avLst/>
          </a:prstGeom>
          <a:noFill/>
          <a:ln cap="flat" cmpd="sng" w="9525">
            <a:solidFill>
              <a:srgbClr val="1CBECC"/>
            </a:solidFill>
            <a:prstDash val="dash"/>
            <a:round/>
            <a:headEnd len="sm" w="sm" type="none"/>
            <a:tailEnd len="sm" w="sm" type="none"/>
          </a:ln>
        </p:spPr>
      </p:cxnSp>
      <p:grpSp>
        <p:nvGrpSpPr>
          <p:cNvPr id="924" name="Google Shape;924;p48"/>
          <p:cNvGrpSpPr/>
          <p:nvPr/>
        </p:nvGrpSpPr>
        <p:grpSpPr>
          <a:xfrm>
            <a:off x="10207680" y="3002019"/>
            <a:ext cx="1440000" cy="1022872"/>
            <a:chOff x="7014810" y="2231426"/>
            <a:chExt cx="3530427" cy="2557180"/>
          </a:xfrm>
        </p:grpSpPr>
        <p:sp>
          <p:nvSpPr>
            <p:cNvPr id="925" name="Google Shape;925;p48"/>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26" name="Google Shape;926;p48"/>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27" name="Google Shape;927;p48"/>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28" name="Google Shape;928;p48"/>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29" name="Google Shape;929;p48"/>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0" name="Google Shape;930;p48"/>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1" name="Google Shape;931;p48"/>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2" name="Google Shape;932;p48"/>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3" name="Google Shape;933;p48"/>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4" name="Google Shape;934;p48"/>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5" name="Google Shape;935;p48"/>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6" name="Google Shape;936;p48"/>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7" name="Google Shape;937;p48"/>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8" name="Google Shape;938;p48"/>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939" name="Google Shape;939;p48"/>
            <p:cNvGrpSpPr/>
            <p:nvPr/>
          </p:nvGrpSpPr>
          <p:grpSpPr>
            <a:xfrm>
              <a:off x="9429237" y="3528606"/>
              <a:ext cx="1116000" cy="1260000"/>
              <a:chOff x="9540997" y="3559086"/>
              <a:chExt cx="1000670" cy="1147040"/>
            </a:xfrm>
          </p:grpSpPr>
          <p:sp>
            <p:nvSpPr>
              <p:cNvPr id="940" name="Google Shape;940;p48"/>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41" name="Google Shape;941;p48"/>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42" name="Google Shape;942;p48"/>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943" name="Google Shape;943;p48"/>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44" name="Google Shape;944;p48"/>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45" name="Google Shape;945;p48"/>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46" name="Google Shape;946;p48"/>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947" name="Google Shape;947;p48"/>
          <p:cNvSpPr/>
          <p:nvPr/>
        </p:nvSpPr>
        <p:spPr>
          <a:xfrm>
            <a:off x="443534" y="469784"/>
            <a:ext cx="7232394" cy="511728"/>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00000"/>
              </a:lnSpc>
              <a:spcBef>
                <a:spcPts val="0"/>
              </a:spcBef>
              <a:spcAft>
                <a:spcPts val="0"/>
              </a:spcAft>
              <a:buNone/>
            </a:pPr>
            <a:r>
              <a:t/>
            </a:r>
            <a:endParaRPr b="1" sz="18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dynamisk, digitalt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1" name="Shape 951"/>
        <p:cNvGrpSpPr/>
        <p:nvPr/>
      </p:nvGrpSpPr>
      <p:grpSpPr>
        <a:xfrm>
          <a:off x="0" y="0"/>
          <a:ext cx="0" cy="0"/>
          <a:chOff x="0" y="0"/>
          <a:chExt cx="0" cy="0"/>
        </a:xfrm>
      </p:grpSpPr>
      <p:sp>
        <p:nvSpPr>
          <p:cNvPr id="952" name="Google Shape;952;p49"/>
          <p:cNvSpPr txBox="1"/>
          <p:nvPr/>
        </p:nvSpPr>
        <p:spPr>
          <a:xfrm>
            <a:off x="626290" y="2059590"/>
            <a:ext cx="8838568"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4.3 </a:t>
            </a:r>
            <a:r>
              <a:rPr b="1" i="0" lang="da-DK" sz="1800" u="none" cap="none" strike="noStrike">
                <a:solidFill>
                  <a:srgbClr val="000000"/>
                </a:solidFill>
                <a:latin typeface="Calibri"/>
                <a:ea typeface="Calibri"/>
                <a:cs typeface="Calibri"/>
                <a:sym typeface="Calibri"/>
              </a:rPr>
              <a:t>Arbejde med emnet, opsummering og afslutning af online-lektionen i Break Out-grupper</a:t>
            </a:r>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I slutningen af ​​timen er det vigtigt, at eleverne forlader online-timen med en </a:t>
            </a:r>
            <a:r>
              <a:rPr b="1" i="0" lang="da-DK" sz="1800" u="none" cap="none" strike="noStrike">
                <a:solidFill>
                  <a:srgbClr val="000000"/>
                </a:solidFill>
                <a:latin typeface="Calibri"/>
                <a:ea typeface="Calibri"/>
                <a:cs typeface="Calibri"/>
                <a:sym typeface="Calibri"/>
              </a:rPr>
              <a:t>god oplevelse</a:t>
            </a:r>
            <a:r>
              <a:rPr b="0" i="0" lang="da-DK" sz="1800" u="none" cap="none" strike="noStrike">
                <a:solidFill>
                  <a:srgbClr val="000000"/>
                </a:solidFill>
                <a:latin typeface="Calibri"/>
                <a:ea typeface="Calibri"/>
                <a:cs typeface="Calibri"/>
                <a:sym typeface="Calibri"/>
              </a:rPr>
              <a:t>, et </a:t>
            </a:r>
            <a:r>
              <a:rPr b="1" i="0" lang="da-DK" sz="1800" u="none" cap="none" strike="noStrike">
                <a:solidFill>
                  <a:srgbClr val="000000"/>
                </a:solidFill>
                <a:latin typeface="Calibri"/>
                <a:ea typeface="Calibri"/>
                <a:cs typeface="Calibri"/>
                <a:sym typeface="Calibri"/>
              </a:rPr>
              <a:t>tilhørsforhold</a:t>
            </a:r>
            <a:r>
              <a:rPr b="0" i="0" lang="da-DK" sz="1800" u="none" cap="none" strike="noStrike">
                <a:solidFill>
                  <a:srgbClr val="000000"/>
                </a:solidFill>
                <a:latin typeface="Calibri"/>
                <a:ea typeface="Calibri"/>
                <a:cs typeface="Calibri"/>
                <a:sym typeface="Calibri"/>
              </a:rPr>
              <a:t> til den digitale klasse og en </a:t>
            </a:r>
            <a:r>
              <a:rPr b="1" i="0" lang="da-DK" sz="1800" u="none" cap="none" strike="noStrike">
                <a:solidFill>
                  <a:srgbClr val="000000"/>
                </a:solidFill>
                <a:latin typeface="Calibri"/>
                <a:ea typeface="Calibri"/>
                <a:cs typeface="Calibri"/>
                <a:sym typeface="Calibri"/>
              </a:rPr>
              <a:t>følelse af at være inkluderet</a:t>
            </a:r>
            <a:r>
              <a:rPr b="0" i="0" lang="da-DK" sz="1800" u="none" cap="none" strike="noStrike">
                <a:solidFill>
                  <a:srgbClr val="000000"/>
                </a:solidFill>
                <a:latin typeface="Calibri"/>
                <a:ea typeface="Calibri"/>
                <a:cs typeface="Calibri"/>
                <a:sym typeface="Calibri"/>
              </a:rPr>
              <a:t>. Underviseren kan derfor vælge at lade eleverne svare på et eller flere af følgende spørgsmål i Break Out-grupperne:</a:t>
            </a:r>
            <a:endParaRPr b="0" i="0" sz="1800" u="none" cap="none" strike="noStrike">
              <a:solidFill>
                <a:schemeClr val="dk1"/>
              </a:solidFill>
              <a:latin typeface="Calibri"/>
              <a:ea typeface="Calibri"/>
              <a:cs typeface="Calibri"/>
              <a:sym typeface="Calibri"/>
            </a:endParaRPr>
          </a:p>
          <a:p>
            <a:pPr indent="-285750" lvl="1" marL="742950" marR="0" rtl="0" algn="just">
              <a:lnSpc>
                <a:spcPct val="107000"/>
              </a:lnSpc>
              <a:spcBef>
                <a:spcPts val="800"/>
              </a:spcBef>
              <a:spcAft>
                <a:spcPts val="0"/>
              </a:spcAft>
              <a:buClr>
                <a:srgbClr val="000000"/>
              </a:buClr>
              <a:buSzPts val="1800"/>
              <a:buFont typeface="Arial"/>
              <a:buChar char="•"/>
            </a:pPr>
            <a:r>
              <a:rPr b="0" i="0" lang="da-DK" sz="1800" u="none" cap="none" strike="noStrike">
                <a:solidFill>
                  <a:srgbClr val="000000"/>
                </a:solidFill>
                <a:latin typeface="Calibri"/>
                <a:ea typeface="Calibri"/>
                <a:cs typeface="Calibri"/>
                <a:sym typeface="Calibri"/>
              </a:rPr>
              <a:t>Hvad finder du vigtigt i arbejdet med dagens emne?</a:t>
            </a:r>
            <a:endParaRPr b="0" i="0" sz="1800" u="none" cap="none" strike="noStrike">
              <a:solidFill>
                <a:schemeClr val="dk1"/>
              </a:solidFill>
              <a:latin typeface="Calibri"/>
              <a:ea typeface="Calibri"/>
              <a:cs typeface="Calibri"/>
              <a:sym typeface="Calibri"/>
            </a:endParaRPr>
          </a:p>
          <a:p>
            <a:pPr indent="-285750" lvl="1" marL="742950" marR="0" rtl="0" algn="just">
              <a:lnSpc>
                <a:spcPct val="107000"/>
              </a:lnSpc>
              <a:spcBef>
                <a:spcPts val="800"/>
              </a:spcBef>
              <a:spcAft>
                <a:spcPts val="0"/>
              </a:spcAft>
              <a:buClr>
                <a:srgbClr val="000000"/>
              </a:buClr>
              <a:buSzPts val="1800"/>
              <a:buFont typeface="Arial"/>
              <a:buChar char="•"/>
            </a:pPr>
            <a:r>
              <a:rPr b="0" i="0" lang="da-DK" sz="1800" u="none" cap="none" strike="noStrike">
                <a:solidFill>
                  <a:srgbClr val="000000"/>
                </a:solidFill>
                <a:latin typeface="Calibri"/>
                <a:ea typeface="Calibri"/>
                <a:cs typeface="Calibri"/>
                <a:sym typeface="Calibri"/>
              </a:rPr>
              <a:t>Hvordan var din oplevelse af arbejdet med emnet?</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1" i="0" lang="da-DK" sz="1800" u="none" cap="none" strike="noStrike">
                <a:solidFill>
                  <a:schemeClr val="dk1"/>
                </a:solidFill>
                <a:latin typeface="Calibri"/>
                <a:ea typeface="Calibri"/>
                <a:cs typeface="Calibri"/>
                <a:sym typeface="Calibri"/>
              </a:rPr>
              <a:t> </a:t>
            </a:r>
            <a:endParaRPr b="0" i="0" sz="1200" u="none" cap="none" strike="noStrike">
              <a:solidFill>
                <a:schemeClr val="dk1"/>
              </a:solidFill>
              <a:latin typeface="Calibri"/>
              <a:ea typeface="Calibri"/>
              <a:cs typeface="Calibri"/>
              <a:sym typeface="Calibri"/>
            </a:endParaRPr>
          </a:p>
        </p:txBody>
      </p:sp>
      <p:cxnSp>
        <p:nvCxnSpPr>
          <p:cNvPr id="953" name="Google Shape;953;p49"/>
          <p:cNvCxnSpPr/>
          <p:nvPr/>
        </p:nvCxnSpPr>
        <p:spPr>
          <a:xfrm>
            <a:off x="626290" y="5427255"/>
            <a:ext cx="9469120" cy="0"/>
          </a:xfrm>
          <a:prstGeom prst="straightConnector1">
            <a:avLst/>
          </a:prstGeom>
          <a:noFill/>
          <a:ln cap="flat" cmpd="sng" w="9525">
            <a:solidFill>
              <a:srgbClr val="1CBECC"/>
            </a:solidFill>
            <a:prstDash val="dash"/>
            <a:round/>
            <a:headEnd len="sm" w="sm" type="none"/>
            <a:tailEnd len="sm" w="sm" type="none"/>
          </a:ln>
        </p:spPr>
      </p:cxnSp>
      <p:grpSp>
        <p:nvGrpSpPr>
          <p:cNvPr id="954" name="Google Shape;954;p49"/>
          <p:cNvGrpSpPr/>
          <p:nvPr/>
        </p:nvGrpSpPr>
        <p:grpSpPr>
          <a:xfrm>
            <a:off x="10207680" y="3002019"/>
            <a:ext cx="1440000" cy="1022872"/>
            <a:chOff x="7014810" y="2231426"/>
            <a:chExt cx="3530427" cy="2557180"/>
          </a:xfrm>
        </p:grpSpPr>
        <p:sp>
          <p:nvSpPr>
            <p:cNvPr id="955" name="Google Shape;955;p49"/>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56" name="Google Shape;956;p49"/>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57" name="Google Shape;957;p49"/>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58" name="Google Shape;958;p49"/>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59" name="Google Shape;959;p49"/>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0" name="Google Shape;960;p49"/>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1" name="Google Shape;961;p49"/>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2" name="Google Shape;962;p49"/>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3" name="Google Shape;963;p49"/>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4" name="Google Shape;964;p49"/>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5" name="Google Shape;965;p49"/>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6" name="Google Shape;966;p49"/>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7" name="Google Shape;967;p49"/>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8" name="Google Shape;968;p49"/>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969" name="Google Shape;969;p49"/>
            <p:cNvGrpSpPr/>
            <p:nvPr/>
          </p:nvGrpSpPr>
          <p:grpSpPr>
            <a:xfrm>
              <a:off x="9429237" y="3528606"/>
              <a:ext cx="1116000" cy="1260000"/>
              <a:chOff x="9540997" y="3559086"/>
              <a:chExt cx="1000670" cy="1147040"/>
            </a:xfrm>
          </p:grpSpPr>
          <p:sp>
            <p:nvSpPr>
              <p:cNvPr id="970" name="Google Shape;970;p49"/>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1" name="Google Shape;971;p49"/>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2" name="Google Shape;972;p49"/>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973" name="Google Shape;973;p49"/>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4" name="Google Shape;974;p49"/>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5" name="Google Shape;975;p49"/>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6" name="Google Shape;976;p49"/>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977" name="Google Shape;977;p49"/>
          <p:cNvSpPr/>
          <p:nvPr/>
        </p:nvSpPr>
        <p:spPr>
          <a:xfrm>
            <a:off x="443534" y="469784"/>
            <a:ext cx="7232394" cy="511728"/>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00000"/>
              </a:lnSpc>
              <a:spcBef>
                <a:spcPts val="0"/>
              </a:spcBef>
              <a:spcAft>
                <a:spcPts val="0"/>
              </a:spcAft>
              <a:buNone/>
            </a:pPr>
            <a:r>
              <a:t/>
            </a:r>
            <a:endParaRPr b="1" sz="18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dynamisk, digital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1" name="Shape 981"/>
        <p:cNvGrpSpPr/>
        <p:nvPr/>
      </p:nvGrpSpPr>
      <p:grpSpPr>
        <a:xfrm>
          <a:off x="0" y="0"/>
          <a:ext cx="0" cy="0"/>
          <a:chOff x="0" y="0"/>
          <a:chExt cx="0" cy="0"/>
        </a:xfrm>
      </p:grpSpPr>
      <p:sp>
        <p:nvSpPr>
          <p:cNvPr id="982" name="Google Shape;982;p50"/>
          <p:cNvSpPr txBox="1"/>
          <p:nvPr/>
        </p:nvSpPr>
        <p:spPr>
          <a:xfrm>
            <a:off x="626290" y="2059590"/>
            <a:ext cx="8543246"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4.3 </a:t>
            </a:r>
            <a:r>
              <a:rPr b="1" i="0" lang="da-DK" sz="1800" u="none" cap="none" strike="noStrike">
                <a:solidFill>
                  <a:srgbClr val="000000"/>
                </a:solidFill>
                <a:latin typeface="Calibri"/>
                <a:ea typeface="Calibri"/>
                <a:cs typeface="Calibri"/>
                <a:sym typeface="Calibri"/>
              </a:rPr>
              <a:t>Arbejde med emnet, opsummering og afslutning af online-lektionen i Break Out-grupper</a:t>
            </a:r>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Eleverne skriver svarene ned på et stykke papir, kaster derefter papiret og smider det på skærmen. Det er noget, eleverne normalt ikke vil gøre i skolen, men tanken er fastholde en </a:t>
            </a:r>
            <a:r>
              <a:rPr b="1" i="0" lang="da-DK" sz="1800" u="none" cap="none" strike="noStrike">
                <a:solidFill>
                  <a:srgbClr val="000000"/>
                </a:solidFill>
                <a:latin typeface="Calibri"/>
                <a:ea typeface="Calibri"/>
                <a:cs typeface="Calibri"/>
                <a:sym typeface="Calibri"/>
              </a:rPr>
              <a:t>uformel atmosfære </a:t>
            </a:r>
            <a:r>
              <a:rPr b="0" i="0" lang="da-DK" sz="1800" u="none" cap="none" strike="noStrike">
                <a:solidFill>
                  <a:srgbClr val="000000"/>
                </a:solidFill>
                <a:latin typeface="Calibri"/>
                <a:ea typeface="Calibri"/>
                <a:cs typeface="Calibri"/>
                <a:sym typeface="Calibri"/>
              </a:rPr>
              <a:t>og noget, der står i kontrast til den mere formelle del af skoleundervisningen.</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rPr b="0" i="0" lang="da-DK" sz="1800" u="none" cap="none" strike="noStrike">
                <a:solidFill>
                  <a:srgbClr val="000000"/>
                </a:solidFill>
                <a:latin typeface="Calibri"/>
                <a:ea typeface="Calibri"/>
                <a:cs typeface="Calibri"/>
                <a:sym typeface="Calibri"/>
              </a:rPr>
              <a:t>En eller flere af eleverne i Break Out-grupperne læser herefter svarene. Endnu en gang kan dette få hver enkelt elev til at reflektere og blive bevidst om sig selv og sine klassekammerater og få viden til at styrke den mental sundhed, trivsel og inklusion.</a:t>
            </a:r>
            <a:endParaRPr b="0" i="0" sz="1800" u="none" cap="none" strike="noStrike">
              <a:solidFill>
                <a:schemeClr val="dk1"/>
              </a:solidFill>
              <a:latin typeface="Calibri"/>
              <a:ea typeface="Calibri"/>
              <a:cs typeface="Calibri"/>
              <a:sym typeface="Calibri"/>
            </a:endParaRPr>
          </a:p>
          <a:p>
            <a:pPr indent="-266700" lvl="3" marL="1714500" marR="0" rtl="0" algn="just">
              <a:lnSpc>
                <a:spcPct val="107000"/>
              </a:lnSpc>
              <a:spcBef>
                <a:spcPts val="800"/>
              </a:spcBef>
              <a:spcAft>
                <a:spcPts val="0"/>
              </a:spcAft>
              <a:buClr>
                <a:schemeClr val="dk1"/>
              </a:buClr>
              <a:buSzPts val="1200"/>
              <a:buFont typeface="Noto Sans Symbols"/>
              <a:buNone/>
            </a:pPr>
            <a:r>
              <a:t/>
            </a:r>
            <a:endParaRPr b="0" i="0" sz="1200" u="none" cap="none" strike="noStrike">
              <a:solidFill>
                <a:schemeClr val="dk1"/>
              </a:solidFill>
              <a:latin typeface="Calibri"/>
              <a:ea typeface="Calibri"/>
              <a:cs typeface="Calibri"/>
              <a:sym typeface="Calibri"/>
            </a:endParaRPr>
          </a:p>
          <a:p>
            <a:pPr indent="-266700" lvl="2" marL="1257300" marR="0" rtl="0" algn="just">
              <a:lnSpc>
                <a:spcPct val="107000"/>
              </a:lnSpc>
              <a:spcBef>
                <a:spcPts val="800"/>
              </a:spcBef>
              <a:spcAft>
                <a:spcPts val="0"/>
              </a:spcAft>
              <a:buClr>
                <a:schemeClr val="dk1"/>
              </a:buClr>
              <a:buSzPts val="1200"/>
              <a:buFont typeface="Noto Sans Symbols"/>
              <a:buNone/>
            </a:pPr>
            <a:r>
              <a:t/>
            </a:r>
            <a:endParaRPr b="0" i="0" sz="1200" u="none" cap="none" strike="noStrike">
              <a:solidFill>
                <a:schemeClr val="dk1"/>
              </a:solidFill>
              <a:latin typeface="Calibri"/>
              <a:ea typeface="Calibri"/>
              <a:cs typeface="Calibri"/>
              <a:sym typeface="Calibri"/>
            </a:endParaRPr>
          </a:p>
        </p:txBody>
      </p:sp>
      <p:cxnSp>
        <p:nvCxnSpPr>
          <p:cNvPr id="983" name="Google Shape;983;p50"/>
          <p:cNvCxnSpPr/>
          <p:nvPr/>
        </p:nvCxnSpPr>
        <p:spPr>
          <a:xfrm>
            <a:off x="738560" y="5427255"/>
            <a:ext cx="9469120" cy="0"/>
          </a:xfrm>
          <a:prstGeom prst="straightConnector1">
            <a:avLst/>
          </a:prstGeom>
          <a:noFill/>
          <a:ln cap="flat" cmpd="sng" w="9525">
            <a:solidFill>
              <a:srgbClr val="1CBECC"/>
            </a:solidFill>
            <a:prstDash val="dash"/>
            <a:round/>
            <a:headEnd len="sm" w="sm" type="none"/>
            <a:tailEnd len="sm" w="sm" type="none"/>
          </a:ln>
        </p:spPr>
      </p:cxnSp>
      <p:grpSp>
        <p:nvGrpSpPr>
          <p:cNvPr id="984" name="Google Shape;984;p50"/>
          <p:cNvGrpSpPr/>
          <p:nvPr/>
        </p:nvGrpSpPr>
        <p:grpSpPr>
          <a:xfrm>
            <a:off x="10207680" y="3002019"/>
            <a:ext cx="1440000" cy="1022872"/>
            <a:chOff x="7014810" y="2231426"/>
            <a:chExt cx="3530427" cy="2557180"/>
          </a:xfrm>
        </p:grpSpPr>
        <p:sp>
          <p:nvSpPr>
            <p:cNvPr id="985" name="Google Shape;985;p50"/>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6" name="Google Shape;986;p50"/>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7" name="Google Shape;987;p50"/>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8" name="Google Shape;988;p50"/>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9" name="Google Shape;989;p50"/>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0" name="Google Shape;990;p50"/>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1" name="Google Shape;991;p50"/>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2" name="Google Shape;992;p50"/>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3" name="Google Shape;993;p50"/>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4" name="Google Shape;994;p50"/>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5" name="Google Shape;995;p50"/>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6" name="Google Shape;996;p50"/>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7" name="Google Shape;997;p50"/>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8" name="Google Shape;998;p50"/>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999" name="Google Shape;999;p50"/>
            <p:cNvGrpSpPr/>
            <p:nvPr/>
          </p:nvGrpSpPr>
          <p:grpSpPr>
            <a:xfrm>
              <a:off x="9429237" y="3528606"/>
              <a:ext cx="1116000" cy="1260000"/>
              <a:chOff x="9540997" y="3559086"/>
              <a:chExt cx="1000670" cy="1147040"/>
            </a:xfrm>
          </p:grpSpPr>
          <p:sp>
            <p:nvSpPr>
              <p:cNvPr id="1000" name="Google Shape;1000;p50"/>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01" name="Google Shape;1001;p50"/>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02" name="Google Shape;1002;p50"/>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003" name="Google Shape;1003;p50"/>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04" name="Google Shape;1004;p50"/>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05" name="Google Shape;1005;p50"/>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06" name="Google Shape;1006;p50"/>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007" name="Google Shape;1007;p50"/>
          <p:cNvSpPr/>
          <p:nvPr/>
        </p:nvSpPr>
        <p:spPr>
          <a:xfrm>
            <a:off x="443534" y="469784"/>
            <a:ext cx="7232394" cy="511728"/>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ctr">
              <a:lnSpc>
                <a:spcPct val="100000"/>
              </a:lnSpc>
              <a:spcBef>
                <a:spcPts val="0"/>
              </a:spcBef>
              <a:spcAft>
                <a:spcPts val="0"/>
              </a:spcAft>
              <a:buNone/>
            </a:pPr>
            <a:r>
              <a:t/>
            </a:r>
            <a:endParaRPr b="1" sz="18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At skabe et dynamisk, digitalt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1" name="Shape 1011"/>
        <p:cNvGrpSpPr/>
        <p:nvPr/>
      </p:nvGrpSpPr>
      <p:grpSpPr>
        <a:xfrm>
          <a:off x="0" y="0"/>
          <a:ext cx="0" cy="0"/>
          <a:chOff x="0" y="0"/>
          <a:chExt cx="0" cy="0"/>
        </a:xfrm>
      </p:grpSpPr>
      <p:grpSp>
        <p:nvGrpSpPr>
          <p:cNvPr id="1012" name="Google Shape;1012;p51"/>
          <p:cNvGrpSpPr/>
          <p:nvPr/>
        </p:nvGrpSpPr>
        <p:grpSpPr>
          <a:xfrm>
            <a:off x="-3388812" y="784369"/>
            <a:ext cx="13785958" cy="5791487"/>
            <a:chOff x="-3744325" y="750626"/>
            <a:chExt cx="13785958" cy="5791487"/>
          </a:xfrm>
        </p:grpSpPr>
        <p:sp>
          <p:nvSpPr>
            <p:cNvPr id="1013" name="Google Shape;1013;p51"/>
            <p:cNvSpPr txBox="1"/>
            <p:nvPr/>
          </p:nvSpPr>
          <p:spPr>
            <a:xfrm>
              <a:off x="1942979" y="1740008"/>
              <a:ext cx="522246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da-DK" sz="1600">
                  <a:solidFill>
                    <a:schemeClr val="dk1"/>
                  </a:solidFill>
                  <a:latin typeface="Calibri"/>
                  <a:ea typeface="Calibri"/>
                  <a:cs typeface="Calibri"/>
                  <a:sym typeface="Calibri"/>
                </a:rPr>
                <a:t> </a:t>
              </a:r>
              <a:endParaRPr/>
            </a:p>
            <a:p>
              <a:pPr indent="0" lvl="0" marL="0" marR="0" rtl="0" algn="l">
                <a:spcBef>
                  <a:spcPts val="0"/>
                </a:spcBef>
                <a:spcAft>
                  <a:spcPts val="0"/>
                </a:spcAft>
                <a:buNone/>
              </a:pPr>
              <a:r>
                <a:rPr lang="da-DK" sz="1800">
                  <a:solidFill>
                    <a:schemeClr val="dk1"/>
                  </a:solidFill>
                  <a:latin typeface="Calibri"/>
                  <a:ea typeface="Calibri"/>
                  <a:cs typeface="Calibri"/>
                  <a:sym typeface="Calibri"/>
                </a:rPr>
                <a:t>Læring: Det digitale klasselokale</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600">
                <a:solidFill>
                  <a:schemeClr val="dk1"/>
                </a:solidFill>
                <a:latin typeface="Calibri"/>
                <a:ea typeface="Calibri"/>
                <a:cs typeface="Calibri"/>
                <a:sym typeface="Calibri"/>
              </a:endParaRPr>
            </a:p>
          </p:txBody>
        </p:sp>
        <p:sp>
          <p:nvSpPr>
            <p:cNvPr id="1014" name="Google Shape;1014;p51"/>
            <p:cNvSpPr/>
            <p:nvPr/>
          </p:nvSpPr>
          <p:spPr>
            <a:xfrm>
              <a:off x="551342" y="2174955"/>
              <a:ext cx="149456" cy="149456"/>
            </a:xfrm>
            <a:prstGeom prst="ellipse">
              <a:avLst/>
            </a:prstGeom>
            <a:solidFill>
              <a:srgbClr val="1CBE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1015" name="Google Shape;1015;p51"/>
            <p:cNvSpPr/>
            <p:nvPr/>
          </p:nvSpPr>
          <p:spPr>
            <a:xfrm>
              <a:off x="1048887" y="3116508"/>
              <a:ext cx="149456" cy="149456"/>
            </a:xfrm>
            <a:prstGeom prst="ellipse">
              <a:avLst/>
            </a:prstGeom>
            <a:solidFill>
              <a:srgbClr val="1CBE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1016" name="Google Shape;1016;p51"/>
            <p:cNvSpPr/>
            <p:nvPr/>
          </p:nvSpPr>
          <p:spPr>
            <a:xfrm>
              <a:off x="1069329" y="4058061"/>
              <a:ext cx="149456" cy="149456"/>
            </a:xfrm>
            <a:prstGeom prst="ellipse">
              <a:avLst/>
            </a:prstGeom>
            <a:solidFill>
              <a:srgbClr val="1CBE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1017" name="Google Shape;1017;p51"/>
            <p:cNvSpPr/>
            <p:nvPr/>
          </p:nvSpPr>
          <p:spPr>
            <a:xfrm>
              <a:off x="551342" y="4999615"/>
              <a:ext cx="149456" cy="149456"/>
            </a:xfrm>
            <a:prstGeom prst="ellipse">
              <a:avLst/>
            </a:prstGeom>
            <a:solidFill>
              <a:srgbClr val="1CBE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cxnSp>
          <p:nvCxnSpPr>
            <p:cNvPr id="1018" name="Google Shape;1018;p51"/>
            <p:cNvCxnSpPr/>
            <p:nvPr/>
          </p:nvCxnSpPr>
          <p:spPr>
            <a:xfrm>
              <a:off x="757226" y="2227120"/>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1019" name="Google Shape;1019;p51"/>
            <p:cNvCxnSpPr/>
            <p:nvPr/>
          </p:nvCxnSpPr>
          <p:spPr>
            <a:xfrm>
              <a:off x="1275111" y="3180608"/>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1020" name="Google Shape;1020;p51"/>
            <p:cNvCxnSpPr/>
            <p:nvPr/>
          </p:nvCxnSpPr>
          <p:spPr>
            <a:xfrm>
              <a:off x="1271385" y="4134096"/>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1021" name="Google Shape;1021;p51"/>
            <p:cNvCxnSpPr/>
            <p:nvPr/>
          </p:nvCxnSpPr>
          <p:spPr>
            <a:xfrm>
              <a:off x="767697" y="5087583"/>
              <a:ext cx="1080470" cy="1"/>
            </a:xfrm>
            <a:prstGeom prst="straightConnector1">
              <a:avLst/>
            </a:prstGeom>
            <a:noFill/>
            <a:ln cap="flat" cmpd="sng" w="12700">
              <a:solidFill>
                <a:srgbClr val="BFBFBF"/>
              </a:solidFill>
              <a:prstDash val="solid"/>
              <a:miter lim="800000"/>
              <a:headEnd len="med" w="med" type="oval"/>
              <a:tailEnd len="med" w="med" type="oval"/>
            </a:ln>
          </p:spPr>
        </p:cxnSp>
        <p:sp>
          <p:nvSpPr>
            <p:cNvPr id="1022" name="Google Shape;1022;p51"/>
            <p:cNvSpPr/>
            <p:nvPr/>
          </p:nvSpPr>
          <p:spPr>
            <a:xfrm rot="2700000">
              <a:off x="-2923423" y="1626011"/>
              <a:ext cx="4149683" cy="4040717"/>
            </a:xfrm>
            <a:prstGeom prst="arc">
              <a:avLst>
                <a:gd fmla="val 16200000" name="adj1"/>
                <a:gd fmla="val 0" name="adj2"/>
              </a:avLst>
            </a:prstGeom>
            <a:noFill/>
            <a:ln cap="flat" cmpd="sng" w="12700">
              <a:solidFill>
                <a:srgbClr val="1CBECC"/>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023" name="Google Shape;1023;p51"/>
            <p:cNvSpPr txBox="1"/>
            <p:nvPr/>
          </p:nvSpPr>
          <p:spPr>
            <a:xfrm>
              <a:off x="2477695" y="2687955"/>
              <a:ext cx="7563938" cy="995914"/>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t/>
              </a:r>
              <a:endParaRPr b="1" sz="1600">
                <a:solidFill>
                  <a:schemeClr val="dk1"/>
                </a:solidFill>
                <a:latin typeface="Verdana"/>
                <a:ea typeface="Verdana"/>
                <a:cs typeface="Verdana"/>
                <a:sym typeface="Verdana"/>
              </a:endParaRPr>
            </a:p>
            <a:p>
              <a:pPr indent="0" lvl="0" marL="0" marR="0" rtl="0" algn="l">
                <a:lnSpc>
                  <a:spcPct val="120000"/>
                </a:lnSpc>
                <a:spcBef>
                  <a:spcPts val="0"/>
                </a:spcBef>
                <a:spcAft>
                  <a:spcPts val="0"/>
                </a:spcAft>
                <a:buNone/>
              </a:pPr>
              <a:r>
                <a:rPr lang="da-DK" sz="1800">
                  <a:solidFill>
                    <a:schemeClr val="dk1"/>
                  </a:solidFill>
                  <a:latin typeface="Calibri"/>
                  <a:ea typeface="Calibri"/>
                  <a:cs typeface="Calibri"/>
                  <a:sym typeface="Calibri"/>
                </a:rPr>
                <a:t>Læring: Anvendelse af det digitale klasselokale</a:t>
              </a:r>
              <a:endParaRPr sz="180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t/>
              </a:r>
              <a:endParaRPr sz="1600">
                <a:solidFill>
                  <a:srgbClr val="000000"/>
                </a:solidFill>
                <a:latin typeface="Calibri"/>
                <a:ea typeface="Calibri"/>
                <a:cs typeface="Calibri"/>
                <a:sym typeface="Calibri"/>
              </a:endParaRPr>
            </a:p>
          </p:txBody>
        </p:sp>
        <p:sp>
          <p:nvSpPr>
            <p:cNvPr id="1024" name="Google Shape;1024;p51"/>
            <p:cNvSpPr txBox="1"/>
            <p:nvPr/>
          </p:nvSpPr>
          <p:spPr>
            <a:xfrm>
              <a:off x="2477695" y="3641104"/>
              <a:ext cx="71150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1600">
                <a:solidFill>
                  <a:srgbClr val="1CBECC"/>
                </a:solidFill>
                <a:latin typeface="Verdana"/>
                <a:ea typeface="Verdana"/>
                <a:cs typeface="Verdana"/>
                <a:sym typeface="Verdana"/>
              </a:endParaRPr>
            </a:p>
            <a:p>
              <a:pPr indent="0" lvl="0" marL="0" marR="0" rtl="0" algn="l">
                <a:spcBef>
                  <a:spcPts val="0"/>
                </a:spcBef>
                <a:spcAft>
                  <a:spcPts val="0"/>
                </a:spcAft>
                <a:buNone/>
              </a:pPr>
              <a:r>
                <a:rPr lang="da-DK" sz="1800">
                  <a:solidFill>
                    <a:schemeClr val="dk1"/>
                  </a:solidFill>
                  <a:latin typeface="Calibri"/>
                  <a:ea typeface="Calibri"/>
                  <a:cs typeface="Calibri"/>
                  <a:sym typeface="Calibri"/>
                </a:rPr>
                <a:t>Læring: At skabe et trygt og sikkert digitalt klasselokale</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600">
                <a:solidFill>
                  <a:schemeClr val="dk1"/>
                </a:solidFill>
                <a:latin typeface="Calibri"/>
                <a:ea typeface="Calibri"/>
                <a:cs typeface="Calibri"/>
                <a:sym typeface="Calibri"/>
              </a:endParaRPr>
            </a:p>
          </p:txBody>
        </p:sp>
        <p:sp>
          <p:nvSpPr>
            <p:cNvPr id="1025" name="Google Shape;1025;p51"/>
            <p:cNvSpPr txBox="1"/>
            <p:nvPr/>
          </p:nvSpPr>
          <p:spPr>
            <a:xfrm>
              <a:off x="1942979" y="4591652"/>
              <a:ext cx="5604803"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1600">
                <a:solidFill>
                  <a:schemeClr val="dk1"/>
                </a:solidFill>
                <a:latin typeface="Calibri"/>
                <a:ea typeface="Calibri"/>
                <a:cs typeface="Calibri"/>
                <a:sym typeface="Calibri"/>
              </a:endParaRPr>
            </a:p>
            <a:p>
              <a:pPr indent="0" lvl="0" marL="0" marR="0" rtl="0" algn="l">
                <a:spcBef>
                  <a:spcPts val="0"/>
                </a:spcBef>
                <a:spcAft>
                  <a:spcPts val="0"/>
                </a:spcAft>
                <a:buNone/>
              </a:pPr>
              <a:r>
                <a:rPr lang="da-DK" sz="1800">
                  <a:solidFill>
                    <a:schemeClr val="dk1"/>
                  </a:solidFill>
                  <a:latin typeface="Calibri"/>
                  <a:ea typeface="Calibri"/>
                  <a:cs typeface="Calibri"/>
                  <a:sym typeface="Calibri"/>
                </a:rPr>
                <a:t>Læring: At skabe et dynamisk, digitalt klasselokale</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600">
                <a:solidFill>
                  <a:schemeClr val="dk1"/>
                </a:solidFill>
                <a:latin typeface="Calibri"/>
                <a:ea typeface="Calibri"/>
                <a:cs typeface="Calibri"/>
                <a:sym typeface="Calibri"/>
              </a:endParaRPr>
            </a:p>
          </p:txBody>
        </p:sp>
      </p:grpSp>
      <p:cxnSp>
        <p:nvCxnSpPr>
          <p:cNvPr id="1026" name="Google Shape;1026;p51"/>
          <p:cNvCxnSpPr/>
          <p:nvPr/>
        </p:nvCxnSpPr>
        <p:spPr>
          <a:xfrm>
            <a:off x="7934290" y="3631149"/>
            <a:ext cx="2061797" cy="0"/>
          </a:xfrm>
          <a:prstGeom prst="straightConnector1">
            <a:avLst/>
          </a:prstGeom>
          <a:noFill/>
          <a:ln cap="flat" cmpd="sng" w="9525">
            <a:solidFill>
              <a:srgbClr val="1CBECC"/>
            </a:solidFill>
            <a:prstDash val="dash"/>
            <a:round/>
            <a:headEnd len="sm" w="sm" type="none"/>
            <a:tailEnd len="sm" w="sm" type="none"/>
          </a:ln>
        </p:spPr>
      </p:cxnSp>
      <p:sp>
        <p:nvSpPr>
          <p:cNvPr id="1027" name="Google Shape;1027;p51"/>
          <p:cNvSpPr/>
          <p:nvPr/>
        </p:nvSpPr>
        <p:spPr>
          <a:xfrm>
            <a:off x="507416" y="576548"/>
            <a:ext cx="5297765" cy="632292"/>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da-DK" sz="2000">
                <a:solidFill>
                  <a:srgbClr val="FFFFFF"/>
                </a:solidFill>
                <a:latin typeface="Calibri"/>
                <a:ea typeface="Calibri"/>
                <a:cs typeface="Calibri"/>
                <a:sym typeface="Calibri"/>
              </a:rPr>
              <a:t>Teamwork og det digitale klasselokale</a:t>
            </a:r>
            <a:endParaRPr b="1" sz="2000">
              <a:solidFill>
                <a:srgbClr val="FFFFFF"/>
              </a:solidFill>
              <a:latin typeface="Calibri"/>
              <a:ea typeface="Calibri"/>
              <a:cs typeface="Calibri"/>
              <a:sym typeface="Calibri"/>
            </a:endParaRPr>
          </a:p>
        </p:txBody>
      </p:sp>
      <p:sp>
        <p:nvSpPr>
          <p:cNvPr id="1028" name="Google Shape;1028;p51"/>
          <p:cNvSpPr txBox="1"/>
          <p:nvPr/>
        </p:nvSpPr>
        <p:spPr>
          <a:xfrm>
            <a:off x="523240" y="1250839"/>
            <a:ext cx="4115261"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da-DK" sz="2000">
                <a:solidFill>
                  <a:schemeClr val="dk1"/>
                </a:solidFill>
                <a:latin typeface="Calibri"/>
                <a:ea typeface="Calibri"/>
                <a:cs typeface="Calibri"/>
                <a:sym typeface="Calibri"/>
              </a:rPr>
              <a:t>Opsummering:</a:t>
            </a:r>
            <a:endParaRPr/>
          </a:p>
        </p:txBody>
      </p:sp>
      <p:grpSp>
        <p:nvGrpSpPr>
          <p:cNvPr id="1029" name="Google Shape;1029;p51"/>
          <p:cNvGrpSpPr/>
          <p:nvPr/>
        </p:nvGrpSpPr>
        <p:grpSpPr>
          <a:xfrm>
            <a:off x="10207680" y="3002019"/>
            <a:ext cx="1440000" cy="1022872"/>
            <a:chOff x="7014810" y="2231426"/>
            <a:chExt cx="3530427" cy="2557180"/>
          </a:xfrm>
        </p:grpSpPr>
        <p:sp>
          <p:nvSpPr>
            <p:cNvPr id="1030" name="Google Shape;1030;p51"/>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1" name="Google Shape;1031;p51"/>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2" name="Google Shape;1032;p51"/>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3" name="Google Shape;1033;p51"/>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4" name="Google Shape;1034;p51"/>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5" name="Google Shape;1035;p51"/>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6" name="Google Shape;1036;p51"/>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7" name="Google Shape;1037;p51"/>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8" name="Google Shape;1038;p51"/>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9" name="Google Shape;1039;p51"/>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0" name="Google Shape;1040;p51"/>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1" name="Google Shape;1041;p51"/>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2" name="Google Shape;1042;p51"/>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3" name="Google Shape;1043;p51"/>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044" name="Google Shape;1044;p51"/>
            <p:cNvGrpSpPr/>
            <p:nvPr/>
          </p:nvGrpSpPr>
          <p:grpSpPr>
            <a:xfrm>
              <a:off x="9429237" y="3528606"/>
              <a:ext cx="1116000" cy="1260000"/>
              <a:chOff x="9540997" y="3559086"/>
              <a:chExt cx="1000670" cy="1147040"/>
            </a:xfrm>
          </p:grpSpPr>
          <p:sp>
            <p:nvSpPr>
              <p:cNvPr id="1045" name="Google Shape;1045;p51"/>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6" name="Google Shape;1046;p51"/>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7" name="Google Shape;1047;p51"/>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048" name="Google Shape;1048;p51"/>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9" name="Google Shape;1049;p51"/>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50" name="Google Shape;1050;p51"/>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51" name="Google Shape;1051;p51"/>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5"/>
          <p:cNvSpPr txBox="1"/>
          <p:nvPr/>
        </p:nvSpPr>
        <p:spPr>
          <a:xfrm>
            <a:off x="528320" y="717439"/>
            <a:ext cx="8948057"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CBECC"/>
              </a:buClr>
              <a:buSzPts val="2400"/>
              <a:buFont typeface="Calibri"/>
              <a:buNone/>
            </a:pPr>
            <a:r>
              <a:rPr b="1" lang="da-DK" sz="2400">
                <a:solidFill>
                  <a:srgbClr val="1CBECC"/>
                </a:solidFill>
                <a:latin typeface="Calibri"/>
                <a:ea typeface="Calibri"/>
                <a:cs typeface="Calibri"/>
                <a:sym typeface="Calibri"/>
              </a:rPr>
              <a:t>Mål</a:t>
            </a:r>
            <a:endParaRPr b="1" sz="2400">
              <a:solidFill>
                <a:srgbClr val="1CBECC"/>
              </a:solidFill>
              <a:latin typeface="Calibri"/>
              <a:ea typeface="Calibri"/>
              <a:cs typeface="Calibri"/>
              <a:sym typeface="Calibri"/>
            </a:endParaRPr>
          </a:p>
          <a:p>
            <a:pPr indent="0" lvl="0" marL="0" marR="0" rtl="0" algn="l">
              <a:spcBef>
                <a:spcPts val="0"/>
              </a:spcBef>
              <a:spcAft>
                <a:spcPts val="0"/>
              </a:spcAft>
              <a:buNone/>
            </a:pPr>
            <a:r>
              <a:rPr lang="da-DK" sz="2000">
                <a:solidFill>
                  <a:schemeClr val="dk1"/>
                </a:solidFill>
                <a:latin typeface="Calibri"/>
                <a:ea typeface="Calibri"/>
                <a:cs typeface="Calibri"/>
                <a:sym typeface="Calibri"/>
              </a:rPr>
              <a:t>I slutningen af dette mål vil du blive i stand til at:</a:t>
            </a:r>
            <a:endParaRPr/>
          </a:p>
          <a:p>
            <a:pPr indent="0" lvl="0" marL="0" marR="0" rtl="0" algn="l">
              <a:lnSpc>
                <a:spcPct val="100000"/>
              </a:lnSpc>
              <a:spcBef>
                <a:spcPts val="5"/>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p:txBody>
      </p:sp>
      <p:sp>
        <p:nvSpPr>
          <p:cNvPr id="226" name="Google Shape;226;p25"/>
          <p:cNvSpPr txBox="1"/>
          <p:nvPr/>
        </p:nvSpPr>
        <p:spPr>
          <a:xfrm>
            <a:off x="663072" y="1728595"/>
            <a:ext cx="3142266" cy="1792296"/>
          </a:xfrm>
          <a:prstGeom prst="rect">
            <a:avLst/>
          </a:prstGeom>
          <a:noFill/>
          <a:ln>
            <a:noFill/>
          </a:ln>
        </p:spPr>
        <p:txBody>
          <a:bodyPr anchorCtr="0" anchor="t" bIns="91425" lIns="91425" spcFirstLastPara="1" rIns="91425" wrap="square" tIns="91425">
            <a:noAutofit/>
          </a:bodyPr>
          <a:lstStyle/>
          <a:p>
            <a:pPr indent="-228600" lvl="0" marL="228600" marR="0" rtl="0" algn="just">
              <a:lnSpc>
                <a:spcPct val="100000"/>
              </a:lnSpc>
              <a:spcBef>
                <a:spcPts val="0"/>
              </a:spcBef>
              <a:spcAft>
                <a:spcPts val="0"/>
              </a:spcAft>
              <a:buClr>
                <a:schemeClr val="dk1"/>
              </a:buClr>
              <a:buSzPts val="2000"/>
              <a:buFont typeface="Arial"/>
              <a:buChar char="•"/>
            </a:pPr>
            <a:r>
              <a:rPr b="1" lang="da-DK" sz="2000">
                <a:solidFill>
                  <a:schemeClr val="dk1"/>
                </a:solidFill>
                <a:latin typeface="Calibri"/>
                <a:ea typeface="Calibri"/>
                <a:cs typeface="Calibri"/>
                <a:sym typeface="Calibri"/>
              </a:rPr>
              <a:t>Læringsmål 1 </a:t>
            </a:r>
            <a:endParaRPr/>
          </a:p>
          <a:p>
            <a:pPr indent="0" lvl="0" marL="230400" marR="0" rtl="0" algn="l">
              <a:lnSpc>
                <a:spcPct val="100000"/>
              </a:lnSpc>
              <a:spcBef>
                <a:spcPts val="0"/>
              </a:spcBef>
              <a:spcAft>
                <a:spcPts val="0"/>
              </a:spcAft>
              <a:buClr>
                <a:schemeClr val="dk1"/>
              </a:buClr>
              <a:buSzPts val="1800"/>
              <a:buFont typeface="Arial"/>
              <a:buNone/>
            </a:pPr>
            <a:r>
              <a:rPr lang="da-DK" sz="1800">
                <a:solidFill>
                  <a:schemeClr val="dk1"/>
                </a:solidFill>
                <a:latin typeface="Calibri"/>
                <a:ea typeface="Calibri"/>
                <a:cs typeface="Calibri"/>
                <a:sym typeface="Calibri"/>
              </a:rPr>
              <a:t>Få tydeliggjort tekniske og digitale ressourcer for at kunne optimere et digitalt klasselokale på erhvervsuddannelserne </a:t>
            </a:r>
            <a:endParaRPr/>
          </a:p>
          <a:p>
            <a:pPr indent="0" lvl="0" marL="230400" marR="0" rtl="0" algn="l">
              <a:lnSpc>
                <a:spcPct val="100000"/>
              </a:lnSpc>
              <a:spcBef>
                <a:spcPts val="0"/>
              </a:spcBef>
              <a:spcAft>
                <a:spcPts val="0"/>
              </a:spcAft>
              <a:buClr>
                <a:schemeClr val="dk1"/>
              </a:buClr>
              <a:buSzPts val="1600"/>
              <a:buFont typeface="Arial"/>
              <a:buNone/>
            </a:pPr>
            <a:r>
              <a:t/>
            </a:r>
            <a:endParaRPr sz="1600">
              <a:solidFill>
                <a:schemeClr val="dk1"/>
              </a:solidFill>
              <a:latin typeface="Calibri"/>
              <a:ea typeface="Calibri"/>
              <a:cs typeface="Calibri"/>
              <a:sym typeface="Calibri"/>
            </a:endParaRPr>
          </a:p>
        </p:txBody>
      </p:sp>
      <p:sp>
        <p:nvSpPr>
          <p:cNvPr id="227" name="Google Shape;227;p25"/>
          <p:cNvSpPr txBox="1"/>
          <p:nvPr/>
        </p:nvSpPr>
        <p:spPr>
          <a:xfrm>
            <a:off x="3845083" y="1696797"/>
            <a:ext cx="3192643" cy="1793279"/>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1200"/>
              <a:buFont typeface="Poppins Medium"/>
              <a:buChar char="॰"/>
            </a:pPr>
            <a:r>
              <a:rPr b="1" lang="da-DK" sz="2000">
                <a:solidFill>
                  <a:schemeClr val="dk1"/>
                </a:solidFill>
                <a:latin typeface="Calibri"/>
                <a:ea typeface="Calibri"/>
                <a:cs typeface="Calibri"/>
                <a:sym typeface="Calibri"/>
              </a:rPr>
              <a:t>Læringsmål 2 </a:t>
            </a:r>
            <a:endParaRPr/>
          </a:p>
          <a:p>
            <a:pPr indent="-228600" lvl="0" marL="228600" marR="0" rtl="0" algn="l">
              <a:lnSpc>
                <a:spcPct val="100000"/>
              </a:lnSpc>
              <a:spcBef>
                <a:spcPts val="0"/>
              </a:spcBef>
              <a:spcAft>
                <a:spcPts val="0"/>
              </a:spcAft>
              <a:buClr>
                <a:schemeClr val="dk1"/>
              </a:buClr>
              <a:buSzPts val="1080"/>
              <a:buFont typeface="Poppins Medium"/>
              <a:buChar char="॰"/>
            </a:pPr>
            <a:r>
              <a:rPr lang="da-DK" sz="1800">
                <a:solidFill>
                  <a:schemeClr val="dk1"/>
                </a:solidFill>
                <a:latin typeface="Calibri"/>
                <a:ea typeface="Calibri"/>
                <a:cs typeface="Calibri"/>
                <a:sym typeface="Calibri"/>
              </a:rPr>
              <a:t>Få komponenter til at skabe et sikkert og inkluderende digitalt klasselokale, hvor både undervisere og elever kan samarbejde og lære</a:t>
            </a:r>
            <a:r>
              <a:rPr b="1" lang="da-DK" sz="1800">
                <a:solidFill>
                  <a:schemeClr val="dk1"/>
                </a:solidFill>
                <a:latin typeface="Calibri"/>
                <a:ea typeface="Calibri"/>
                <a:cs typeface="Calibri"/>
                <a:sym typeface="Calibri"/>
              </a:rPr>
              <a:t> </a:t>
            </a:r>
            <a:endParaRPr/>
          </a:p>
          <a:p>
            <a:pPr indent="-160020" lvl="0" marL="228600" marR="0" rtl="0" algn="l">
              <a:lnSpc>
                <a:spcPct val="100000"/>
              </a:lnSpc>
              <a:spcBef>
                <a:spcPts val="0"/>
              </a:spcBef>
              <a:spcAft>
                <a:spcPts val="0"/>
              </a:spcAft>
              <a:buClr>
                <a:schemeClr val="dk1"/>
              </a:buClr>
              <a:buSzPts val="1080"/>
              <a:buFont typeface="Poppins Medium"/>
              <a:buNone/>
            </a:pPr>
            <a:r>
              <a:t/>
            </a:r>
            <a:endParaRPr sz="1800">
              <a:solidFill>
                <a:srgbClr val="000000"/>
              </a:solidFill>
              <a:latin typeface="Calibri"/>
              <a:ea typeface="Calibri"/>
              <a:cs typeface="Calibri"/>
              <a:sym typeface="Calibri"/>
            </a:endParaRPr>
          </a:p>
        </p:txBody>
      </p:sp>
      <p:sp>
        <p:nvSpPr>
          <p:cNvPr id="228" name="Google Shape;228;p25"/>
          <p:cNvSpPr txBox="1"/>
          <p:nvPr/>
        </p:nvSpPr>
        <p:spPr>
          <a:xfrm>
            <a:off x="626289" y="3751929"/>
            <a:ext cx="3179049" cy="2017415"/>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1200"/>
              <a:buFont typeface="Poppins Medium"/>
              <a:buChar char="॰"/>
            </a:pPr>
            <a:r>
              <a:rPr b="1" lang="da-DK" sz="2000">
                <a:solidFill>
                  <a:schemeClr val="dk1"/>
                </a:solidFill>
                <a:latin typeface="Calibri"/>
                <a:ea typeface="Calibri"/>
                <a:cs typeface="Calibri"/>
                <a:sym typeface="Calibri"/>
              </a:rPr>
              <a:t>Læringsmål 3 </a:t>
            </a:r>
            <a:endParaRPr/>
          </a:p>
          <a:p>
            <a:pPr indent="-228600" lvl="0" marL="228600" marR="0" rtl="0" algn="l">
              <a:lnSpc>
                <a:spcPct val="100000"/>
              </a:lnSpc>
              <a:spcBef>
                <a:spcPts val="0"/>
              </a:spcBef>
              <a:spcAft>
                <a:spcPts val="0"/>
              </a:spcAft>
              <a:buClr>
                <a:schemeClr val="dk1"/>
              </a:buClr>
              <a:buSzPts val="1080"/>
              <a:buFont typeface="Poppins Medium"/>
              <a:buChar char="॰"/>
            </a:pPr>
            <a:r>
              <a:rPr lang="da-DK" sz="1800">
                <a:solidFill>
                  <a:schemeClr val="dk1"/>
                </a:solidFill>
                <a:latin typeface="Calibri"/>
                <a:ea typeface="Calibri"/>
                <a:cs typeface="Calibri"/>
                <a:sym typeface="Calibri"/>
              </a:rPr>
              <a:t>Få komponenter til at skabe et dynamisk, digitatl klasselokale med hensyn til at etablere sociale relationer og samarbejdsevner</a:t>
            </a:r>
            <a:endParaRPr sz="1800">
              <a:solidFill>
                <a:schemeClr val="dk1"/>
              </a:solidFill>
              <a:latin typeface="Calibri"/>
              <a:ea typeface="Calibri"/>
              <a:cs typeface="Calibri"/>
              <a:sym typeface="Calibri"/>
            </a:endParaRPr>
          </a:p>
          <a:p>
            <a:pPr indent="0" lvl="0" marL="230400" marR="0" rtl="0" algn="l">
              <a:lnSpc>
                <a:spcPct val="100000"/>
              </a:lnSpc>
              <a:spcBef>
                <a:spcPts val="0"/>
              </a:spcBef>
              <a:spcAft>
                <a:spcPts val="0"/>
              </a:spcAft>
              <a:buClr>
                <a:schemeClr val="dk1"/>
              </a:buClr>
              <a:buSzPts val="2000"/>
              <a:buFont typeface="Arial"/>
              <a:buNone/>
            </a:pPr>
            <a:r>
              <a:t/>
            </a:r>
            <a:endParaRPr sz="2000">
              <a:solidFill>
                <a:schemeClr val="dk1"/>
              </a:solidFill>
              <a:latin typeface="Calibri"/>
              <a:ea typeface="Calibri"/>
              <a:cs typeface="Calibri"/>
              <a:sym typeface="Calibri"/>
            </a:endParaRPr>
          </a:p>
        </p:txBody>
      </p:sp>
      <p:sp>
        <p:nvSpPr>
          <p:cNvPr id="229" name="Google Shape;229;p25"/>
          <p:cNvSpPr txBox="1"/>
          <p:nvPr/>
        </p:nvSpPr>
        <p:spPr>
          <a:xfrm>
            <a:off x="3845082" y="3751931"/>
            <a:ext cx="3337688" cy="2245272"/>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2000"/>
              <a:buFont typeface="Arial"/>
              <a:buChar char="•"/>
            </a:pPr>
            <a:r>
              <a:rPr b="1" lang="da-DK" sz="2000">
                <a:solidFill>
                  <a:schemeClr val="dk1"/>
                </a:solidFill>
                <a:latin typeface="Calibri"/>
                <a:ea typeface="Calibri"/>
                <a:cs typeface="Calibri"/>
                <a:sym typeface="Calibri"/>
              </a:rPr>
              <a:t>Læringsmål 4</a:t>
            </a:r>
            <a:r>
              <a:rPr b="1" lang="da-DK" sz="2400">
                <a:solidFill>
                  <a:schemeClr val="dk1"/>
                </a:solidFill>
                <a:latin typeface="Calibri"/>
                <a:ea typeface="Calibri"/>
                <a:cs typeface="Calibri"/>
                <a:sym typeface="Calibri"/>
              </a:rPr>
              <a:t> </a:t>
            </a:r>
            <a:endParaRPr/>
          </a:p>
          <a:p>
            <a:pPr indent="-228600" lvl="0" marL="228600" marR="0" rtl="0" algn="l">
              <a:lnSpc>
                <a:spcPct val="100000"/>
              </a:lnSpc>
              <a:spcBef>
                <a:spcPts val="0"/>
              </a:spcBef>
              <a:spcAft>
                <a:spcPts val="0"/>
              </a:spcAft>
              <a:buClr>
                <a:schemeClr val="dk1"/>
              </a:buClr>
              <a:buSzPts val="1800"/>
              <a:buFont typeface="Arial"/>
              <a:buChar char="•"/>
            </a:pPr>
            <a:r>
              <a:rPr lang="da-DK" sz="1800">
                <a:solidFill>
                  <a:schemeClr val="dk1"/>
                </a:solidFill>
                <a:latin typeface="Calibri"/>
                <a:ea typeface="Calibri"/>
                <a:cs typeface="Calibri"/>
                <a:sym typeface="Calibri"/>
              </a:rPr>
              <a:t>Få optimeret det fælles, digitale klasselokale gennem livsmestringsfunktioner og dialogiske komponenter til brug på erhvervsuddannelserne</a:t>
            </a:r>
            <a:endParaRPr/>
          </a:p>
          <a:p>
            <a:pPr indent="-114300" lvl="0" marL="228600" marR="0" rtl="0" algn="l">
              <a:lnSpc>
                <a:spcPct val="100000"/>
              </a:lnSpc>
              <a:spcBef>
                <a:spcPts val="0"/>
              </a:spcBef>
              <a:spcAft>
                <a:spcPts val="0"/>
              </a:spcAft>
              <a:buClr>
                <a:schemeClr val="dk1"/>
              </a:buClr>
              <a:buSzPts val="1800"/>
              <a:buFont typeface="Arial"/>
              <a:buNone/>
            </a:pPr>
            <a:r>
              <a:t/>
            </a:r>
            <a:endParaRPr sz="1800">
              <a:solidFill>
                <a:srgbClr val="000000"/>
              </a:solidFill>
              <a:latin typeface="Calibri"/>
              <a:ea typeface="Calibri"/>
              <a:cs typeface="Calibri"/>
              <a:sym typeface="Calibri"/>
            </a:endParaRPr>
          </a:p>
        </p:txBody>
      </p:sp>
      <p:cxnSp>
        <p:nvCxnSpPr>
          <p:cNvPr id="230" name="Google Shape;230;p25"/>
          <p:cNvCxnSpPr/>
          <p:nvPr/>
        </p:nvCxnSpPr>
        <p:spPr>
          <a:xfrm>
            <a:off x="528320" y="3628115"/>
            <a:ext cx="9469120" cy="0"/>
          </a:xfrm>
          <a:prstGeom prst="straightConnector1">
            <a:avLst/>
          </a:prstGeom>
          <a:noFill/>
          <a:ln cap="flat" cmpd="sng" w="9525">
            <a:solidFill>
              <a:srgbClr val="1CBECC"/>
            </a:solidFill>
            <a:prstDash val="dash"/>
            <a:round/>
            <a:headEnd len="sm" w="sm" type="none"/>
            <a:tailEnd len="sm" w="sm" type="none"/>
          </a:ln>
        </p:spPr>
      </p:cxnSp>
      <p:grpSp>
        <p:nvGrpSpPr>
          <p:cNvPr id="231" name="Google Shape;231;p25"/>
          <p:cNvGrpSpPr/>
          <p:nvPr/>
        </p:nvGrpSpPr>
        <p:grpSpPr>
          <a:xfrm>
            <a:off x="10207680" y="3002019"/>
            <a:ext cx="1440000" cy="1022872"/>
            <a:chOff x="7014810" y="2231426"/>
            <a:chExt cx="3530427" cy="2557180"/>
          </a:xfrm>
        </p:grpSpPr>
        <p:sp>
          <p:nvSpPr>
            <p:cNvPr id="232" name="Google Shape;232;p25"/>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3" name="Google Shape;233;p25"/>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4" name="Google Shape;234;p25"/>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5" name="Google Shape;235;p25"/>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6" name="Google Shape;236;p25"/>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7" name="Google Shape;237;p25"/>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8" name="Google Shape;238;p25"/>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9" name="Google Shape;239;p25"/>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0" name="Google Shape;240;p25"/>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1" name="Google Shape;241;p25"/>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2" name="Google Shape;242;p25"/>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3" name="Google Shape;243;p25"/>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4" name="Google Shape;244;p25"/>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5" name="Google Shape;245;p25"/>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246" name="Google Shape;246;p25"/>
            <p:cNvGrpSpPr/>
            <p:nvPr/>
          </p:nvGrpSpPr>
          <p:grpSpPr>
            <a:xfrm>
              <a:off x="9429237" y="3528606"/>
              <a:ext cx="1116000" cy="1260000"/>
              <a:chOff x="9540997" y="3559086"/>
              <a:chExt cx="1000670" cy="1147040"/>
            </a:xfrm>
          </p:grpSpPr>
          <p:sp>
            <p:nvSpPr>
              <p:cNvPr id="247" name="Google Shape;247;p25"/>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8" name="Google Shape;248;p25"/>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9" name="Google Shape;249;p25"/>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50" name="Google Shape;250;p25"/>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1" name="Google Shape;251;p25"/>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2" name="Google Shape;252;p25"/>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3" name="Google Shape;253;p25"/>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5" name="Shape 1055"/>
        <p:cNvGrpSpPr/>
        <p:nvPr/>
      </p:nvGrpSpPr>
      <p:grpSpPr>
        <a:xfrm>
          <a:off x="0" y="0"/>
          <a:ext cx="0" cy="0"/>
          <a:chOff x="0" y="0"/>
          <a:chExt cx="0" cy="0"/>
        </a:xfrm>
      </p:grpSpPr>
      <p:sp>
        <p:nvSpPr>
          <p:cNvPr id="1056" name="Google Shape;1056;p52"/>
          <p:cNvSpPr txBox="1"/>
          <p:nvPr/>
        </p:nvSpPr>
        <p:spPr>
          <a:xfrm>
            <a:off x="626289" y="2088997"/>
            <a:ext cx="9541647" cy="3580654"/>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None/>
            </a:pPr>
            <a:r>
              <a:rPr b="1" lang="da-DK" sz="1200">
                <a:solidFill>
                  <a:schemeClr val="dk1"/>
                </a:solidFill>
                <a:latin typeface="Verdana"/>
                <a:ea typeface="Verdana"/>
                <a:cs typeface="Verdana"/>
                <a:sym typeface="Verdana"/>
              </a:rPr>
              <a:t>Spørgsmål 1</a:t>
            </a:r>
            <a:endParaRPr b="1"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Videokonferencesystemet betragtes også som en:</a:t>
            </a:r>
            <a:endParaRPr sz="1100">
              <a:solidFill>
                <a:schemeClr val="dk1"/>
              </a:solidFill>
              <a:latin typeface="Verdana"/>
              <a:ea typeface="Verdana"/>
              <a:cs typeface="Verdana"/>
              <a:sym typeface="Verdana"/>
            </a:endParaRPr>
          </a:p>
          <a:p>
            <a:pPr indent="-171450" lvl="0" marL="171450" marR="0" rtl="0" algn="l">
              <a:lnSpc>
                <a:spcPct val="107000"/>
              </a:lnSpc>
              <a:spcBef>
                <a:spcPts val="800"/>
              </a:spcBef>
              <a:spcAft>
                <a:spcPts val="0"/>
              </a:spcAft>
              <a:buClr>
                <a:srgbClr val="000000"/>
              </a:buClr>
              <a:buSzPts val="1100"/>
              <a:buFont typeface="Arial"/>
              <a:buChar char="•"/>
            </a:pPr>
            <a:r>
              <a:rPr lang="da-DK" sz="1100">
                <a:solidFill>
                  <a:srgbClr val="000000"/>
                </a:solidFill>
                <a:latin typeface="Verdana"/>
                <a:ea typeface="Verdana"/>
                <a:cs typeface="Verdana"/>
                <a:sym typeface="Verdana"/>
              </a:rPr>
              <a:t>Kommunikationsplatform?</a:t>
            </a:r>
            <a:endParaRPr sz="1100">
              <a:solidFill>
                <a:schemeClr val="dk1"/>
              </a:solidFill>
              <a:latin typeface="Verdana"/>
              <a:ea typeface="Verdana"/>
              <a:cs typeface="Verdana"/>
              <a:sym typeface="Verdana"/>
            </a:endParaRPr>
          </a:p>
          <a:p>
            <a:pPr indent="-171450" lvl="0" marL="171450" marR="0" rtl="0" algn="l">
              <a:lnSpc>
                <a:spcPct val="107000"/>
              </a:lnSpc>
              <a:spcBef>
                <a:spcPts val="800"/>
              </a:spcBef>
              <a:spcAft>
                <a:spcPts val="0"/>
              </a:spcAft>
              <a:buClr>
                <a:srgbClr val="000000"/>
              </a:buClr>
              <a:buSzPts val="1100"/>
              <a:buFont typeface="Arial"/>
              <a:buChar char="•"/>
            </a:pPr>
            <a:r>
              <a:rPr lang="da-DK" sz="1100">
                <a:solidFill>
                  <a:srgbClr val="000000"/>
                </a:solidFill>
                <a:latin typeface="Verdana"/>
                <a:ea typeface="Verdana"/>
                <a:cs typeface="Verdana"/>
                <a:sym typeface="Verdana"/>
              </a:rPr>
              <a:t>Måde at lave øvelser på?</a:t>
            </a:r>
            <a:endParaRPr sz="1100">
              <a:solidFill>
                <a:schemeClr val="dk1"/>
              </a:solidFill>
              <a:latin typeface="Verdana"/>
              <a:ea typeface="Verdana"/>
              <a:cs typeface="Verdana"/>
              <a:sym typeface="Verdana"/>
            </a:endParaRPr>
          </a:p>
          <a:p>
            <a:pPr indent="-171450" lvl="0" marL="171450" marR="0" rtl="0" algn="l">
              <a:lnSpc>
                <a:spcPct val="107000"/>
              </a:lnSpc>
              <a:spcBef>
                <a:spcPts val="800"/>
              </a:spcBef>
              <a:spcAft>
                <a:spcPts val="0"/>
              </a:spcAft>
              <a:buClr>
                <a:srgbClr val="000000"/>
              </a:buClr>
              <a:buSzPts val="1100"/>
              <a:buFont typeface="Arial"/>
              <a:buChar char="•"/>
            </a:pPr>
            <a:r>
              <a:rPr lang="da-DK" sz="1100">
                <a:solidFill>
                  <a:srgbClr val="000000"/>
                </a:solidFill>
                <a:latin typeface="Verdana"/>
                <a:ea typeface="Verdana"/>
                <a:cs typeface="Verdana"/>
                <a:sym typeface="Verdana"/>
              </a:rPr>
              <a:t>Vej til videre pensum?</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 </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b="1" lang="da-DK" sz="1200">
                <a:solidFill>
                  <a:srgbClr val="000000"/>
                </a:solidFill>
                <a:latin typeface="Verdana"/>
                <a:ea typeface="Verdana"/>
                <a:cs typeface="Verdana"/>
                <a:sym typeface="Verdana"/>
              </a:rPr>
              <a:t>Spørgsmål 2</a:t>
            </a:r>
            <a:endParaRPr b="1" sz="12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Hvor mange overordnede fokuspunkter indeholder teksten i anvendelsen af ​​det digitale klasselokale</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3?</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4?</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5?</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 </a:t>
            </a:r>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rPr b="1" lang="da-DK" sz="1200">
                <a:solidFill>
                  <a:schemeClr val="dk1"/>
                </a:solidFill>
                <a:latin typeface="Verdana"/>
                <a:ea typeface="Verdana"/>
                <a:cs typeface="Verdana"/>
                <a:sym typeface="Verdana"/>
              </a:rPr>
              <a:t>S</a:t>
            </a:r>
            <a:r>
              <a:rPr b="1" lang="da-DK" sz="1200">
                <a:solidFill>
                  <a:srgbClr val="000000"/>
                </a:solidFill>
                <a:latin typeface="Verdana"/>
                <a:ea typeface="Verdana"/>
                <a:cs typeface="Verdana"/>
                <a:sym typeface="Verdana"/>
              </a:rPr>
              <a:t>pørgsmål 3</a:t>
            </a:r>
            <a:endParaRPr b="1" sz="12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At skabe en praksis for et trygt og sikkert digitalt klasselokale til inkluderende samarbejde involverer deltagelse af:</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Erhvervsuddannelsesudbyder?</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Erhvervsuddannelsesudbyder/ undervisere?</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Erhvervsuddannelsesudbyder/ undervisere/ elever?</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 </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b="1" lang="da-DK" sz="1200">
                <a:solidFill>
                  <a:srgbClr val="000000"/>
                </a:solidFill>
                <a:latin typeface="Verdana"/>
                <a:ea typeface="Verdana"/>
                <a:cs typeface="Verdana"/>
                <a:sym typeface="Verdana"/>
              </a:rPr>
              <a:t>Spørgsmål 4</a:t>
            </a:r>
            <a:endParaRPr b="1" sz="12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Det kan gavne det digitale klasselokale at oprette Break Out-grupper med hensyn til:</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Læringsevner, samarbejde/ teamwork og sociale relationer?</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Samarbejde/ team work, faglighed og sociale relationer?</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Samarbejde/ team work, faglighed og social inklusion?</a:t>
            </a:r>
            <a:endParaRPr sz="1100">
              <a:solidFill>
                <a:schemeClr val="dk1"/>
              </a:solidFill>
              <a:latin typeface="Verdana"/>
              <a:ea typeface="Verdana"/>
              <a:cs typeface="Verdana"/>
              <a:sym typeface="Verdana"/>
            </a:endParaRPr>
          </a:p>
          <a:p>
            <a:pPr indent="0" lvl="0" marL="0" marR="0" rtl="0" algn="just">
              <a:lnSpc>
                <a:spcPct val="107000"/>
              </a:lnSpc>
              <a:spcBef>
                <a:spcPts val="800"/>
              </a:spcBef>
              <a:spcAft>
                <a:spcPts val="0"/>
              </a:spcAft>
              <a:buNone/>
            </a:pPr>
            <a:r>
              <a:rPr b="1" lang="da-DK" sz="1200">
                <a:solidFill>
                  <a:schemeClr val="dk1"/>
                </a:solidFill>
                <a:latin typeface="Verdana"/>
                <a:ea typeface="Verdana"/>
                <a:cs typeface="Verdana"/>
                <a:sym typeface="Verdana"/>
              </a:rPr>
              <a:t> </a:t>
            </a:r>
            <a:endParaRPr b="1" sz="1200">
              <a:solidFill>
                <a:srgbClr val="000000"/>
              </a:solidFill>
              <a:latin typeface="Verdana"/>
              <a:ea typeface="Verdana"/>
              <a:cs typeface="Verdana"/>
              <a:sym typeface="Verdana"/>
            </a:endParaRPr>
          </a:p>
          <a:p>
            <a:pPr indent="0" lvl="0" marL="284400" marR="0" rtl="0" algn="l">
              <a:lnSpc>
                <a:spcPct val="120000"/>
              </a:lnSpc>
              <a:spcBef>
                <a:spcPts val="800"/>
              </a:spcBef>
              <a:spcAft>
                <a:spcPts val="0"/>
              </a:spcAft>
              <a:buNone/>
            </a:pPr>
            <a:r>
              <a:t/>
            </a:r>
            <a:endParaRPr sz="1600">
              <a:solidFill>
                <a:schemeClr val="dk1"/>
              </a:solidFill>
              <a:latin typeface="Calibri"/>
              <a:ea typeface="Calibri"/>
              <a:cs typeface="Calibri"/>
              <a:sym typeface="Calibri"/>
            </a:endParaRPr>
          </a:p>
          <a:p>
            <a:pPr indent="0" lvl="0" marL="0" marR="0" rtl="0" algn="just">
              <a:lnSpc>
                <a:spcPct val="107000"/>
              </a:lnSpc>
              <a:spcBef>
                <a:spcPts val="0"/>
              </a:spcBef>
              <a:spcAft>
                <a:spcPts val="0"/>
              </a:spcAft>
              <a:buNone/>
            </a:pPr>
            <a:r>
              <a:t/>
            </a:r>
            <a:endParaRPr sz="1100">
              <a:solidFill>
                <a:schemeClr val="dk1"/>
              </a:solidFill>
              <a:latin typeface="Verdana"/>
              <a:ea typeface="Verdana"/>
              <a:cs typeface="Verdana"/>
              <a:sym typeface="Verdana"/>
            </a:endParaRPr>
          </a:p>
          <a:p>
            <a:pPr indent="-143999" lvl="2" marL="432000" marR="0" rtl="0" algn="l">
              <a:spcBef>
                <a:spcPts val="800"/>
              </a:spcBef>
              <a:spcAft>
                <a:spcPts val="0"/>
              </a:spcAft>
              <a:buNone/>
            </a:pPr>
            <a:r>
              <a:t/>
            </a:r>
            <a:endParaRPr b="0" i="0" sz="1600" u="none" cap="none" strike="noStrike">
              <a:solidFill>
                <a:schemeClr val="dk1"/>
              </a:solidFill>
              <a:latin typeface="Calibri"/>
              <a:ea typeface="Calibri"/>
              <a:cs typeface="Calibri"/>
              <a:sym typeface="Calibri"/>
            </a:endParaRPr>
          </a:p>
        </p:txBody>
      </p:sp>
      <p:cxnSp>
        <p:nvCxnSpPr>
          <p:cNvPr id="1057" name="Google Shape;1057;p52"/>
          <p:cNvCxnSpPr/>
          <p:nvPr/>
        </p:nvCxnSpPr>
        <p:spPr>
          <a:xfrm>
            <a:off x="7934290" y="3631149"/>
            <a:ext cx="2061797" cy="0"/>
          </a:xfrm>
          <a:prstGeom prst="straightConnector1">
            <a:avLst/>
          </a:prstGeom>
          <a:noFill/>
          <a:ln cap="flat" cmpd="sng" w="9525">
            <a:solidFill>
              <a:srgbClr val="1CBECC"/>
            </a:solidFill>
            <a:prstDash val="dash"/>
            <a:round/>
            <a:headEnd len="sm" w="sm" type="none"/>
            <a:tailEnd len="sm" w="sm" type="none"/>
          </a:ln>
        </p:spPr>
      </p:cxnSp>
      <p:grpSp>
        <p:nvGrpSpPr>
          <p:cNvPr id="1058" name="Google Shape;1058;p52"/>
          <p:cNvGrpSpPr/>
          <p:nvPr/>
        </p:nvGrpSpPr>
        <p:grpSpPr>
          <a:xfrm>
            <a:off x="10207680" y="3002019"/>
            <a:ext cx="1440000" cy="1022872"/>
            <a:chOff x="7014810" y="2231426"/>
            <a:chExt cx="3530427" cy="2557180"/>
          </a:xfrm>
        </p:grpSpPr>
        <p:sp>
          <p:nvSpPr>
            <p:cNvPr id="1059" name="Google Shape;1059;p52"/>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0" name="Google Shape;1060;p52"/>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1" name="Google Shape;1061;p52"/>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2" name="Google Shape;1062;p52"/>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3" name="Google Shape;1063;p52"/>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4" name="Google Shape;1064;p52"/>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5" name="Google Shape;1065;p52"/>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6" name="Google Shape;1066;p52"/>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7" name="Google Shape;1067;p52"/>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8" name="Google Shape;1068;p52"/>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9" name="Google Shape;1069;p52"/>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0" name="Google Shape;1070;p52"/>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1" name="Google Shape;1071;p52"/>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2" name="Google Shape;1072;p52"/>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073" name="Google Shape;1073;p52"/>
            <p:cNvGrpSpPr/>
            <p:nvPr/>
          </p:nvGrpSpPr>
          <p:grpSpPr>
            <a:xfrm>
              <a:off x="9429237" y="3528606"/>
              <a:ext cx="1116000" cy="1260000"/>
              <a:chOff x="9540997" y="3559086"/>
              <a:chExt cx="1000670" cy="1147040"/>
            </a:xfrm>
          </p:grpSpPr>
          <p:sp>
            <p:nvSpPr>
              <p:cNvPr id="1074" name="Google Shape;1074;p52"/>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5" name="Google Shape;1075;p52"/>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6" name="Google Shape;1076;p52"/>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077" name="Google Shape;1077;p52"/>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8" name="Google Shape;1078;p52"/>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9" name="Google Shape;1079;p52"/>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80" name="Google Shape;1080;p52"/>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081" name="Google Shape;1081;p52"/>
          <p:cNvSpPr txBox="1"/>
          <p:nvPr/>
        </p:nvSpPr>
        <p:spPr>
          <a:xfrm>
            <a:off x="528320" y="717439"/>
            <a:ext cx="8948057" cy="867097"/>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da-DK" sz="2400">
                <a:solidFill>
                  <a:srgbClr val="1CBECC"/>
                </a:solidFill>
                <a:latin typeface="Calibri"/>
                <a:ea typeface="Calibri"/>
                <a:cs typeface="Calibri"/>
                <a:sym typeface="Calibri"/>
              </a:rPr>
              <a:t>Kort opsummerende test</a:t>
            </a:r>
            <a:endParaRPr sz="1800">
              <a:solidFill>
                <a:schemeClr val="dk1"/>
              </a:solidFill>
              <a:latin typeface="Calibri"/>
              <a:ea typeface="Calibri"/>
              <a:cs typeface="Calibri"/>
              <a:sym typeface="Calibri"/>
            </a:endParaRPr>
          </a:p>
          <a:p>
            <a:pPr indent="0" lvl="0" marL="0" marR="0" rtl="0" algn="l">
              <a:spcBef>
                <a:spcPts val="800"/>
              </a:spcBef>
              <a:spcAft>
                <a:spcPts val="0"/>
              </a:spcAft>
              <a:buNone/>
            </a:pPr>
            <a:r>
              <a:rPr lang="da-DK" sz="1800">
                <a:solidFill>
                  <a:srgbClr val="000000"/>
                </a:solidFill>
                <a:latin typeface="Calibri"/>
                <a:ea typeface="Calibri"/>
                <a:cs typeface="Calibri"/>
                <a:sym typeface="Calibri"/>
              </a:rPr>
              <a:t>Konsolidér din viden ved at besvare følgende spørgsmål:</a:t>
            </a:r>
            <a:endParaRPr b="1" sz="2400">
              <a:solidFill>
                <a:srgbClr val="1CBECC"/>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5" name="Shape 1085"/>
        <p:cNvGrpSpPr/>
        <p:nvPr/>
      </p:nvGrpSpPr>
      <p:grpSpPr>
        <a:xfrm>
          <a:off x="0" y="0"/>
          <a:ext cx="0" cy="0"/>
          <a:chOff x="0" y="0"/>
          <a:chExt cx="0" cy="0"/>
        </a:xfrm>
      </p:grpSpPr>
      <p:sp>
        <p:nvSpPr>
          <p:cNvPr id="1086" name="Google Shape;1086;p53"/>
          <p:cNvSpPr txBox="1"/>
          <p:nvPr/>
        </p:nvSpPr>
        <p:spPr>
          <a:xfrm>
            <a:off x="626289" y="2088997"/>
            <a:ext cx="9541647" cy="3580654"/>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None/>
            </a:pPr>
            <a:r>
              <a:rPr b="1" lang="da-DK" sz="1200">
                <a:solidFill>
                  <a:schemeClr val="dk1"/>
                </a:solidFill>
                <a:latin typeface="Verdana"/>
                <a:ea typeface="Verdana"/>
                <a:cs typeface="Verdana"/>
                <a:sym typeface="Verdana"/>
              </a:rPr>
              <a:t>Spørgsmål 1</a:t>
            </a:r>
            <a:endParaRPr b="1"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Videokonferencesystemet betragtes også som en:</a:t>
            </a:r>
            <a:endParaRPr sz="1100">
              <a:solidFill>
                <a:schemeClr val="dk1"/>
              </a:solidFill>
              <a:latin typeface="Verdana"/>
              <a:ea typeface="Verdana"/>
              <a:cs typeface="Verdana"/>
              <a:sym typeface="Verdana"/>
            </a:endParaRPr>
          </a:p>
          <a:p>
            <a:pPr indent="-171450" lvl="0" marL="171450" marR="0" rtl="0" algn="l">
              <a:lnSpc>
                <a:spcPct val="107000"/>
              </a:lnSpc>
              <a:spcBef>
                <a:spcPts val="800"/>
              </a:spcBef>
              <a:spcAft>
                <a:spcPts val="0"/>
              </a:spcAft>
              <a:buClr>
                <a:schemeClr val="dk1"/>
              </a:buClr>
              <a:buSzPts val="1100"/>
              <a:buFont typeface="Arial"/>
              <a:buChar char="•"/>
            </a:pPr>
            <a:r>
              <a:rPr b="1" lang="da-DK" sz="1100">
                <a:solidFill>
                  <a:schemeClr val="dk1"/>
                </a:solidFill>
                <a:latin typeface="Verdana"/>
                <a:ea typeface="Verdana"/>
                <a:cs typeface="Verdana"/>
                <a:sym typeface="Verdana"/>
              </a:rPr>
              <a:t>Kommunikationsplatform?</a:t>
            </a:r>
            <a:endParaRPr/>
          </a:p>
          <a:p>
            <a:pPr indent="-171450" lvl="0" marL="171450" marR="0" rtl="0" algn="l">
              <a:lnSpc>
                <a:spcPct val="107000"/>
              </a:lnSpc>
              <a:spcBef>
                <a:spcPts val="800"/>
              </a:spcBef>
              <a:spcAft>
                <a:spcPts val="0"/>
              </a:spcAft>
              <a:buClr>
                <a:srgbClr val="000000"/>
              </a:buClr>
              <a:buSzPts val="1100"/>
              <a:buFont typeface="Arial"/>
              <a:buChar char="•"/>
            </a:pPr>
            <a:r>
              <a:rPr lang="da-DK" sz="1100">
                <a:solidFill>
                  <a:srgbClr val="000000"/>
                </a:solidFill>
                <a:latin typeface="Verdana"/>
                <a:ea typeface="Verdana"/>
                <a:cs typeface="Verdana"/>
                <a:sym typeface="Verdana"/>
              </a:rPr>
              <a:t>Måde at lave øvelser på?</a:t>
            </a:r>
            <a:endParaRPr sz="1100">
              <a:solidFill>
                <a:schemeClr val="dk1"/>
              </a:solidFill>
              <a:latin typeface="Verdana"/>
              <a:ea typeface="Verdana"/>
              <a:cs typeface="Verdana"/>
              <a:sym typeface="Verdana"/>
            </a:endParaRPr>
          </a:p>
          <a:p>
            <a:pPr indent="-171450" lvl="0" marL="171450" marR="0" rtl="0" algn="l">
              <a:lnSpc>
                <a:spcPct val="107000"/>
              </a:lnSpc>
              <a:spcBef>
                <a:spcPts val="800"/>
              </a:spcBef>
              <a:spcAft>
                <a:spcPts val="0"/>
              </a:spcAft>
              <a:buClr>
                <a:srgbClr val="000000"/>
              </a:buClr>
              <a:buSzPts val="1100"/>
              <a:buFont typeface="Arial"/>
              <a:buChar char="•"/>
            </a:pPr>
            <a:r>
              <a:rPr lang="da-DK" sz="1100">
                <a:solidFill>
                  <a:srgbClr val="000000"/>
                </a:solidFill>
                <a:latin typeface="Verdana"/>
                <a:ea typeface="Verdana"/>
                <a:cs typeface="Verdana"/>
                <a:sym typeface="Verdana"/>
              </a:rPr>
              <a:t>Vej til videre pensum?</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 </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b="1" lang="da-DK" sz="1200">
                <a:solidFill>
                  <a:srgbClr val="000000"/>
                </a:solidFill>
                <a:latin typeface="Verdana"/>
                <a:ea typeface="Verdana"/>
                <a:cs typeface="Verdana"/>
                <a:sym typeface="Verdana"/>
              </a:rPr>
              <a:t>Spørgsmål 2</a:t>
            </a:r>
            <a:endParaRPr b="1" sz="12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Hvor mange overordnede fokuspunkter indeholder teksten i anvendelsen af ​​det digitale klasselokale</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3?</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4?</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b="1" lang="da-DK" sz="1100">
                <a:solidFill>
                  <a:srgbClr val="000000"/>
                </a:solidFill>
                <a:latin typeface="Verdana"/>
                <a:ea typeface="Verdana"/>
                <a:cs typeface="Verdana"/>
                <a:sym typeface="Verdana"/>
              </a:rPr>
              <a:t>5?</a:t>
            </a:r>
            <a:endParaRPr b="1"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 </a:t>
            </a:r>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t/>
            </a:r>
            <a:endParaRPr sz="1100">
              <a:solidFill>
                <a:srgbClr val="000000"/>
              </a:solidFill>
              <a:latin typeface="Verdana"/>
              <a:ea typeface="Verdana"/>
              <a:cs typeface="Verdana"/>
              <a:sym typeface="Verdana"/>
            </a:endParaRPr>
          </a:p>
          <a:p>
            <a:pPr indent="0" lvl="0" marL="0" marR="0" rtl="0" algn="l">
              <a:lnSpc>
                <a:spcPct val="107000"/>
              </a:lnSpc>
              <a:spcBef>
                <a:spcPts val="800"/>
              </a:spcBef>
              <a:spcAft>
                <a:spcPts val="0"/>
              </a:spcAft>
              <a:buNone/>
            </a:pPr>
            <a:r>
              <a:rPr b="1" lang="da-DK" sz="1200">
                <a:solidFill>
                  <a:schemeClr val="dk1"/>
                </a:solidFill>
                <a:latin typeface="Verdana"/>
                <a:ea typeface="Verdana"/>
                <a:cs typeface="Verdana"/>
                <a:sym typeface="Verdana"/>
              </a:rPr>
              <a:t>S</a:t>
            </a:r>
            <a:r>
              <a:rPr b="1" lang="da-DK" sz="1200">
                <a:solidFill>
                  <a:srgbClr val="000000"/>
                </a:solidFill>
                <a:latin typeface="Verdana"/>
                <a:ea typeface="Verdana"/>
                <a:cs typeface="Verdana"/>
                <a:sym typeface="Verdana"/>
              </a:rPr>
              <a:t>pørgsmål 3</a:t>
            </a:r>
            <a:endParaRPr b="1" sz="12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At skabe en praksis for et trygt og sikkert digitalt klasselokale til inkluderende samarbejde involverer deltagelse af:</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Erhvervsuddannelsesudbyder?</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b="1" lang="da-DK" sz="1100">
                <a:solidFill>
                  <a:srgbClr val="000000"/>
                </a:solidFill>
                <a:latin typeface="Verdana"/>
                <a:ea typeface="Verdana"/>
                <a:cs typeface="Verdana"/>
                <a:sym typeface="Verdana"/>
              </a:rPr>
              <a:t>Erhvervsuddannelsesudbyder/ undervisere?</a:t>
            </a:r>
            <a:endParaRPr b="1"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Erhvervsuddannelsesudbyder/ undervisere/ elever?</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 </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b="1" lang="da-DK" sz="1200">
                <a:solidFill>
                  <a:srgbClr val="000000"/>
                </a:solidFill>
                <a:latin typeface="Verdana"/>
                <a:ea typeface="Verdana"/>
                <a:cs typeface="Verdana"/>
                <a:sym typeface="Verdana"/>
              </a:rPr>
              <a:t>Spørgsmål 4</a:t>
            </a:r>
            <a:endParaRPr b="1" sz="12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Det kan gavne det digitale klasselokale at oprette Break Out-grupper med hensyn til:</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Læringsevner, samarbejde/ teamwork og sociale relationer?</a:t>
            </a:r>
            <a:endParaRPr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b="1" lang="da-DK" sz="1100">
                <a:solidFill>
                  <a:srgbClr val="000000"/>
                </a:solidFill>
                <a:latin typeface="Verdana"/>
                <a:ea typeface="Verdana"/>
                <a:cs typeface="Verdana"/>
                <a:sym typeface="Verdana"/>
              </a:rPr>
              <a:t>Samarbejde/ team work, faglighed og sociale relationer?</a:t>
            </a:r>
            <a:endParaRPr b="1" sz="1100">
              <a:solidFill>
                <a:schemeClr val="dk1"/>
              </a:solidFill>
              <a:latin typeface="Verdana"/>
              <a:ea typeface="Verdana"/>
              <a:cs typeface="Verdana"/>
              <a:sym typeface="Verdana"/>
            </a:endParaRPr>
          </a:p>
          <a:p>
            <a:pPr indent="0" lvl="0" marL="0" marR="0" rtl="0" algn="l">
              <a:lnSpc>
                <a:spcPct val="107000"/>
              </a:lnSpc>
              <a:spcBef>
                <a:spcPts val="800"/>
              </a:spcBef>
              <a:spcAft>
                <a:spcPts val="0"/>
              </a:spcAft>
              <a:buNone/>
            </a:pPr>
            <a:r>
              <a:rPr lang="da-DK" sz="1100">
                <a:solidFill>
                  <a:srgbClr val="000000"/>
                </a:solidFill>
                <a:latin typeface="Verdana"/>
                <a:ea typeface="Verdana"/>
                <a:cs typeface="Verdana"/>
                <a:sym typeface="Verdana"/>
              </a:rPr>
              <a:t>Samarbejde/ team work, faglighed og social inklusion?</a:t>
            </a:r>
            <a:endParaRPr sz="1100">
              <a:solidFill>
                <a:schemeClr val="dk1"/>
              </a:solidFill>
              <a:latin typeface="Verdana"/>
              <a:ea typeface="Verdana"/>
              <a:cs typeface="Verdana"/>
              <a:sym typeface="Verdana"/>
            </a:endParaRPr>
          </a:p>
          <a:p>
            <a:pPr indent="0" lvl="0" marL="0" marR="0" rtl="0" algn="just">
              <a:lnSpc>
                <a:spcPct val="107000"/>
              </a:lnSpc>
              <a:spcBef>
                <a:spcPts val="800"/>
              </a:spcBef>
              <a:spcAft>
                <a:spcPts val="0"/>
              </a:spcAft>
              <a:buNone/>
            </a:pPr>
            <a:r>
              <a:rPr b="1" lang="da-DK" sz="1200">
                <a:solidFill>
                  <a:schemeClr val="dk1"/>
                </a:solidFill>
                <a:latin typeface="Verdana"/>
                <a:ea typeface="Verdana"/>
                <a:cs typeface="Verdana"/>
                <a:sym typeface="Verdana"/>
              </a:rPr>
              <a:t> </a:t>
            </a:r>
            <a:endParaRPr b="1" sz="1200">
              <a:solidFill>
                <a:srgbClr val="000000"/>
              </a:solidFill>
              <a:latin typeface="Verdana"/>
              <a:ea typeface="Verdana"/>
              <a:cs typeface="Verdana"/>
              <a:sym typeface="Verdana"/>
            </a:endParaRPr>
          </a:p>
          <a:p>
            <a:pPr indent="0" lvl="0" marL="284400" marR="0" rtl="0" algn="l">
              <a:lnSpc>
                <a:spcPct val="120000"/>
              </a:lnSpc>
              <a:spcBef>
                <a:spcPts val="800"/>
              </a:spcBef>
              <a:spcAft>
                <a:spcPts val="0"/>
              </a:spcAft>
              <a:buNone/>
            </a:pPr>
            <a:r>
              <a:t/>
            </a:r>
            <a:endParaRPr sz="1600">
              <a:solidFill>
                <a:schemeClr val="dk1"/>
              </a:solidFill>
              <a:latin typeface="Calibri"/>
              <a:ea typeface="Calibri"/>
              <a:cs typeface="Calibri"/>
              <a:sym typeface="Calibri"/>
            </a:endParaRPr>
          </a:p>
          <a:p>
            <a:pPr indent="0" lvl="0" marL="0" marR="0" rtl="0" algn="just">
              <a:lnSpc>
                <a:spcPct val="107000"/>
              </a:lnSpc>
              <a:spcBef>
                <a:spcPts val="0"/>
              </a:spcBef>
              <a:spcAft>
                <a:spcPts val="0"/>
              </a:spcAft>
              <a:buNone/>
            </a:pPr>
            <a:r>
              <a:t/>
            </a:r>
            <a:endParaRPr sz="1100">
              <a:solidFill>
                <a:schemeClr val="dk1"/>
              </a:solidFill>
              <a:latin typeface="Verdana"/>
              <a:ea typeface="Verdana"/>
              <a:cs typeface="Verdana"/>
              <a:sym typeface="Verdana"/>
            </a:endParaRPr>
          </a:p>
          <a:p>
            <a:pPr indent="-143999" lvl="2" marL="432000" marR="0" rtl="0" algn="l">
              <a:spcBef>
                <a:spcPts val="800"/>
              </a:spcBef>
              <a:spcAft>
                <a:spcPts val="0"/>
              </a:spcAft>
              <a:buNone/>
            </a:pPr>
            <a:r>
              <a:t/>
            </a:r>
            <a:endParaRPr b="0" i="0" sz="1600" u="none" cap="none" strike="noStrike">
              <a:solidFill>
                <a:schemeClr val="dk1"/>
              </a:solidFill>
              <a:latin typeface="Calibri"/>
              <a:ea typeface="Calibri"/>
              <a:cs typeface="Calibri"/>
              <a:sym typeface="Calibri"/>
            </a:endParaRPr>
          </a:p>
        </p:txBody>
      </p:sp>
      <p:cxnSp>
        <p:nvCxnSpPr>
          <p:cNvPr id="1087" name="Google Shape;1087;p53"/>
          <p:cNvCxnSpPr/>
          <p:nvPr/>
        </p:nvCxnSpPr>
        <p:spPr>
          <a:xfrm>
            <a:off x="7934290" y="3631149"/>
            <a:ext cx="2061797" cy="0"/>
          </a:xfrm>
          <a:prstGeom prst="straightConnector1">
            <a:avLst/>
          </a:prstGeom>
          <a:noFill/>
          <a:ln cap="flat" cmpd="sng" w="9525">
            <a:solidFill>
              <a:srgbClr val="1CBECC"/>
            </a:solidFill>
            <a:prstDash val="dash"/>
            <a:round/>
            <a:headEnd len="sm" w="sm" type="none"/>
            <a:tailEnd len="sm" w="sm" type="none"/>
          </a:ln>
        </p:spPr>
      </p:cxnSp>
      <p:grpSp>
        <p:nvGrpSpPr>
          <p:cNvPr id="1088" name="Google Shape;1088;p53"/>
          <p:cNvGrpSpPr/>
          <p:nvPr/>
        </p:nvGrpSpPr>
        <p:grpSpPr>
          <a:xfrm>
            <a:off x="10207680" y="3002019"/>
            <a:ext cx="1440000" cy="1022872"/>
            <a:chOff x="7014810" y="2231426"/>
            <a:chExt cx="3530427" cy="2557180"/>
          </a:xfrm>
        </p:grpSpPr>
        <p:sp>
          <p:nvSpPr>
            <p:cNvPr id="1089" name="Google Shape;1089;p53"/>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0" name="Google Shape;1090;p53"/>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1" name="Google Shape;1091;p53"/>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2" name="Google Shape;1092;p53"/>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3" name="Google Shape;1093;p53"/>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4" name="Google Shape;1094;p53"/>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5" name="Google Shape;1095;p53"/>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6" name="Google Shape;1096;p53"/>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7" name="Google Shape;1097;p53"/>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8" name="Google Shape;1098;p53"/>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9" name="Google Shape;1099;p53"/>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0" name="Google Shape;1100;p53"/>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1" name="Google Shape;1101;p53"/>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2" name="Google Shape;1102;p53"/>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103" name="Google Shape;1103;p53"/>
            <p:cNvGrpSpPr/>
            <p:nvPr/>
          </p:nvGrpSpPr>
          <p:grpSpPr>
            <a:xfrm>
              <a:off x="9429237" y="3528606"/>
              <a:ext cx="1116000" cy="1260000"/>
              <a:chOff x="9540997" y="3559086"/>
              <a:chExt cx="1000670" cy="1147040"/>
            </a:xfrm>
          </p:grpSpPr>
          <p:sp>
            <p:nvSpPr>
              <p:cNvPr id="1104" name="Google Shape;1104;p53"/>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5" name="Google Shape;1105;p53"/>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6" name="Google Shape;1106;p53"/>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107" name="Google Shape;1107;p53"/>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8" name="Google Shape;1108;p53"/>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9" name="Google Shape;1109;p53"/>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10" name="Google Shape;1110;p53"/>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111" name="Google Shape;1111;p53"/>
          <p:cNvSpPr txBox="1"/>
          <p:nvPr/>
        </p:nvSpPr>
        <p:spPr>
          <a:xfrm>
            <a:off x="528320" y="717439"/>
            <a:ext cx="8948057" cy="867097"/>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da-DK" sz="2400">
                <a:solidFill>
                  <a:srgbClr val="1CBECC"/>
                </a:solidFill>
                <a:latin typeface="Calibri"/>
                <a:ea typeface="Calibri"/>
                <a:cs typeface="Calibri"/>
                <a:sym typeface="Calibri"/>
              </a:rPr>
              <a:t>Kort opsummerende test</a:t>
            </a:r>
            <a:endParaRPr sz="1800">
              <a:solidFill>
                <a:schemeClr val="dk1"/>
              </a:solidFill>
              <a:latin typeface="Calibri"/>
              <a:ea typeface="Calibri"/>
              <a:cs typeface="Calibri"/>
              <a:sym typeface="Calibri"/>
            </a:endParaRPr>
          </a:p>
          <a:p>
            <a:pPr indent="0" lvl="0" marL="0" marR="0" rtl="0" algn="l">
              <a:spcBef>
                <a:spcPts val="800"/>
              </a:spcBef>
              <a:spcAft>
                <a:spcPts val="0"/>
              </a:spcAft>
              <a:buNone/>
            </a:pPr>
            <a:r>
              <a:rPr lang="da-DK" sz="1800">
                <a:solidFill>
                  <a:srgbClr val="000000"/>
                </a:solidFill>
                <a:latin typeface="Calibri"/>
                <a:ea typeface="Calibri"/>
                <a:cs typeface="Calibri"/>
                <a:sym typeface="Calibri"/>
              </a:rPr>
              <a:t>Konsolidér din viden ved at besvare følgende spørgsmål:</a:t>
            </a:r>
            <a:endParaRPr b="1" sz="2400">
              <a:solidFill>
                <a:srgbClr val="1CBECC"/>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5" name="Shape 1115"/>
        <p:cNvGrpSpPr/>
        <p:nvPr/>
      </p:nvGrpSpPr>
      <p:grpSpPr>
        <a:xfrm>
          <a:off x="0" y="0"/>
          <a:ext cx="0" cy="0"/>
          <a:chOff x="0" y="0"/>
          <a:chExt cx="0" cy="0"/>
        </a:xfrm>
      </p:grpSpPr>
      <p:sp>
        <p:nvSpPr>
          <p:cNvPr id="1116" name="Google Shape;1116;p54"/>
          <p:cNvSpPr txBox="1"/>
          <p:nvPr/>
        </p:nvSpPr>
        <p:spPr>
          <a:xfrm>
            <a:off x="528320" y="717439"/>
            <a:ext cx="8948057"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CBECC"/>
              </a:buClr>
              <a:buSzPts val="2400"/>
              <a:buFont typeface="Calibri"/>
              <a:buNone/>
            </a:pPr>
            <a:r>
              <a:rPr b="1" lang="da-DK" sz="2400">
                <a:solidFill>
                  <a:srgbClr val="1CBECC"/>
                </a:solidFill>
                <a:latin typeface="Calibri"/>
                <a:ea typeface="Calibri"/>
                <a:cs typeface="Calibri"/>
                <a:sym typeface="Calibri"/>
              </a:rPr>
              <a:t>Fantastisk!</a:t>
            </a:r>
            <a:endParaRPr/>
          </a:p>
          <a:p>
            <a:pPr indent="0" lvl="0" marL="0" marR="0" rtl="0" algn="l">
              <a:spcBef>
                <a:spcPts val="0"/>
              </a:spcBef>
              <a:spcAft>
                <a:spcPts val="0"/>
              </a:spcAft>
              <a:buNone/>
            </a:pPr>
            <a:r>
              <a:rPr lang="da-DK" sz="2000">
                <a:solidFill>
                  <a:schemeClr val="dk1"/>
                </a:solidFill>
                <a:latin typeface="Calibri"/>
                <a:ea typeface="Calibri"/>
                <a:cs typeface="Calibri"/>
                <a:sym typeface="Calibri"/>
              </a:rPr>
              <a:t>Du er nu blevet klogere på, hvordan du kan:</a:t>
            </a:r>
            <a:endParaRPr/>
          </a:p>
        </p:txBody>
      </p:sp>
      <p:sp>
        <p:nvSpPr>
          <p:cNvPr id="1117" name="Google Shape;1117;p54"/>
          <p:cNvSpPr txBox="1"/>
          <p:nvPr/>
        </p:nvSpPr>
        <p:spPr>
          <a:xfrm>
            <a:off x="650881" y="1879570"/>
            <a:ext cx="2880000" cy="2059942"/>
          </a:xfrm>
          <a:prstGeom prst="rect">
            <a:avLst/>
          </a:prstGeom>
          <a:noFill/>
          <a:ln>
            <a:noFill/>
          </a:ln>
        </p:spPr>
        <p:txBody>
          <a:bodyPr anchorCtr="0" anchor="t" bIns="91425" lIns="91425" spcFirstLastPara="1" rIns="91425" wrap="square" tIns="91425">
            <a:noAutofit/>
          </a:bodyPr>
          <a:lstStyle/>
          <a:p>
            <a:pPr indent="-228600" lvl="0" marL="228600" marR="0" rtl="0" algn="just">
              <a:lnSpc>
                <a:spcPct val="100000"/>
              </a:lnSpc>
              <a:spcBef>
                <a:spcPts val="0"/>
              </a:spcBef>
              <a:spcAft>
                <a:spcPts val="0"/>
              </a:spcAft>
              <a:buClr>
                <a:schemeClr val="dk1"/>
              </a:buClr>
              <a:buSzPts val="2000"/>
              <a:buFont typeface="Arial"/>
              <a:buChar char="•"/>
            </a:pPr>
            <a:r>
              <a:rPr b="1" lang="da-DK" sz="2000">
                <a:solidFill>
                  <a:schemeClr val="dk1"/>
                </a:solidFill>
                <a:latin typeface="Calibri"/>
                <a:ea typeface="Calibri"/>
                <a:cs typeface="Calibri"/>
                <a:sym typeface="Calibri"/>
              </a:rPr>
              <a:t>Læringsmål 1 </a:t>
            </a:r>
            <a:endParaRPr/>
          </a:p>
          <a:p>
            <a:pPr indent="0" lvl="0" marL="230400" marR="0" rtl="0" algn="l">
              <a:lnSpc>
                <a:spcPct val="100000"/>
              </a:lnSpc>
              <a:spcBef>
                <a:spcPts val="0"/>
              </a:spcBef>
              <a:spcAft>
                <a:spcPts val="0"/>
              </a:spcAft>
              <a:buClr>
                <a:schemeClr val="dk1"/>
              </a:buClr>
              <a:buSzPts val="1600"/>
              <a:buFont typeface="Arial"/>
              <a:buNone/>
            </a:pPr>
            <a:r>
              <a:rPr lang="da-DK" sz="1600">
                <a:solidFill>
                  <a:schemeClr val="dk1"/>
                </a:solidFill>
                <a:latin typeface="Calibri"/>
                <a:ea typeface="Calibri"/>
                <a:cs typeface="Calibri"/>
                <a:sym typeface="Calibri"/>
              </a:rPr>
              <a:t>Få tydeliggjort tekniske og digitale ressourcer for at kunne optimere et digitalt klasselokale på erhvervsuddannelserne </a:t>
            </a:r>
            <a:endParaRPr/>
          </a:p>
          <a:p>
            <a:pPr indent="0" lvl="0" marL="230400" marR="0" rtl="0" algn="l">
              <a:lnSpc>
                <a:spcPct val="100000"/>
              </a:lnSpc>
              <a:spcBef>
                <a:spcPts val="0"/>
              </a:spcBef>
              <a:spcAft>
                <a:spcPts val="0"/>
              </a:spcAft>
              <a:buClr>
                <a:schemeClr val="dk1"/>
              </a:buClr>
              <a:buSzPts val="1600"/>
              <a:buFont typeface="Arial"/>
              <a:buNone/>
            </a:pPr>
            <a:r>
              <a:t/>
            </a:r>
            <a:endParaRPr sz="1600">
              <a:solidFill>
                <a:schemeClr val="dk1"/>
              </a:solidFill>
              <a:latin typeface="Calibri"/>
              <a:ea typeface="Calibri"/>
              <a:cs typeface="Calibri"/>
              <a:sym typeface="Calibri"/>
            </a:endParaRPr>
          </a:p>
        </p:txBody>
      </p:sp>
      <p:sp>
        <p:nvSpPr>
          <p:cNvPr id="1118" name="Google Shape;1118;p54"/>
          <p:cNvSpPr txBox="1"/>
          <p:nvPr/>
        </p:nvSpPr>
        <p:spPr>
          <a:xfrm>
            <a:off x="3529658" y="1864840"/>
            <a:ext cx="2880000" cy="2059941"/>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1200"/>
              <a:buFont typeface="Poppins Medium"/>
              <a:buChar char="॰"/>
            </a:pPr>
            <a:r>
              <a:rPr b="1" lang="da-DK" sz="2000">
                <a:solidFill>
                  <a:schemeClr val="dk1"/>
                </a:solidFill>
                <a:latin typeface="Calibri"/>
                <a:ea typeface="Calibri"/>
                <a:cs typeface="Calibri"/>
                <a:sym typeface="Calibri"/>
              </a:rPr>
              <a:t>Læringsmål 2 </a:t>
            </a:r>
            <a:endParaRPr/>
          </a:p>
          <a:p>
            <a:pPr indent="-228600" lvl="0" marL="228600" marR="0" rtl="0" algn="l">
              <a:lnSpc>
                <a:spcPct val="100000"/>
              </a:lnSpc>
              <a:spcBef>
                <a:spcPts val="0"/>
              </a:spcBef>
              <a:spcAft>
                <a:spcPts val="0"/>
              </a:spcAft>
              <a:buClr>
                <a:schemeClr val="dk1"/>
              </a:buClr>
              <a:buSzPts val="960"/>
              <a:buFont typeface="Poppins Medium"/>
              <a:buChar char="॰"/>
            </a:pPr>
            <a:r>
              <a:rPr lang="da-DK" sz="1600">
                <a:solidFill>
                  <a:schemeClr val="dk1"/>
                </a:solidFill>
                <a:latin typeface="Calibri"/>
                <a:ea typeface="Calibri"/>
                <a:cs typeface="Calibri"/>
                <a:sym typeface="Calibri"/>
              </a:rPr>
              <a:t>Få komponenter til at skabe et sikkert og inkluderende digitalt klasselokale, hvor både undervisere og elever kan samarbejde og lære</a:t>
            </a:r>
            <a:r>
              <a:rPr b="1" lang="da-DK" sz="1600">
                <a:solidFill>
                  <a:schemeClr val="dk1"/>
                </a:solidFill>
                <a:latin typeface="Calibri"/>
                <a:ea typeface="Calibri"/>
                <a:cs typeface="Calibri"/>
                <a:sym typeface="Calibri"/>
              </a:rPr>
              <a:t> </a:t>
            </a:r>
            <a:endParaRPr/>
          </a:p>
          <a:p>
            <a:pPr indent="-167640" lvl="0" marL="228600" marR="0" rtl="0" algn="l">
              <a:lnSpc>
                <a:spcPct val="100000"/>
              </a:lnSpc>
              <a:spcBef>
                <a:spcPts val="0"/>
              </a:spcBef>
              <a:spcAft>
                <a:spcPts val="0"/>
              </a:spcAft>
              <a:buClr>
                <a:schemeClr val="dk1"/>
              </a:buClr>
              <a:buSzPts val="960"/>
              <a:buFont typeface="Poppins Medium"/>
              <a:buNone/>
            </a:pPr>
            <a:r>
              <a:t/>
            </a:r>
            <a:endParaRPr sz="1600">
              <a:solidFill>
                <a:schemeClr val="dk1"/>
              </a:solidFill>
              <a:latin typeface="Calibri"/>
              <a:ea typeface="Calibri"/>
              <a:cs typeface="Calibri"/>
              <a:sym typeface="Calibri"/>
            </a:endParaRPr>
          </a:p>
        </p:txBody>
      </p:sp>
      <p:sp>
        <p:nvSpPr>
          <p:cNvPr id="1119" name="Google Shape;1119;p54"/>
          <p:cNvSpPr txBox="1"/>
          <p:nvPr/>
        </p:nvSpPr>
        <p:spPr>
          <a:xfrm>
            <a:off x="626290" y="3751931"/>
            <a:ext cx="2880000" cy="900000"/>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1200"/>
              <a:buFont typeface="Poppins Medium"/>
              <a:buChar char="॰"/>
            </a:pPr>
            <a:r>
              <a:rPr b="1" lang="da-DK" sz="2000">
                <a:solidFill>
                  <a:schemeClr val="dk1"/>
                </a:solidFill>
                <a:latin typeface="Calibri"/>
                <a:ea typeface="Calibri"/>
                <a:cs typeface="Calibri"/>
                <a:sym typeface="Calibri"/>
              </a:rPr>
              <a:t>Læringsmål 3 </a:t>
            </a:r>
            <a:endParaRPr/>
          </a:p>
          <a:p>
            <a:pPr indent="-228600" lvl="0" marL="228600" marR="0" rtl="0" algn="l">
              <a:lnSpc>
                <a:spcPct val="100000"/>
              </a:lnSpc>
              <a:spcBef>
                <a:spcPts val="0"/>
              </a:spcBef>
              <a:spcAft>
                <a:spcPts val="0"/>
              </a:spcAft>
              <a:buClr>
                <a:schemeClr val="dk1"/>
              </a:buClr>
              <a:buSzPts val="960"/>
              <a:buFont typeface="Poppins Medium"/>
              <a:buChar char="॰"/>
            </a:pPr>
            <a:r>
              <a:rPr lang="da-DK" sz="1600">
                <a:solidFill>
                  <a:schemeClr val="dk1"/>
                </a:solidFill>
                <a:latin typeface="Calibri"/>
                <a:ea typeface="Calibri"/>
                <a:cs typeface="Calibri"/>
                <a:sym typeface="Calibri"/>
              </a:rPr>
              <a:t>Få komponenter til at skabe et dynamisk, digitalt klasselokale med hensyn til at etablere sociale relationer og samarbejdsevner</a:t>
            </a:r>
            <a:endParaRPr sz="1600">
              <a:solidFill>
                <a:schemeClr val="dk1"/>
              </a:solidFill>
              <a:latin typeface="Calibri"/>
              <a:ea typeface="Calibri"/>
              <a:cs typeface="Calibri"/>
              <a:sym typeface="Calibri"/>
            </a:endParaRPr>
          </a:p>
          <a:p>
            <a:pPr indent="-167640" lvl="0" marL="228600" marR="0" rtl="0" algn="l">
              <a:lnSpc>
                <a:spcPct val="100000"/>
              </a:lnSpc>
              <a:spcBef>
                <a:spcPts val="0"/>
              </a:spcBef>
              <a:spcAft>
                <a:spcPts val="0"/>
              </a:spcAft>
              <a:buClr>
                <a:schemeClr val="dk1"/>
              </a:buClr>
              <a:buSzPts val="960"/>
              <a:buFont typeface="Poppins Medium"/>
              <a:buNone/>
            </a:pPr>
            <a:r>
              <a:t/>
            </a:r>
            <a:endParaRPr sz="1600">
              <a:solidFill>
                <a:schemeClr val="dk1"/>
              </a:solidFill>
              <a:latin typeface="Calibri"/>
              <a:ea typeface="Calibri"/>
              <a:cs typeface="Calibri"/>
              <a:sym typeface="Calibri"/>
            </a:endParaRPr>
          </a:p>
        </p:txBody>
      </p:sp>
      <p:sp>
        <p:nvSpPr>
          <p:cNvPr id="1120" name="Google Shape;1120;p54"/>
          <p:cNvSpPr txBox="1"/>
          <p:nvPr/>
        </p:nvSpPr>
        <p:spPr>
          <a:xfrm>
            <a:off x="3543439" y="3751931"/>
            <a:ext cx="2880000" cy="900000"/>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2000"/>
              <a:buFont typeface="Arial"/>
              <a:buChar char="•"/>
            </a:pPr>
            <a:r>
              <a:rPr b="1" lang="da-DK" sz="2000">
                <a:solidFill>
                  <a:schemeClr val="dk1"/>
                </a:solidFill>
                <a:latin typeface="Calibri"/>
                <a:ea typeface="Calibri"/>
                <a:cs typeface="Calibri"/>
                <a:sym typeface="Calibri"/>
              </a:rPr>
              <a:t>Læringsmål 4 </a:t>
            </a:r>
            <a:endParaRPr/>
          </a:p>
          <a:p>
            <a:pPr indent="-228600" lvl="0" marL="228600" marR="0" rtl="0" algn="l">
              <a:lnSpc>
                <a:spcPct val="100000"/>
              </a:lnSpc>
              <a:spcBef>
                <a:spcPts val="0"/>
              </a:spcBef>
              <a:spcAft>
                <a:spcPts val="0"/>
              </a:spcAft>
              <a:buClr>
                <a:schemeClr val="dk1"/>
              </a:buClr>
              <a:buSzPts val="1600"/>
              <a:buFont typeface="Arial"/>
              <a:buChar char="•"/>
            </a:pPr>
            <a:r>
              <a:rPr lang="da-DK" sz="1600">
                <a:solidFill>
                  <a:schemeClr val="dk1"/>
                </a:solidFill>
                <a:latin typeface="Calibri"/>
                <a:ea typeface="Calibri"/>
                <a:cs typeface="Calibri"/>
                <a:sym typeface="Calibri"/>
              </a:rPr>
              <a:t>Få optimeret det fælles, digitale klasselokale gennem livsmestringsfunktioner og dialogiske komponenter til brug på erhvervsuddannelserne</a:t>
            </a:r>
            <a:endParaRPr/>
          </a:p>
          <a:p>
            <a:pPr indent="-127000" lvl="0" marL="228600" marR="0" rtl="0" algn="l">
              <a:lnSpc>
                <a:spcPct val="100000"/>
              </a:lnSpc>
              <a:spcBef>
                <a:spcPts val="0"/>
              </a:spcBef>
              <a:spcAft>
                <a:spcPts val="0"/>
              </a:spcAft>
              <a:buClr>
                <a:schemeClr val="dk1"/>
              </a:buClr>
              <a:buSzPts val="1600"/>
              <a:buFont typeface="Arial"/>
              <a:buNone/>
            </a:pPr>
            <a:r>
              <a:t/>
            </a:r>
            <a:endParaRPr b="1" sz="1600">
              <a:solidFill>
                <a:schemeClr val="dk1"/>
              </a:solidFill>
              <a:latin typeface="Calibri"/>
              <a:ea typeface="Calibri"/>
              <a:cs typeface="Calibri"/>
              <a:sym typeface="Calibri"/>
            </a:endParaRPr>
          </a:p>
        </p:txBody>
      </p:sp>
      <p:cxnSp>
        <p:nvCxnSpPr>
          <p:cNvPr id="1121" name="Google Shape;1121;p54"/>
          <p:cNvCxnSpPr/>
          <p:nvPr/>
        </p:nvCxnSpPr>
        <p:spPr>
          <a:xfrm>
            <a:off x="528320" y="3631149"/>
            <a:ext cx="9469120" cy="0"/>
          </a:xfrm>
          <a:prstGeom prst="straightConnector1">
            <a:avLst/>
          </a:prstGeom>
          <a:noFill/>
          <a:ln cap="flat" cmpd="sng" w="9525">
            <a:solidFill>
              <a:srgbClr val="1CBECC"/>
            </a:solidFill>
            <a:prstDash val="dash"/>
            <a:round/>
            <a:headEnd len="sm" w="sm" type="none"/>
            <a:tailEnd len="sm" w="sm" type="none"/>
          </a:ln>
        </p:spPr>
      </p:cxnSp>
      <p:grpSp>
        <p:nvGrpSpPr>
          <p:cNvPr id="1122" name="Google Shape;1122;p54"/>
          <p:cNvGrpSpPr/>
          <p:nvPr/>
        </p:nvGrpSpPr>
        <p:grpSpPr>
          <a:xfrm>
            <a:off x="10207680" y="3002019"/>
            <a:ext cx="1440000" cy="1022872"/>
            <a:chOff x="7014810" y="2231426"/>
            <a:chExt cx="3530427" cy="2557180"/>
          </a:xfrm>
        </p:grpSpPr>
        <p:sp>
          <p:nvSpPr>
            <p:cNvPr id="1123" name="Google Shape;1123;p54"/>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4" name="Google Shape;1124;p54"/>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5" name="Google Shape;1125;p54"/>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6" name="Google Shape;1126;p54"/>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7" name="Google Shape;1127;p54"/>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8" name="Google Shape;1128;p54"/>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9" name="Google Shape;1129;p54"/>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0" name="Google Shape;1130;p54"/>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1" name="Google Shape;1131;p54"/>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2" name="Google Shape;1132;p54"/>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3" name="Google Shape;1133;p54"/>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4" name="Google Shape;1134;p54"/>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5" name="Google Shape;1135;p54"/>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6" name="Google Shape;1136;p54"/>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137" name="Google Shape;1137;p54"/>
            <p:cNvGrpSpPr/>
            <p:nvPr/>
          </p:nvGrpSpPr>
          <p:grpSpPr>
            <a:xfrm>
              <a:off x="9429237" y="3528606"/>
              <a:ext cx="1116000" cy="1260000"/>
              <a:chOff x="9540997" y="3559086"/>
              <a:chExt cx="1000670" cy="1147040"/>
            </a:xfrm>
          </p:grpSpPr>
          <p:sp>
            <p:nvSpPr>
              <p:cNvPr id="1138" name="Google Shape;1138;p54"/>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9" name="Google Shape;1139;p54"/>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40" name="Google Shape;1140;p54"/>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141" name="Google Shape;1141;p54"/>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42" name="Google Shape;1142;p54"/>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43" name="Google Shape;1143;p54"/>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44" name="Google Shape;1144;p54"/>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8" name="Shape 1148"/>
        <p:cNvGrpSpPr/>
        <p:nvPr/>
      </p:nvGrpSpPr>
      <p:grpSpPr>
        <a:xfrm>
          <a:off x="0" y="0"/>
          <a:ext cx="0" cy="0"/>
          <a:chOff x="0" y="0"/>
          <a:chExt cx="0" cy="0"/>
        </a:xfrm>
      </p:grpSpPr>
      <p:sp>
        <p:nvSpPr>
          <p:cNvPr id="1149" name="Google Shape;1149;p55"/>
          <p:cNvSpPr txBox="1"/>
          <p:nvPr/>
        </p:nvSpPr>
        <p:spPr>
          <a:xfrm>
            <a:off x="3455837" y="3812538"/>
            <a:ext cx="2179757"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da-DK" sz="1800">
                <a:solidFill>
                  <a:schemeClr val="dk1"/>
                </a:solidFill>
                <a:latin typeface="Calibri"/>
                <a:ea typeface="Calibri"/>
                <a:cs typeface="Calibri"/>
                <a:sym typeface="Calibri"/>
              </a:rPr>
              <a:t>project-reset.eu</a:t>
            </a:r>
            <a:endParaRPr/>
          </a:p>
        </p:txBody>
      </p:sp>
      <p:sp>
        <p:nvSpPr>
          <p:cNvPr id="1150" name="Google Shape;1150;p55"/>
          <p:cNvSpPr txBox="1"/>
          <p:nvPr/>
        </p:nvSpPr>
        <p:spPr>
          <a:xfrm>
            <a:off x="1163786" y="2856652"/>
            <a:ext cx="6996980" cy="6463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600"/>
              <a:buFont typeface="Calibri"/>
              <a:buNone/>
            </a:pPr>
            <a:r>
              <a:rPr b="1" lang="da-DK" sz="3600">
                <a:solidFill>
                  <a:schemeClr val="dk1"/>
                </a:solidFill>
                <a:latin typeface="Calibri"/>
                <a:ea typeface="Calibri"/>
                <a:cs typeface="Calibri"/>
                <a:sym typeface="Calibri"/>
              </a:rPr>
              <a:t>Fortsæt det gode arbejde!</a:t>
            </a:r>
            <a:endParaRPr/>
          </a:p>
        </p:txBody>
      </p:sp>
      <p:sp>
        <p:nvSpPr>
          <p:cNvPr id="1151" name="Google Shape;1151;p55"/>
          <p:cNvSpPr/>
          <p:nvPr/>
        </p:nvSpPr>
        <p:spPr>
          <a:xfrm rot="2216014">
            <a:off x="9034113" y="1868630"/>
            <a:ext cx="1194769" cy="2934667"/>
          </a:xfrm>
          <a:custGeom>
            <a:rect b="b" l="l" r="r" t="t"/>
            <a:pathLst>
              <a:path extrusionOk="0" h="2598393" w="106042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Calibri"/>
              <a:ea typeface="Calibri"/>
              <a:cs typeface="Calibri"/>
              <a:sym typeface="Calibri"/>
            </a:endParaRPr>
          </a:p>
        </p:txBody>
      </p:sp>
      <p:cxnSp>
        <p:nvCxnSpPr>
          <p:cNvPr id="1152" name="Google Shape;1152;p55"/>
          <p:cNvCxnSpPr/>
          <p:nvPr/>
        </p:nvCxnSpPr>
        <p:spPr>
          <a:xfrm>
            <a:off x="528320" y="3631149"/>
            <a:ext cx="7743964" cy="0"/>
          </a:xfrm>
          <a:prstGeom prst="straightConnector1">
            <a:avLst/>
          </a:prstGeom>
          <a:noFill/>
          <a:ln cap="flat" cmpd="sng" w="9525">
            <a:solidFill>
              <a:schemeClr val="dk1"/>
            </a:solidFill>
            <a:prstDash val="dash"/>
            <a:round/>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6"/>
          <p:cNvSpPr txBox="1"/>
          <p:nvPr/>
        </p:nvSpPr>
        <p:spPr>
          <a:xfrm>
            <a:off x="528320" y="717440"/>
            <a:ext cx="8948057"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1CBECC"/>
              </a:buClr>
              <a:buSzPts val="2400"/>
              <a:buFont typeface="Calibri"/>
              <a:buNone/>
            </a:pPr>
            <a:r>
              <a:rPr b="1" lang="da-DK" sz="2400">
                <a:solidFill>
                  <a:srgbClr val="1CBECC"/>
                </a:solidFill>
                <a:latin typeface="Calibri"/>
                <a:ea typeface="Calibri"/>
                <a:cs typeface="Calibri"/>
                <a:sym typeface="Calibri"/>
              </a:rPr>
              <a:t>Indhold</a:t>
            </a:r>
            <a:endParaRPr b="1" sz="2400">
              <a:solidFill>
                <a:srgbClr val="1CBECC"/>
              </a:solidFill>
              <a:latin typeface="Calibri"/>
              <a:ea typeface="Calibri"/>
              <a:cs typeface="Calibri"/>
              <a:sym typeface="Calibri"/>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sp>
        <p:nvSpPr>
          <p:cNvPr id="259" name="Google Shape;259;p26"/>
          <p:cNvSpPr txBox="1"/>
          <p:nvPr/>
        </p:nvSpPr>
        <p:spPr>
          <a:xfrm>
            <a:off x="626290" y="3742694"/>
            <a:ext cx="2169376" cy="203272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Arial"/>
              <a:buNone/>
            </a:pPr>
            <a:r>
              <a:rPr lang="da-DK" sz="1200">
                <a:solidFill>
                  <a:schemeClr val="dk1"/>
                </a:solidFill>
                <a:latin typeface="Calibri"/>
                <a:ea typeface="Calibri"/>
                <a:cs typeface="Calibri"/>
                <a:sym typeface="Calibri"/>
              </a:rPr>
              <a:t>1.1 Overgang til det digitale klasselokale</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Arial"/>
              <a:buNone/>
            </a:pPr>
            <a:r>
              <a:rPr lang="da-DK" sz="1200">
                <a:solidFill>
                  <a:schemeClr val="dk1"/>
                </a:solidFill>
                <a:latin typeface="Calibri"/>
                <a:ea typeface="Calibri"/>
                <a:cs typeface="Calibri"/>
                <a:sym typeface="Calibri"/>
              </a:rPr>
              <a:t>1.2 Rygraden i det digitale klasselokale</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p:txBody>
      </p:sp>
      <p:sp>
        <p:nvSpPr>
          <p:cNvPr id="260" name="Google Shape;260;p26"/>
          <p:cNvSpPr/>
          <p:nvPr/>
        </p:nvSpPr>
        <p:spPr>
          <a:xfrm>
            <a:off x="528320" y="2202984"/>
            <a:ext cx="2491664" cy="1108404"/>
          </a:xfrm>
          <a:prstGeom prst="roundRect">
            <a:avLst>
              <a:gd fmla="val 50000" name="adj"/>
            </a:avLst>
          </a:prstGeom>
          <a:solidFill>
            <a:srgbClr val="1CBECC"/>
          </a:solidFill>
          <a:ln>
            <a:noFill/>
          </a:ln>
        </p:spPr>
        <p:txBody>
          <a:bodyPr anchorCtr="1" anchor="ctr" bIns="36000" lIns="91425" spcFirstLastPara="1" rIns="91425" wrap="square" tIns="90000">
            <a:noAutofit/>
          </a:bodyPr>
          <a:lstStyle/>
          <a:p>
            <a:pPr indent="0" lvl="0" marL="0" marR="0" rtl="0" algn="l">
              <a:lnSpc>
                <a:spcPct val="150000"/>
              </a:lnSpc>
              <a:spcBef>
                <a:spcPts val="0"/>
              </a:spcBef>
              <a:spcAft>
                <a:spcPts val="0"/>
              </a:spcAft>
              <a:buNone/>
            </a:pPr>
            <a:r>
              <a:t/>
            </a:r>
            <a:endParaRPr b="1" sz="1200">
              <a:solidFill>
                <a:schemeClr val="lt1"/>
              </a:solidFill>
              <a:latin typeface="Verdana"/>
              <a:ea typeface="Verdana"/>
              <a:cs typeface="Verdana"/>
              <a:sym typeface="Verdana"/>
            </a:endParaRPr>
          </a:p>
          <a:p>
            <a:pPr indent="0" lvl="0" marL="0" marR="0" rtl="0" algn="just">
              <a:lnSpc>
                <a:spcPct val="150000"/>
              </a:lnSpc>
              <a:spcBef>
                <a:spcPts val="0"/>
              </a:spcBef>
              <a:spcAft>
                <a:spcPts val="0"/>
              </a:spcAft>
              <a:buNone/>
            </a:pPr>
            <a:r>
              <a:rPr b="1" lang="da-DK" sz="1200">
                <a:solidFill>
                  <a:schemeClr val="lt1"/>
                </a:solidFill>
                <a:latin typeface="Verdana"/>
                <a:ea typeface="Verdana"/>
                <a:cs typeface="Verdana"/>
                <a:sym typeface="Verdana"/>
              </a:rPr>
              <a:t>1: Det digitale klasselokale</a:t>
            </a:r>
            <a:endParaRPr sz="1200">
              <a:solidFill>
                <a:schemeClr val="lt1"/>
              </a:solidFill>
              <a:latin typeface="Calibri"/>
              <a:ea typeface="Calibri"/>
              <a:cs typeface="Calibri"/>
              <a:sym typeface="Calibri"/>
            </a:endParaRPr>
          </a:p>
          <a:p>
            <a:pPr indent="0" lvl="0" marL="0" marR="0" rtl="0" algn="just">
              <a:lnSpc>
                <a:spcPct val="90000"/>
              </a:lnSpc>
              <a:spcBef>
                <a:spcPts val="0"/>
              </a:spcBef>
              <a:spcAft>
                <a:spcPts val="0"/>
              </a:spcAft>
              <a:buNone/>
            </a:pPr>
            <a:r>
              <a:t/>
            </a:r>
            <a:endParaRPr b="1" sz="2000">
              <a:solidFill>
                <a:schemeClr val="lt1"/>
              </a:solidFill>
              <a:latin typeface="Calibri"/>
              <a:ea typeface="Calibri"/>
              <a:cs typeface="Calibri"/>
              <a:sym typeface="Calibri"/>
            </a:endParaRPr>
          </a:p>
        </p:txBody>
      </p:sp>
      <p:sp>
        <p:nvSpPr>
          <p:cNvPr id="261" name="Google Shape;261;p26"/>
          <p:cNvSpPr/>
          <p:nvPr/>
        </p:nvSpPr>
        <p:spPr>
          <a:xfrm>
            <a:off x="3099206" y="2202984"/>
            <a:ext cx="2426537" cy="1126408"/>
          </a:xfrm>
          <a:prstGeom prst="roundRect">
            <a:avLst>
              <a:gd fmla="val 50000" name="adj"/>
            </a:avLst>
          </a:prstGeom>
          <a:solidFill>
            <a:srgbClr val="1CBECC"/>
          </a:solid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lang="da-DK" sz="1200">
                <a:solidFill>
                  <a:schemeClr val="lt1"/>
                </a:solidFill>
                <a:latin typeface="Verdana"/>
                <a:ea typeface="Verdana"/>
                <a:cs typeface="Verdana"/>
                <a:sym typeface="Verdana"/>
              </a:rPr>
              <a:t> 2: </a:t>
            </a:r>
            <a:r>
              <a:rPr b="1" i="0" lang="da-DK" sz="1200">
                <a:solidFill>
                  <a:schemeClr val="lt1"/>
                </a:solidFill>
                <a:latin typeface="Verdana"/>
                <a:ea typeface="Verdana"/>
                <a:cs typeface="Verdana"/>
                <a:sym typeface="Verdana"/>
              </a:rPr>
              <a:t>Anvendelse af det digitale klasselokale</a:t>
            </a:r>
            <a:endParaRPr b="1" sz="1200">
              <a:solidFill>
                <a:schemeClr val="lt1"/>
              </a:solidFill>
              <a:latin typeface="Verdana"/>
              <a:ea typeface="Verdana"/>
              <a:cs typeface="Verdana"/>
              <a:sym typeface="Verdana"/>
            </a:endParaRPr>
          </a:p>
        </p:txBody>
      </p:sp>
      <p:sp>
        <p:nvSpPr>
          <p:cNvPr id="262" name="Google Shape;262;p26"/>
          <p:cNvSpPr txBox="1"/>
          <p:nvPr/>
        </p:nvSpPr>
        <p:spPr>
          <a:xfrm>
            <a:off x="3169110" y="3725688"/>
            <a:ext cx="2042594" cy="214295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202124"/>
              </a:buClr>
              <a:buSzPts val="1200"/>
              <a:buFont typeface="Arial"/>
              <a:buNone/>
            </a:pPr>
            <a:r>
              <a:rPr b="0" i="0" lang="da-DK" sz="1200">
                <a:solidFill>
                  <a:srgbClr val="202124"/>
                </a:solidFill>
                <a:latin typeface="Calibri"/>
                <a:ea typeface="Calibri"/>
                <a:cs typeface="Calibri"/>
                <a:sym typeface="Calibri"/>
              </a:rPr>
              <a:t>2.1 Yderligere anvendelse af det digitale klasselokale </a:t>
            </a:r>
            <a:endParaRPr/>
          </a:p>
          <a:p>
            <a:pPr indent="0" lvl="0" marL="0" marR="0" rtl="0" algn="l">
              <a:lnSpc>
                <a:spcPct val="100000"/>
              </a:lnSpc>
              <a:spcBef>
                <a:spcPts val="0"/>
              </a:spcBef>
              <a:spcAft>
                <a:spcPts val="0"/>
              </a:spcAft>
              <a:buClr>
                <a:srgbClr val="202124"/>
              </a:buClr>
              <a:buSzPts val="1200"/>
              <a:buFont typeface="Arial"/>
              <a:buNone/>
            </a:pPr>
            <a:r>
              <a:rPr b="0" i="0" lang="da-DK" sz="1200">
                <a:solidFill>
                  <a:srgbClr val="202124"/>
                </a:solidFill>
                <a:latin typeface="Calibri"/>
                <a:ea typeface="Calibri"/>
                <a:cs typeface="Calibri"/>
                <a:sym typeface="Calibri"/>
              </a:rPr>
              <a:t>2.2 Fem fokuspunkter, der kan optimere det digitale klasselokale </a:t>
            </a:r>
            <a:endParaRPr/>
          </a:p>
          <a:p>
            <a:pPr indent="0" lvl="0" marL="0" marR="0" rtl="0" algn="l">
              <a:lnSpc>
                <a:spcPct val="100000"/>
              </a:lnSpc>
              <a:spcBef>
                <a:spcPts val="0"/>
              </a:spcBef>
              <a:spcAft>
                <a:spcPts val="0"/>
              </a:spcAft>
              <a:buClr>
                <a:srgbClr val="202124"/>
              </a:buClr>
              <a:buSzPts val="1200"/>
              <a:buFont typeface="Arial"/>
              <a:buNone/>
            </a:pPr>
            <a:r>
              <a:rPr b="0" i="0" lang="da-DK" sz="1200">
                <a:solidFill>
                  <a:srgbClr val="202124"/>
                </a:solidFill>
                <a:latin typeface="Calibri"/>
                <a:ea typeface="Calibri"/>
                <a:cs typeface="Calibri"/>
                <a:sym typeface="Calibri"/>
              </a:rPr>
              <a:t>2.3 Omgivelserne </a:t>
            </a:r>
            <a:endParaRPr/>
          </a:p>
          <a:p>
            <a:pPr indent="0" lvl="0" marL="0" marR="0" rtl="0" algn="l">
              <a:lnSpc>
                <a:spcPct val="100000"/>
              </a:lnSpc>
              <a:spcBef>
                <a:spcPts val="0"/>
              </a:spcBef>
              <a:spcAft>
                <a:spcPts val="0"/>
              </a:spcAft>
              <a:buClr>
                <a:srgbClr val="202124"/>
              </a:buClr>
              <a:buSzPts val="1200"/>
              <a:buFont typeface="Arial"/>
              <a:buNone/>
            </a:pPr>
            <a:r>
              <a:rPr b="0" i="0" lang="da-DK" sz="1200">
                <a:solidFill>
                  <a:srgbClr val="202124"/>
                </a:solidFill>
                <a:latin typeface="Calibri"/>
                <a:ea typeface="Calibri"/>
                <a:cs typeface="Calibri"/>
                <a:sym typeface="Calibri"/>
              </a:rPr>
              <a:t>2.4 Teknisk </a:t>
            </a:r>
            <a:endParaRPr/>
          </a:p>
          <a:p>
            <a:pPr indent="0" lvl="0" marL="0" marR="0" rtl="0" algn="l">
              <a:lnSpc>
                <a:spcPct val="100000"/>
              </a:lnSpc>
              <a:spcBef>
                <a:spcPts val="0"/>
              </a:spcBef>
              <a:spcAft>
                <a:spcPts val="0"/>
              </a:spcAft>
              <a:buClr>
                <a:srgbClr val="202124"/>
              </a:buClr>
              <a:buSzPts val="1200"/>
              <a:buFont typeface="Arial"/>
              <a:buNone/>
            </a:pPr>
            <a:r>
              <a:rPr b="0" i="0" lang="da-DK" sz="1200">
                <a:solidFill>
                  <a:srgbClr val="202124"/>
                </a:solidFill>
                <a:latin typeface="Calibri"/>
                <a:ea typeface="Calibri"/>
                <a:cs typeface="Calibri"/>
                <a:sym typeface="Calibri"/>
              </a:rPr>
              <a:t>2.5 Udstyr </a:t>
            </a:r>
            <a:endParaRPr/>
          </a:p>
          <a:p>
            <a:pPr indent="0" lvl="0" marL="0" marR="0" rtl="0" algn="l">
              <a:lnSpc>
                <a:spcPct val="100000"/>
              </a:lnSpc>
              <a:spcBef>
                <a:spcPts val="0"/>
              </a:spcBef>
              <a:spcAft>
                <a:spcPts val="0"/>
              </a:spcAft>
              <a:buClr>
                <a:srgbClr val="202124"/>
              </a:buClr>
              <a:buSzPts val="1200"/>
              <a:buFont typeface="Arial"/>
              <a:buNone/>
            </a:pPr>
            <a:r>
              <a:rPr b="0" i="0" lang="da-DK" sz="1200">
                <a:solidFill>
                  <a:srgbClr val="202124"/>
                </a:solidFill>
                <a:latin typeface="Calibri"/>
                <a:ea typeface="Calibri"/>
                <a:cs typeface="Calibri"/>
                <a:sym typeface="Calibri"/>
              </a:rPr>
              <a:t>2.6 Visuelt </a:t>
            </a:r>
            <a:endParaRPr/>
          </a:p>
          <a:p>
            <a:pPr indent="0" lvl="0" marL="0" marR="0" rtl="0" algn="l">
              <a:lnSpc>
                <a:spcPct val="100000"/>
              </a:lnSpc>
              <a:spcBef>
                <a:spcPts val="0"/>
              </a:spcBef>
              <a:spcAft>
                <a:spcPts val="0"/>
              </a:spcAft>
              <a:buClr>
                <a:srgbClr val="202124"/>
              </a:buClr>
              <a:buSzPts val="1200"/>
              <a:buFont typeface="Arial"/>
              <a:buNone/>
            </a:pPr>
            <a:r>
              <a:rPr b="0" i="0" lang="da-DK" sz="1200">
                <a:solidFill>
                  <a:srgbClr val="202124"/>
                </a:solidFill>
                <a:latin typeface="Calibri"/>
                <a:ea typeface="Calibri"/>
                <a:cs typeface="Calibri"/>
                <a:sym typeface="Calibri"/>
              </a:rPr>
              <a:t>2.7 Lyd</a:t>
            </a:r>
            <a:endParaRPr sz="1200">
              <a:solidFill>
                <a:srgbClr val="C55A11"/>
              </a:solidFill>
              <a:latin typeface="Calibri"/>
              <a:ea typeface="Calibri"/>
              <a:cs typeface="Calibri"/>
              <a:sym typeface="Calibri"/>
            </a:endParaRPr>
          </a:p>
        </p:txBody>
      </p:sp>
      <p:sp>
        <p:nvSpPr>
          <p:cNvPr id="263" name="Google Shape;263;p26"/>
          <p:cNvSpPr/>
          <p:nvPr/>
        </p:nvSpPr>
        <p:spPr>
          <a:xfrm>
            <a:off x="5604966" y="2220988"/>
            <a:ext cx="2394942" cy="1108403"/>
          </a:xfrm>
          <a:prstGeom prst="roundRect">
            <a:avLst>
              <a:gd fmla="val 50000" name="adj"/>
            </a:avLst>
          </a:prstGeom>
          <a:solidFill>
            <a:srgbClr val="1CBECC"/>
          </a:solid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lang="da-DK" sz="1200">
                <a:solidFill>
                  <a:schemeClr val="lt1"/>
                </a:solidFill>
                <a:latin typeface="Verdana"/>
                <a:ea typeface="Verdana"/>
                <a:cs typeface="Verdana"/>
                <a:sym typeface="Verdana"/>
              </a:rPr>
              <a:t>3: At skabe et trygt og sikkert digitalt klasselokale</a:t>
            </a:r>
            <a:endParaRPr b="1" sz="1200">
              <a:solidFill>
                <a:schemeClr val="lt1"/>
              </a:solidFill>
              <a:latin typeface="Verdana"/>
              <a:ea typeface="Verdana"/>
              <a:cs typeface="Verdana"/>
              <a:sym typeface="Verdana"/>
            </a:endParaRPr>
          </a:p>
        </p:txBody>
      </p:sp>
      <p:sp>
        <p:nvSpPr>
          <p:cNvPr id="264" name="Google Shape;264;p26"/>
          <p:cNvSpPr txBox="1"/>
          <p:nvPr/>
        </p:nvSpPr>
        <p:spPr>
          <a:xfrm>
            <a:off x="5639906" y="3765166"/>
            <a:ext cx="2215361" cy="2103477"/>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202124"/>
              </a:buClr>
              <a:buSzPts val="1200"/>
              <a:buFont typeface="Arial"/>
              <a:buNone/>
            </a:pPr>
            <a:r>
              <a:rPr b="0" i="0" lang="da-DK" sz="1200">
                <a:solidFill>
                  <a:srgbClr val="202124"/>
                </a:solidFill>
                <a:latin typeface="Calibri"/>
                <a:ea typeface="Calibri"/>
                <a:cs typeface="Calibri"/>
                <a:sym typeface="Calibri"/>
              </a:rPr>
              <a:t>3.1 At skabe et trygt og sikkert digitalt klasselokale </a:t>
            </a:r>
            <a:endParaRPr/>
          </a:p>
          <a:p>
            <a:pPr indent="0" lvl="0" marL="0" marR="0" rtl="0" algn="l">
              <a:lnSpc>
                <a:spcPct val="100000"/>
              </a:lnSpc>
              <a:spcBef>
                <a:spcPts val="0"/>
              </a:spcBef>
              <a:spcAft>
                <a:spcPts val="0"/>
              </a:spcAft>
              <a:buClr>
                <a:srgbClr val="202124"/>
              </a:buClr>
              <a:buSzPts val="1200"/>
              <a:buFont typeface="Arial"/>
              <a:buNone/>
            </a:pPr>
            <a:r>
              <a:rPr b="0" i="0" lang="da-DK" sz="1200">
                <a:solidFill>
                  <a:srgbClr val="202124"/>
                </a:solidFill>
                <a:latin typeface="Calibri"/>
                <a:ea typeface="Calibri"/>
                <a:cs typeface="Calibri"/>
                <a:sym typeface="Calibri"/>
              </a:rPr>
              <a:t>3.2 Jeres praksis for at skabe et sikkert og sikkert digitalt klasselokale</a:t>
            </a:r>
            <a:endParaRPr/>
          </a:p>
        </p:txBody>
      </p:sp>
      <p:sp>
        <p:nvSpPr>
          <p:cNvPr id="265" name="Google Shape;265;p26"/>
          <p:cNvSpPr/>
          <p:nvPr/>
        </p:nvSpPr>
        <p:spPr>
          <a:xfrm>
            <a:off x="8079127" y="2202984"/>
            <a:ext cx="2444039" cy="1108404"/>
          </a:xfrm>
          <a:prstGeom prst="roundRect">
            <a:avLst>
              <a:gd fmla="val 50000" name="adj"/>
            </a:avLst>
          </a:prstGeom>
          <a:solidFill>
            <a:srgbClr val="1CBECC"/>
          </a:solid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lang="da-DK" sz="1200">
                <a:solidFill>
                  <a:schemeClr val="lt1"/>
                </a:solidFill>
                <a:latin typeface="Verdana"/>
                <a:ea typeface="Verdana"/>
                <a:cs typeface="Verdana"/>
                <a:sym typeface="Verdana"/>
              </a:rPr>
              <a:t>4: At skabe et dynamisk, digitalt klasselokale</a:t>
            </a:r>
            <a:endParaRPr b="1" sz="1200">
              <a:solidFill>
                <a:schemeClr val="lt1"/>
              </a:solidFill>
              <a:latin typeface="Calibri"/>
              <a:ea typeface="Calibri"/>
              <a:cs typeface="Calibri"/>
              <a:sym typeface="Calibri"/>
            </a:endParaRPr>
          </a:p>
        </p:txBody>
      </p:sp>
      <p:sp>
        <p:nvSpPr>
          <p:cNvPr id="266" name="Google Shape;266;p26"/>
          <p:cNvSpPr txBox="1"/>
          <p:nvPr/>
        </p:nvSpPr>
        <p:spPr>
          <a:xfrm>
            <a:off x="8140255" y="3757693"/>
            <a:ext cx="2090705" cy="211095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lang="da-DK" sz="1200">
                <a:solidFill>
                  <a:srgbClr val="000000"/>
                </a:solidFill>
                <a:latin typeface="Calibri"/>
                <a:ea typeface="Calibri"/>
                <a:cs typeface="Calibri"/>
                <a:sym typeface="Calibri"/>
              </a:rPr>
              <a:t>4.1 Rammen for at skabe et dynamisk, digitalt klasselokale</a:t>
            </a:r>
            <a:endParaRPr/>
          </a:p>
          <a:p>
            <a:pPr indent="0" lvl="0" marL="0" marR="0" rtl="0" algn="l">
              <a:lnSpc>
                <a:spcPct val="100000"/>
              </a:lnSpc>
              <a:spcBef>
                <a:spcPts val="0"/>
              </a:spcBef>
              <a:spcAft>
                <a:spcPts val="0"/>
              </a:spcAft>
              <a:buClr>
                <a:srgbClr val="000000"/>
              </a:buClr>
              <a:buSzPts val="1200"/>
              <a:buFont typeface="Arial"/>
              <a:buNone/>
            </a:pPr>
            <a:r>
              <a:rPr lang="da-DK" sz="1200">
                <a:solidFill>
                  <a:srgbClr val="000000"/>
                </a:solidFill>
                <a:latin typeface="Calibri"/>
                <a:ea typeface="Calibri"/>
                <a:cs typeface="Calibri"/>
                <a:sym typeface="Calibri"/>
              </a:rPr>
              <a:t>4.2 Start på online-lektionen og introduktion til emnet</a:t>
            </a:r>
            <a:endParaRPr/>
          </a:p>
          <a:p>
            <a:pPr indent="0" lvl="0" marL="0" marR="0" rtl="0" algn="l">
              <a:lnSpc>
                <a:spcPct val="100000"/>
              </a:lnSpc>
              <a:spcBef>
                <a:spcPts val="0"/>
              </a:spcBef>
              <a:spcAft>
                <a:spcPts val="0"/>
              </a:spcAft>
              <a:buClr>
                <a:srgbClr val="000000"/>
              </a:buClr>
              <a:buSzPts val="1200"/>
              <a:buFont typeface="Arial"/>
              <a:buNone/>
            </a:pPr>
            <a:r>
              <a:rPr lang="da-DK" sz="1200">
                <a:solidFill>
                  <a:srgbClr val="000000"/>
                </a:solidFill>
                <a:latin typeface="Calibri"/>
                <a:ea typeface="Calibri"/>
                <a:cs typeface="Calibri"/>
                <a:sym typeface="Calibri"/>
              </a:rPr>
              <a:t>4.3 Arbejde med emnet, opsummering og afslutning af online-lektionen i Break Out-grupper</a:t>
            </a:r>
            <a:endParaRPr sz="1200">
              <a:solidFill>
                <a:srgbClr val="000000"/>
              </a:solidFill>
              <a:latin typeface="Calibri"/>
              <a:ea typeface="Calibri"/>
              <a:cs typeface="Calibri"/>
              <a:sym typeface="Calibri"/>
            </a:endParaRPr>
          </a:p>
        </p:txBody>
      </p:sp>
      <p:cxnSp>
        <p:nvCxnSpPr>
          <p:cNvPr id="267" name="Google Shape;267;p26"/>
          <p:cNvCxnSpPr/>
          <p:nvPr/>
        </p:nvCxnSpPr>
        <p:spPr>
          <a:xfrm>
            <a:off x="528320" y="3631149"/>
            <a:ext cx="9469120" cy="0"/>
          </a:xfrm>
          <a:prstGeom prst="straightConnector1">
            <a:avLst/>
          </a:prstGeom>
          <a:noFill/>
          <a:ln cap="flat" cmpd="sng" w="9525">
            <a:solidFill>
              <a:srgbClr val="1CBECC"/>
            </a:solidFill>
            <a:prstDash val="dash"/>
            <a:round/>
            <a:headEnd len="sm" w="sm" type="none"/>
            <a:tailEnd len="sm" w="sm" type="none"/>
          </a:ln>
        </p:spPr>
      </p:cxnSp>
      <p:grpSp>
        <p:nvGrpSpPr>
          <p:cNvPr id="268" name="Google Shape;268;p26"/>
          <p:cNvGrpSpPr/>
          <p:nvPr/>
        </p:nvGrpSpPr>
        <p:grpSpPr>
          <a:xfrm>
            <a:off x="10207680" y="3002019"/>
            <a:ext cx="1440000" cy="1022872"/>
            <a:chOff x="7014810" y="2231426"/>
            <a:chExt cx="3530427" cy="2557180"/>
          </a:xfrm>
        </p:grpSpPr>
        <p:sp>
          <p:nvSpPr>
            <p:cNvPr id="269" name="Google Shape;269;p26"/>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0" name="Google Shape;270;p26"/>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1" name="Google Shape;271;p26"/>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2" name="Google Shape;272;p26"/>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3" name="Google Shape;273;p26"/>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4" name="Google Shape;274;p26"/>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5" name="Google Shape;275;p26"/>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6" name="Google Shape;276;p26"/>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7" name="Google Shape;277;p26"/>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8" name="Google Shape;278;p26"/>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9" name="Google Shape;279;p26"/>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0" name="Google Shape;280;p26"/>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1" name="Google Shape;281;p26"/>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2" name="Google Shape;282;p26"/>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283" name="Google Shape;283;p26"/>
            <p:cNvGrpSpPr/>
            <p:nvPr/>
          </p:nvGrpSpPr>
          <p:grpSpPr>
            <a:xfrm>
              <a:off x="9429237" y="3528606"/>
              <a:ext cx="1116000" cy="1260000"/>
              <a:chOff x="9540997" y="3559086"/>
              <a:chExt cx="1000670" cy="1147040"/>
            </a:xfrm>
          </p:grpSpPr>
          <p:sp>
            <p:nvSpPr>
              <p:cNvPr id="284" name="Google Shape;284;p26"/>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5" name="Google Shape;285;p26"/>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6" name="Google Shape;286;p26"/>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87" name="Google Shape;287;p26"/>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8" name="Google Shape;288;p26"/>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9" name="Google Shape;289;p26"/>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0" name="Google Shape;290;p26"/>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7"/>
          <p:cNvSpPr txBox="1"/>
          <p:nvPr/>
        </p:nvSpPr>
        <p:spPr>
          <a:xfrm>
            <a:off x="626290" y="2108870"/>
            <a:ext cx="8484154"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1.1 Overgang til det digitale klasselokale</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Det er veldokumenteret, hvordan Covid-lockdowns verden over øjeblikkeligt påvirkede og forbedrede brugen af ​​</a:t>
            </a:r>
            <a:r>
              <a:rPr b="1" i="0" lang="da-DK" sz="1800" u="none" cap="none" strike="noStrike">
                <a:solidFill>
                  <a:schemeClr val="dk1"/>
                </a:solidFill>
                <a:latin typeface="Calibri"/>
                <a:ea typeface="Calibri"/>
                <a:cs typeface="Calibri"/>
                <a:sym typeface="Calibri"/>
              </a:rPr>
              <a:t>digitale kommunikationsværktøjer</a:t>
            </a:r>
            <a:r>
              <a:rPr b="0" i="0" lang="da-DK" sz="1800" u="none" cap="none" strike="noStrike">
                <a:solidFill>
                  <a:schemeClr val="dk1"/>
                </a:solidFill>
                <a:latin typeface="Calibri"/>
                <a:ea typeface="Calibri"/>
                <a:cs typeface="Calibri"/>
                <a:sym typeface="Calibri"/>
              </a:rPr>
              <a:t>, da de fleste af os blev tvunget til opholde os hjemme – på social afstand. I løbet af få dage fra første lockdown begyndte folk at mødes online via et videokonferencesystem som fx Teams, Google Meet eller Zoom.</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I </a:t>
            </a:r>
            <a:r>
              <a:rPr b="1" i="0" lang="da-DK" sz="1800" u="none" cap="none" strike="noStrike">
                <a:solidFill>
                  <a:schemeClr val="dk1"/>
                </a:solidFill>
                <a:latin typeface="Calibri"/>
                <a:ea typeface="Calibri"/>
                <a:cs typeface="Calibri"/>
                <a:sym typeface="Calibri"/>
              </a:rPr>
              <a:t>undervisningsverdenen</a:t>
            </a:r>
            <a:r>
              <a:rPr b="0" i="0" lang="da-DK" sz="1800" u="none" cap="none" strike="noStrike">
                <a:solidFill>
                  <a:schemeClr val="dk1"/>
                </a:solidFill>
                <a:latin typeface="Calibri"/>
                <a:ea typeface="Calibri"/>
                <a:cs typeface="Calibri"/>
                <a:sym typeface="Calibri"/>
              </a:rPr>
              <a:t> måtte lærere og andet personale med ét overføre undervisningen fra det fysiske klasselokale til et digitalt.</a:t>
            </a:r>
            <a:endParaRPr/>
          </a:p>
          <a:p>
            <a:pPr indent="0" lvl="0" marL="457200" marR="0" rtl="0" algn="just">
              <a:lnSpc>
                <a:spcPct val="107000"/>
              </a:lnSpc>
              <a:spcBef>
                <a:spcPts val="800"/>
              </a:spcBef>
              <a:spcAft>
                <a:spcPts val="0"/>
              </a:spcAft>
              <a:buNone/>
            </a:pPr>
            <a:r>
              <a:t/>
            </a:r>
            <a:endParaRPr sz="1800">
              <a:solidFill>
                <a:schemeClr val="dk1"/>
              </a:solidFill>
              <a:latin typeface="Calibri"/>
              <a:ea typeface="Calibri"/>
              <a:cs typeface="Calibri"/>
              <a:sym typeface="Calibri"/>
            </a:endParaRPr>
          </a:p>
        </p:txBody>
      </p:sp>
      <p:cxnSp>
        <p:nvCxnSpPr>
          <p:cNvPr id="296" name="Google Shape;296;p27"/>
          <p:cNvCxnSpPr/>
          <p:nvPr/>
        </p:nvCxnSpPr>
        <p:spPr>
          <a:xfrm>
            <a:off x="545098" y="4855941"/>
            <a:ext cx="9469120" cy="0"/>
          </a:xfrm>
          <a:prstGeom prst="straightConnector1">
            <a:avLst/>
          </a:prstGeom>
          <a:noFill/>
          <a:ln cap="flat" cmpd="sng" w="9525">
            <a:solidFill>
              <a:srgbClr val="1CBECC"/>
            </a:solidFill>
            <a:prstDash val="dash"/>
            <a:round/>
            <a:headEnd len="sm" w="sm" type="none"/>
            <a:tailEnd len="sm" w="sm" type="none"/>
          </a:ln>
        </p:spPr>
      </p:cxnSp>
      <p:grpSp>
        <p:nvGrpSpPr>
          <p:cNvPr id="297" name="Google Shape;297;p27"/>
          <p:cNvGrpSpPr/>
          <p:nvPr/>
        </p:nvGrpSpPr>
        <p:grpSpPr>
          <a:xfrm>
            <a:off x="10207680" y="3002019"/>
            <a:ext cx="1440000" cy="1022872"/>
            <a:chOff x="7014810" y="2231426"/>
            <a:chExt cx="3530427" cy="2557180"/>
          </a:xfrm>
        </p:grpSpPr>
        <p:sp>
          <p:nvSpPr>
            <p:cNvPr id="298" name="Google Shape;298;p27"/>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9" name="Google Shape;299;p27"/>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0" name="Google Shape;300;p27"/>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1" name="Google Shape;301;p27"/>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2" name="Google Shape;302;p27"/>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3" name="Google Shape;303;p27"/>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4" name="Google Shape;304;p27"/>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5" name="Google Shape;305;p27"/>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6" name="Google Shape;306;p27"/>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7" name="Google Shape;307;p27"/>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8" name="Google Shape;308;p27"/>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9" name="Google Shape;309;p27"/>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0" name="Google Shape;310;p27"/>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1" name="Google Shape;311;p27"/>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12" name="Google Shape;312;p27"/>
            <p:cNvGrpSpPr/>
            <p:nvPr/>
          </p:nvGrpSpPr>
          <p:grpSpPr>
            <a:xfrm>
              <a:off x="9429237" y="3528606"/>
              <a:ext cx="1116000" cy="1260000"/>
              <a:chOff x="9540997" y="3559086"/>
              <a:chExt cx="1000670" cy="1147040"/>
            </a:xfrm>
          </p:grpSpPr>
          <p:sp>
            <p:nvSpPr>
              <p:cNvPr id="313" name="Google Shape;313;p27"/>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4" name="Google Shape;314;p27"/>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5" name="Google Shape;315;p27"/>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16" name="Google Shape;316;p27"/>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7" name="Google Shape;317;p27"/>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8" name="Google Shape;318;p27"/>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9" name="Google Shape;319;p27"/>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20" name="Google Shape;320;p27"/>
          <p:cNvSpPr/>
          <p:nvPr/>
        </p:nvSpPr>
        <p:spPr>
          <a:xfrm>
            <a:off x="519931" y="665700"/>
            <a:ext cx="2642719" cy="56451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Det digitale klasselokale</a:t>
            </a:r>
            <a:endParaRPr b="1" sz="16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8"/>
          <p:cNvSpPr txBox="1"/>
          <p:nvPr/>
        </p:nvSpPr>
        <p:spPr>
          <a:xfrm>
            <a:off x="626290" y="2108870"/>
            <a:ext cx="8484154"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1.1 Overgang til det digitale klasselokale</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En enorm digital overgang i uddannelsessektoren har nu fundet sted, siden de første forfærdelige Covid19-udbrud begyndte at eskalere i 2020. </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De fleste læsere vil derfor være vant til at bruge fjernundervisning som en hverdagspraksis, selvom de fleste af os er tilbage, hvor vi kan mødes fysisk igen. I dette kursus vil vi fokusere på fjernundervisning som et </a:t>
            </a:r>
            <a:r>
              <a:rPr b="1" i="0" lang="da-DK" sz="1800" u="none" cap="none" strike="noStrike">
                <a:solidFill>
                  <a:schemeClr val="dk1"/>
                </a:solidFill>
                <a:latin typeface="Calibri"/>
                <a:ea typeface="Calibri"/>
                <a:cs typeface="Calibri"/>
                <a:sym typeface="Calibri"/>
              </a:rPr>
              <a:t>kommunikationsværktøj til at skabe et digitalt klasselokale</a:t>
            </a:r>
            <a:r>
              <a:rPr b="0" i="0" lang="da-DK" sz="1800" u="none" cap="none" strike="noStrike">
                <a:solidFill>
                  <a:schemeClr val="dk1"/>
                </a:solidFill>
                <a:latin typeface="Calibri"/>
                <a:ea typeface="Calibri"/>
                <a:cs typeface="Calibri"/>
                <a:sym typeface="Calibri"/>
              </a:rPr>
              <a:t>.</a:t>
            </a:r>
            <a:endParaRPr/>
          </a:p>
          <a:p>
            <a:pPr indent="0" lvl="0" marL="457200" marR="0" rtl="0" algn="just">
              <a:lnSpc>
                <a:spcPct val="107000"/>
              </a:lnSpc>
              <a:spcBef>
                <a:spcPts val="800"/>
              </a:spcBef>
              <a:spcAft>
                <a:spcPts val="0"/>
              </a:spcAft>
              <a:buNone/>
            </a:pPr>
            <a:r>
              <a:t/>
            </a:r>
            <a:endParaRPr sz="1800">
              <a:solidFill>
                <a:schemeClr val="dk1"/>
              </a:solidFill>
              <a:latin typeface="Calibri"/>
              <a:ea typeface="Calibri"/>
              <a:cs typeface="Calibri"/>
              <a:sym typeface="Calibri"/>
            </a:endParaRPr>
          </a:p>
        </p:txBody>
      </p:sp>
      <p:cxnSp>
        <p:nvCxnSpPr>
          <p:cNvPr id="326" name="Google Shape;326;p28"/>
          <p:cNvCxnSpPr/>
          <p:nvPr/>
        </p:nvCxnSpPr>
        <p:spPr>
          <a:xfrm>
            <a:off x="545098" y="4855941"/>
            <a:ext cx="9469120" cy="0"/>
          </a:xfrm>
          <a:prstGeom prst="straightConnector1">
            <a:avLst/>
          </a:prstGeom>
          <a:noFill/>
          <a:ln cap="flat" cmpd="sng" w="9525">
            <a:solidFill>
              <a:srgbClr val="1CBECC"/>
            </a:solidFill>
            <a:prstDash val="dash"/>
            <a:round/>
            <a:headEnd len="sm" w="sm" type="none"/>
            <a:tailEnd len="sm" w="sm" type="none"/>
          </a:ln>
        </p:spPr>
      </p:cxnSp>
      <p:grpSp>
        <p:nvGrpSpPr>
          <p:cNvPr id="327" name="Google Shape;327;p28"/>
          <p:cNvGrpSpPr/>
          <p:nvPr/>
        </p:nvGrpSpPr>
        <p:grpSpPr>
          <a:xfrm>
            <a:off x="10207680" y="3002019"/>
            <a:ext cx="1440000" cy="1022872"/>
            <a:chOff x="7014810" y="2231426"/>
            <a:chExt cx="3530427" cy="2557180"/>
          </a:xfrm>
        </p:grpSpPr>
        <p:sp>
          <p:nvSpPr>
            <p:cNvPr id="328" name="Google Shape;328;p28"/>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9" name="Google Shape;329;p28"/>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0" name="Google Shape;330;p28"/>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1" name="Google Shape;331;p28"/>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2" name="Google Shape;332;p28"/>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3" name="Google Shape;333;p28"/>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4" name="Google Shape;334;p28"/>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5" name="Google Shape;335;p28"/>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6" name="Google Shape;336;p28"/>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7" name="Google Shape;337;p28"/>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8" name="Google Shape;338;p28"/>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9" name="Google Shape;339;p28"/>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0" name="Google Shape;340;p28"/>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1" name="Google Shape;341;p28"/>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42" name="Google Shape;342;p28"/>
            <p:cNvGrpSpPr/>
            <p:nvPr/>
          </p:nvGrpSpPr>
          <p:grpSpPr>
            <a:xfrm>
              <a:off x="9429237" y="3528606"/>
              <a:ext cx="1116000" cy="1260000"/>
              <a:chOff x="9540997" y="3559086"/>
              <a:chExt cx="1000670" cy="1147040"/>
            </a:xfrm>
          </p:grpSpPr>
          <p:sp>
            <p:nvSpPr>
              <p:cNvPr id="343" name="Google Shape;343;p28"/>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4" name="Google Shape;344;p28"/>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5" name="Google Shape;345;p28"/>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46" name="Google Shape;346;p28"/>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7" name="Google Shape;347;p28"/>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8" name="Google Shape;348;p28"/>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9" name="Google Shape;349;p28"/>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50" name="Google Shape;350;p28"/>
          <p:cNvSpPr/>
          <p:nvPr/>
        </p:nvSpPr>
        <p:spPr>
          <a:xfrm>
            <a:off x="519931" y="665700"/>
            <a:ext cx="2642719" cy="56451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Det digitale klasselokale</a:t>
            </a:r>
            <a:endParaRPr b="1" sz="16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29"/>
          <p:cNvSpPr txBox="1"/>
          <p:nvPr/>
        </p:nvSpPr>
        <p:spPr>
          <a:xfrm>
            <a:off x="563481" y="1620528"/>
            <a:ext cx="9244216" cy="3119511"/>
          </a:xfrm>
          <a:prstGeom prst="rect">
            <a:avLst/>
          </a:prstGeom>
          <a:noFill/>
          <a:ln>
            <a:noFill/>
          </a:ln>
        </p:spPr>
        <p:txBody>
          <a:bodyPr anchorCtr="0" anchor="t" bIns="45700" lIns="91425" spcFirstLastPara="1" rIns="91425" wrap="square" tIns="45700">
            <a:noAutofit/>
          </a:bodyPr>
          <a:lstStyle/>
          <a:p>
            <a:pPr indent="0" lvl="0" marL="457200" marR="0" rtl="0" algn="just">
              <a:lnSpc>
                <a:spcPct val="107000"/>
              </a:lnSpc>
              <a:spcBef>
                <a:spcPts val="0"/>
              </a:spcBef>
              <a:spcAft>
                <a:spcPts val="0"/>
              </a:spcAft>
              <a:buNone/>
            </a:pPr>
            <a:r>
              <a:rPr b="1" lang="da-DK" sz="1800">
                <a:solidFill>
                  <a:schemeClr val="dk1"/>
                </a:solidFill>
                <a:latin typeface="Calibri"/>
                <a:ea typeface="Calibri"/>
                <a:cs typeface="Calibri"/>
                <a:sym typeface="Calibri"/>
              </a:rPr>
              <a:t>1.1 Overgang til det digitale klasselokale</a:t>
            </a:r>
            <a:endParaRPr/>
          </a:p>
          <a:p>
            <a:pPr indent="0" lvl="0" marL="457200" marR="0" rtl="0" algn="just">
              <a:lnSpc>
                <a:spcPct val="107000"/>
              </a:lnSpc>
              <a:spcBef>
                <a:spcPts val="800"/>
              </a:spcBef>
              <a:spcAft>
                <a:spcPts val="0"/>
              </a:spcAft>
              <a:buNone/>
            </a:pPr>
            <a:r>
              <a:rPr lang="da-DK" sz="1800">
                <a:solidFill>
                  <a:schemeClr val="dk1"/>
                </a:solidFill>
                <a:latin typeface="Calibri"/>
                <a:ea typeface="Calibri"/>
                <a:cs typeface="Calibri"/>
                <a:sym typeface="Calibri"/>
              </a:rPr>
              <a:t>I Merriam-Webster er fjernundervisning defineret som:</a:t>
            </a:r>
            <a:endParaRPr/>
          </a:p>
          <a:p>
            <a:pPr indent="0" lvl="0" marL="457200" marR="0" rtl="0" algn="just">
              <a:lnSpc>
                <a:spcPct val="107000"/>
              </a:lnSpc>
              <a:spcBef>
                <a:spcPts val="800"/>
              </a:spcBef>
              <a:spcAft>
                <a:spcPts val="0"/>
              </a:spcAft>
              <a:buNone/>
            </a:pPr>
            <a:r>
              <a:rPr lang="da-DK" sz="1800">
                <a:solidFill>
                  <a:schemeClr val="dk1"/>
                </a:solidFill>
                <a:latin typeface="Calibri"/>
                <a:ea typeface="Calibri"/>
                <a:cs typeface="Calibri"/>
                <a:sym typeface="Calibri"/>
              </a:rPr>
              <a:t>”en studiemetode, hvor lærere og elever ikke mødes i et klasselokale, men bruger internettet, e-mail, mail osv. til at afholde undervisning”</a:t>
            </a:r>
            <a:endParaRPr/>
          </a:p>
          <a:p>
            <a:pPr indent="0" lvl="0" marL="457200" marR="0" rtl="0" algn="just">
              <a:lnSpc>
                <a:spcPct val="107000"/>
              </a:lnSpc>
              <a:spcBef>
                <a:spcPts val="800"/>
              </a:spcBef>
              <a:spcAft>
                <a:spcPts val="0"/>
              </a:spcAft>
              <a:buNone/>
            </a:pPr>
            <a:r>
              <a:rPr lang="da-DK" sz="1800">
                <a:solidFill>
                  <a:schemeClr val="dk1"/>
                </a:solidFill>
                <a:latin typeface="Calibri"/>
                <a:ea typeface="Calibri"/>
                <a:cs typeface="Calibri"/>
                <a:sym typeface="Calibri"/>
              </a:rPr>
              <a:t>(</a:t>
            </a:r>
            <a:r>
              <a:rPr lang="da-DK" sz="1800" u="sng">
                <a:solidFill>
                  <a:schemeClr val="hlink"/>
                </a:solidFill>
                <a:latin typeface="Calibri"/>
                <a:ea typeface="Calibri"/>
                <a:cs typeface="Calibri"/>
                <a:sym typeface="Calibri"/>
                <a:hlinkClick r:id="rId3"/>
              </a:rPr>
              <a:t>www.merriam-webster.com</a:t>
            </a:r>
            <a:r>
              <a:rPr lang="da-DK" sz="1800">
                <a:solidFill>
                  <a:schemeClr val="dk1"/>
                </a:solidFill>
                <a:latin typeface="Calibri"/>
                <a:ea typeface="Calibri"/>
                <a:cs typeface="Calibri"/>
                <a:sym typeface="Calibri"/>
              </a:rPr>
              <a:t>)</a:t>
            </a:r>
            <a:endParaRPr/>
          </a:p>
          <a:p>
            <a:pPr indent="0" lvl="0" marL="457200" marR="0" rtl="0" algn="just">
              <a:lnSpc>
                <a:spcPct val="107000"/>
              </a:lnSpc>
              <a:spcBef>
                <a:spcPts val="800"/>
              </a:spcBef>
              <a:spcAft>
                <a:spcPts val="0"/>
              </a:spcAft>
              <a:buNone/>
            </a:pPr>
            <a:r>
              <a:rPr lang="da-DK" sz="1800">
                <a:solidFill>
                  <a:schemeClr val="dk1"/>
                </a:solidFill>
                <a:latin typeface="Calibri"/>
                <a:ea typeface="Calibri"/>
                <a:cs typeface="Calibri"/>
                <a:sym typeface="Calibri"/>
              </a:rPr>
              <a:t>I det følgende vil vi fremhæve og grave os ned i ét bestemt medie, der er blevet et vendepunkt i digital fjernundervisning: </a:t>
            </a:r>
            <a:r>
              <a:rPr b="1" lang="da-DK" sz="1800">
                <a:solidFill>
                  <a:schemeClr val="dk1"/>
                </a:solidFill>
                <a:latin typeface="Calibri"/>
                <a:ea typeface="Calibri"/>
                <a:cs typeface="Calibri"/>
                <a:sym typeface="Calibri"/>
              </a:rPr>
              <a:t>videokonferencesystemet</a:t>
            </a:r>
            <a:r>
              <a:rPr lang="da-DK" sz="1800">
                <a:solidFill>
                  <a:schemeClr val="dk1"/>
                </a:solidFill>
                <a:latin typeface="Calibri"/>
                <a:ea typeface="Calibri"/>
                <a:cs typeface="Calibri"/>
                <a:sym typeface="Calibri"/>
              </a:rPr>
              <a:t>. Det har bogstaveligt talt sat en ny standard for kommunikation online. Det er det, der gør fjernundervisning muligt og gør det muligt rent faktisk at skabe et digitalt klasselokale.</a:t>
            </a:r>
            <a:endParaRPr sz="1800">
              <a:solidFill>
                <a:schemeClr val="dk1"/>
              </a:solidFill>
              <a:latin typeface="Calibri"/>
              <a:ea typeface="Calibri"/>
              <a:cs typeface="Calibri"/>
              <a:sym typeface="Calibri"/>
            </a:endParaRPr>
          </a:p>
        </p:txBody>
      </p:sp>
      <p:cxnSp>
        <p:nvCxnSpPr>
          <p:cNvPr id="356" name="Google Shape;356;p29"/>
          <p:cNvCxnSpPr/>
          <p:nvPr/>
        </p:nvCxnSpPr>
        <p:spPr>
          <a:xfrm>
            <a:off x="451029" y="5392837"/>
            <a:ext cx="9469120" cy="0"/>
          </a:xfrm>
          <a:prstGeom prst="straightConnector1">
            <a:avLst/>
          </a:prstGeom>
          <a:noFill/>
          <a:ln cap="flat" cmpd="sng" w="9525">
            <a:solidFill>
              <a:srgbClr val="1CBECC"/>
            </a:solidFill>
            <a:prstDash val="dash"/>
            <a:round/>
            <a:headEnd len="sm" w="sm" type="none"/>
            <a:tailEnd len="sm" w="sm" type="none"/>
          </a:ln>
        </p:spPr>
      </p:cxnSp>
      <p:grpSp>
        <p:nvGrpSpPr>
          <p:cNvPr id="357" name="Google Shape;357;p29"/>
          <p:cNvGrpSpPr/>
          <p:nvPr/>
        </p:nvGrpSpPr>
        <p:grpSpPr>
          <a:xfrm>
            <a:off x="10207680" y="3002019"/>
            <a:ext cx="1440000" cy="1022872"/>
            <a:chOff x="7014810" y="2231426"/>
            <a:chExt cx="3530427" cy="2557180"/>
          </a:xfrm>
        </p:grpSpPr>
        <p:sp>
          <p:nvSpPr>
            <p:cNvPr id="358" name="Google Shape;358;p29"/>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9" name="Google Shape;359;p29"/>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0" name="Google Shape;360;p29"/>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1" name="Google Shape;361;p29"/>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2" name="Google Shape;362;p29"/>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3" name="Google Shape;363;p29"/>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4" name="Google Shape;364;p29"/>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5" name="Google Shape;365;p29"/>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6" name="Google Shape;366;p29"/>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7" name="Google Shape;367;p29"/>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8" name="Google Shape;368;p29"/>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9" name="Google Shape;369;p29"/>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0" name="Google Shape;370;p29"/>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1" name="Google Shape;371;p29"/>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72" name="Google Shape;372;p29"/>
            <p:cNvGrpSpPr/>
            <p:nvPr/>
          </p:nvGrpSpPr>
          <p:grpSpPr>
            <a:xfrm>
              <a:off x="9429237" y="3528606"/>
              <a:ext cx="1116000" cy="1260000"/>
              <a:chOff x="9540997" y="3559086"/>
              <a:chExt cx="1000670" cy="1147040"/>
            </a:xfrm>
          </p:grpSpPr>
          <p:sp>
            <p:nvSpPr>
              <p:cNvPr id="373" name="Google Shape;373;p29"/>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4" name="Google Shape;374;p29"/>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5" name="Google Shape;375;p29"/>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76" name="Google Shape;376;p29"/>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7" name="Google Shape;377;p29"/>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8" name="Google Shape;378;p29"/>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9" name="Google Shape;379;p29"/>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80" name="Google Shape;380;p29"/>
          <p:cNvSpPr/>
          <p:nvPr/>
        </p:nvSpPr>
        <p:spPr>
          <a:xfrm>
            <a:off x="519931" y="665700"/>
            <a:ext cx="2642719" cy="56451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Det digitale klasselokale</a:t>
            </a:r>
            <a:endParaRPr b="1" sz="16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30"/>
          <p:cNvSpPr txBox="1"/>
          <p:nvPr/>
        </p:nvSpPr>
        <p:spPr>
          <a:xfrm>
            <a:off x="626289" y="2104558"/>
            <a:ext cx="9131135" cy="3007085"/>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1.2 Rygraden i det digitale klasselokale </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Rygraden i det digitale klasselokale er videokonferencesystemet. Så det, der følger med systemet – eller hvad vi kunne kalde </a:t>
            </a:r>
            <a:r>
              <a:rPr b="1" i="0" lang="da-DK" sz="1800" u="none" cap="none" strike="noStrike">
                <a:solidFill>
                  <a:schemeClr val="dk1"/>
                </a:solidFill>
                <a:latin typeface="Calibri"/>
                <a:ea typeface="Calibri"/>
                <a:cs typeface="Calibri"/>
                <a:sym typeface="Calibri"/>
              </a:rPr>
              <a:t>kommunikationsplatformen</a:t>
            </a:r>
            <a:r>
              <a:rPr b="0" i="0" lang="da-DK" sz="1800" u="none" cap="none" strike="noStrike">
                <a:solidFill>
                  <a:schemeClr val="dk1"/>
                </a:solidFill>
                <a:latin typeface="Calibri"/>
                <a:ea typeface="Calibri"/>
                <a:cs typeface="Calibri"/>
                <a:sym typeface="Calibri"/>
              </a:rPr>
              <a:t> – er det, der udgør klasselokalet; på godt og ondt, med udfordringer og muligheder.</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Derfor er dette et grundlæggende sted at starte, når I enten vil implementere eller forbedre jeres digitale klasselokale. Covid-lockdowns har måske accelereret brugen af det digitale klasselokale i et tempo, hvor I var nødt til at reagere med det samme for at få det digitale klasselokale op og køre. Som erhvervsuddannelse er I sikkert i gang, men fandt I tid til grundigt at overveje jeres valg af videokonferencesystem/ kommunikationsplatform?</a:t>
            </a:r>
            <a:endParaRPr/>
          </a:p>
          <a:p>
            <a:pPr indent="0" lvl="1" marL="457200" marR="0" rtl="0" algn="just">
              <a:lnSpc>
                <a:spcPct val="107000"/>
              </a:lnSpc>
              <a:spcBef>
                <a:spcPts val="800"/>
              </a:spcBef>
              <a:spcAft>
                <a:spcPts val="0"/>
              </a:spcAft>
              <a:buNone/>
            </a:pPr>
            <a:r>
              <a:rPr b="0" i="1" lang="da-DK" sz="1800" u="none" cap="none" strike="noStrike">
                <a:solidFill>
                  <a:srgbClr val="1CBECC"/>
                </a:solidFill>
                <a:latin typeface="Calibri"/>
                <a:ea typeface="Calibri"/>
                <a:cs typeface="Calibri"/>
                <a:sym typeface="Calibri"/>
              </a:rPr>
              <a:t>I kan reflektere over dette problem ved at bruge RESET-værktøjet "Vores praksis med hensyn til videokonferencesystem". </a:t>
            </a:r>
            <a:endParaRPr b="0" i="1" sz="1800" u="none" cap="none" strike="noStrike">
              <a:solidFill>
                <a:srgbClr val="1CBECC"/>
              </a:solidFill>
              <a:latin typeface="Arial"/>
              <a:ea typeface="Arial"/>
              <a:cs typeface="Arial"/>
              <a:sym typeface="Arial"/>
            </a:endParaRPr>
          </a:p>
          <a:p>
            <a:pPr indent="0" lvl="1" marL="457200" marR="0" rtl="0" algn="just">
              <a:lnSpc>
                <a:spcPct val="107000"/>
              </a:lnSpc>
              <a:spcBef>
                <a:spcPts val="800"/>
              </a:spcBef>
              <a:spcAft>
                <a:spcPts val="0"/>
              </a:spcAft>
              <a:buNone/>
            </a:pPr>
            <a:r>
              <a:t/>
            </a:r>
            <a:endParaRPr b="0" i="1" sz="1800" u="none" cap="none" strike="noStrike">
              <a:solidFill>
                <a:srgbClr val="1CBECC"/>
              </a:solidFill>
              <a:latin typeface="Calibri"/>
              <a:ea typeface="Calibri"/>
              <a:cs typeface="Calibri"/>
              <a:sym typeface="Calibri"/>
            </a:endParaRPr>
          </a:p>
        </p:txBody>
      </p:sp>
      <p:cxnSp>
        <p:nvCxnSpPr>
          <p:cNvPr id="386" name="Google Shape;386;p30"/>
          <p:cNvCxnSpPr/>
          <p:nvPr/>
        </p:nvCxnSpPr>
        <p:spPr>
          <a:xfrm>
            <a:off x="451029" y="5761953"/>
            <a:ext cx="9469120" cy="0"/>
          </a:xfrm>
          <a:prstGeom prst="straightConnector1">
            <a:avLst/>
          </a:prstGeom>
          <a:noFill/>
          <a:ln cap="flat" cmpd="sng" w="9525">
            <a:solidFill>
              <a:srgbClr val="1CBECC"/>
            </a:solidFill>
            <a:prstDash val="dash"/>
            <a:round/>
            <a:headEnd len="sm" w="sm" type="none"/>
            <a:tailEnd len="sm" w="sm" type="none"/>
          </a:ln>
        </p:spPr>
      </p:cxnSp>
      <p:grpSp>
        <p:nvGrpSpPr>
          <p:cNvPr id="387" name="Google Shape;387;p30"/>
          <p:cNvGrpSpPr/>
          <p:nvPr/>
        </p:nvGrpSpPr>
        <p:grpSpPr>
          <a:xfrm>
            <a:off x="10207680" y="3002019"/>
            <a:ext cx="1440000" cy="1022872"/>
            <a:chOff x="7014810" y="2231426"/>
            <a:chExt cx="3530427" cy="2557180"/>
          </a:xfrm>
        </p:grpSpPr>
        <p:sp>
          <p:nvSpPr>
            <p:cNvPr id="388" name="Google Shape;388;p30"/>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89" name="Google Shape;389;p30"/>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0" name="Google Shape;390;p30"/>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1" name="Google Shape;391;p30"/>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2" name="Google Shape;392;p30"/>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3" name="Google Shape;393;p30"/>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4" name="Google Shape;394;p30"/>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5" name="Google Shape;395;p30"/>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6" name="Google Shape;396;p30"/>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7" name="Google Shape;397;p30"/>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8" name="Google Shape;398;p30"/>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9" name="Google Shape;399;p30"/>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0" name="Google Shape;400;p30"/>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1" name="Google Shape;401;p30"/>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02" name="Google Shape;402;p30"/>
            <p:cNvGrpSpPr/>
            <p:nvPr/>
          </p:nvGrpSpPr>
          <p:grpSpPr>
            <a:xfrm>
              <a:off x="9429237" y="3528606"/>
              <a:ext cx="1116000" cy="1260000"/>
              <a:chOff x="9540997" y="3559086"/>
              <a:chExt cx="1000670" cy="1147040"/>
            </a:xfrm>
          </p:grpSpPr>
          <p:sp>
            <p:nvSpPr>
              <p:cNvPr id="403" name="Google Shape;403;p30"/>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4" name="Google Shape;404;p30"/>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5" name="Google Shape;405;p30"/>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06" name="Google Shape;406;p30"/>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7" name="Google Shape;407;p30"/>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8" name="Google Shape;408;p30"/>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9" name="Google Shape;409;p30"/>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10" name="Google Shape;410;p30"/>
          <p:cNvSpPr/>
          <p:nvPr/>
        </p:nvSpPr>
        <p:spPr>
          <a:xfrm>
            <a:off x="519931" y="665700"/>
            <a:ext cx="2642719" cy="56451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rPr b="1" lang="da-DK" sz="1600">
                <a:solidFill>
                  <a:schemeClr val="lt1"/>
                </a:solidFill>
                <a:latin typeface="Verdana"/>
                <a:ea typeface="Verdana"/>
                <a:cs typeface="Verdana"/>
                <a:sym typeface="Verdana"/>
              </a:rPr>
              <a:t>Det digitale klasselokale</a:t>
            </a:r>
            <a:endParaRPr b="1" sz="16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31"/>
          <p:cNvSpPr/>
          <p:nvPr/>
        </p:nvSpPr>
        <p:spPr>
          <a:xfrm>
            <a:off x="451029" y="451124"/>
            <a:ext cx="5849103" cy="572330"/>
          </a:xfrm>
          <a:prstGeom prst="roundRect">
            <a:avLst>
              <a:gd fmla="val 50000" name="adj"/>
            </a:avLst>
          </a:prstGeom>
          <a:solidFill>
            <a:srgbClr val="1CBECC"/>
          </a:solidFill>
          <a:ln>
            <a:noFill/>
          </a:ln>
        </p:spPr>
        <p:txBody>
          <a:bodyPr anchorCtr="0" anchor="ctr" bIns="36000" lIns="91425" spcFirstLastPara="1" rIns="91425" wrap="square" tIns="108000">
            <a:noAutofit/>
          </a:bodyPr>
          <a:lstStyle/>
          <a:p>
            <a:pPr indent="0" lvl="0" marL="108000" marR="0" rtl="0" algn="l">
              <a:lnSpc>
                <a:spcPct val="112500"/>
              </a:lnSpc>
              <a:spcBef>
                <a:spcPts val="0"/>
              </a:spcBef>
              <a:spcAft>
                <a:spcPts val="0"/>
              </a:spcAft>
              <a:buNone/>
            </a:pPr>
            <a:r>
              <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rPr b="1" i="0" lang="da-DK" sz="1600">
                <a:solidFill>
                  <a:schemeClr val="lt1"/>
                </a:solidFill>
                <a:latin typeface="Verdana"/>
                <a:ea typeface="Verdana"/>
                <a:cs typeface="Verdana"/>
                <a:sym typeface="Verdana"/>
              </a:rPr>
              <a:t>Anvendelse af det digitale klasselokale</a:t>
            </a:r>
            <a:endParaRPr b="1" sz="1600">
              <a:solidFill>
                <a:schemeClr val="lt1"/>
              </a:solidFill>
              <a:latin typeface="Verdana"/>
              <a:ea typeface="Verdana"/>
              <a:cs typeface="Verdana"/>
              <a:sym typeface="Verdana"/>
            </a:endParaRPr>
          </a:p>
          <a:p>
            <a:pPr indent="0" lvl="0" marL="108000" marR="0" rtl="0" algn="l">
              <a:lnSpc>
                <a:spcPct val="112500"/>
              </a:lnSpc>
              <a:spcBef>
                <a:spcPts val="0"/>
              </a:spcBef>
              <a:spcAft>
                <a:spcPts val="0"/>
              </a:spcAft>
              <a:buNone/>
            </a:pPr>
            <a:r>
              <a:t/>
            </a:r>
            <a:endParaRPr b="1" sz="1600">
              <a:solidFill>
                <a:schemeClr val="lt1"/>
              </a:solidFill>
              <a:latin typeface="Calibri"/>
              <a:ea typeface="Calibri"/>
              <a:cs typeface="Calibri"/>
              <a:sym typeface="Calibri"/>
            </a:endParaRPr>
          </a:p>
        </p:txBody>
      </p:sp>
      <p:sp>
        <p:nvSpPr>
          <p:cNvPr id="416" name="Google Shape;416;p31"/>
          <p:cNvSpPr txBox="1"/>
          <p:nvPr/>
        </p:nvSpPr>
        <p:spPr>
          <a:xfrm>
            <a:off x="626289" y="2104558"/>
            <a:ext cx="9131135" cy="3502601"/>
          </a:xfrm>
          <a:prstGeom prst="rect">
            <a:avLst/>
          </a:prstGeom>
          <a:noFill/>
          <a:ln>
            <a:noFill/>
          </a:ln>
        </p:spPr>
        <p:txBody>
          <a:bodyPr anchorCtr="0" anchor="t" bIns="45700" lIns="91425" spcFirstLastPara="1" rIns="91425" wrap="square" tIns="45700">
            <a:noAutofit/>
          </a:bodyPr>
          <a:lstStyle/>
          <a:p>
            <a:pPr indent="0" lvl="1" marL="457200" marR="0" rtl="0" algn="just">
              <a:lnSpc>
                <a:spcPct val="107000"/>
              </a:lnSpc>
              <a:spcBef>
                <a:spcPts val="0"/>
              </a:spcBef>
              <a:spcAft>
                <a:spcPts val="0"/>
              </a:spcAft>
              <a:buNone/>
            </a:pPr>
            <a:r>
              <a:rPr b="1" i="0" lang="da-DK" sz="1800" u="none" cap="none" strike="noStrike">
                <a:solidFill>
                  <a:schemeClr val="dk1"/>
                </a:solidFill>
                <a:latin typeface="Calibri"/>
                <a:ea typeface="Calibri"/>
                <a:cs typeface="Calibri"/>
                <a:sym typeface="Calibri"/>
              </a:rPr>
              <a:t>2.1 </a:t>
            </a:r>
            <a:r>
              <a:rPr b="1" i="0" lang="da-DK" sz="1800" u="none" cap="none" strike="noStrike">
                <a:solidFill>
                  <a:srgbClr val="202124"/>
                </a:solidFill>
                <a:latin typeface="Calibri"/>
                <a:ea typeface="Calibri"/>
                <a:cs typeface="Calibri"/>
                <a:sym typeface="Calibri"/>
              </a:rPr>
              <a:t>Yderligere anvendelse af det digitale klasselokale </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At anvende et digitalt klasselokale på erhvervsuddannelser handler også om yderligere at forstå det grundlæggende i det digitale klasselokale.</a:t>
            </a:r>
            <a:endParaRPr/>
          </a:p>
          <a:p>
            <a:pPr indent="0" lvl="1" marL="457200" marR="0" rtl="0" algn="just">
              <a:lnSpc>
                <a:spcPct val="107000"/>
              </a:lnSpc>
              <a:spcBef>
                <a:spcPts val="800"/>
              </a:spcBef>
              <a:spcAft>
                <a:spcPts val="0"/>
              </a:spcAft>
              <a:buNone/>
            </a:pPr>
            <a:r>
              <a:rPr b="0" i="0" lang="da-DK" sz="1800" u="none" cap="none" strike="noStrike">
                <a:solidFill>
                  <a:schemeClr val="dk1"/>
                </a:solidFill>
                <a:latin typeface="Calibri"/>
                <a:ea typeface="Calibri"/>
                <a:cs typeface="Calibri"/>
                <a:sym typeface="Calibri"/>
              </a:rPr>
              <a:t>Det, der sker, er, at det fysiske 3-dimensionelle klasselokale eller uddannelsesområde forvandles til et digitalt </a:t>
            </a:r>
            <a:r>
              <a:rPr b="1" i="0" lang="da-DK" sz="1800" u="none" cap="none" strike="noStrike">
                <a:solidFill>
                  <a:schemeClr val="dk1"/>
                </a:solidFill>
                <a:latin typeface="Calibri"/>
                <a:ea typeface="Calibri"/>
                <a:cs typeface="Calibri"/>
                <a:sym typeface="Calibri"/>
              </a:rPr>
              <a:t>2D-klasselokale</a:t>
            </a:r>
            <a:r>
              <a:rPr b="0" i="0" lang="da-DK" sz="1800" u="none" cap="none" strike="noStrike">
                <a:solidFill>
                  <a:schemeClr val="dk1"/>
                </a:solidFill>
                <a:latin typeface="Calibri"/>
                <a:ea typeface="Calibri"/>
                <a:cs typeface="Calibri"/>
                <a:sym typeface="Calibri"/>
              </a:rPr>
              <a:t>. Vi "mister" derfor en rumlig dimension i den digitale overgang, som normalt ville bringe os sammen, når vi mødes fysisk. Vi kan ikke "mærke" de andre mennesker i det digitale rum på samme måde som i 3D, fordi vi mangler </a:t>
            </a:r>
            <a:r>
              <a:rPr b="1" i="0" lang="da-DK" sz="1800" u="none" cap="none" strike="noStrike">
                <a:solidFill>
                  <a:schemeClr val="dk1"/>
                </a:solidFill>
                <a:latin typeface="Calibri"/>
                <a:ea typeface="Calibri"/>
                <a:cs typeface="Calibri"/>
                <a:sym typeface="Calibri"/>
              </a:rPr>
              <a:t>nærhed</a:t>
            </a:r>
            <a:r>
              <a:rPr b="0" i="0" lang="da-DK" sz="1800" u="none" cap="none" strike="noStrike">
                <a:solidFill>
                  <a:schemeClr val="dk1"/>
                </a:solidFill>
                <a:latin typeface="Calibri"/>
                <a:ea typeface="Calibri"/>
                <a:cs typeface="Calibri"/>
                <a:sym typeface="Calibri"/>
              </a:rPr>
              <a:t>. Dette er en vigtig begrænsning for klasselokalet, men heldigvis begrænser den manglende nærhed ikke det digitale klasselokale, hvor elever og underviser stadig kan være nærværende, være tilstede.</a:t>
            </a:r>
            <a:endParaRPr/>
          </a:p>
          <a:p>
            <a:pPr indent="0" lvl="1" marL="457200" marR="0" rtl="0" algn="just">
              <a:lnSpc>
                <a:spcPct val="107000"/>
              </a:lnSpc>
              <a:spcBef>
                <a:spcPts val="800"/>
              </a:spcBef>
              <a:spcAft>
                <a:spcPts val="0"/>
              </a:spcAft>
              <a:buNone/>
            </a:pPr>
            <a:r>
              <a:t/>
            </a:r>
            <a:endParaRPr b="0" i="0" sz="1800" u="none" cap="none" strike="noStrike">
              <a:solidFill>
                <a:schemeClr val="dk1"/>
              </a:solidFill>
              <a:latin typeface="Calibri"/>
              <a:ea typeface="Calibri"/>
              <a:cs typeface="Calibri"/>
              <a:sym typeface="Calibri"/>
            </a:endParaRPr>
          </a:p>
          <a:p>
            <a:pPr indent="0" lvl="1" marL="457200" marR="0" rtl="0" algn="just">
              <a:lnSpc>
                <a:spcPct val="107000"/>
              </a:lnSpc>
              <a:spcBef>
                <a:spcPts val="800"/>
              </a:spcBef>
              <a:spcAft>
                <a:spcPts val="0"/>
              </a:spcAft>
              <a:buNone/>
            </a:pPr>
            <a:r>
              <a:t/>
            </a:r>
            <a:endParaRPr b="0" i="0" sz="1200" u="none" cap="none" strike="noStrike">
              <a:solidFill>
                <a:schemeClr val="dk1"/>
              </a:solidFill>
              <a:latin typeface="Calibri"/>
              <a:ea typeface="Calibri"/>
              <a:cs typeface="Calibri"/>
              <a:sym typeface="Calibri"/>
            </a:endParaRPr>
          </a:p>
        </p:txBody>
      </p:sp>
      <p:cxnSp>
        <p:nvCxnSpPr>
          <p:cNvPr id="417" name="Google Shape;417;p31"/>
          <p:cNvCxnSpPr/>
          <p:nvPr/>
        </p:nvCxnSpPr>
        <p:spPr>
          <a:xfrm>
            <a:off x="451029" y="5141167"/>
            <a:ext cx="9469120" cy="0"/>
          </a:xfrm>
          <a:prstGeom prst="straightConnector1">
            <a:avLst/>
          </a:prstGeom>
          <a:noFill/>
          <a:ln cap="flat" cmpd="sng" w="9525">
            <a:solidFill>
              <a:srgbClr val="1CBECC"/>
            </a:solidFill>
            <a:prstDash val="dash"/>
            <a:round/>
            <a:headEnd len="sm" w="sm" type="none"/>
            <a:tailEnd len="sm" w="sm" type="none"/>
          </a:ln>
        </p:spPr>
      </p:cxnSp>
      <p:grpSp>
        <p:nvGrpSpPr>
          <p:cNvPr id="418" name="Google Shape;418;p31"/>
          <p:cNvGrpSpPr/>
          <p:nvPr/>
        </p:nvGrpSpPr>
        <p:grpSpPr>
          <a:xfrm>
            <a:off x="10207680" y="3002019"/>
            <a:ext cx="1440000" cy="1022872"/>
            <a:chOff x="7014810" y="2231426"/>
            <a:chExt cx="3530427" cy="2557180"/>
          </a:xfrm>
        </p:grpSpPr>
        <p:sp>
          <p:nvSpPr>
            <p:cNvPr id="419" name="Google Shape;419;p31"/>
            <p:cNvSpPr/>
            <p:nvPr/>
          </p:nvSpPr>
          <p:spPr>
            <a:xfrm>
              <a:off x="8197307" y="3338015"/>
              <a:ext cx="1222715" cy="1060432"/>
            </a:xfrm>
            <a:custGeom>
              <a:rect b="b" l="l" r="r" t="t"/>
              <a:pathLst>
                <a:path extrusionOk="0" h="985474" w="1290023">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0" name="Google Shape;420;p31"/>
            <p:cNvSpPr/>
            <p:nvPr/>
          </p:nvSpPr>
          <p:spPr>
            <a:xfrm>
              <a:off x="8193223" y="3451571"/>
              <a:ext cx="1230884" cy="30916"/>
            </a:xfrm>
            <a:custGeom>
              <a:rect b="b" l="l" r="r" t="t"/>
              <a:pathLst>
                <a:path extrusionOk="0" h="28731" w="1298643">
                  <a:moveTo>
                    <a:pt x="1285829"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1" name="Google Shape;421;p31"/>
            <p:cNvSpPr/>
            <p:nvPr/>
          </p:nvSpPr>
          <p:spPr>
            <a:xfrm>
              <a:off x="8190500" y="4135934"/>
              <a:ext cx="1236331" cy="30916"/>
            </a:xfrm>
            <a:custGeom>
              <a:rect b="b" l="l" r="r" t="t"/>
              <a:pathLst>
                <a:path extrusionOk="0" h="28731" w="1304389">
                  <a:moveTo>
                    <a:pt x="1291575"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2" name="Google Shape;422;p31"/>
            <p:cNvSpPr/>
            <p:nvPr/>
          </p:nvSpPr>
          <p:spPr>
            <a:xfrm>
              <a:off x="8761211" y="4248749"/>
              <a:ext cx="230217" cy="30916"/>
            </a:xfrm>
            <a:custGeom>
              <a:rect b="b" l="l" r="r" t="t"/>
              <a:pathLst>
                <a:path extrusionOk="0" h="28731" w="215482">
                  <a:moveTo>
                    <a:pt x="202611"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3" name="Google Shape;423;p31"/>
            <p:cNvSpPr/>
            <p:nvPr/>
          </p:nvSpPr>
          <p:spPr>
            <a:xfrm>
              <a:off x="8793318" y="4376805"/>
              <a:ext cx="30695" cy="154583"/>
            </a:xfrm>
            <a:custGeom>
              <a:rect b="b" l="l" r="r" t="t"/>
              <a:pathLst>
                <a:path extrusionOk="0" h="143655" w="28731">
                  <a:moveTo>
                    <a:pt x="14825" y="14825"/>
                  </a:moveTo>
                  <a:lnTo>
                    <a:pt x="14825" y="129864"/>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4" name="Google Shape;424;p31"/>
            <p:cNvSpPr/>
            <p:nvPr/>
          </p:nvSpPr>
          <p:spPr>
            <a:xfrm>
              <a:off x="8388137" y="4525388"/>
              <a:ext cx="841055" cy="30916"/>
            </a:xfrm>
            <a:custGeom>
              <a:rect b="b" l="l" r="r" t="t"/>
              <a:pathLst>
                <a:path extrusionOk="0" h="28731" w="787230">
                  <a:moveTo>
                    <a:pt x="774474" y="14825"/>
                  </a:moveTo>
                  <a:lnTo>
                    <a:pt x="1482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5" name="Google Shape;425;p31"/>
            <p:cNvSpPr/>
            <p:nvPr/>
          </p:nvSpPr>
          <p:spPr>
            <a:xfrm>
              <a:off x="8435226" y="3567662"/>
              <a:ext cx="540240" cy="30916"/>
            </a:xfrm>
            <a:custGeom>
              <a:rect b="b" l="l" r="r" t="t"/>
              <a:pathLst>
                <a:path extrusionOk="0" h="28731" w="505666">
                  <a:moveTo>
                    <a:pt x="14825" y="14825"/>
                  </a:moveTo>
                  <a:lnTo>
                    <a:pt x="492479"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6" name="Google Shape;426;p31"/>
            <p:cNvSpPr/>
            <p:nvPr/>
          </p:nvSpPr>
          <p:spPr>
            <a:xfrm>
              <a:off x="8450665" y="3653268"/>
              <a:ext cx="392901" cy="30916"/>
            </a:xfrm>
            <a:custGeom>
              <a:rect b="b" l="l" r="r" t="t"/>
              <a:pathLst>
                <a:path extrusionOk="0" h="28731" w="367757">
                  <a:moveTo>
                    <a:pt x="14825" y="14825"/>
                  </a:moveTo>
                  <a:lnTo>
                    <a:pt x="35500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7" name="Google Shape;427;p31"/>
            <p:cNvSpPr/>
            <p:nvPr/>
          </p:nvSpPr>
          <p:spPr>
            <a:xfrm>
              <a:off x="8450665" y="3754519"/>
              <a:ext cx="224076" cy="30916"/>
            </a:xfrm>
            <a:custGeom>
              <a:rect b="b" l="l" r="r" t="t"/>
              <a:pathLst>
                <a:path extrusionOk="0" h="28731" w="209736">
                  <a:moveTo>
                    <a:pt x="14825" y="14825"/>
                  </a:moveTo>
                  <a:lnTo>
                    <a:pt x="19574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8" name="Google Shape;428;p31"/>
            <p:cNvSpPr/>
            <p:nvPr/>
          </p:nvSpPr>
          <p:spPr>
            <a:xfrm>
              <a:off x="845837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9" name="Google Shape;429;p31"/>
            <p:cNvSpPr/>
            <p:nvPr/>
          </p:nvSpPr>
          <p:spPr>
            <a:xfrm>
              <a:off x="8667160" y="3863408"/>
              <a:ext cx="178034" cy="30916"/>
            </a:xfrm>
            <a:custGeom>
              <a:rect b="b" l="l" r="r" t="t"/>
              <a:pathLst>
                <a:path extrusionOk="0" h="28731" w="166640">
                  <a:moveTo>
                    <a:pt x="14825" y="14825"/>
                  </a:moveTo>
                  <a:lnTo>
                    <a:pt x="152361"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0" name="Google Shape;430;p31"/>
            <p:cNvSpPr/>
            <p:nvPr/>
          </p:nvSpPr>
          <p:spPr>
            <a:xfrm>
              <a:off x="8875982" y="3863408"/>
              <a:ext cx="178034" cy="30916"/>
            </a:xfrm>
            <a:custGeom>
              <a:rect b="b" l="l" r="r" t="t"/>
              <a:pathLst>
                <a:path extrusionOk="0" h="28731" w="166640">
                  <a:moveTo>
                    <a:pt x="14825" y="14825"/>
                  </a:moveTo>
                  <a:lnTo>
                    <a:pt x="152275"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1" name="Google Shape;431;p31"/>
            <p:cNvSpPr/>
            <p:nvPr/>
          </p:nvSpPr>
          <p:spPr>
            <a:xfrm>
              <a:off x="9084710" y="3863408"/>
              <a:ext cx="178034" cy="30916"/>
            </a:xfrm>
            <a:custGeom>
              <a:rect b="b" l="l" r="r" t="t"/>
              <a:pathLst>
                <a:path extrusionOk="0" h="28731" w="166640">
                  <a:moveTo>
                    <a:pt x="14825" y="14825"/>
                  </a:moveTo>
                  <a:lnTo>
                    <a:pt x="152332" y="14825"/>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2" name="Google Shape;432;p31"/>
            <p:cNvSpPr/>
            <p:nvPr/>
          </p:nvSpPr>
          <p:spPr>
            <a:xfrm flipH="1">
              <a:off x="7745380" y="2231426"/>
              <a:ext cx="1391312" cy="1060432"/>
            </a:xfrm>
            <a:custGeom>
              <a:rect b="b" l="l" r="r" t="t"/>
              <a:pathLst>
                <a:path extrusionOk="0" h="867677" w="1229688">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33" name="Google Shape;433;p31"/>
            <p:cNvGrpSpPr/>
            <p:nvPr/>
          </p:nvGrpSpPr>
          <p:grpSpPr>
            <a:xfrm>
              <a:off x="9429237" y="3528606"/>
              <a:ext cx="1116000" cy="1260000"/>
              <a:chOff x="9540997" y="3559086"/>
              <a:chExt cx="1000670" cy="1147040"/>
            </a:xfrm>
          </p:grpSpPr>
          <p:sp>
            <p:nvSpPr>
              <p:cNvPr id="434" name="Google Shape;434;p31"/>
              <p:cNvSpPr/>
              <p:nvPr/>
            </p:nvSpPr>
            <p:spPr>
              <a:xfrm>
                <a:off x="9540997" y="4100165"/>
                <a:ext cx="1000670" cy="605961"/>
              </a:xfrm>
              <a:custGeom>
                <a:rect b="b" l="l" r="r" t="t"/>
                <a:pathLst>
                  <a:path extrusionOk="0" h="563128" w="936632">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5" name="Google Shape;435;p31"/>
              <p:cNvSpPr/>
              <p:nvPr/>
            </p:nvSpPr>
            <p:spPr>
              <a:xfrm>
                <a:off x="9937812" y="4019181"/>
                <a:ext cx="89016" cy="157674"/>
              </a:xfrm>
              <a:custGeom>
                <a:rect b="b" l="l" r="r" t="t"/>
                <a:pathLst>
                  <a:path extrusionOk="0" h="146528" w="83320">
                    <a:moveTo>
                      <a:pt x="16506" y="16506"/>
                    </a:moveTo>
                    <a:lnTo>
                      <a:pt x="66986" y="132637"/>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6" name="Google Shape;436;p31"/>
              <p:cNvSpPr/>
              <p:nvPr/>
            </p:nvSpPr>
            <p:spPr>
              <a:xfrm>
                <a:off x="9607722" y="3559086"/>
                <a:ext cx="506474" cy="500846"/>
              </a:xfrm>
              <a:custGeom>
                <a:rect b="b" l="l" r="r" t="t"/>
                <a:pathLst>
                  <a:path extrusionOk="0" h="465442" w="47406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37" name="Google Shape;437;p31"/>
            <p:cNvSpPr/>
            <p:nvPr/>
          </p:nvSpPr>
          <p:spPr>
            <a:xfrm>
              <a:off x="7559157" y="3941794"/>
              <a:ext cx="81362" cy="185905"/>
            </a:xfrm>
            <a:custGeom>
              <a:rect b="b" l="l" r="r" t="t"/>
              <a:pathLst>
                <a:path extrusionOk="0" h="152274" w="66081">
                  <a:moveTo>
                    <a:pt x="16872" y="16872"/>
                  </a:moveTo>
                  <a:lnTo>
                    <a:pt x="49942" y="136911"/>
                  </a:ln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8" name="Google Shape;438;p31"/>
            <p:cNvSpPr/>
            <p:nvPr/>
          </p:nvSpPr>
          <p:spPr>
            <a:xfrm>
              <a:off x="7670845" y="3424928"/>
              <a:ext cx="505862" cy="691000"/>
            </a:xfrm>
            <a:custGeom>
              <a:rect b="b" l="l" r="r" t="t"/>
              <a:pathLst>
                <a:path extrusionOk="0" h="566001" w="410853">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9" name="Google Shape;439;p31"/>
            <p:cNvSpPr/>
            <p:nvPr/>
          </p:nvSpPr>
          <p:spPr>
            <a:xfrm>
              <a:off x="7014810" y="4100454"/>
              <a:ext cx="674625" cy="459463"/>
            </a:xfrm>
            <a:custGeom>
              <a:rect b="b" l="l" r="r" t="t"/>
              <a:pathLst>
                <a:path extrusionOk="0" h="376348" w="558764">
                  <a:moveTo>
                    <a:pt x="0" y="374787"/>
                  </a:moveTo>
                  <a:lnTo>
                    <a:pt x="182186" y="376348"/>
                  </a:lnTo>
                  <a:cubicBezTo>
                    <a:pt x="192673" y="171467"/>
                    <a:pt x="353710" y="10372"/>
                    <a:pt x="558764" y="0"/>
                  </a:cubicBezTo>
                </a:path>
              </a:pathLst>
            </a:custGeom>
            <a:noFill/>
            <a:ln cap="flat" cmpd="sng" w="12700">
              <a:solidFill>
                <a:srgbClr val="1CB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0" name="Google Shape;440;p31"/>
            <p:cNvSpPr/>
            <p:nvPr/>
          </p:nvSpPr>
          <p:spPr>
            <a:xfrm>
              <a:off x="7198896" y="3431482"/>
              <a:ext cx="555387" cy="568235"/>
            </a:xfrm>
            <a:custGeom>
              <a:rect b="b" l="l" r="r" t="t"/>
              <a:pathLst>
                <a:path extrusionOk="0" h="465442" w="451077">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cap="flat" cmpd="sng" w="12700">
              <a:solidFill>
                <a:srgbClr val="1CBECC"/>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MODULE 4">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MODULE 2">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RESET 100K COVER">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MODULE 5">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ULE 3">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RESET 100K">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MODULE 1">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MODULE 6">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RESET 15K">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MODULE EXTR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RESET 15K COVER">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