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Poppins Medium" panose="000006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GtwlECRhmvJwKbn5vIHIE+UpM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423881-3A17-4DA1-A299-09676F8F1357}">
  <a:tblStyle styleId="{D3423881-3A17-4DA1-A299-09676F8F135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93" y="62"/>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fe6b2088b6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fe6b2088b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e6b2088b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1fe6b2088b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e6b2088b6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fe6b2088b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fe6b2088b6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fe6b2088b6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fe6b2088b6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1fe6b2088b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0830d9e9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0830d9e9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0830d9e90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20830d9e90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0830d9e90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0830d9e90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b6354f681b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1b6354f681b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b6354f68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1b6354f68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b6354f681b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g1b6354f681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b6354f681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g1b6354f681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b6354f681b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1b6354f681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45267" y="1638936"/>
            <a:ext cx="3913115" cy="2608743"/>
          </a:xfrm>
          <a:prstGeom prst="rect">
            <a:avLst/>
          </a:prstGeom>
          <a:noFill/>
          <a:ln>
            <a:noFill/>
          </a:ln>
        </p:spPr>
      </p:pic>
      <p:grpSp>
        <p:nvGrpSpPr>
          <p:cNvPr id="11" name="Google Shape;11;p77"/>
          <p:cNvGrpSpPr/>
          <p:nvPr/>
        </p:nvGrpSpPr>
        <p:grpSpPr>
          <a:xfrm>
            <a:off x="607443" y="5784622"/>
            <a:ext cx="10977114" cy="874724"/>
            <a:chOff x="607443" y="5723662"/>
            <a:chExt cx="10977114" cy="874724"/>
          </a:xfrm>
        </p:grpSpPr>
        <p:pic>
          <p:nvPicPr>
            <p:cNvPr id="12" name="Google Shape;12;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7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14" name="Google Shape;14;p7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 name="Google Shape;1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7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7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7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7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7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7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7" name="Google Shape;27;p79"/>
          <p:cNvGrpSpPr/>
          <p:nvPr/>
        </p:nvGrpSpPr>
        <p:grpSpPr>
          <a:xfrm>
            <a:off x="607443" y="5784622"/>
            <a:ext cx="10977114" cy="874724"/>
            <a:chOff x="607443" y="5723662"/>
            <a:chExt cx="10977114" cy="874724"/>
          </a:xfrm>
        </p:grpSpPr>
        <p:pic>
          <p:nvPicPr>
            <p:cNvPr id="28" name="Google Shape;28;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7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0" name="Google Shape;30;p7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 name="Google Shape;3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7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7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7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7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7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2"/>
          <p:cNvSpPr txBox="1"/>
          <p:nvPr/>
        </p:nvSpPr>
        <p:spPr>
          <a:xfrm>
            <a:off x="522775" y="1777050"/>
            <a:ext cx="8732400" cy="40284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I tool digitali per il disegno delle mappe mentali, come hai potuto sperimentare, agevolano notevolmente il lavoro perché </a:t>
            </a:r>
            <a:r>
              <a:rPr lang="it-IT" sz="1600" b="0" i="0" u="none" strike="noStrike" cap="none">
                <a:solidFill>
                  <a:srgbClr val="F5911B"/>
                </a:solidFill>
                <a:latin typeface="Calibri"/>
                <a:ea typeface="Calibri"/>
                <a:cs typeface="Calibri"/>
                <a:sym typeface="Calibri"/>
              </a:rPr>
              <a:t>assecondano le modifiche </a:t>
            </a:r>
            <a:r>
              <a:rPr lang="it-IT" sz="1600" b="0" i="0" u="none" strike="noStrike" cap="none">
                <a:solidFill>
                  <a:srgbClr val="000000"/>
                </a:solidFill>
                <a:latin typeface="Calibri"/>
                <a:ea typeface="Calibri"/>
                <a:cs typeface="Calibri"/>
                <a:sym typeface="Calibri"/>
              </a:rPr>
              <a:t>e </a:t>
            </a:r>
            <a:r>
              <a:rPr lang="it-IT" sz="1600" b="0" i="0" u="none" strike="noStrike" cap="none">
                <a:solidFill>
                  <a:srgbClr val="F5911B"/>
                </a:solidFill>
                <a:latin typeface="Calibri"/>
                <a:ea typeface="Calibri"/>
                <a:cs typeface="Calibri"/>
                <a:sym typeface="Calibri"/>
              </a:rPr>
              <a:t>semplificano la gestione dello spazio</a:t>
            </a:r>
            <a:r>
              <a:rPr lang="it-IT"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In cambio richiedono di adattarsi alla grafica e al set di layout disponibili, </a:t>
            </a:r>
            <a:r>
              <a:rPr lang="it-IT" sz="1600" b="0" i="0" u="none" strike="noStrike" cap="none">
                <a:solidFill>
                  <a:srgbClr val="F5911B"/>
                </a:solidFill>
                <a:latin typeface="Calibri"/>
                <a:ea typeface="Calibri"/>
                <a:cs typeface="Calibri"/>
                <a:sym typeface="Calibri"/>
              </a:rPr>
              <a:t>sacrificando </a:t>
            </a:r>
            <a:r>
              <a:rPr lang="it-IT" sz="1600" b="0" i="0" u="none" strike="noStrike" cap="none">
                <a:solidFill>
                  <a:schemeClr val="dk1"/>
                </a:solidFill>
                <a:latin typeface="Calibri"/>
                <a:ea typeface="Calibri"/>
                <a:cs typeface="Calibri"/>
                <a:sym typeface="Calibri"/>
              </a:rPr>
              <a:t>dunque </a:t>
            </a:r>
            <a:r>
              <a:rPr lang="it-IT" sz="1600" b="0" i="0" u="none" strike="noStrike" cap="none">
                <a:solidFill>
                  <a:srgbClr val="F5911B"/>
                </a:solidFill>
                <a:latin typeface="Calibri"/>
                <a:ea typeface="Calibri"/>
                <a:cs typeface="Calibri"/>
                <a:sym typeface="Calibri"/>
              </a:rPr>
              <a:t>un po’ la creatività</a:t>
            </a:r>
            <a:r>
              <a:rPr lang="it-IT" sz="1600" b="0" i="0" u="none" strike="noStrike" cap="none">
                <a:solidFill>
                  <a:schemeClr val="dk1"/>
                </a:solidFill>
                <a:latin typeface="Calibri"/>
                <a:ea typeface="Calibri"/>
                <a:cs typeface="Calibri"/>
                <a:sym typeface="Calibri"/>
              </a:rPr>
              <a:t>. </a:t>
            </a:r>
            <a:r>
              <a:rPr lang="it-IT" sz="1600" b="0" i="0" u="none" strike="noStrike" cap="none">
                <a:solidFill>
                  <a:srgbClr val="000000"/>
                </a:solidFill>
                <a:latin typeface="Calibri"/>
                <a:ea typeface="Calibri"/>
                <a:cs typeface="Calibri"/>
                <a:sym typeface="Calibri"/>
              </a:rPr>
              <a:t>Le mappe digitali fanno anche </a:t>
            </a:r>
            <a:r>
              <a:rPr lang="it-IT" sz="1600" b="0" i="0" u="none" strike="noStrike" cap="none">
                <a:solidFill>
                  <a:srgbClr val="F5911B"/>
                </a:solidFill>
                <a:latin typeface="Calibri"/>
                <a:ea typeface="Calibri"/>
                <a:cs typeface="Calibri"/>
                <a:sym typeface="Calibri"/>
              </a:rPr>
              <a:t>perdere</a:t>
            </a:r>
            <a:r>
              <a:rPr lang="it-IT" sz="1600" b="0" i="0" u="none" strike="noStrike" cap="none">
                <a:solidFill>
                  <a:srgbClr val="000000"/>
                </a:solidFill>
                <a:latin typeface="Calibri"/>
                <a:ea typeface="Calibri"/>
                <a:cs typeface="Calibri"/>
                <a:sym typeface="Calibri"/>
              </a:rPr>
              <a:t> </a:t>
            </a:r>
            <a:r>
              <a:rPr lang="it-IT" sz="1600" b="0" i="0" u="none" strike="noStrike" cap="none">
                <a:solidFill>
                  <a:srgbClr val="F5911B"/>
                </a:solidFill>
                <a:latin typeface="Calibri"/>
                <a:ea typeface="Calibri"/>
                <a:cs typeface="Calibri"/>
                <a:sym typeface="Calibri"/>
              </a:rPr>
              <a:t>l’impronta personale </a:t>
            </a:r>
            <a:r>
              <a:rPr lang="it-IT" sz="1600">
                <a:latin typeface="Calibri"/>
                <a:ea typeface="Calibri"/>
                <a:cs typeface="Calibri"/>
                <a:sym typeface="Calibri"/>
              </a:rPr>
              <a:t>rispetto a</a:t>
            </a:r>
            <a:r>
              <a:rPr lang="it-IT" sz="1600" b="0" i="0" u="none" strike="noStrike" cap="none">
                <a:solidFill>
                  <a:srgbClr val="000000"/>
                </a:solidFill>
                <a:latin typeface="Calibri"/>
                <a:ea typeface="Calibri"/>
                <a:cs typeface="Calibri"/>
                <a:sym typeface="Calibri"/>
              </a:rPr>
              <a:t> quelle realizzat</a:t>
            </a:r>
            <a:r>
              <a:rPr lang="it-IT" sz="1600">
                <a:latin typeface="Calibri"/>
                <a:ea typeface="Calibri"/>
                <a:cs typeface="Calibri"/>
                <a:sym typeface="Calibri"/>
              </a:rPr>
              <a:t>e</a:t>
            </a:r>
            <a:r>
              <a:rPr lang="it-IT" sz="1600" b="0" i="0" u="none" strike="noStrike" cap="none">
                <a:solidFill>
                  <a:srgbClr val="000000"/>
                </a:solidFill>
                <a:latin typeface="Calibri"/>
                <a:ea typeface="Calibri"/>
                <a:cs typeface="Calibri"/>
                <a:sym typeface="Calibri"/>
              </a:rPr>
              <a:t> con la propria grafia e magari arricchite con disegni a mano libera, tutti elementi ai quali lo stesso Buzan attribuiva molta importanza.</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Quasi sempre, però, i tool digitali consentono di </a:t>
            </a:r>
            <a:r>
              <a:rPr lang="it-IT" sz="1600" b="0" i="0" u="none" strike="noStrike" cap="none">
                <a:solidFill>
                  <a:srgbClr val="F5911B"/>
                </a:solidFill>
                <a:latin typeface="Calibri"/>
                <a:ea typeface="Calibri"/>
                <a:cs typeface="Calibri"/>
                <a:sym typeface="Calibri"/>
              </a:rPr>
              <a:t>integrare immagini </a:t>
            </a:r>
            <a:r>
              <a:rPr lang="it-IT" sz="1600" b="0" i="0" u="none" strike="noStrike" cap="none">
                <a:solidFill>
                  <a:srgbClr val="000000"/>
                </a:solidFill>
                <a:latin typeface="Calibri"/>
                <a:ea typeface="Calibri"/>
                <a:cs typeface="Calibri"/>
                <a:sym typeface="Calibri"/>
              </a:rPr>
              <a:t>reperite indipendentemente o rese disponibili dal tool stesso: in questa maniera è possibile arricchire le mappe anche senza essere dei provetti disegnatori.</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Importante per lavorare in gruppo è poi la </a:t>
            </a:r>
            <a:r>
              <a:rPr lang="it-IT" sz="1600" b="0" i="0" u="none" strike="noStrike" cap="none">
                <a:solidFill>
                  <a:srgbClr val="F5911B"/>
                </a:solidFill>
                <a:latin typeface="Calibri"/>
                <a:ea typeface="Calibri"/>
                <a:cs typeface="Calibri"/>
                <a:sym typeface="Calibri"/>
              </a:rPr>
              <a:t>facilità di condivisione</a:t>
            </a:r>
            <a:r>
              <a:rPr lang="it-IT" sz="1600" b="0" i="0" u="none" strike="noStrike" cap="none">
                <a:solidFill>
                  <a:schemeClr val="dk1"/>
                </a:solidFill>
                <a:latin typeface="Calibri"/>
                <a:ea typeface="Calibri"/>
                <a:cs typeface="Calibri"/>
                <a:sym typeface="Calibri"/>
              </a:rPr>
              <a:t>, che alcuni tool offrono anche sincrona, cioè in tempo reale</a:t>
            </a:r>
            <a:r>
              <a:rPr lang="it-IT" sz="1600">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Ovviamente, il tool può avere dei </a:t>
            </a:r>
            <a:r>
              <a:rPr lang="it-IT" sz="1600" b="0" i="0" u="none" strike="noStrike" cap="none">
                <a:solidFill>
                  <a:srgbClr val="F5911B"/>
                </a:solidFill>
                <a:latin typeface="Calibri"/>
                <a:ea typeface="Calibri"/>
                <a:cs typeface="Calibri"/>
                <a:sym typeface="Calibri"/>
              </a:rPr>
              <a:t>costi</a:t>
            </a:r>
            <a:r>
              <a:rPr lang="it-IT" sz="16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61" name="Google Shape;161;p4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1</a:t>
            </a:r>
            <a:r>
              <a:rPr lang="it-IT" sz="2000" b="0" i="0" u="none" strike="noStrike" cap="none">
                <a:solidFill>
                  <a:schemeClr val="dk1"/>
                </a:solidFill>
                <a:latin typeface="Calibri"/>
                <a:ea typeface="Calibri"/>
                <a:cs typeface="Calibri"/>
                <a:sym typeface="Calibri"/>
              </a:rPr>
              <a:t>.6 Punti di forza e di debolezza</a:t>
            </a:r>
            <a:endParaRPr sz="1400" b="0" i="0" u="none" strike="noStrike" cap="none">
              <a:solidFill>
                <a:srgbClr val="000000"/>
              </a:solidFill>
              <a:latin typeface="Arial"/>
              <a:ea typeface="Arial"/>
              <a:cs typeface="Arial"/>
              <a:sym typeface="Arial"/>
            </a:endParaRPr>
          </a:p>
        </p:txBody>
      </p:sp>
      <p:sp>
        <p:nvSpPr>
          <p:cNvPr id="162" name="Google Shape;162;p42"/>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cxnSp>
        <p:nvCxnSpPr>
          <p:cNvPr id="163" name="Google Shape;163;p42"/>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164" name="Google Shape;164;p42"/>
          <p:cNvSpPr/>
          <p:nvPr/>
        </p:nvSpPr>
        <p:spPr>
          <a:xfrm>
            <a:off x="10131890" y="2486082"/>
            <a:ext cx="1660419" cy="1520888"/>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43"/>
          <p:cNvGrpSpPr/>
          <p:nvPr/>
        </p:nvGrpSpPr>
        <p:grpSpPr>
          <a:xfrm>
            <a:off x="-3376200" y="715001"/>
            <a:ext cx="11310490" cy="5791487"/>
            <a:chOff x="-3744325" y="750626"/>
            <a:chExt cx="11310490" cy="5791487"/>
          </a:xfrm>
        </p:grpSpPr>
        <p:sp>
          <p:nvSpPr>
            <p:cNvPr id="170" name="Google Shape;170;p43"/>
            <p:cNvSpPr txBox="1"/>
            <p:nvPr/>
          </p:nvSpPr>
          <p:spPr>
            <a:xfrm>
              <a:off x="1942979" y="1740008"/>
              <a:ext cx="5222460" cy="9712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a:solidFill>
                    <a:schemeClr val="dk1"/>
                  </a:solidFill>
                  <a:latin typeface="Calibri"/>
                  <a:ea typeface="Calibri"/>
                  <a:cs typeface="Calibri"/>
                  <a:sym typeface="Calibri"/>
                </a:rPr>
                <a:t>Le mappe mentali digitali…</a:t>
              </a:r>
              <a:r>
                <a:rPr lang="it-IT" sz="16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assecondano il brainstorming semplificando modifiche e gestione dello spazio.</a:t>
              </a:r>
              <a:endParaRPr sz="1600" b="0" i="0" u="none" strike="noStrike" cap="none">
                <a:solidFill>
                  <a:srgbClr val="000000"/>
                </a:solidFill>
                <a:latin typeface="Calibri"/>
                <a:ea typeface="Calibri"/>
                <a:cs typeface="Calibri"/>
                <a:sym typeface="Calibri"/>
              </a:endParaRPr>
            </a:p>
          </p:txBody>
        </p:sp>
        <p:sp>
          <p:nvSpPr>
            <p:cNvPr id="171" name="Google Shape;171;p43"/>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2" name="Google Shape;172;p43"/>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3" name="Google Shape;173;p43"/>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4" name="Google Shape;174;p43"/>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cxnSp>
          <p:nvCxnSpPr>
            <p:cNvPr id="175" name="Google Shape;175;p43"/>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6" name="Google Shape;176;p43"/>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7" name="Google Shape;177;p43"/>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8" name="Google Shape;178;p43"/>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179" name="Google Shape;179;p43"/>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43"/>
            <p:cNvSpPr txBox="1"/>
            <p:nvPr/>
          </p:nvSpPr>
          <p:spPr>
            <a:xfrm>
              <a:off x="2477695" y="2690556"/>
              <a:ext cx="4510325" cy="9712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a:solidFill>
                    <a:schemeClr val="dk1"/>
                  </a:solidFill>
                  <a:latin typeface="Calibri"/>
                  <a:ea typeface="Calibri"/>
                  <a:cs typeface="Calibri"/>
                  <a:sym typeface="Calibri"/>
                </a:rPr>
                <a:t>Sacrificano…</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creatività e impronta personale, e talora comportano dei costi.</a:t>
              </a:r>
              <a:endParaRPr sz="1600" b="0" i="0" u="none" strike="noStrike" cap="none">
                <a:solidFill>
                  <a:srgbClr val="000000"/>
                </a:solidFill>
                <a:latin typeface="Calibri"/>
                <a:ea typeface="Calibri"/>
                <a:cs typeface="Calibri"/>
                <a:sym typeface="Calibri"/>
              </a:endParaRPr>
            </a:p>
          </p:txBody>
        </p:sp>
        <p:sp>
          <p:nvSpPr>
            <p:cNvPr id="181" name="Google Shape;181;p43"/>
            <p:cNvSpPr txBox="1"/>
            <p:nvPr/>
          </p:nvSpPr>
          <p:spPr>
            <a:xfrm>
              <a:off x="2477695" y="3641104"/>
              <a:ext cx="5050209" cy="9712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a:solidFill>
                    <a:schemeClr val="dk1"/>
                  </a:solidFill>
                  <a:latin typeface="Calibri"/>
                  <a:ea typeface="Calibri"/>
                  <a:cs typeface="Calibri"/>
                  <a:sym typeface="Calibri"/>
                </a:rPr>
                <a:t>Hanno però varie funzionalità…</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sia per il disegno di base delle mappe mentali, ma anche aggiuntive che ne estendono l’utilizzo.</a:t>
              </a:r>
              <a:endParaRPr sz="1600" b="0" i="0" u="none" strike="noStrike" cap="none">
                <a:solidFill>
                  <a:srgbClr val="000000"/>
                </a:solidFill>
                <a:latin typeface="Calibri"/>
                <a:ea typeface="Calibri"/>
                <a:cs typeface="Calibri"/>
                <a:sym typeface="Calibri"/>
              </a:endParaRPr>
            </a:p>
          </p:txBody>
        </p:sp>
        <p:sp>
          <p:nvSpPr>
            <p:cNvPr id="182" name="Google Shape;182;p43"/>
            <p:cNvSpPr txBox="1"/>
            <p:nvPr/>
          </p:nvSpPr>
          <p:spPr>
            <a:xfrm>
              <a:off x="1961362" y="4601937"/>
              <a:ext cx="5604803" cy="9712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a:solidFill>
                    <a:schemeClr val="dk1"/>
                  </a:solidFill>
                  <a:latin typeface="Calibri"/>
                  <a:ea typeface="Calibri"/>
                  <a:cs typeface="Calibri"/>
                  <a:sym typeface="Calibri"/>
                </a:rPr>
                <a:t>Vanno scelte…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valutando le svariate funzionalità disponibili in base alle proprie esigenze.</a:t>
              </a:r>
              <a:endParaRPr sz="1400" b="0" i="0" u="none" strike="noStrike" cap="none">
                <a:solidFill>
                  <a:srgbClr val="000000"/>
                </a:solidFill>
                <a:latin typeface="Arial"/>
                <a:ea typeface="Arial"/>
                <a:cs typeface="Arial"/>
                <a:sym typeface="Arial"/>
              </a:endParaRPr>
            </a:p>
          </p:txBody>
        </p:sp>
      </p:grpSp>
      <p:cxnSp>
        <p:nvCxnSpPr>
          <p:cNvPr id="183" name="Google Shape;183;p43"/>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184" name="Google Shape;184;p4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Riassumendo</a:t>
            </a:r>
            <a:r>
              <a:rPr lang="it-IT" sz="2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85" name="Google Shape;185;p43"/>
          <p:cNvGrpSpPr/>
          <p:nvPr/>
        </p:nvGrpSpPr>
        <p:grpSpPr>
          <a:xfrm>
            <a:off x="10207680" y="2917800"/>
            <a:ext cx="1440000" cy="1022400"/>
            <a:chOff x="6949036" y="2151000"/>
            <a:chExt cx="3600000" cy="2556000"/>
          </a:xfrm>
        </p:grpSpPr>
        <p:sp>
          <p:nvSpPr>
            <p:cNvPr id="186" name="Google Shape;186;p4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187" name="Google Shape;187;p4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4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4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4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4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4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4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4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4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4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7" name="Google Shape;197;p43"/>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4"/>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1. Quali delle esigenze seguenti rendono più conveniente utilizzare una mappa mentale digitale piuttosto che realizzarne una a mano?</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(2 risposte corrette)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Dare una forte impronta personale.</a:t>
            </a:r>
            <a:endParaRPr sz="1400" b="0" i="0" u="none" strike="noStrike" cap="none">
              <a:solidFill>
                <a:srgbClr val="000000"/>
              </a:solidFill>
              <a:latin typeface="Arial"/>
              <a:ea typeface="Arial"/>
              <a:cs typeface="Arial"/>
              <a:sym typeface="Arial"/>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Mettere in mostra le abilità nel disegno.</a:t>
            </a:r>
            <a:endParaRPr sz="1400" b="0" i="0" u="none" strike="noStrike" cap="none">
              <a:solidFill>
                <a:srgbClr val="000000"/>
              </a:solidFill>
              <a:latin typeface="Arial"/>
              <a:ea typeface="Arial"/>
              <a:cs typeface="Arial"/>
              <a:sym typeface="Arial"/>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Poter cambiare idea in ogni momento.</a:t>
            </a:r>
            <a:endParaRPr sz="1400" b="0" i="0" u="none" strike="noStrike" cap="none">
              <a:solidFill>
                <a:srgbClr val="000000"/>
              </a:solidFill>
              <a:latin typeface="Arial"/>
              <a:ea typeface="Arial"/>
              <a:cs typeface="Arial"/>
              <a:sym typeface="Arial"/>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Essere certi di non dover spendere.</a:t>
            </a:r>
            <a:endParaRPr sz="1400" b="0" i="0" u="none" strike="noStrike" cap="none">
              <a:solidFill>
                <a:srgbClr val="000000"/>
              </a:solidFill>
              <a:latin typeface="Arial"/>
              <a:ea typeface="Arial"/>
              <a:cs typeface="Arial"/>
              <a:sym typeface="Arial"/>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Non avere limiti a priori sulla quantità di concetti da rappresentare.</a:t>
            </a:r>
            <a:endParaRPr sz="1400" b="0" i="0" u="none" strike="noStrike" cap="none">
              <a:solidFill>
                <a:srgbClr val="000000"/>
              </a:solidFill>
              <a:latin typeface="Arial"/>
              <a:ea typeface="Arial"/>
              <a:cs typeface="Arial"/>
              <a:sym typeface="Arial"/>
            </a:endParaRPr>
          </a:p>
        </p:txBody>
      </p:sp>
      <p:cxnSp>
        <p:nvCxnSpPr>
          <p:cNvPr id="203" name="Google Shape;203;p44"/>
          <p:cNvCxnSpPr/>
          <p:nvPr/>
        </p:nvCxnSpPr>
        <p:spPr>
          <a:xfrm>
            <a:off x="8936966" y="3631149"/>
            <a:ext cx="1059121" cy="0"/>
          </a:xfrm>
          <a:prstGeom prst="straightConnector1">
            <a:avLst/>
          </a:prstGeom>
          <a:noFill/>
          <a:ln w="9525" cap="flat" cmpd="sng">
            <a:solidFill>
              <a:srgbClr val="F5911B"/>
            </a:solidFill>
            <a:prstDash val="dash"/>
            <a:round/>
            <a:headEnd type="none" w="sm" len="sm"/>
            <a:tailEnd type="none" w="sm" len="sm"/>
          </a:ln>
        </p:spPr>
      </p:cxnSp>
      <p:sp>
        <p:nvSpPr>
          <p:cNvPr id="204" name="Google Shape;204;p44"/>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Please answer the following questions:</a:t>
            </a:r>
            <a:endParaRPr sz="1400" b="0" i="0" u="none" strike="noStrike" cap="none">
              <a:solidFill>
                <a:srgbClr val="000000"/>
              </a:solidFill>
              <a:latin typeface="Arial"/>
              <a:ea typeface="Arial"/>
              <a:cs typeface="Arial"/>
              <a:sym typeface="Arial"/>
            </a:endParaRPr>
          </a:p>
        </p:txBody>
      </p:sp>
      <p:grpSp>
        <p:nvGrpSpPr>
          <p:cNvPr id="205" name="Google Shape;205;p44"/>
          <p:cNvGrpSpPr/>
          <p:nvPr/>
        </p:nvGrpSpPr>
        <p:grpSpPr>
          <a:xfrm>
            <a:off x="10207680" y="2917800"/>
            <a:ext cx="1440000" cy="1022400"/>
            <a:chOff x="6949036" y="2151000"/>
            <a:chExt cx="3600000" cy="2556000"/>
          </a:xfrm>
        </p:grpSpPr>
        <p:sp>
          <p:nvSpPr>
            <p:cNvPr id="206" name="Google Shape;206;p4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07" name="Google Shape;207;p4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4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4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4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4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4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4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4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4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7" name="Google Shape;217;p44"/>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g1fe6b2088b6_0_4"/>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223" name="Google Shape;223;g1fe6b2088b6_0_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Please answer the following questions:</a:t>
            </a:r>
            <a:endParaRPr sz="1400" b="0" i="0" u="none" strike="noStrike" cap="none">
              <a:solidFill>
                <a:srgbClr val="000000"/>
              </a:solidFill>
              <a:latin typeface="Arial"/>
              <a:ea typeface="Arial"/>
              <a:cs typeface="Arial"/>
              <a:sym typeface="Arial"/>
            </a:endParaRPr>
          </a:p>
        </p:txBody>
      </p:sp>
      <p:grpSp>
        <p:nvGrpSpPr>
          <p:cNvPr id="224" name="Google Shape;224;g1fe6b2088b6_0_4"/>
          <p:cNvGrpSpPr/>
          <p:nvPr/>
        </p:nvGrpSpPr>
        <p:grpSpPr>
          <a:xfrm>
            <a:off x="10207680" y="2917800"/>
            <a:ext cx="1439823" cy="1022354"/>
            <a:chOff x="6949036" y="2151000"/>
            <a:chExt cx="3599557" cy="2555886"/>
          </a:xfrm>
        </p:grpSpPr>
        <p:sp>
          <p:nvSpPr>
            <p:cNvPr id="225" name="Google Shape;225;g1fe6b2088b6_0_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26" name="Google Shape;226;g1fe6b2088b6_0_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g1fe6b2088b6_0_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g1fe6b2088b6_0_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g1fe6b2088b6_0_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g1fe6b2088b6_0_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g1fe6b2088b6_0_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g1fe6b2088b6_0_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g1fe6b2088b6_0_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g1fe6b2088b6_0_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g1fe6b2088b6_0_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6" name="Google Shape;236;g1fe6b2088b6_0_4"/>
          <p:cNvSpPr/>
          <p:nvPr/>
        </p:nvSpPr>
        <p:spPr>
          <a:xfrm>
            <a:off x="451030" y="669816"/>
            <a:ext cx="35949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sp>
        <p:nvSpPr>
          <p:cNvPr id="237" name="Google Shape;237;g1fe6b2088b6_0_4"/>
          <p:cNvSpPr txBox="1"/>
          <p:nvPr/>
        </p:nvSpPr>
        <p:spPr>
          <a:xfrm>
            <a:off x="622500" y="2104550"/>
            <a:ext cx="7501800" cy="36321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2. Devi scegliere un software per creare mappe mentali che vuoi sfruttare per organizzare dei contenuti. Che aspetto dei tool disponibili devi valutare con particolare attenzione?</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(1 risposta corretta)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Ricchezza nella gestione dei testi associabili ai nodi.</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Disponibilità di una versione gratuita e sue limitazioni.</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Formati accettati per l'importazione.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6"/>
          <p:cNvSpPr txBox="1"/>
          <p:nvPr/>
        </p:nvSpPr>
        <p:spPr>
          <a:xfrm>
            <a:off x="626306" y="2104550"/>
            <a:ext cx="6989700" cy="36321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3. Devi scegliere un software per creare mappe mentali che vuoi poter utilizzare con più device. Che aspetto dei tool disponibili devi valutare con particolare attenzione?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(1 risposta corretta)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Facilità nella condivisione della mappa quanto a visualizzazione / modifica.</a:t>
            </a:r>
            <a:endParaRPr sz="1400" b="0" i="0" u="none" strike="noStrike" cap="none">
              <a:solidFill>
                <a:srgbClr val="000000"/>
              </a:solidFill>
              <a:latin typeface="Arial"/>
              <a:ea typeface="Arial"/>
              <a:cs typeface="Arial"/>
              <a:sym typeface="Arial"/>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Disponibilità di una versione gratuita e sue limitazioni.</a:t>
            </a:r>
            <a:endParaRPr sz="1400" b="0" i="0" u="none" strike="noStrike" cap="none">
              <a:solidFill>
                <a:srgbClr val="000000"/>
              </a:solidFill>
              <a:latin typeface="Arial"/>
              <a:ea typeface="Arial"/>
              <a:cs typeface="Arial"/>
              <a:sym typeface="Arial"/>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Piattaforme per le quali è prevista una versione del software.</a:t>
            </a:r>
            <a:endParaRPr sz="1400" b="0" i="0" u="none" strike="noStrike" cap="none">
              <a:solidFill>
                <a:srgbClr val="000000"/>
              </a:solidFill>
              <a:latin typeface="Arial"/>
              <a:ea typeface="Arial"/>
              <a:cs typeface="Arial"/>
              <a:sym typeface="Arial"/>
            </a:endParaRPr>
          </a:p>
        </p:txBody>
      </p:sp>
      <p:sp>
        <p:nvSpPr>
          <p:cNvPr id="243" name="Google Shape;243;p46"/>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Please answer the following questions:</a:t>
            </a:r>
            <a:endParaRPr sz="1400" b="0" i="0" u="none" strike="noStrike" cap="none">
              <a:solidFill>
                <a:srgbClr val="000000"/>
              </a:solidFill>
              <a:latin typeface="Arial"/>
              <a:ea typeface="Arial"/>
              <a:cs typeface="Arial"/>
              <a:sym typeface="Arial"/>
            </a:endParaRPr>
          </a:p>
        </p:txBody>
      </p:sp>
      <p:grpSp>
        <p:nvGrpSpPr>
          <p:cNvPr id="244" name="Google Shape;244;p46"/>
          <p:cNvGrpSpPr/>
          <p:nvPr/>
        </p:nvGrpSpPr>
        <p:grpSpPr>
          <a:xfrm>
            <a:off x="10207680" y="2917800"/>
            <a:ext cx="1440000" cy="1022400"/>
            <a:chOff x="6949036" y="2151000"/>
            <a:chExt cx="3600000" cy="2556000"/>
          </a:xfrm>
        </p:grpSpPr>
        <p:sp>
          <p:nvSpPr>
            <p:cNvPr id="245" name="Google Shape;245;p4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46" name="Google Shape;246;p4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p4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4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4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4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4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4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4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4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4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6" name="Google Shape;256;p46"/>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cxnSp>
        <p:nvCxnSpPr>
          <p:cNvPr id="257" name="Google Shape;257;p46"/>
          <p:cNvCxnSpPr/>
          <p:nvPr/>
        </p:nvCxnSpPr>
        <p:spPr>
          <a:xfrm>
            <a:off x="8617789" y="3631149"/>
            <a:ext cx="1378298"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fe6b2088b6_0_86"/>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Please answer the following questions:</a:t>
            </a:r>
            <a:endParaRPr sz="1400" b="0" i="0" u="none" strike="noStrike" cap="none">
              <a:solidFill>
                <a:srgbClr val="000000"/>
              </a:solidFill>
              <a:latin typeface="Arial"/>
              <a:ea typeface="Arial"/>
              <a:cs typeface="Arial"/>
              <a:sym typeface="Arial"/>
            </a:endParaRPr>
          </a:p>
        </p:txBody>
      </p:sp>
      <p:grpSp>
        <p:nvGrpSpPr>
          <p:cNvPr id="263" name="Google Shape;263;g1fe6b2088b6_0_86"/>
          <p:cNvGrpSpPr/>
          <p:nvPr/>
        </p:nvGrpSpPr>
        <p:grpSpPr>
          <a:xfrm>
            <a:off x="10207680" y="2917800"/>
            <a:ext cx="1439823" cy="1022354"/>
            <a:chOff x="6949036" y="2151000"/>
            <a:chExt cx="3599557" cy="2555886"/>
          </a:xfrm>
        </p:grpSpPr>
        <p:sp>
          <p:nvSpPr>
            <p:cNvPr id="264" name="Google Shape;264;g1fe6b2088b6_0_86"/>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65" name="Google Shape;265;g1fe6b2088b6_0_86"/>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g1fe6b2088b6_0_86"/>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g1fe6b2088b6_0_86"/>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g1fe6b2088b6_0_86"/>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g1fe6b2088b6_0_86"/>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g1fe6b2088b6_0_86"/>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g1fe6b2088b6_0_86"/>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g1fe6b2088b6_0_86"/>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g1fe6b2088b6_0_86"/>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g1fe6b2088b6_0_86"/>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5" name="Google Shape;275;g1fe6b2088b6_0_86"/>
          <p:cNvSpPr/>
          <p:nvPr/>
        </p:nvSpPr>
        <p:spPr>
          <a:xfrm>
            <a:off x="451030" y="669816"/>
            <a:ext cx="35949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sp>
        <p:nvSpPr>
          <p:cNvPr id="276" name="Google Shape;276;g1fe6b2088b6_0_86"/>
          <p:cNvSpPr txBox="1"/>
          <p:nvPr/>
        </p:nvSpPr>
        <p:spPr>
          <a:xfrm>
            <a:off x="599144" y="2115825"/>
            <a:ext cx="6884100" cy="36321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4. Vuoi creare una mappa mentale e lavorarci insieme ad alcuni colleghi. Quale soluzione digitale è più utile?</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(1 risposta corretta)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Un qualsiasi strumento digitale per il disegno di mappe mentali.</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Uno strumento che preveda la condivisione delle mappe, meglio se sincrona.</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Uno strumento che preveda la condivisione delle mappe, meglio se asincrona.</a:t>
            </a:r>
            <a:endParaRPr sz="1400" b="0" i="0" u="none" strike="noStrike" cap="none">
              <a:solidFill>
                <a:srgbClr val="000000"/>
              </a:solidFill>
              <a:latin typeface="Arial"/>
              <a:ea typeface="Arial"/>
              <a:cs typeface="Arial"/>
              <a:sym typeface="Arial"/>
            </a:endParaRPr>
          </a:p>
        </p:txBody>
      </p:sp>
      <p:cxnSp>
        <p:nvCxnSpPr>
          <p:cNvPr id="277" name="Google Shape;277;g1fe6b2088b6_0_86"/>
          <p:cNvCxnSpPr/>
          <p:nvPr/>
        </p:nvCxnSpPr>
        <p:spPr>
          <a:xfrm>
            <a:off x="8617789" y="3631149"/>
            <a:ext cx="1378200"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fe6b2088b6_0_24"/>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1. Quali delle esigenze seguenti rendono più conveniente utilizzare una mappa mentale digitale piuttosto che realizzarne una a mano?</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(2 risposte corrette)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Dare una forte impronta personale.</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Mettere in mostra le abilità nel disegno.</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rgbClr val="F5911B"/>
              </a:buClr>
              <a:buSzPts val="1600"/>
              <a:buFont typeface="Arial"/>
              <a:buChar char="•"/>
            </a:pPr>
            <a:r>
              <a:rPr lang="it-IT" sz="1600" b="0" i="0" u="none" strike="noStrike" cap="none">
                <a:solidFill>
                  <a:srgbClr val="F5911B"/>
                </a:solidFill>
                <a:latin typeface="Calibri"/>
                <a:ea typeface="Calibri"/>
                <a:cs typeface="Calibri"/>
                <a:sym typeface="Calibri"/>
              </a:rPr>
              <a:t>Poter cambiare idea in ogni momento.</a:t>
            </a:r>
            <a:endParaRPr sz="1400" b="0" i="0" u="none" strike="noStrike" cap="none">
              <a:solidFill>
                <a:srgbClr val="F5911B"/>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Essere certi di non dover spendere.</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rgbClr val="F5911B"/>
              </a:buClr>
              <a:buSzPts val="1600"/>
              <a:buFont typeface="Arial"/>
              <a:buChar char="•"/>
            </a:pPr>
            <a:r>
              <a:rPr lang="it-IT" sz="1600" b="0" i="0" u="none" strike="noStrike" cap="none">
                <a:solidFill>
                  <a:srgbClr val="F5911B"/>
                </a:solidFill>
                <a:latin typeface="Calibri"/>
                <a:ea typeface="Calibri"/>
                <a:cs typeface="Calibri"/>
                <a:sym typeface="Calibri"/>
              </a:rPr>
              <a:t>Non avere limiti a priori sulla quantità di concetti da rappresentare.</a:t>
            </a:r>
            <a:endParaRPr sz="1400" b="0" i="0" u="none" strike="noStrike" cap="none">
              <a:solidFill>
                <a:srgbClr val="F5911B"/>
              </a:solidFill>
              <a:latin typeface="Arial"/>
              <a:ea typeface="Arial"/>
              <a:cs typeface="Arial"/>
              <a:sym typeface="Arial"/>
            </a:endParaRPr>
          </a:p>
        </p:txBody>
      </p:sp>
      <p:cxnSp>
        <p:nvCxnSpPr>
          <p:cNvPr id="283" name="Google Shape;283;g1fe6b2088b6_0_24"/>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284" name="Google Shape;284;g1fe6b2088b6_0_24"/>
          <p:cNvGrpSpPr/>
          <p:nvPr/>
        </p:nvGrpSpPr>
        <p:grpSpPr>
          <a:xfrm>
            <a:off x="10207680" y="2917800"/>
            <a:ext cx="1439823" cy="1022354"/>
            <a:chOff x="6949036" y="2151000"/>
            <a:chExt cx="3599557" cy="2555886"/>
          </a:xfrm>
        </p:grpSpPr>
        <p:sp>
          <p:nvSpPr>
            <p:cNvPr id="285" name="Google Shape;285;g1fe6b2088b6_0_2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86" name="Google Shape;286;g1fe6b2088b6_0_2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g1fe6b2088b6_0_2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g1fe6b2088b6_0_2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g1fe6b2088b6_0_2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g1fe6b2088b6_0_2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g1fe6b2088b6_0_2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g1fe6b2088b6_0_2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g1fe6b2088b6_0_2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g1fe6b2088b6_0_2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g1fe6b2088b6_0_2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6" name="Google Shape;296;g1fe6b2088b6_0_24"/>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i="0" u="none" strike="noStrike" cap="none">
                <a:solidFill>
                  <a:srgbClr val="FFFFFF"/>
                </a:solidFill>
                <a:latin typeface="Calibri"/>
                <a:ea typeface="Calibri"/>
                <a:cs typeface="Calibri"/>
                <a:sym typeface="Calibri"/>
              </a:rPr>
              <a:t>Unit test solutions</a:t>
            </a:r>
            <a:endParaRPr sz="2000" b="1" i="0" u="none" strike="noStrike" cap="none">
              <a:solidFill>
                <a:srgbClr val="FFFFFF"/>
              </a:solidFill>
              <a:latin typeface="Calibri"/>
              <a:ea typeface="Calibri"/>
              <a:cs typeface="Calibri"/>
              <a:sym typeface="Calibri"/>
            </a:endParaRPr>
          </a:p>
        </p:txBody>
      </p:sp>
      <p:sp>
        <p:nvSpPr>
          <p:cNvPr id="297" name="Google Shape;297;g1fe6b2088b6_0_2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Here are the answers: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cxnSp>
        <p:nvCxnSpPr>
          <p:cNvPr id="302" name="Google Shape;302;g1fe6b2088b6_0_43"/>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303" name="Google Shape;303;g1fe6b2088b6_0_43"/>
          <p:cNvGrpSpPr/>
          <p:nvPr/>
        </p:nvGrpSpPr>
        <p:grpSpPr>
          <a:xfrm>
            <a:off x="10207680" y="2917800"/>
            <a:ext cx="1439823" cy="1022354"/>
            <a:chOff x="6949036" y="2151000"/>
            <a:chExt cx="3599557" cy="2555886"/>
          </a:xfrm>
        </p:grpSpPr>
        <p:sp>
          <p:nvSpPr>
            <p:cNvPr id="304" name="Google Shape;304;g1fe6b2088b6_0_43"/>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05" name="Google Shape;305;g1fe6b2088b6_0_43"/>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1fe6b2088b6_0_43"/>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g1fe6b2088b6_0_43"/>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g1fe6b2088b6_0_43"/>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g1fe6b2088b6_0_43"/>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g1fe6b2088b6_0_43"/>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g1fe6b2088b6_0_43"/>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g1fe6b2088b6_0_43"/>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g1fe6b2088b6_0_43"/>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g1fe6b2088b6_0_43"/>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5" name="Google Shape;315;g1fe6b2088b6_0_43"/>
          <p:cNvSpPr txBox="1"/>
          <p:nvPr/>
        </p:nvSpPr>
        <p:spPr>
          <a:xfrm>
            <a:off x="622500" y="2104550"/>
            <a:ext cx="7501800" cy="36321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2. Devi scegliere un software per creare mappe mentali che vuoi sfruttare per organizzare dei contenuti. Che aspetto dei tool disponibili devi valutare con particolare attenzione?</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(1 risposta corretta)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rgbClr val="F5911B"/>
              </a:buClr>
              <a:buSzPts val="1600"/>
              <a:buFont typeface="Arial"/>
              <a:buChar char="•"/>
            </a:pPr>
            <a:r>
              <a:rPr lang="it-IT" sz="1600" b="0" i="0" u="none" strike="noStrike" cap="none">
                <a:solidFill>
                  <a:srgbClr val="F5911B"/>
                </a:solidFill>
                <a:latin typeface="Calibri"/>
                <a:ea typeface="Calibri"/>
                <a:cs typeface="Calibri"/>
                <a:sym typeface="Calibri"/>
              </a:rPr>
              <a:t>Ricchezza nella gestione dei testi associabili ai nodi.</a:t>
            </a:r>
            <a:endParaRPr sz="1400" b="0" i="0" u="none" strike="noStrike" cap="none">
              <a:solidFill>
                <a:srgbClr val="F5911B"/>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Disponibilità di una versione gratuita e sue limitazioni.</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Formati accettati per l'importazione.</a:t>
            </a:r>
            <a:endParaRPr sz="1400" b="0" i="0" u="none" strike="noStrike" cap="none">
              <a:solidFill>
                <a:srgbClr val="000000"/>
              </a:solidFill>
              <a:latin typeface="Arial"/>
              <a:ea typeface="Arial"/>
              <a:cs typeface="Arial"/>
              <a:sym typeface="Arial"/>
            </a:endParaRPr>
          </a:p>
        </p:txBody>
      </p:sp>
      <p:sp>
        <p:nvSpPr>
          <p:cNvPr id="316" name="Google Shape;316;g1fe6b2088b6_0_43"/>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i="0" u="none" strike="noStrike" cap="none">
                <a:solidFill>
                  <a:srgbClr val="FFFFFF"/>
                </a:solidFill>
                <a:latin typeface="Calibri"/>
                <a:ea typeface="Calibri"/>
                <a:cs typeface="Calibri"/>
                <a:sym typeface="Calibri"/>
              </a:rPr>
              <a:t>Unit test solutions</a:t>
            </a:r>
            <a:endParaRPr sz="2000" b="1" i="0" u="none" strike="noStrike" cap="none">
              <a:solidFill>
                <a:srgbClr val="FFFFFF"/>
              </a:solidFill>
              <a:latin typeface="Calibri"/>
              <a:ea typeface="Calibri"/>
              <a:cs typeface="Calibri"/>
              <a:sym typeface="Calibri"/>
            </a:endParaRPr>
          </a:p>
        </p:txBody>
      </p:sp>
      <p:sp>
        <p:nvSpPr>
          <p:cNvPr id="317" name="Google Shape;317;g1fe6b2088b6_0_43"/>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Here are the answers: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p:nvPr/>
        </p:nvSpPr>
        <p:spPr>
          <a:xfrm>
            <a:off x="626306" y="2104550"/>
            <a:ext cx="6978600" cy="36321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3. Devi scegliere un software per creare mappe mentali che vuoi poter utilizzare con più device. Quale caratteristica dei tool disponibili devi valutare con particolare attenzione?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(1 risposta corretta)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Facilità nella condivisione della mappa quanto a visualizzazione / modifica.</a:t>
            </a:r>
            <a:endParaRPr sz="1400" b="0" i="0" u="none" strike="noStrike" cap="none">
              <a:solidFill>
                <a:srgbClr val="000000"/>
              </a:solidFill>
              <a:latin typeface="Arial"/>
              <a:ea typeface="Arial"/>
              <a:cs typeface="Arial"/>
              <a:sym typeface="Arial"/>
            </a:endParaRPr>
          </a:p>
          <a:p>
            <a:pPr marL="432000"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Disponibilità di una versione gratuita e sue limitazioni.</a:t>
            </a:r>
            <a:endParaRPr sz="1400" b="0" i="0" u="none" strike="noStrike" cap="none">
              <a:solidFill>
                <a:srgbClr val="000000"/>
              </a:solidFill>
              <a:latin typeface="Arial"/>
              <a:ea typeface="Arial"/>
              <a:cs typeface="Arial"/>
              <a:sym typeface="Arial"/>
            </a:endParaRPr>
          </a:p>
          <a:p>
            <a:pPr marL="432000" marR="0" lvl="2" indent="-143998" algn="l" rtl="0">
              <a:lnSpc>
                <a:spcPct val="100000"/>
              </a:lnSpc>
              <a:spcBef>
                <a:spcPts val="0"/>
              </a:spcBef>
              <a:spcAft>
                <a:spcPts val="0"/>
              </a:spcAft>
              <a:buClr>
                <a:srgbClr val="F5911B"/>
              </a:buClr>
              <a:buSzPts val="1600"/>
              <a:buFont typeface="Arial"/>
              <a:buChar char="•"/>
            </a:pPr>
            <a:r>
              <a:rPr lang="it-IT" sz="1600" b="0" i="0" u="none" strike="noStrike" cap="none">
                <a:solidFill>
                  <a:srgbClr val="F5911B"/>
                </a:solidFill>
                <a:latin typeface="Calibri"/>
                <a:ea typeface="Calibri"/>
                <a:cs typeface="Calibri"/>
                <a:sym typeface="Calibri"/>
              </a:rPr>
              <a:t>Piattaforme per le quali è prevista una versione del software.</a:t>
            </a:r>
            <a:endParaRPr sz="1400" b="0" i="0" u="none" strike="noStrike" cap="none">
              <a:solidFill>
                <a:srgbClr val="000000"/>
              </a:solidFill>
              <a:latin typeface="Arial"/>
              <a:ea typeface="Arial"/>
              <a:cs typeface="Arial"/>
              <a:sym typeface="Arial"/>
            </a:endParaRPr>
          </a:p>
        </p:txBody>
      </p:sp>
      <p:grpSp>
        <p:nvGrpSpPr>
          <p:cNvPr id="323" name="Google Shape;323;p47"/>
          <p:cNvGrpSpPr/>
          <p:nvPr/>
        </p:nvGrpSpPr>
        <p:grpSpPr>
          <a:xfrm>
            <a:off x="10207680" y="2917800"/>
            <a:ext cx="1440000" cy="1022400"/>
            <a:chOff x="6949036" y="2151000"/>
            <a:chExt cx="3600000" cy="2556000"/>
          </a:xfrm>
        </p:grpSpPr>
        <p:sp>
          <p:nvSpPr>
            <p:cNvPr id="324" name="Google Shape;324;p47"/>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25" name="Google Shape;325;p47"/>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47"/>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47"/>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47"/>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47"/>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47"/>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47"/>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47"/>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47"/>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47"/>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47"/>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Here are the answers:</a:t>
            </a:r>
            <a:endParaRPr sz="1400" b="0" i="0" u="none" strike="noStrike" cap="none">
              <a:solidFill>
                <a:srgbClr val="000000"/>
              </a:solidFill>
              <a:latin typeface="Arial"/>
              <a:ea typeface="Arial"/>
              <a:cs typeface="Arial"/>
              <a:sym typeface="Arial"/>
            </a:endParaRPr>
          </a:p>
        </p:txBody>
      </p:sp>
      <p:sp>
        <p:nvSpPr>
          <p:cNvPr id="336" name="Google Shape;336;p47"/>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i="0" u="none" strike="noStrike" cap="none">
                <a:solidFill>
                  <a:srgbClr val="FFFFFF"/>
                </a:solidFill>
                <a:latin typeface="Calibri"/>
                <a:ea typeface="Calibri"/>
                <a:cs typeface="Calibri"/>
                <a:sym typeface="Calibri"/>
              </a:rPr>
              <a:t>Unit test solutions</a:t>
            </a:r>
            <a:endParaRPr sz="2000" b="1" i="0" u="none" strike="noStrike" cap="none">
              <a:solidFill>
                <a:srgbClr val="FFFFFF"/>
              </a:solidFill>
              <a:latin typeface="Calibri"/>
              <a:ea typeface="Calibri"/>
              <a:cs typeface="Calibri"/>
              <a:sym typeface="Calibri"/>
            </a:endParaRPr>
          </a:p>
        </p:txBody>
      </p:sp>
      <p:cxnSp>
        <p:nvCxnSpPr>
          <p:cNvPr id="337" name="Google Shape;337;p47"/>
          <p:cNvCxnSpPr/>
          <p:nvPr/>
        </p:nvCxnSpPr>
        <p:spPr>
          <a:xfrm>
            <a:off x="8617789" y="3631149"/>
            <a:ext cx="1378298"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42" name="Google Shape;342;g1fe6b2088b6_0_62"/>
          <p:cNvGrpSpPr/>
          <p:nvPr/>
        </p:nvGrpSpPr>
        <p:grpSpPr>
          <a:xfrm>
            <a:off x="10207680" y="2917800"/>
            <a:ext cx="1439823" cy="1022354"/>
            <a:chOff x="6949036" y="2151000"/>
            <a:chExt cx="3599557" cy="2555886"/>
          </a:xfrm>
        </p:grpSpPr>
        <p:sp>
          <p:nvSpPr>
            <p:cNvPr id="343" name="Google Shape;343;g1fe6b2088b6_0_6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44" name="Google Shape;344;g1fe6b2088b6_0_6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g1fe6b2088b6_0_6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g1fe6b2088b6_0_6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g1fe6b2088b6_0_6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g1fe6b2088b6_0_6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g1fe6b2088b6_0_6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g1fe6b2088b6_0_6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g1fe6b2088b6_0_6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g1fe6b2088b6_0_6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g1fe6b2088b6_0_6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g1fe6b2088b6_0_62"/>
          <p:cNvSpPr txBox="1"/>
          <p:nvPr/>
        </p:nvSpPr>
        <p:spPr>
          <a:xfrm>
            <a:off x="656375" y="2124250"/>
            <a:ext cx="6982200" cy="36321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4. Vuoi creare una mappa mentale e lavorarci insieme ad alcuni colleghi. Quale soluzione digitale è più utile?</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(1 risposta corretta)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Un qualsiasi strumento digitale per il disegno di mappe mentali.</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rgbClr val="F5911B"/>
              </a:buClr>
              <a:buSzPts val="1600"/>
              <a:buFont typeface="Arial"/>
              <a:buChar char="•"/>
            </a:pPr>
            <a:r>
              <a:rPr lang="it-IT" sz="1600" b="0" i="0" u="none" strike="noStrike" cap="none">
                <a:solidFill>
                  <a:srgbClr val="F5911B"/>
                </a:solidFill>
                <a:latin typeface="Calibri"/>
                <a:ea typeface="Calibri"/>
                <a:cs typeface="Calibri"/>
                <a:sym typeface="Calibri"/>
              </a:rPr>
              <a:t>Uno strumento che preveda la condivisione delle mappe, meglio se sincrona.</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Calibri"/>
                <a:ea typeface="Calibri"/>
                <a:cs typeface="Calibri"/>
                <a:sym typeface="Calibri"/>
              </a:rPr>
              <a:t>Uno strumento che preveda la condivisione delle mappe, meglio se asincrona.</a:t>
            </a:r>
            <a:endParaRPr sz="1400" b="0" i="0" u="none" strike="noStrike" cap="none">
              <a:solidFill>
                <a:srgbClr val="000000"/>
              </a:solidFill>
              <a:latin typeface="Arial"/>
              <a:ea typeface="Arial"/>
              <a:cs typeface="Arial"/>
              <a:sym typeface="Arial"/>
            </a:endParaRPr>
          </a:p>
        </p:txBody>
      </p:sp>
      <p:sp>
        <p:nvSpPr>
          <p:cNvPr id="355" name="Google Shape;355;g1fe6b2088b6_0_62"/>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Here are the answers:</a:t>
            </a:r>
            <a:endParaRPr sz="1400" b="0" i="0" u="none" strike="noStrike" cap="none">
              <a:solidFill>
                <a:srgbClr val="000000"/>
              </a:solidFill>
              <a:latin typeface="Arial"/>
              <a:ea typeface="Arial"/>
              <a:cs typeface="Arial"/>
              <a:sym typeface="Arial"/>
            </a:endParaRPr>
          </a:p>
        </p:txBody>
      </p:sp>
      <p:sp>
        <p:nvSpPr>
          <p:cNvPr id="356" name="Google Shape;356;g1fe6b2088b6_0_62"/>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i="0" u="none" strike="noStrike" cap="none">
                <a:solidFill>
                  <a:srgbClr val="FFFFFF"/>
                </a:solidFill>
                <a:latin typeface="Calibri"/>
                <a:ea typeface="Calibri"/>
                <a:cs typeface="Calibri"/>
                <a:sym typeface="Calibri"/>
              </a:rPr>
              <a:t>Unit test solutions</a:t>
            </a:r>
            <a:endParaRPr sz="2000" b="1" i="0" u="none" strike="noStrike" cap="none">
              <a:solidFill>
                <a:srgbClr val="FFFFFF"/>
              </a:solidFill>
              <a:latin typeface="Calibri"/>
              <a:ea typeface="Calibri"/>
              <a:cs typeface="Calibri"/>
              <a:sym typeface="Calibri"/>
            </a:endParaRPr>
          </a:p>
        </p:txBody>
      </p:sp>
      <p:cxnSp>
        <p:nvCxnSpPr>
          <p:cNvPr id="357" name="Google Shape;357;g1fe6b2088b6_0_62"/>
          <p:cNvCxnSpPr/>
          <p:nvPr/>
        </p:nvCxnSpPr>
        <p:spPr>
          <a:xfrm>
            <a:off x="8617789" y="3631149"/>
            <a:ext cx="1378200"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cxnSp>
        <p:nvCxnSpPr>
          <p:cNvPr id="49" name="Google Shape;49;p2"/>
          <p:cNvCxnSpPr/>
          <p:nvPr/>
        </p:nvCxnSpPr>
        <p:spPr>
          <a:xfrm>
            <a:off x="528320" y="3631149"/>
            <a:ext cx="6047970" cy="0"/>
          </a:xfrm>
          <a:prstGeom prst="straightConnector1">
            <a:avLst/>
          </a:prstGeom>
          <a:noFill/>
          <a:ln w="9525" cap="flat" cmpd="sng">
            <a:solidFill>
              <a:srgbClr val="F5911B"/>
            </a:solidFill>
            <a:prstDash val="dash"/>
            <a:round/>
            <a:headEnd type="none" w="sm" len="sm"/>
            <a:tailEnd type="none" w="sm" len="sm"/>
          </a:ln>
        </p:spPr>
      </p:cxnSp>
      <p:sp>
        <p:nvSpPr>
          <p:cNvPr id="50" name="Google Shape;50;p2"/>
          <p:cNvSpPr txBox="1"/>
          <p:nvPr/>
        </p:nvSpPr>
        <p:spPr>
          <a:xfrm>
            <a:off x="675242" y="3067289"/>
            <a:ext cx="6301150" cy="338554"/>
          </a:xfrm>
          <a:prstGeom prst="rect">
            <a:avLst/>
          </a:prstGeom>
          <a:noFill/>
          <a:ln>
            <a:noFill/>
          </a:ln>
        </p:spPr>
        <p:txBody>
          <a:bodyPr spcFirstLastPara="1" wrap="square" lIns="91425" tIns="45700" rIns="91425" bIns="45700" anchor="t" anchorCtr="0">
            <a:spAutoFit/>
          </a:bodyPr>
          <a:lstStyle/>
          <a:p>
            <a:pPr marL="216000" marR="0" lvl="0" indent="0" algn="l" rtl="0">
              <a:lnSpc>
                <a:spcPct val="10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ref. DigCompEdu Area 1: Professional Engagement</a:t>
            </a:r>
            <a:endParaRPr sz="1400" b="0" i="0" u="none" strike="noStrike" cap="none">
              <a:solidFill>
                <a:srgbClr val="000000"/>
              </a:solidFill>
              <a:latin typeface="Arial"/>
              <a:ea typeface="Arial"/>
              <a:cs typeface="Arial"/>
              <a:sym typeface="Arial"/>
            </a:endParaRPr>
          </a:p>
        </p:txBody>
      </p:sp>
      <p:sp>
        <p:nvSpPr>
          <p:cNvPr id="51" name="Google Shape;51;p2"/>
          <p:cNvSpPr txBox="1"/>
          <p:nvPr/>
        </p:nvSpPr>
        <p:spPr>
          <a:xfrm>
            <a:off x="675241" y="3740993"/>
            <a:ext cx="2669911" cy="461665"/>
          </a:xfrm>
          <a:prstGeom prst="rect">
            <a:avLst/>
          </a:prstGeom>
          <a:noFill/>
          <a:ln>
            <a:noFill/>
          </a:ln>
        </p:spPr>
        <p:txBody>
          <a:bodyPr spcFirstLastPara="1" wrap="square" lIns="91425" tIns="45700" rIns="91425" bIns="45700" anchor="t" anchorCtr="0">
            <a:spAutoFit/>
          </a:bodyPr>
          <a:lstStyle/>
          <a:p>
            <a:pPr marL="216000" marR="0" lvl="0" indent="0" algn="l" rtl="0">
              <a:lnSpc>
                <a:spcPct val="100000"/>
              </a:lnSpc>
              <a:spcBef>
                <a:spcPts val="0"/>
              </a:spcBef>
              <a:spcAft>
                <a:spcPts val="0"/>
              </a:spcAft>
              <a:buClr>
                <a:srgbClr val="000000"/>
              </a:buClr>
              <a:buSzPts val="2400"/>
              <a:buFont typeface="Arial"/>
              <a:buNone/>
            </a:pPr>
            <a:r>
              <a:rPr lang="it-IT" sz="2400" b="0" i="0" u="none" strike="noStrike" cap="none">
                <a:solidFill>
                  <a:schemeClr val="dk1"/>
                </a:solidFill>
                <a:latin typeface="Calibri"/>
                <a:ea typeface="Calibri"/>
                <a:cs typeface="Calibri"/>
                <a:sym typeface="Calibri"/>
              </a:rPr>
              <a:t>Partner: </a:t>
            </a:r>
            <a:r>
              <a:rPr lang="it-IT" sz="2400" b="0" i="0" u="none" strike="noStrike" cap="none">
                <a:solidFill>
                  <a:srgbClr val="F5911B"/>
                </a:solidFill>
                <a:latin typeface="Calibri"/>
                <a:ea typeface="Calibri"/>
                <a:cs typeface="Calibri"/>
                <a:sym typeface="Calibri"/>
              </a:rPr>
              <a:t>IAL FVG</a:t>
            </a:r>
            <a:endParaRPr sz="1400" b="0" i="0" u="none" strike="noStrike" cap="none">
              <a:solidFill>
                <a:srgbClr val="000000"/>
              </a:solidFill>
              <a:latin typeface="Arial"/>
              <a:ea typeface="Arial"/>
              <a:cs typeface="Arial"/>
              <a:sym typeface="Arial"/>
            </a:endParaRPr>
          </a:p>
        </p:txBody>
      </p:sp>
      <p:grpSp>
        <p:nvGrpSpPr>
          <p:cNvPr id="52" name="Google Shape;52;p2"/>
          <p:cNvGrpSpPr/>
          <p:nvPr/>
        </p:nvGrpSpPr>
        <p:grpSpPr>
          <a:xfrm>
            <a:off x="7604644" y="2127843"/>
            <a:ext cx="3600000" cy="2556000"/>
            <a:chOff x="6949036" y="2151000"/>
            <a:chExt cx="3600000" cy="2556000"/>
          </a:xfrm>
        </p:grpSpPr>
        <p:sp>
          <p:nvSpPr>
            <p:cNvPr id="53" name="Google Shape;53;p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4" name="Google Shape;54;p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 name="Google Shape;64;p2"/>
          <p:cNvSpPr/>
          <p:nvPr/>
        </p:nvSpPr>
        <p:spPr>
          <a:xfrm>
            <a:off x="655319" y="2127843"/>
            <a:ext cx="5920971" cy="92461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144000" lvl="0">
              <a:buSzPts val="2800"/>
            </a:pPr>
            <a:r>
              <a:rPr lang="en-US" sz="1800" b="1" dirty="0">
                <a:solidFill>
                  <a:schemeClr val="lt1"/>
                </a:solidFill>
                <a:latin typeface="Calibri"/>
                <a:ea typeface="Calibri"/>
                <a:cs typeface="Calibri"/>
                <a:sym typeface="Calibri"/>
              </a:rPr>
              <a:t>Classroom management: keeping the audience involved within the virtual classroom - </a:t>
            </a:r>
            <a:r>
              <a:rPr lang="it-IT" sz="1800" b="1" dirty="0">
                <a:solidFill>
                  <a:schemeClr val="lt1"/>
                </a:solidFill>
                <a:latin typeface="Calibri"/>
                <a:ea typeface="Calibri"/>
                <a:cs typeface="Calibri"/>
                <a:sym typeface="Calibri"/>
              </a:rPr>
              <a:t>M</a:t>
            </a:r>
            <a:r>
              <a:rPr lang="it-IT" sz="1800" b="1" i="0" u="none" strike="noStrike" cap="none" dirty="0">
                <a:solidFill>
                  <a:schemeClr val="lt1"/>
                </a:solidFill>
                <a:latin typeface="Calibri"/>
                <a:ea typeface="Calibri"/>
                <a:cs typeface="Calibri"/>
                <a:sym typeface="Calibri"/>
              </a:rPr>
              <a:t>appe mentali digitali per la collaborazione professionale</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p:nvPr/>
        </p:nvSpPr>
        <p:spPr>
          <a:xfrm>
            <a:off x="451029" y="669816"/>
            <a:ext cx="506125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363" name="Google Shape;363;p48"/>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.1 Introduzione</a:t>
            </a:r>
            <a:endParaRPr sz="2000" b="0" i="0" u="none" strike="noStrike" cap="none">
              <a:solidFill>
                <a:schemeClr val="dk1"/>
              </a:solidFill>
              <a:latin typeface="Calibri"/>
              <a:ea typeface="Calibri"/>
              <a:cs typeface="Calibri"/>
              <a:sym typeface="Calibri"/>
            </a:endParaRPr>
          </a:p>
        </p:txBody>
      </p:sp>
      <p:sp>
        <p:nvSpPr>
          <p:cNvPr id="364" name="Google Shape;364;p48"/>
          <p:cNvSpPr txBox="1"/>
          <p:nvPr/>
        </p:nvSpPr>
        <p:spPr>
          <a:xfrm>
            <a:off x="731838" y="1750443"/>
            <a:ext cx="6600615" cy="3839477"/>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Clr>
                <a:srgbClr val="000000"/>
              </a:buClr>
              <a:buSzPts val="1600"/>
              <a:buFont typeface="Arial"/>
              <a:buNone/>
            </a:pPr>
            <a:r>
              <a:rPr lang="it-IT" sz="1600" b="0" i="0" u="none" strike="noStrike" cap="none" dirty="0">
                <a:solidFill>
                  <a:schemeClr val="dk1"/>
                </a:solidFill>
                <a:latin typeface="Calibri"/>
                <a:ea typeface="Calibri"/>
                <a:cs typeface="Calibri"/>
                <a:sym typeface="Calibri"/>
              </a:rPr>
              <a:t>Fino ad ora hai visto come le mappe mentali possono essere utili in varie attività svolte da una singola persona.</a:t>
            </a:r>
            <a:endParaRPr sz="1400" b="0" i="0" u="none" strike="noStrike" cap="none" dirty="0">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dirty="0">
                <a:solidFill>
                  <a:schemeClr val="dk1"/>
                </a:solidFill>
                <a:latin typeface="Calibri"/>
                <a:ea typeface="Calibri"/>
                <a:cs typeface="Calibri"/>
                <a:sym typeface="Calibri"/>
              </a:rPr>
              <a:t>Le potenzialità delle mappe mentali digitali vengono però sfruttate al massimo quando supportano </a:t>
            </a:r>
            <a:r>
              <a:rPr lang="it-IT" sz="1600" dirty="0">
                <a:solidFill>
                  <a:schemeClr val="dk1"/>
                </a:solidFill>
                <a:latin typeface="Calibri"/>
                <a:ea typeface="Calibri"/>
                <a:cs typeface="Calibri"/>
                <a:sym typeface="Calibri"/>
              </a:rPr>
              <a:t>le </a:t>
            </a:r>
            <a:r>
              <a:rPr lang="it-IT" sz="1600" b="0" i="0" u="none" strike="noStrike" cap="none" dirty="0">
                <a:solidFill>
                  <a:schemeClr val="dk1"/>
                </a:solidFill>
                <a:latin typeface="Calibri"/>
                <a:ea typeface="Calibri"/>
                <a:cs typeface="Calibri"/>
                <a:sym typeface="Calibri"/>
              </a:rPr>
              <a:t>attività che richiedono </a:t>
            </a:r>
            <a:r>
              <a:rPr lang="it-IT" sz="1600" b="0" i="0" u="none" strike="noStrike" cap="none" dirty="0">
                <a:solidFill>
                  <a:srgbClr val="F5911B"/>
                </a:solidFill>
                <a:latin typeface="Calibri"/>
                <a:ea typeface="Calibri"/>
                <a:cs typeface="Calibri"/>
                <a:sym typeface="Calibri"/>
              </a:rPr>
              <a:t>collaborazione</a:t>
            </a:r>
            <a:r>
              <a:rPr lang="it-IT" sz="16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dirty="0">
                <a:solidFill>
                  <a:schemeClr val="dk1"/>
                </a:solidFill>
                <a:latin typeface="Calibri"/>
                <a:ea typeface="Calibri"/>
                <a:cs typeface="Calibri"/>
                <a:sym typeface="Calibri"/>
              </a:rPr>
              <a:t>Probabilmente riesci ad immaginare come possono essere utili nella fase di </a:t>
            </a:r>
            <a:r>
              <a:rPr lang="it-IT" sz="1600" b="0" i="0" u="none" strike="noStrike" cap="none" dirty="0">
                <a:solidFill>
                  <a:srgbClr val="F5911B"/>
                </a:solidFill>
                <a:latin typeface="Calibri"/>
                <a:ea typeface="Calibri"/>
                <a:cs typeface="Calibri"/>
                <a:sym typeface="Calibri"/>
              </a:rPr>
              <a:t>brainstorming di gruppo</a:t>
            </a:r>
            <a:r>
              <a:rPr lang="it-IT" sz="1600" b="0" i="0" u="none" strike="noStrike" cap="none" dirty="0">
                <a:solidFill>
                  <a:schemeClr val="dk1"/>
                </a:solidFill>
                <a:latin typeface="Calibri"/>
                <a:ea typeface="Calibri"/>
                <a:cs typeface="Calibri"/>
                <a:sym typeface="Calibri"/>
              </a:rPr>
              <a:t>: è il loro </a:t>
            </a:r>
            <a:r>
              <a:rPr lang="it-IT" sz="1600" dirty="0">
                <a:solidFill>
                  <a:schemeClr val="dk1"/>
                </a:solidFill>
                <a:latin typeface="Calibri"/>
                <a:ea typeface="Calibri"/>
                <a:cs typeface="Calibri"/>
                <a:sym typeface="Calibri"/>
              </a:rPr>
              <a:t>impiego </a:t>
            </a:r>
            <a:r>
              <a:rPr lang="it-IT" sz="1600" b="0" i="0" u="none" strike="noStrike" cap="none" dirty="0">
                <a:solidFill>
                  <a:schemeClr val="dk1"/>
                </a:solidFill>
                <a:latin typeface="Calibri"/>
                <a:ea typeface="Calibri"/>
                <a:cs typeface="Calibri"/>
                <a:sym typeface="Calibri"/>
              </a:rPr>
              <a:t>tipico e più immediato.</a:t>
            </a:r>
            <a:endParaRPr sz="1400" b="0" i="0" u="none" strike="noStrike" cap="none" dirty="0">
              <a:solidFill>
                <a:srgbClr val="000000"/>
              </a:solidFill>
              <a:latin typeface="Arial"/>
              <a:ea typeface="Arial"/>
              <a:cs typeface="Arial"/>
              <a:sym typeface="Arial"/>
            </a:endParaRPr>
          </a:p>
          <a:p>
            <a:pPr marL="284400" marR="0" lvl="0" indent="0" algn="just" rtl="0">
              <a:lnSpc>
                <a:spcPct val="120000"/>
              </a:lnSpc>
              <a:spcBef>
                <a:spcPts val="0"/>
              </a:spcBef>
              <a:spcAft>
                <a:spcPts val="0"/>
              </a:spcAft>
              <a:buClr>
                <a:srgbClr val="000000"/>
              </a:buClr>
              <a:buSzPts val="1600"/>
              <a:buFont typeface="Arial"/>
              <a:buNone/>
            </a:pPr>
            <a:r>
              <a:rPr lang="it-IT" sz="1600" b="0" i="0" u="none" strike="noStrike" cap="none" dirty="0">
                <a:solidFill>
                  <a:schemeClr val="dk1"/>
                </a:solidFill>
                <a:latin typeface="Calibri"/>
                <a:ea typeface="Calibri"/>
                <a:cs typeface="Calibri"/>
                <a:sym typeface="Calibri"/>
              </a:rPr>
              <a:t>Sai anche che, usando le funzionalità aggiuntive messe a disposizione dagli strumenti digitali, è possibile sfruttarle anche in altre fasi della </a:t>
            </a:r>
            <a:r>
              <a:rPr lang="it-IT" sz="1600" b="0" i="0" u="none" strike="noStrike" cap="none" dirty="0">
                <a:solidFill>
                  <a:srgbClr val="F5911B"/>
                </a:solidFill>
                <a:latin typeface="Calibri"/>
                <a:ea typeface="Calibri"/>
                <a:cs typeface="Calibri"/>
                <a:sym typeface="Calibri"/>
              </a:rPr>
              <a:t>risoluzione di problemi </a:t>
            </a:r>
            <a:r>
              <a:rPr lang="it-IT" sz="1600" b="0" i="0" u="none" strike="noStrike" cap="none" dirty="0">
                <a:solidFill>
                  <a:schemeClr val="dk1"/>
                </a:solidFill>
                <a:latin typeface="Calibri"/>
                <a:ea typeface="Calibri"/>
                <a:cs typeface="Calibri"/>
                <a:sym typeface="Calibri"/>
              </a:rPr>
              <a:t>o dello </a:t>
            </a:r>
            <a:r>
              <a:rPr lang="it-IT" sz="1600" b="0" i="0" u="none" strike="noStrike" cap="none" dirty="0">
                <a:solidFill>
                  <a:srgbClr val="F5911B"/>
                </a:solidFill>
                <a:latin typeface="Calibri"/>
                <a:ea typeface="Calibri"/>
                <a:cs typeface="Calibri"/>
                <a:sym typeface="Calibri"/>
              </a:rPr>
              <a:t>sviluppo di progetti</a:t>
            </a:r>
            <a:r>
              <a:rPr lang="it-IT" sz="16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cxnSp>
        <p:nvCxnSpPr>
          <p:cNvPr id="365" name="Google Shape;365;p48"/>
          <p:cNvCxnSpPr/>
          <p:nvPr/>
        </p:nvCxnSpPr>
        <p:spPr>
          <a:xfrm>
            <a:off x="7522230" y="3605270"/>
            <a:ext cx="1897815" cy="0"/>
          </a:xfrm>
          <a:prstGeom prst="straightConnector1">
            <a:avLst/>
          </a:prstGeom>
          <a:noFill/>
          <a:ln w="9525" cap="flat" cmpd="sng">
            <a:solidFill>
              <a:srgbClr val="F5911B"/>
            </a:solidFill>
            <a:prstDash val="dash"/>
            <a:round/>
            <a:headEnd type="none" w="sm" len="sm"/>
            <a:tailEnd type="none" w="sm" len="sm"/>
          </a:ln>
        </p:spPr>
      </p:cxnSp>
      <p:grpSp>
        <p:nvGrpSpPr>
          <p:cNvPr id="366" name="Google Shape;366;p48"/>
          <p:cNvGrpSpPr/>
          <p:nvPr/>
        </p:nvGrpSpPr>
        <p:grpSpPr>
          <a:xfrm rot="1609073">
            <a:off x="9176772" y="2702348"/>
            <a:ext cx="2493549" cy="1882486"/>
            <a:chOff x="9394402" y="2670894"/>
            <a:chExt cx="2493549" cy="1882486"/>
          </a:xfrm>
        </p:grpSpPr>
        <p:sp>
          <p:nvSpPr>
            <p:cNvPr id="367" name="Google Shape;367;p48"/>
            <p:cNvSpPr/>
            <p:nvPr/>
          </p:nvSpPr>
          <p:spPr>
            <a:xfrm rot="2700000">
              <a:off x="10281288" y="3305049"/>
              <a:ext cx="574903" cy="103069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68" name="Google Shape;368;p48"/>
            <p:cNvSpPr/>
            <p:nvPr/>
          </p:nvSpPr>
          <p:spPr>
            <a:xfrm rot="6806729">
              <a:off x="9694119" y="2737384"/>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69" name="Google Shape;369;p48"/>
            <p:cNvSpPr/>
            <p:nvPr/>
          </p:nvSpPr>
          <p:spPr>
            <a:xfrm rot="-4545934">
              <a:off x="10602505" y="2560892"/>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70" name="Google Shape;370;p48"/>
            <p:cNvSpPr/>
            <p:nvPr/>
          </p:nvSpPr>
          <p:spPr>
            <a:xfrm rot="3781310">
              <a:off x="11010831" y="3548075"/>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9"/>
          <p:cNvSpPr/>
          <p:nvPr/>
        </p:nvSpPr>
        <p:spPr>
          <a:xfrm>
            <a:off x="451029" y="669816"/>
            <a:ext cx="506125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376" name="Google Shape;376;p49"/>
          <p:cNvSpPr txBox="1"/>
          <p:nvPr/>
        </p:nvSpPr>
        <p:spPr>
          <a:xfrm>
            <a:off x="523240" y="1250839"/>
            <a:ext cx="5061250"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Organizzazione di contenuti</a:t>
            </a:r>
            <a:endParaRPr sz="2000" b="0" i="0" u="none" strike="noStrike" cap="none">
              <a:solidFill>
                <a:schemeClr val="dk1"/>
              </a:solidFill>
              <a:latin typeface="Calibri"/>
              <a:ea typeface="Calibri"/>
              <a:cs typeface="Calibri"/>
              <a:sym typeface="Calibri"/>
            </a:endParaRPr>
          </a:p>
        </p:txBody>
      </p:sp>
      <p:sp>
        <p:nvSpPr>
          <p:cNvPr id="377" name="Google Shape;377;p49"/>
          <p:cNvSpPr txBox="1"/>
          <p:nvPr/>
        </p:nvSpPr>
        <p:spPr>
          <a:xfrm>
            <a:off x="731838" y="1759071"/>
            <a:ext cx="6600615" cy="3839477"/>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Clr>
                <a:srgbClr val="000000"/>
              </a:buClr>
              <a:buSzPts val="1600"/>
              <a:buFont typeface="Arial"/>
              <a:buNone/>
            </a:pPr>
            <a:r>
              <a:rPr lang="it-IT" sz="1600" b="1" i="0" u="none" strike="noStrike" cap="none">
                <a:solidFill>
                  <a:schemeClr val="dk1"/>
                </a:solidFill>
                <a:latin typeface="Calibri"/>
                <a:ea typeface="Calibri"/>
                <a:cs typeface="Calibri"/>
                <a:sym typeface="Calibri"/>
              </a:rPr>
              <a:t>Il problema</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Antonio, Beatrice, Carlo e Daniela erano stati incaricati di realizzare un corso digitale di guida "pratica".</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Avevano ricevuto l'</a:t>
            </a:r>
            <a:r>
              <a:rPr lang="it-IT" sz="1600" b="1" i="0" u="none" strike="noStrike" cap="none">
                <a:solidFill>
                  <a:schemeClr val="dk1"/>
                </a:solidFill>
                <a:latin typeface="Calibri"/>
                <a:ea typeface="Calibri"/>
                <a:cs typeface="Calibri"/>
                <a:sym typeface="Calibri"/>
              </a:rPr>
              <a:t>analisi del fabbisogno</a:t>
            </a:r>
            <a:r>
              <a:rPr lang="it-IT" sz="1600" b="0" i="0" u="none" strike="noStrike" cap="none">
                <a:solidFill>
                  <a:schemeClr val="dk1"/>
                </a:solidFill>
                <a:latin typeface="Calibri"/>
                <a:ea typeface="Calibri"/>
                <a:cs typeface="Calibri"/>
                <a:sym typeface="Calibri"/>
              </a:rPr>
              <a:t> con la descrizione di contesto, obiettivi e destinatari. E anche vari </a:t>
            </a:r>
            <a:r>
              <a:rPr lang="it-IT" sz="1600" b="1" i="0" u="none" strike="noStrike" cap="none">
                <a:solidFill>
                  <a:schemeClr val="dk1"/>
                </a:solidFill>
                <a:latin typeface="Calibri"/>
                <a:ea typeface="Calibri"/>
                <a:cs typeface="Calibri"/>
                <a:sym typeface="Calibri"/>
              </a:rPr>
              <a:t>manuali</a:t>
            </a:r>
            <a:r>
              <a:rPr lang="it-IT" sz="1600" b="0" i="0" u="none" strike="noStrike" cap="none">
                <a:solidFill>
                  <a:schemeClr val="dk1"/>
                </a:solidFill>
                <a:latin typeface="Calibri"/>
                <a:ea typeface="Calibri"/>
                <a:cs typeface="Calibri"/>
                <a:sym typeface="Calibri"/>
              </a:rPr>
              <a:t> a cui fare riferimento, da analizzare per scegliere gli argomenti da trattare e definire il dettaglio dei contenuti.</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Potevano contare anche sull'aiuto di un </a:t>
            </a:r>
            <a:r>
              <a:rPr lang="it-IT" sz="1600" b="1" i="0" u="none" strike="noStrike" cap="none">
                <a:solidFill>
                  <a:schemeClr val="dk1"/>
                </a:solidFill>
                <a:latin typeface="Calibri"/>
                <a:ea typeface="Calibri"/>
                <a:cs typeface="Calibri"/>
                <a:sym typeface="Calibri"/>
              </a:rPr>
              <a:t>esperto</a:t>
            </a:r>
            <a:r>
              <a:rPr lang="it-IT" sz="1600" b="0" i="0" u="none" strike="noStrike" cap="none">
                <a:solidFill>
                  <a:schemeClr val="dk1"/>
                </a:solidFill>
                <a:latin typeface="Calibri"/>
                <a:ea typeface="Calibri"/>
                <a:cs typeface="Calibri"/>
                <a:sym typeface="Calibri"/>
              </a:rPr>
              <a:t>, ma per poco tempo e in momenti non programmabili a priori.</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Visti gli impegni di ciascuno, anche loro potevano </a:t>
            </a:r>
            <a:r>
              <a:rPr lang="it-IT" sz="1600" b="1" i="0" u="none" strike="noStrike" cap="none">
                <a:solidFill>
                  <a:schemeClr val="dk1"/>
                </a:solidFill>
                <a:latin typeface="Calibri"/>
                <a:ea typeface="Calibri"/>
                <a:cs typeface="Calibri"/>
                <a:sym typeface="Calibri"/>
              </a:rPr>
              <a:t>incontrarsi solo saltuariamente</a:t>
            </a:r>
            <a:r>
              <a:rPr lang="it-IT" sz="1600" b="0" i="0" u="none" strike="noStrike" cap="none">
                <a:solidFill>
                  <a:schemeClr val="dk1"/>
                </a:solidFill>
                <a:latin typeface="Calibri"/>
                <a:ea typeface="Calibri"/>
                <a:cs typeface="Calibri"/>
                <a:sym typeface="Calibri"/>
              </a:rPr>
              <a:t>, e il tempo stringeva: serviva costruire una squadra e anche un sistema per lavorare in modo efficiente.</a:t>
            </a:r>
            <a:endParaRPr sz="1600" b="0" i="0" u="none" strike="noStrike" cap="none">
              <a:solidFill>
                <a:schemeClr val="dk1"/>
              </a:solidFill>
              <a:latin typeface="Calibri"/>
              <a:ea typeface="Calibri"/>
              <a:cs typeface="Calibri"/>
              <a:sym typeface="Calibri"/>
            </a:endParaRPr>
          </a:p>
        </p:txBody>
      </p:sp>
      <p:cxnSp>
        <p:nvCxnSpPr>
          <p:cNvPr id="378" name="Google Shape;378;p49"/>
          <p:cNvCxnSpPr/>
          <p:nvPr/>
        </p:nvCxnSpPr>
        <p:spPr>
          <a:xfrm>
            <a:off x="7522230" y="3605270"/>
            <a:ext cx="1897815" cy="0"/>
          </a:xfrm>
          <a:prstGeom prst="straightConnector1">
            <a:avLst/>
          </a:prstGeom>
          <a:noFill/>
          <a:ln w="9525" cap="flat" cmpd="sng">
            <a:solidFill>
              <a:srgbClr val="F5911B"/>
            </a:solidFill>
            <a:prstDash val="dash"/>
            <a:round/>
            <a:headEnd type="none" w="sm" len="sm"/>
            <a:tailEnd type="none" w="sm" len="sm"/>
          </a:ln>
        </p:spPr>
      </p:cxnSp>
      <p:sp>
        <p:nvSpPr>
          <p:cNvPr id="379" name="Google Shape;379;p49"/>
          <p:cNvSpPr/>
          <p:nvPr/>
        </p:nvSpPr>
        <p:spPr>
          <a:xfrm>
            <a:off x="9734197" y="2760454"/>
            <a:ext cx="1616991" cy="1513649"/>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p:nvPr/>
        </p:nvSpPr>
        <p:spPr>
          <a:xfrm>
            <a:off x="451029" y="669816"/>
            <a:ext cx="506125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385" name="Google Shape;385;p50"/>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Una soluzione con le mappe mentali digitali (1)</a:t>
            </a:r>
            <a:endParaRPr sz="2000" b="0" i="0" u="none" strike="noStrike" cap="none">
              <a:solidFill>
                <a:schemeClr val="dk1"/>
              </a:solidFill>
              <a:latin typeface="Calibri"/>
              <a:ea typeface="Calibri"/>
              <a:cs typeface="Calibri"/>
              <a:sym typeface="Calibri"/>
            </a:endParaRPr>
          </a:p>
        </p:txBody>
      </p:sp>
      <p:sp>
        <p:nvSpPr>
          <p:cNvPr id="386" name="Google Shape;386;p50"/>
          <p:cNvSpPr txBox="1"/>
          <p:nvPr/>
        </p:nvSpPr>
        <p:spPr>
          <a:xfrm>
            <a:off x="731838" y="1793575"/>
            <a:ext cx="6600615" cy="3968868"/>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Clr>
                <a:srgbClr val="000000"/>
              </a:buClr>
              <a:buSzPts val="1600"/>
              <a:buFont typeface="Arial"/>
              <a:buNone/>
            </a:pPr>
            <a:r>
              <a:rPr lang="it-IT" sz="1600" b="0" i="1" u="none" strike="noStrike" cap="none">
                <a:solidFill>
                  <a:srgbClr val="F5911B"/>
                </a:solidFill>
                <a:latin typeface="Calibri"/>
                <a:ea typeface="Calibri"/>
                <a:cs typeface="Calibri"/>
                <a:sym typeface="Calibri"/>
              </a:rPr>
              <a:t>Se ti sei già trovato in una situazione simile, che soluzione hai adottato? </a:t>
            </a:r>
            <a:br>
              <a:rPr lang="it-IT" sz="1600" b="0" i="1" u="none" strike="noStrike" cap="none">
                <a:solidFill>
                  <a:srgbClr val="F5911B"/>
                </a:solidFill>
                <a:latin typeface="Calibri"/>
                <a:ea typeface="Calibri"/>
                <a:cs typeface="Calibri"/>
                <a:sym typeface="Calibri"/>
              </a:rPr>
            </a:br>
            <a:r>
              <a:rPr lang="it-IT" sz="1600" b="0" i="1" u="none" strike="noStrike" cap="none">
                <a:solidFill>
                  <a:srgbClr val="F5911B"/>
                </a:solidFill>
                <a:latin typeface="Calibri"/>
                <a:ea typeface="Calibri"/>
                <a:cs typeface="Calibri"/>
                <a:sym typeface="Calibri"/>
              </a:rPr>
              <a:t>Se invece non ti è capitato sino ad ora, riesci a immaginarne una?</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just" rtl="0">
              <a:lnSpc>
                <a:spcPct val="12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Antonio, Beatrice, Carlo e Daniela si sono divisi i manuali di riferimento in modo che ognuno, quando ha avuto il tempo, ha potuto studiarli autonomamente.</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Poi si sono incontrati e hanno deciso di </a:t>
            </a:r>
            <a:r>
              <a:rPr lang="it-IT" sz="1600" b="1" i="0" u="none" strike="noStrike" cap="none">
                <a:solidFill>
                  <a:schemeClr val="dk1"/>
                </a:solidFill>
                <a:latin typeface="Calibri"/>
                <a:ea typeface="Calibri"/>
                <a:cs typeface="Calibri"/>
                <a:sym typeface="Calibri"/>
              </a:rPr>
              <a:t>aiutarsi con una mappa mentale digitale </a:t>
            </a:r>
            <a:r>
              <a:rPr lang="it-IT" sz="1600" b="0" i="0" u="none" strike="noStrike" cap="none">
                <a:solidFill>
                  <a:schemeClr val="dk1"/>
                </a:solidFill>
                <a:latin typeface="Calibri"/>
                <a:ea typeface="Calibri"/>
                <a:cs typeface="Calibri"/>
                <a:sym typeface="Calibri"/>
              </a:rPr>
              <a:t>per tenere traccia del loro lavoro.</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1200"/>
              </a:spcBef>
              <a:spcAft>
                <a:spcPts val="0"/>
              </a:spcAft>
              <a:buClr>
                <a:srgbClr val="000000"/>
              </a:buClr>
              <a:buSzPts val="1600"/>
              <a:buFont typeface="Arial"/>
              <a:buNone/>
            </a:pPr>
            <a:r>
              <a:rPr lang="it-IT" sz="1600" b="1" i="1" u="none" strike="noStrike" cap="none">
                <a:solidFill>
                  <a:schemeClr val="dk1"/>
                </a:solidFill>
                <a:latin typeface="Calibri"/>
                <a:ea typeface="Calibri"/>
                <a:cs typeface="Calibri"/>
                <a:sym typeface="Calibri"/>
              </a:rPr>
              <a:t>NOTA CHE… </a:t>
            </a:r>
            <a:r>
              <a:rPr lang="it-IT" sz="1600" b="0" i="1" u="none" strike="noStrike" cap="none">
                <a:solidFill>
                  <a:srgbClr val="F5911B"/>
                </a:solidFill>
                <a:latin typeface="Calibri"/>
                <a:ea typeface="Calibri"/>
                <a:cs typeface="Calibri"/>
                <a:sym typeface="Calibri"/>
              </a:rPr>
              <a:t>non era indispensabile che si incontrassero in presenza </a:t>
            </a:r>
            <a:r>
              <a:rPr lang="it-IT" sz="1600" b="0" i="1" u="none" strike="noStrike" cap="none">
                <a:solidFill>
                  <a:schemeClr val="dk1"/>
                </a:solidFill>
                <a:latin typeface="Calibri"/>
                <a:ea typeface="Calibri"/>
                <a:cs typeface="Calibri"/>
                <a:sym typeface="Calibri"/>
              </a:rPr>
              <a:t>perché, come hai visto, esistono strumenti digitali per il disegno di mappe mentali che consentono di condividerle tra più utenti e di vedere in tempo reale le modifiche apportate da ciascuno.</a:t>
            </a:r>
            <a:endParaRPr sz="1600" b="0" i="1" u="none" strike="noStrike" cap="none">
              <a:solidFill>
                <a:schemeClr val="dk1"/>
              </a:solidFill>
              <a:latin typeface="Calibri"/>
              <a:ea typeface="Calibri"/>
              <a:cs typeface="Calibri"/>
              <a:sym typeface="Calibri"/>
            </a:endParaRPr>
          </a:p>
        </p:txBody>
      </p:sp>
      <p:cxnSp>
        <p:nvCxnSpPr>
          <p:cNvPr id="387" name="Google Shape;387;p50"/>
          <p:cNvCxnSpPr/>
          <p:nvPr/>
        </p:nvCxnSpPr>
        <p:spPr>
          <a:xfrm>
            <a:off x="7522230" y="3605270"/>
            <a:ext cx="2467159" cy="0"/>
          </a:xfrm>
          <a:prstGeom prst="straightConnector1">
            <a:avLst/>
          </a:prstGeom>
          <a:noFill/>
          <a:ln w="9525" cap="flat" cmpd="sng">
            <a:solidFill>
              <a:srgbClr val="F5911B"/>
            </a:solidFill>
            <a:prstDash val="dash"/>
            <a:round/>
            <a:headEnd type="none" w="sm" len="sm"/>
            <a:tailEnd type="none" w="sm" len="sm"/>
          </a:ln>
        </p:spPr>
      </p:cxnSp>
      <p:grpSp>
        <p:nvGrpSpPr>
          <p:cNvPr id="388" name="Google Shape;388;p50"/>
          <p:cNvGrpSpPr/>
          <p:nvPr/>
        </p:nvGrpSpPr>
        <p:grpSpPr>
          <a:xfrm>
            <a:off x="10207680" y="2917800"/>
            <a:ext cx="1440000" cy="1022400"/>
            <a:chOff x="6949036" y="2151000"/>
            <a:chExt cx="3600000" cy="2556000"/>
          </a:xfrm>
        </p:grpSpPr>
        <p:sp>
          <p:nvSpPr>
            <p:cNvPr id="389" name="Google Shape;389;p5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90" name="Google Shape;390;p5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5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5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5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5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5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5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5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5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5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p:nvPr/>
        </p:nvSpPr>
        <p:spPr>
          <a:xfrm>
            <a:off x="451029" y="669816"/>
            <a:ext cx="506125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405" name="Google Shape;405;p51"/>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Una soluzione con le mappe mentali digitali (2)</a:t>
            </a:r>
            <a:endParaRPr sz="2000" b="0" i="0" u="none" strike="noStrike" cap="none">
              <a:solidFill>
                <a:schemeClr val="dk1"/>
              </a:solidFill>
              <a:latin typeface="Calibri"/>
              <a:ea typeface="Calibri"/>
              <a:cs typeface="Calibri"/>
              <a:sym typeface="Calibri"/>
            </a:endParaRPr>
          </a:p>
        </p:txBody>
      </p:sp>
      <p:sp>
        <p:nvSpPr>
          <p:cNvPr id="406" name="Google Shape;406;p51"/>
          <p:cNvSpPr txBox="1"/>
          <p:nvPr/>
        </p:nvSpPr>
        <p:spPr>
          <a:xfrm>
            <a:off x="662827" y="2233884"/>
            <a:ext cx="6022645" cy="2786693"/>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Insieme hanno scelto lo strumento digitale da utilizzare, poi hanno "eletto" Antonio come "segretario" della riunione: è stato lui a creare la mappa e a modificarla durante la discussione.</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1800"/>
              </a:spcBef>
              <a:spcAft>
                <a:spcPts val="0"/>
              </a:spcAft>
              <a:buClr>
                <a:srgbClr val="000000"/>
              </a:buClr>
              <a:buSzPts val="1600"/>
              <a:buFont typeface="Arial"/>
              <a:buNone/>
            </a:pPr>
            <a:r>
              <a:rPr lang="it-IT" sz="1600" b="1" i="1" u="none" strike="noStrike" cap="none">
                <a:solidFill>
                  <a:schemeClr val="dk1"/>
                </a:solidFill>
                <a:latin typeface="Calibri"/>
                <a:ea typeface="Calibri"/>
                <a:cs typeface="Calibri"/>
                <a:sym typeface="Calibri"/>
              </a:rPr>
              <a:t>NOTA CHE… </a:t>
            </a:r>
            <a:r>
              <a:rPr lang="it-IT" sz="1600" b="0" i="1" u="none" strike="noStrike" cap="none">
                <a:solidFill>
                  <a:srgbClr val="F5911B"/>
                </a:solidFill>
                <a:latin typeface="Calibri"/>
                <a:ea typeface="Calibri"/>
                <a:cs typeface="Calibri"/>
                <a:sym typeface="Calibri"/>
              </a:rPr>
              <a:t>avrebbero potuto occuparsi tutti quanti di modificare la mappa</a:t>
            </a:r>
            <a:r>
              <a:rPr lang="it-IT" sz="1600" b="0" i="1" u="none" strike="noStrike" cap="none">
                <a:solidFill>
                  <a:schemeClr val="dk1"/>
                </a:solidFill>
                <a:latin typeface="Calibri"/>
                <a:ea typeface="Calibri"/>
                <a:cs typeface="Calibri"/>
                <a:sym typeface="Calibri"/>
              </a:rPr>
              <a:t>, perché tecnicamente è fattibile. </a:t>
            </a:r>
            <a:br>
              <a:rPr lang="it-IT" sz="1600" b="0" i="1" u="none" strike="noStrike" cap="none">
                <a:solidFill>
                  <a:schemeClr val="dk1"/>
                </a:solidFill>
                <a:latin typeface="Calibri"/>
                <a:ea typeface="Calibri"/>
                <a:cs typeface="Calibri"/>
                <a:sym typeface="Calibri"/>
              </a:rPr>
            </a:br>
            <a:r>
              <a:rPr lang="it-IT" sz="1600" b="0" i="1" u="none" strike="noStrike" cap="none">
                <a:solidFill>
                  <a:schemeClr val="dk1"/>
                </a:solidFill>
                <a:latin typeface="Calibri"/>
                <a:ea typeface="Calibri"/>
                <a:cs typeface="Calibri"/>
                <a:sym typeface="Calibri"/>
              </a:rPr>
              <a:t>Però in genere durante la prima riunione le modifiche apportate sono numerose e strutturali: per questo </a:t>
            </a:r>
            <a:r>
              <a:rPr lang="it-IT" sz="1600" b="0" i="1" u="none" strike="noStrike" cap="none">
                <a:solidFill>
                  <a:srgbClr val="F5911B"/>
                </a:solidFill>
                <a:latin typeface="Calibri"/>
                <a:ea typeface="Calibri"/>
                <a:cs typeface="Calibri"/>
                <a:sym typeface="Calibri"/>
              </a:rPr>
              <a:t>è meglio che in una prima fase ci sia un unico incaricato ad aggiornarla</a:t>
            </a:r>
            <a:r>
              <a:rPr lang="it-IT" sz="1600" b="0" i="1" u="none" strike="noStrike" cap="none">
                <a:solidFill>
                  <a:schemeClr val="dk1"/>
                </a:solidFill>
                <a:latin typeface="Calibri"/>
                <a:ea typeface="Calibri"/>
                <a:cs typeface="Calibri"/>
                <a:sym typeface="Calibri"/>
              </a:rPr>
              <a:t>.</a:t>
            </a: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07" name="Google Shape;407;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47775" y="2625826"/>
            <a:ext cx="4153176" cy="2201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p:nvPr/>
        </p:nvSpPr>
        <p:spPr>
          <a:xfrm>
            <a:off x="451029" y="669816"/>
            <a:ext cx="506125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413" name="Google Shape;413;p52"/>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Una soluzione con le mappe mentali digitali (3)</a:t>
            </a:r>
            <a:endParaRPr sz="2000" b="0" i="0" u="none" strike="noStrike" cap="none">
              <a:solidFill>
                <a:schemeClr val="dk1"/>
              </a:solidFill>
              <a:latin typeface="Calibri"/>
              <a:ea typeface="Calibri"/>
              <a:cs typeface="Calibri"/>
              <a:sym typeface="Calibri"/>
            </a:endParaRPr>
          </a:p>
        </p:txBody>
      </p:sp>
      <p:sp>
        <p:nvSpPr>
          <p:cNvPr id="414" name="Google Shape;414;p52"/>
          <p:cNvSpPr txBox="1"/>
          <p:nvPr/>
        </p:nvSpPr>
        <p:spPr>
          <a:xfrm>
            <a:off x="731850" y="1854325"/>
            <a:ext cx="5991000" cy="38766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Sulla base di quanto avevano studiato, Antonio, Beatrice, Carlo e Daniela hanno annotato in ordine sparso gli argomenti che venivano trattati e che sembravano pertinenti agli obiettivi e al gruppo target del corso. Un vero brainstorming!</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r>
              <a:rPr lang="it-IT" sz="1600" b="1" i="1" u="none" strike="noStrike" cap="none">
                <a:solidFill>
                  <a:schemeClr val="dk1"/>
                </a:solidFill>
                <a:latin typeface="Calibri"/>
                <a:ea typeface="Calibri"/>
                <a:cs typeface="Calibri"/>
                <a:sym typeface="Calibri"/>
              </a:rPr>
              <a:t>NOTA CHE… </a:t>
            </a:r>
            <a:r>
              <a:rPr lang="it-IT" sz="1600" b="0" i="1" u="none" strike="noStrike" cap="none">
                <a:solidFill>
                  <a:srgbClr val="F5911B"/>
                </a:solidFill>
                <a:latin typeface="Calibri"/>
                <a:ea typeface="Calibri"/>
                <a:cs typeface="Calibri"/>
                <a:sym typeface="Calibri"/>
              </a:rPr>
              <a:t>avrebbero potuto lavorare in modo diverso</a:t>
            </a:r>
            <a:r>
              <a:rPr lang="it-IT" sz="1600" b="0" i="1" u="none" strike="noStrike" cap="none">
                <a:solidFill>
                  <a:schemeClr val="dk1"/>
                </a:solidFill>
                <a:latin typeface="Calibri"/>
                <a:ea typeface="Calibri"/>
                <a:cs typeface="Calibri"/>
                <a:sym typeface="Calibri"/>
              </a:rPr>
              <a:t>, pensando prima i macro-argomenti, per aggiungere solo dopo quelli di dettaglio di ciascuno: è la modalità quasi obbligata quando si utilizza una mappa mentale manuale, che non ha la stessa libertà di riorganizzazione di quelle digitali.</a:t>
            </a:r>
            <a:br>
              <a:rPr lang="it-IT" sz="1600" b="0" i="1" u="none" strike="noStrike" cap="none">
                <a:solidFill>
                  <a:schemeClr val="dk1"/>
                </a:solidFill>
                <a:latin typeface="Calibri"/>
                <a:ea typeface="Calibri"/>
                <a:cs typeface="Calibri"/>
                <a:sym typeface="Calibri"/>
              </a:rPr>
            </a:br>
            <a:r>
              <a:rPr lang="it-IT" sz="1600" b="0" i="1" u="none" strike="noStrike" cap="none">
                <a:solidFill>
                  <a:srgbClr val="F5911B"/>
                </a:solidFill>
                <a:latin typeface="Calibri"/>
                <a:ea typeface="Calibri"/>
                <a:cs typeface="Calibri"/>
                <a:sym typeface="Calibri"/>
              </a:rPr>
              <a:t>Richiede però la capacità individuare già dall'inizio delle categorie </a:t>
            </a:r>
            <a:r>
              <a:rPr lang="it-IT" sz="1600" b="0" i="1" u="none" strike="noStrike" cap="none">
                <a:solidFill>
                  <a:schemeClr val="dk1"/>
                </a:solidFill>
                <a:latin typeface="Calibri"/>
                <a:ea typeface="Calibri"/>
                <a:cs typeface="Calibri"/>
                <a:sym typeface="Calibri"/>
              </a:rPr>
              <a:t>fra gli argomenti da trattare: questo è più semplice per materie che ci sono già in parte note, meno per quelle che conosciamo poco.</a:t>
            </a: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15" name="Google Shape;415;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06850" y="2432550"/>
            <a:ext cx="5191824" cy="27201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3"/>
          <p:cNvSpPr/>
          <p:nvPr/>
        </p:nvSpPr>
        <p:spPr>
          <a:xfrm>
            <a:off x="451029" y="669816"/>
            <a:ext cx="506125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421" name="Google Shape;421;p53"/>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Una soluzione con le mappe mentali digitali (4)</a:t>
            </a:r>
            <a:endParaRPr sz="2000" b="0" i="0" u="none" strike="noStrike" cap="none">
              <a:solidFill>
                <a:schemeClr val="dk1"/>
              </a:solidFill>
              <a:latin typeface="Calibri"/>
              <a:ea typeface="Calibri"/>
              <a:cs typeface="Calibri"/>
              <a:sym typeface="Calibri"/>
            </a:endParaRPr>
          </a:p>
        </p:txBody>
      </p:sp>
      <p:sp>
        <p:nvSpPr>
          <p:cNvPr id="422" name="Google Shape;422;p53"/>
          <p:cNvSpPr txBox="1"/>
          <p:nvPr/>
        </p:nvSpPr>
        <p:spPr>
          <a:xfrm>
            <a:off x="731838" y="1940583"/>
            <a:ext cx="6152041" cy="3390541"/>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Quando hanno terminato di annotare gli argomenti, Antonio, Beatrice, Carlo e Daniela li hanno ri-valutati per eliminare ciò che non sembrava interessante o troppo dettagliato.</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r>
              <a:rPr lang="it-IT" sz="1600" b="1" i="1" u="none" strike="noStrike" cap="none">
                <a:solidFill>
                  <a:schemeClr val="dk1"/>
                </a:solidFill>
                <a:latin typeface="Calibri"/>
                <a:ea typeface="Calibri"/>
                <a:cs typeface="Calibri"/>
                <a:sym typeface="Calibri"/>
              </a:rPr>
              <a:t>NOTA CHE…</a:t>
            </a:r>
            <a:r>
              <a:rPr lang="it-IT" sz="1600" b="0" i="1" u="none" strike="noStrike" cap="none">
                <a:solidFill>
                  <a:schemeClr val="dk1"/>
                </a:solidFill>
                <a:latin typeface="Calibri"/>
                <a:ea typeface="Calibri"/>
                <a:cs typeface="Calibri"/>
                <a:sym typeface="Calibri"/>
              </a:rPr>
              <a:t> </a:t>
            </a:r>
            <a:r>
              <a:rPr lang="it-IT" sz="1600" b="0" i="1" u="none" strike="noStrike" cap="none">
                <a:solidFill>
                  <a:srgbClr val="F5911B"/>
                </a:solidFill>
                <a:latin typeface="Calibri"/>
                <a:ea typeface="Calibri"/>
                <a:cs typeface="Calibri"/>
                <a:sym typeface="Calibri"/>
              </a:rPr>
              <a:t>è utile che a questo punto la mappa digitale sia condivisa con l'esperto</a:t>
            </a:r>
            <a:r>
              <a:rPr lang="it-IT" sz="1600" b="0" i="1" u="none" strike="noStrike" cap="none">
                <a:solidFill>
                  <a:schemeClr val="dk1"/>
                </a:solidFill>
                <a:latin typeface="Calibri"/>
                <a:ea typeface="Calibri"/>
                <a:cs typeface="Calibri"/>
                <a:sym typeface="Calibri"/>
              </a:rPr>
              <a:t>, e la riunione aggiornata a quando avrà </a:t>
            </a:r>
            <a:r>
              <a:rPr lang="it-IT" sz="1600" i="1">
                <a:solidFill>
                  <a:schemeClr val="dk1"/>
                </a:solidFill>
                <a:latin typeface="Calibri"/>
                <a:ea typeface="Calibri"/>
                <a:cs typeface="Calibri"/>
                <a:sym typeface="Calibri"/>
              </a:rPr>
              <a:t>v</a:t>
            </a:r>
            <a:r>
              <a:rPr lang="it-IT" sz="1600" b="0" i="1" u="none" strike="noStrike" cap="none">
                <a:solidFill>
                  <a:schemeClr val="dk1"/>
                </a:solidFill>
                <a:latin typeface="Calibri"/>
                <a:ea typeface="Calibri"/>
                <a:cs typeface="Calibri"/>
                <a:sym typeface="Calibri"/>
              </a:rPr>
              <a:t>erificato che, tra gli argomenti censiti, ci siano tutti e soli quelli che reputa appropriati.</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0"/>
              </a:spcBef>
              <a:spcAft>
                <a:spcPts val="0"/>
              </a:spcAft>
              <a:buClr>
                <a:srgbClr val="000000"/>
              </a:buClr>
              <a:buSzPts val="1600"/>
              <a:buFont typeface="Arial"/>
              <a:buNone/>
            </a:pPr>
            <a:r>
              <a:rPr lang="it-IT" sz="1600" b="0" i="1" u="none" strike="noStrike" cap="none">
                <a:solidFill>
                  <a:schemeClr val="dk1"/>
                </a:solidFill>
                <a:latin typeface="Calibri"/>
                <a:ea typeface="Calibri"/>
                <a:cs typeface="Calibri"/>
                <a:sym typeface="Calibri"/>
              </a:rPr>
              <a:t>Se il tool lo consente, l'esperto potrà anche </a:t>
            </a:r>
            <a:r>
              <a:rPr lang="it-IT" sz="1600" b="0" i="1" u="none" strike="noStrike" cap="none">
                <a:solidFill>
                  <a:srgbClr val="F5911B"/>
                </a:solidFill>
                <a:latin typeface="Calibri"/>
                <a:ea typeface="Calibri"/>
                <a:cs typeface="Calibri"/>
                <a:sym typeface="Calibri"/>
              </a:rPr>
              <a:t>aggiungere i commenti direttamente nella mappa</a:t>
            </a:r>
            <a:r>
              <a:rPr lang="it-IT" sz="1600" b="0" i="1" u="none" strike="noStrike" cap="none">
                <a:solidFill>
                  <a:schemeClr val="dk1"/>
                </a:solidFill>
                <a:latin typeface="Calibri"/>
                <a:ea typeface="Calibri"/>
                <a:cs typeface="Calibri"/>
                <a:sym typeface="Calibri"/>
              </a:rPr>
              <a:t> per comunicare le motivazioni delle sue scelte.</a:t>
            </a: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23" name="Google Shape;423;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9615" y="2350513"/>
            <a:ext cx="4703081" cy="25706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4"/>
          <p:cNvSpPr/>
          <p:nvPr/>
        </p:nvSpPr>
        <p:spPr>
          <a:xfrm>
            <a:off x="451029" y="669816"/>
            <a:ext cx="506125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429" name="Google Shape;429;p54"/>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Una soluzione con le mappe mentali digitali (5)</a:t>
            </a:r>
            <a:endParaRPr sz="2000" b="0" i="0" u="none" strike="noStrike" cap="none">
              <a:solidFill>
                <a:schemeClr val="dk1"/>
              </a:solidFill>
              <a:latin typeface="Calibri"/>
              <a:ea typeface="Calibri"/>
              <a:cs typeface="Calibri"/>
              <a:sym typeface="Calibri"/>
            </a:endParaRPr>
          </a:p>
        </p:txBody>
      </p:sp>
      <p:sp>
        <p:nvSpPr>
          <p:cNvPr id="430" name="Google Shape;430;p54"/>
          <p:cNvSpPr txBox="1"/>
          <p:nvPr/>
        </p:nvSpPr>
        <p:spPr>
          <a:xfrm>
            <a:off x="731838" y="1739427"/>
            <a:ext cx="6392016" cy="4143788"/>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rgbClr val="000000"/>
              </a:buClr>
              <a:buSzPts val="1600"/>
              <a:buFont typeface="Arial"/>
              <a:buNone/>
            </a:pPr>
            <a:r>
              <a:rPr lang="it-IT" sz="1600">
                <a:solidFill>
                  <a:schemeClr val="dk1"/>
                </a:solidFill>
                <a:latin typeface="Calibri"/>
                <a:ea typeface="Calibri"/>
                <a:cs typeface="Calibri"/>
                <a:sym typeface="Calibri"/>
              </a:rPr>
              <a:t>In gruppo di lavoro, con</a:t>
            </a:r>
            <a:r>
              <a:rPr lang="it-IT" sz="1600" b="0" i="0" u="none" strike="noStrike" cap="none">
                <a:solidFill>
                  <a:schemeClr val="dk1"/>
                </a:solidFill>
                <a:latin typeface="Calibri"/>
                <a:ea typeface="Calibri"/>
                <a:cs typeface="Calibri"/>
                <a:sym typeface="Calibri"/>
              </a:rPr>
              <a:t> davanti agli occhi tutti e soli gli argomenti che sembrava utile trattare nel loro corso, ha ragionato su come potevano essere raggruppati in </a:t>
            </a:r>
            <a:r>
              <a:rPr lang="it-IT" sz="1600" b="1" i="0" u="none" strike="noStrike" cap="none">
                <a:solidFill>
                  <a:schemeClr val="dk1"/>
                </a:solidFill>
                <a:latin typeface="Calibri"/>
                <a:ea typeface="Calibri"/>
                <a:cs typeface="Calibri"/>
                <a:sym typeface="Calibri"/>
              </a:rPr>
              <a:t>macro sezioni</a:t>
            </a:r>
            <a:r>
              <a:rPr lang="it-IT" sz="1600" b="0" i="0" u="none" strike="noStrike" cap="none">
                <a:solidFill>
                  <a:schemeClr val="dk1"/>
                </a:solidFill>
                <a:latin typeface="Calibri"/>
                <a:ea typeface="Calibri"/>
                <a:cs typeface="Calibri"/>
                <a:sym typeface="Calibri"/>
              </a:rPr>
              <a:t>. All'interno di ciascuna hanno definito anche l'eventuale ordine espositivo degli argomenti.</a:t>
            </a:r>
            <a:endParaRPr sz="1600" b="1" i="0" u="none" strike="noStrike" cap="none">
              <a:solidFill>
                <a:schemeClr val="dk1"/>
              </a:solidFill>
              <a:latin typeface="Calibri"/>
              <a:ea typeface="Calibri"/>
              <a:cs typeface="Calibri"/>
              <a:sym typeface="Calibri"/>
            </a:endParaRPr>
          </a:p>
          <a:p>
            <a:pPr marL="284400" lvl="0" indent="0" algn="l" rtl="0">
              <a:lnSpc>
                <a:spcPct val="120000"/>
              </a:lnSpc>
              <a:spcBef>
                <a:spcPts val="1200"/>
              </a:spcBef>
              <a:spcAft>
                <a:spcPts val="0"/>
              </a:spcAft>
              <a:buClr>
                <a:schemeClr val="dk1"/>
              </a:buClr>
              <a:buSzPts val="1600"/>
              <a:buFont typeface="Arial"/>
              <a:buNone/>
            </a:pPr>
            <a:r>
              <a:rPr lang="it-IT" sz="1600" b="1" i="1">
                <a:solidFill>
                  <a:schemeClr val="dk1"/>
                </a:solidFill>
                <a:latin typeface="Calibri"/>
                <a:ea typeface="Calibri"/>
                <a:cs typeface="Calibri"/>
                <a:sym typeface="Calibri"/>
              </a:rPr>
              <a:t>NOTA CHE…</a:t>
            </a:r>
            <a:r>
              <a:rPr lang="it-IT" sz="1600" i="1">
                <a:solidFill>
                  <a:schemeClr val="dk1"/>
                </a:solidFill>
                <a:latin typeface="Calibri"/>
                <a:ea typeface="Calibri"/>
                <a:cs typeface="Calibri"/>
                <a:sym typeface="Calibri"/>
              </a:rPr>
              <a:t> </a:t>
            </a:r>
            <a:r>
              <a:rPr lang="it-IT" sz="1600" i="1">
                <a:solidFill>
                  <a:srgbClr val="F5911B"/>
                </a:solidFill>
                <a:latin typeface="Calibri"/>
                <a:ea typeface="Calibri"/>
                <a:cs typeface="Calibri"/>
                <a:sym typeface="Calibri"/>
              </a:rPr>
              <a:t>la struttura radiale della mappa è adeguata a descrivere il modo in cui il fruitore del corso "incontrerà" i diversi argomenti quando le macro sezioni possono essere fruite con un ordine libero </a:t>
            </a:r>
            <a:br>
              <a:rPr lang="it-IT" sz="1600" i="1">
                <a:solidFill>
                  <a:srgbClr val="F5911B"/>
                </a:solidFill>
                <a:latin typeface="Calibri"/>
                <a:ea typeface="Calibri"/>
                <a:cs typeface="Calibri"/>
                <a:sym typeface="Calibri"/>
              </a:rPr>
            </a:br>
            <a:r>
              <a:rPr lang="it-IT" sz="1600" i="1">
                <a:solidFill>
                  <a:srgbClr val="F5911B"/>
                </a:solidFill>
                <a:latin typeface="Calibri"/>
                <a:ea typeface="Calibri"/>
                <a:cs typeface="Calibri"/>
                <a:sym typeface="Calibri"/>
              </a:rPr>
              <a:t>(navigazione orizzontale)</a:t>
            </a:r>
            <a:r>
              <a:rPr lang="it-IT" sz="1600" i="1">
                <a:solidFill>
                  <a:schemeClr val="dk1"/>
                </a:solidFill>
                <a:latin typeface="Calibri"/>
                <a:ea typeface="Calibri"/>
                <a:cs typeface="Calibri"/>
                <a:sym typeface="Calibri"/>
              </a:rPr>
              <a:t>.</a:t>
            </a:r>
            <a:endParaRPr>
              <a:solidFill>
                <a:schemeClr val="dk1"/>
              </a:solidFill>
            </a:endParaRPr>
          </a:p>
          <a:p>
            <a:pPr marL="284400" lvl="0" indent="0" algn="l" rtl="0">
              <a:lnSpc>
                <a:spcPct val="120000"/>
              </a:lnSpc>
              <a:spcBef>
                <a:spcPts val="0"/>
              </a:spcBef>
              <a:spcAft>
                <a:spcPts val="0"/>
              </a:spcAft>
              <a:buClr>
                <a:schemeClr val="dk1"/>
              </a:buClr>
              <a:buSzPts val="1600"/>
              <a:buFont typeface="Arial"/>
              <a:buNone/>
            </a:pPr>
            <a:r>
              <a:rPr lang="it-IT" sz="1600" i="1">
                <a:solidFill>
                  <a:schemeClr val="dk1"/>
                </a:solidFill>
                <a:latin typeface="Calibri"/>
                <a:ea typeface="Calibri"/>
                <a:cs typeface="Calibri"/>
                <a:sym typeface="Calibri"/>
              </a:rPr>
              <a:t>Se invece le macro sezioni vanno svolte in un ordine definito (navigazione verticale), perché propedeutico, la struttura è può essere modificata nei tool digitali e rappresentata con un layout «tipo elenco». </a:t>
            </a:r>
            <a:endParaRPr sz="1600" b="1" i="1">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31" name="Google Shape;431;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7075" y="2448463"/>
            <a:ext cx="5109047" cy="251704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0830d9e904_0_0"/>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437" name="Google Shape;437;g20830d9e904_0_0"/>
          <p:cNvSpPr txBox="1"/>
          <p:nvPr/>
        </p:nvSpPr>
        <p:spPr>
          <a:xfrm>
            <a:off x="523240" y="1250839"/>
            <a:ext cx="66006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Una soluzione con le mappe mentali digitali (6)</a:t>
            </a:r>
            <a:endParaRPr sz="2000" b="0" i="0" u="none" strike="noStrike" cap="none">
              <a:solidFill>
                <a:schemeClr val="dk1"/>
              </a:solidFill>
              <a:latin typeface="Calibri"/>
              <a:ea typeface="Calibri"/>
              <a:cs typeface="Calibri"/>
              <a:sym typeface="Calibri"/>
            </a:endParaRPr>
          </a:p>
        </p:txBody>
      </p:sp>
      <p:sp>
        <p:nvSpPr>
          <p:cNvPr id="438" name="Google Shape;438;g20830d9e904_0_0"/>
          <p:cNvSpPr txBox="1"/>
          <p:nvPr/>
        </p:nvSpPr>
        <p:spPr>
          <a:xfrm>
            <a:off x="731838" y="1739427"/>
            <a:ext cx="6392100" cy="41439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rgbClr val="000000"/>
              </a:buClr>
              <a:buSzPts val="1600"/>
              <a:buFont typeface="Arial"/>
              <a:buNone/>
            </a:pPr>
            <a:r>
              <a:rPr lang="it-IT" sz="1600">
                <a:solidFill>
                  <a:schemeClr val="dk1"/>
                </a:solidFill>
                <a:latin typeface="Calibri"/>
                <a:ea typeface="Calibri"/>
                <a:cs typeface="Calibri"/>
                <a:sym typeface="Calibri"/>
              </a:rPr>
              <a:t>Stabilito che il corso aveva un preciso ordine di fruizione, </a:t>
            </a:r>
            <a:r>
              <a:rPr lang="it-IT" sz="1600" b="0" i="0" u="none" strike="noStrike" cap="none">
                <a:solidFill>
                  <a:schemeClr val="dk1"/>
                </a:solidFill>
                <a:latin typeface="Calibri"/>
                <a:ea typeface="Calibri"/>
                <a:cs typeface="Calibri"/>
                <a:sym typeface="Calibri"/>
              </a:rPr>
              <a:t>Antonio, Beatrice, Carlo e Daniela hanno modificato in questo modo il layout e chiesto all</a:t>
            </a:r>
            <a:r>
              <a:rPr lang="it-IT" sz="1600">
                <a:solidFill>
                  <a:schemeClr val="dk1"/>
                </a:solidFill>
                <a:latin typeface="Calibri"/>
                <a:ea typeface="Calibri"/>
                <a:cs typeface="Calibri"/>
                <a:sym typeface="Calibri"/>
              </a:rPr>
              <a:t>’esperto di verificare la loro analisi e annotare nei commenti associati ai nodi della mappa le sue osservazioni. Avrebbero potuto chiedere i commenti via email?</a:t>
            </a:r>
            <a:r>
              <a:rPr lang="it-IT"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1" i="1">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r>
              <a:rPr lang="it-IT" sz="1600" b="1" i="1" u="none" strike="noStrike" cap="none">
                <a:solidFill>
                  <a:schemeClr val="dk1"/>
                </a:solidFill>
                <a:latin typeface="Calibri"/>
                <a:ea typeface="Calibri"/>
                <a:cs typeface="Calibri"/>
                <a:sym typeface="Calibri"/>
              </a:rPr>
              <a:t>NOTA CHE…</a:t>
            </a:r>
            <a:r>
              <a:rPr lang="it-IT" sz="1600" b="0" i="1" u="none" strike="noStrike" cap="none">
                <a:solidFill>
                  <a:schemeClr val="dk1"/>
                </a:solidFill>
                <a:latin typeface="Calibri"/>
                <a:ea typeface="Calibri"/>
                <a:cs typeface="Calibri"/>
                <a:sym typeface="Calibri"/>
              </a:rPr>
              <a:t> </a:t>
            </a:r>
            <a:r>
              <a:rPr lang="it-IT" sz="1600" i="1">
                <a:solidFill>
                  <a:srgbClr val="F5911B"/>
                </a:solidFill>
                <a:latin typeface="Calibri"/>
                <a:ea typeface="Calibri"/>
                <a:cs typeface="Calibri"/>
                <a:sym typeface="Calibri"/>
              </a:rPr>
              <a:t>Sì, esiste sempre l’email, però annotando i commenti direttamente nei nodi della mappa hanno potuto contestualizzare e raggruppare in modo puntuale le osservazioni.</a:t>
            </a: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39" name="Google Shape;439;g20830d9e904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14599" y="1250850"/>
            <a:ext cx="4510874" cy="45108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0830d9e904_0_7"/>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445" name="Google Shape;445;g20830d9e904_0_7"/>
          <p:cNvSpPr txBox="1"/>
          <p:nvPr/>
        </p:nvSpPr>
        <p:spPr>
          <a:xfrm>
            <a:off x="523240" y="1250839"/>
            <a:ext cx="66006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Una soluzione con le mappe mentali digitali (</a:t>
            </a:r>
            <a:r>
              <a:rPr lang="it-IT" sz="2000">
                <a:solidFill>
                  <a:schemeClr val="dk1"/>
                </a:solidFill>
                <a:latin typeface="Calibri"/>
                <a:ea typeface="Calibri"/>
                <a:cs typeface="Calibri"/>
                <a:sym typeface="Calibri"/>
              </a:rPr>
              <a:t>7</a:t>
            </a:r>
            <a:r>
              <a:rPr lang="it-IT"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p:txBody>
      </p:sp>
      <p:sp>
        <p:nvSpPr>
          <p:cNvPr id="446" name="Google Shape;446;g20830d9e904_0_7"/>
          <p:cNvSpPr txBox="1"/>
          <p:nvPr/>
        </p:nvSpPr>
        <p:spPr>
          <a:xfrm>
            <a:off x="731849" y="1739425"/>
            <a:ext cx="5767500" cy="41439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chemeClr val="dk1"/>
              </a:buClr>
              <a:buSzPts val="1100"/>
              <a:buFont typeface="Arial"/>
              <a:buNone/>
            </a:pPr>
            <a:r>
              <a:rPr lang="it-IT" sz="1600">
                <a:solidFill>
                  <a:schemeClr val="dk1"/>
                </a:solidFill>
                <a:latin typeface="Calibri"/>
                <a:ea typeface="Calibri"/>
                <a:cs typeface="Calibri"/>
                <a:sym typeface="Calibri"/>
              </a:rPr>
              <a:t>Per distribuire il lavoro Antonio, Beatrice, Carlo e Daniela hanno scelto un colore a testa e lo hanno usato per evidenziare gli argomenti assegnati a ciascuno.</a:t>
            </a:r>
            <a:endParaRPr sz="160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chemeClr val="dk1"/>
              </a:buClr>
              <a:buSzPts val="1100"/>
              <a:buFont typeface="Arial"/>
              <a:buNone/>
            </a:pPr>
            <a:r>
              <a:rPr lang="it-IT" sz="1600" i="1">
                <a:solidFill>
                  <a:schemeClr val="dk1"/>
                </a:solidFill>
                <a:latin typeface="Calibri"/>
                <a:ea typeface="Calibri"/>
                <a:cs typeface="Calibri"/>
                <a:sym typeface="Calibri"/>
              </a:rPr>
              <a:t>Secondo te la tecnica adottata da Antonio, Beatrice, Carlo e Daniela serve solo per definire chi si occupa di cosa?</a:t>
            </a:r>
            <a:endParaRPr sz="1600" i="1">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a:p>
            <a:pPr marL="284400" marR="0" lvl="0" indent="0" algn="l" rtl="0">
              <a:lnSpc>
                <a:spcPct val="120000"/>
              </a:lnSpc>
              <a:spcBef>
                <a:spcPts val="1200"/>
              </a:spcBef>
              <a:spcAft>
                <a:spcPts val="0"/>
              </a:spcAft>
              <a:buClr>
                <a:srgbClr val="000000"/>
              </a:buClr>
              <a:buSzPts val="1600"/>
              <a:buFont typeface="Arial"/>
              <a:buNone/>
            </a:pPr>
            <a:r>
              <a:rPr lang="it-IT" sz="1600" b="1" i="1" u="none" strike="noStrike" cap="none">
                <a:solidFill>
                  <a:schemeClr val="dk1"/>
                </a:solidFill>
                <a:latin typeface="Calibri"/>
                <a:ea typeface="Calibri"/>
                <a:cs typeface="Calibri"/>
                <a:sym typeface="Calibri"/>
              </a:rPr>
              <a:t>NOTA CHE…</a:t>
            </a:r>
            <a:r>
              <a:rPr lang="it-IT" sz="1600" b="0" i="1" u="none" strike="noStrike" cap="none">
                <a:solidFill>
                  <a:schemeClr val="dk1"/>
                </a:solidFill>
                <a:latin typeface="Calibri"/>
                <a:ea typeface="Calibri"/>
                <a:cs typeface="Calibri"/>
                <a:sym typeface="Calibri"/>
              </a:rPr>
              <a:t> </a:t>
            </a:r>
            <a:r>
              <a:rPr lang="it-IT" sz="1600" b="0" i="1" u="none" strike="noStrike" cap="none">
                <a:solidFill>
                  <a:srgbClr val="F5911B"/>
                </a:solidFill>
                <a:latin typeface="Calibri"/>
                <a:ea typeface="Calibri"/>
                <a:cs typeface="Calibri"/>
                <a:sym typeface="Calibri"/>
              </a:rPr>
              <a:t>l’uso del colore può essere utile anche a mostrare visivamente il bilanciamento della quantità di lavoro assegnata, quindi ne migliora la distribuzione.</a:t>
            </a: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r>
              <a:rPr lang="it-IT" sz="1600" i="1">
                <a:solidFill>
                  <a:schemeClr val="dk1"/>
                </a:solidFill>
                <a:latin typeface="Calibri"/>
                <a:ea typeface="Calibri"/>
                <a:cs typeface="Calibri"/>
                <a:sym typeface="Calibri"/>
              </a:rPr>
              <a:t>Da quel momento Antonio, Beatrice, Carlo e Daniela hanno potuto lavorare abbastanza autonomamente, ciascuno sugli argomenti assegnati.</a:t>
            </a: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47" name="Google Shape;447;g20830d9e904_0_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70775" y="1615470"/>
            <a:ext cx="5061299" cy="42678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0830d9e904_0_14"/>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
        <p:nvSpPr>
          <p:cNvPr id="453" name="Google Shape;453;g20830d9e904_0_14"/>
          <p:cNvSpPr txBox="1"/>
          <p:nvPr/>
        </p:nvSpPr>
        <p:spPr>
          <a:xfrm>
            <a:off x="523240" y="1250839"/>
            <a:ext cx="66006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2</a:t>
            </a:r>
            <a:r>
              <a:rPr lang="it-IT" sz="2000" b="0" i="0" u="none" strike="noStrike" cap="none">
                <a:solidFill>
                  <a:schemeClr val="dk1"/>
                </a:solidFill>
                <a:latin typeface="Calibri"/>
                <a:ea typeface="Calibri"/>
                <a:cs typeface="Calibri"/>
                <a:sym typeface="Calibri"/>
              </a:rPr>
              <a:t>.2 Caso 1 - Una soluzione con le mappe mentali digitali (5)</a:t>
            </a:r>
            <a:endParaRPr sz="2000" b="0" i="0" u="none" strike="noStrike" cap="none">
              <a:solidFill>
                <a:schemeClr val="dk1"/>
              </a:solidFill>
              <a:latin typeface="Calibri"/>
              <a:ea typeface="Calibri"/>
              <a:cs typeface="Calibri"/>
              <a:sym typeface="Calibri"/>
            </a:endParaRPr>
          </a:p>
        </p:txBody>
      </p:sp>
      <p:sp>
        <p:nvSpPr>
          <p:cNvPr id="454" name="Google Shape;454;g20830d9e904_0_14"/>
          <p:cNvSpPr txBox="1"/>
          <p:nvPr/>
        </p:nvSpPr>
        <p:spPr>
          <a:xfrm>
            <a:off x="731849" y="1739425"/>
            <a:ext cx="6054600" cy="41439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chemeClr val="dk1"/>
              </a:buClr>
              <a:buSzPts val="1100"/>
              <a:buFont typeface="Arial"/>
              <a:buNone/>
            </a:pPr>
            <a:r>
              <a:rPr lang="it-IT" sz="1600">
                <a:solidFill>
                  <a:schemeClr val="dk1"/>
                </a:solidFill>
                <a:latin typeface="Calibri"/>
                <a:ea typeface="Calibri"/>
                <a:cs typeface="Calibri"/>
                <a:sym typeface="Calibri"/>
              </a:rPr>
              <a:t>Visto che il tool scelto lo consentiva, hanno deciso che ciascuno avrebbe scritto, nel testo associato ai nodi della mappa, i relativi materiali e testi grezzi del corso. Hanno poi sfruttato nodi di livello inferiore per classificare ulteriormente i contenuti.</a:t>
            </a:r>
            <a:endParaRPr sz="160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chemeClr val="dk1"/>
              </a:buClr>
              <a:buSzPts val="1100"/>
              <a:buFont typeface="Arial"/>
              <a:buNone/>
            </a:pPr>
            <a:r>
              <a:rPr lang="it-IT" sz="1600" i="1">
                <a:solidFill>
                  <a:schemeClr val="dk1"/>
                </a:solidFill>
                <a:latin typeface="Calibri"/>
                <a:ea typeface="Calibri"/>
                <a:cs typeface="Calibri"/>
                <a:sym typeface="Calibri"/>
              </a:rPr>
              <a:t>Secondo te non sarebbe stato meglio utilizzare un normale documento di testo?</a:t>
            </a:r>
            <a:endParaRPr sz="1600" i="1">
              <a:solidFill>
                <a:schemeClr val="dk1"/>
              </a:solidFill>
              <a:latin typeface="Calibri"/>
              <a:ea typeface="Calibri"/>
              <a:cs typeface="Calibri"/>
              <a:sym typeface="Calibri"/>
            </a:endParaRPr>
          </a:p>
          <a:p>
            <a:pPr marL="284400" marR="0" lvl="0" indent="0" algn="l" rtl="0">
              <a:lnSpc>
                <a:spcPct val="120000"/>
              </a:lnSpc>
              <a:spcBef>
                <a:spcPts val="1200"/>
              </a:spcBef>
              <a:spcAft>
                <a:spcPts val="0"/>
              </a:spcAft>
              <a:buClr>
                <a:srgbClr val="000000"/>
              </a:buClr>
              <a:buSzPts val="1600"/>
              <a:buFont typeface="Arial"/>
              <a:buNone/>
            </a:pPr>
            <a:r>
              <a:rPr lang="it-IT" sz="1600" b="1" i="1" u="none" strike="noStrike" cap="none">
                <a:solidFill>
                  <a:schemeClr val="dk1"/>
                </a:solidFill>
                <a:latin typeface="Calibri"/>
                <a:ea typeface="Calibri"/>
                <a:cs typeface="Calibri"/>
                <a:sym typeface="Calibri"/>
              </a:rPr>
              <a:t>NOTA CHE…</a:t>
            </a:r>
            <a:r>
              <a:rPr lang="it-IT" sz="1600" b="0" i="1" u="none" strike="noStrike" cap="none">
                <a:solidFill>
                  <a:schemeClr val="dk1"/>
                </a:solidFill>
                <a:latin typeface="Calibri"/>
                <a:ea typeface="Calibri"/>
                <a:cs typeface="Calibri"/>
                <a:sym typeface="Calibri"/>
              </a:rPr>
              <a:t> </a:t>
            </a:r>
            <a:r>
              <a:rPr lang="it-IT" sz="1600" i="1">
                <a:solidFill>
                  <a:srgbClr val="F5911B"/>
                </a:solidFill>
                <a:latin typeface="Calibri"/>
                <a:ea typeface="Calibri"/>
                <a:cs typeface="Calibri"/>
                <a:sym typeface="Calibri"/>
              </a:rPr>
              <a:t>avrebbero potuto usare più documenti di testo, o anche uno solo condiviso. La modalità scelta ha consentito loro di lavorare in modo condiviso in un'area strutturata e disponibile a tutti. In questa maniera tutti hanno potuto mantenersi aggiornati sul lavoro degli altri, sfruttarne delle informazioni, capire se era il caso di ridiscutere qualche aspetto, magari creando dei commenti puntuali associati ai nodi coinvolti.</a:t>
            </a:r>
            <a:endParaRPr sz="1600" b="0" i="0" u="none" strike="noStrike" cap="none">
              <a:solidFill>
                <a:schemeClr val="dk1"/>
              </a:solidFill>
              <a:latin typeface="Calibri"/>
              <a:ea typeface="Calibri"/>
              <a:cs typeface="Calibri"/>
              <a:sym typeface="Calibri"/>
            </a:endParaRPr>
          </a:p>
        </p:txBody>
      </p:sp>
      <p:pic>
        <p:nvPicPr>
          <p:cNvPr id="455" name="Google Shape;455;g20830d9e904_0_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07560" y="1651050"/>
            <a:ext cx="5363215" cy="4232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pPr>
            <a:r>
              <a:rPr lang="it-IT" sz="2400" b="1" i="0" u="none" strike="noStrike" cap="none">
                <a:solidFill>
                  <a:srgbClr val="F5911B"/>
                </a:solidFill>
                <a:latin typeface="Calibri"/>
                <a:ea typeface="Calibri"/>
                <a:cs typeface="Calibri"/>
                <a:sym typeface="Calibri"/>
              </a:rPr>
              <a:t>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At the end of this module you will be able to:</a:t>
            </a:r>
            <a:endParaRPr sz="1400" b="0" i="0" u="none" strike="noStrike" cap="none">
              <a:solidFill>
                <a:srgbClr val="000000"/>
              </a:solidFill>
              <a:latin typeface="Arial"/>
              <a:ea typeface="Arial"/>
              <a:cs typeface="Arial"/>
              <a:sym typeface="Arial"/>
            </a:endParaRPr>
          </a:p>
        </p:txBody>
      </p:sp>
      <p:sp>
        <p:nvSpPr>
          <p:cNvPr id="70" name="Google Shape;70;p3"/>
          <p:cNvSpPr txBox="1"/>
          <p:nvPr/>
        </p:nvSpPr>
        <p:spPr>
          <a:xfrm>
            <a:off x="795775" y="1754200"/>
            <a:ext cx="6153600" cy="14604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it-IT" sz="2000" b="1" i="0" u="none" strike="noStrike" cap="none">
                <a:solidFill>
                  <a:schemeClr val="dk1"/>
                </a:solidFill>
                <a:latin typeface="Calibri"/>
                <a:ea typeface="Calibri"/>
                <a:cs typeface="Calibri"/>
                <a:sym typeface="Calibri"/>
              </a:rPr>
              <a:t>Learning</a:t>
            </a:r>
            <a:r>
              <a:rPr lang="it-IT" sz="2000" b="0" i="0" u="none" strike="noStrike" cap="none">
                <a:solidFill>
                  <a:schemeClr val="dk1"/>
                </a:solidFill>
                <a:latin typeface="Poppins Medium"/>
                <a:ea typeface="Poppins Medium"/>
                <a:cs typeface="Poppins Medium"/>
                <a:sym typeface="Poppins Medium"/>
              </a:rPr>
              <a:t> </a:t>
            </a:r>
            <a:r>
              <a:rPr lang="it-IT" sz="2000" b="1" i="0" u="none" strike="noStrike" cap="none">
                <a:solidFill>
                  <a:schemeClr val="dk1"/>
                </a:solidFill>
                <a:latin typeface="Calibri"/>
                <a:ea typeface="Calibri"/>
                <a:cs typeface="Calibri"/>
                <a:sym typeface="Calibri"/>
              </a:rPr>
              <a:t>outcome</a:t>
            </a:r>
            <a:r>
              <a:rPr lang="it-IT" sz="2000" b="0" i="0" u="none" strike="noStrike" cap="none">
                <a:solidFill>
                  <a:schemeClr val="dk1"/>
                </a:solidFill>
                <a:latin typeface="Poppins Medium"/>
                <a:ea typeface="Poppins Medium"/>
                <a:cs typeface="Poppins Medium"/>
                <a:sym typeface="Poppins Medium"/>
              </a:rPr>
              <a:t> </a:t>
            </a:r>
            <a:r>
              <a:rPr lang="it-IT" sz="2000" b="1">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a:p>
            <a:pPr marL="230400" marR="0" lvl="0" indent="0" algn="l" rtl="0">
              <a:lnSpc>
                <a:spcPct val="100000"/>
              </a:lnSpc>
              <a:spcBef>
                <a:spcPts val="0"/>
              </a:spcBef>
              <a:spcAft>
                <a:spcPts val="0"/>
              </a:spcAft>
              <a:buClr>
                <a:schemeClr val="dk1"/>
              </a:buClr>
              <a:buSzPts val="2000"/>
              <a:buFont typeface="Arial"/>
              <a:buNone/>
            </a:pPr>
            <a:r>
              <a:rPr lang="it-IT" sz="2000" b="0" i="0" u="none" strike="noStrike" cap="none">
                <a:solidFill>
                  <a:schemeClr val="dk1"/>
                </a:solidFill>
                <a:latin typeface="Calibri"/>
                <a:ea typeface="Calibri"/>
                <a:cs typeface="Calibri"/>
                <a:sym typeface="Calibri"/>
              </a:rPr>
              <a:t>Identificare il tool digitale per il disegno delle mappe mentali più adatto alle tue esigenze e usarlo per disegnare mappe semplici.</a:t>
            </a:r>
            <a:endParaRPr sz="2000" b="0" i="0" u="none" strike="noStrike" cap="none">
              <a:solidFill>
                <a:schemeClr val="dk1"/>
              </a:solidFill>
              <a:latin typeface="Calibri"/>
              <a:ea typeface="Calibri"/>
              <a:cs typeface="Calibri"/>
              <a:sym typeface="Calibri"/>
            </a:endParaRPr>
          </a:p>
        </p:txBody>
      </p:sp>
      <p:sp>
        <p:nvSpPr>
          <p:cNvPr id="71" name="Google Shape;71;p3"/>
          <p:cNvSpPr txBox="1"/>
          <p:nvPr/>
        </p:nvSpPr>
        <p:spPr>
          <a:xfrm>
            <a:off x="795775" y="3866950"/>
            <a:ext cx="6266700" cy="19731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Learning outcome </a:t>
            </a:r>
            <a:r>
              <a:rPr lang="it-IT" sz="2000" b="1">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230400" marR="0" lvl="0" indent="0" algn="l" rtl="0">
              <a:lnSpc>
                <a:spcPct val="100000"/>
              </a:lnSpc>
              <a:spcBef>
                <a:spcPts val="0"/>
              </a:spcBef>
              <a:spcAft>
                <a:spcPts val="0"/>
              </a:spcAft>
              <a:buClr>
                <a:schemeClr val="dk1"/>
              </a:buClr>
              <a:buSzPts val="2000"/>
              <a:buFont typeface="Arial"/>
              <a:buNone/>
            </a:pPr>
            <a:r>
              <a:rPr lang="it-IT" sz="2000" b="0" i="0" u="none" strike="noStrike" cap="none">
                <a:solidFill>
                  <a:schemeClr val="dk1"/>
                </a:solidFill>
                <a:latin typeface="Calibri"/>
                <a:ea typeface="Calibri"/>
                <a:cs typeface="Calibri"/>
                <a:sym typeface="Calibri"/>
              </a:rPr>
              <a:t>Riconoscere aspetti e modalità di utilizzo delle mappe mentali digitali che facilitano la collaborazione in alcuni problemi dell’ambito professionale.</a:t>
            </a:r>
            <a:endParaRPr sz="2000" b="0" i="0" u="none" strike="noStrike" cap="none">
              <a:solidFill>
                <a:schemeClr val="dk1"/>
              </a:solidFill>
              <a:latin typeface="Calibri"/>
              <a:ea typeface="Calibri"/>
              <a:cs typeface="Calibri"/>
              <a:sym typeface="Calibri"/>
            </a:endParaRPr>
          </a:p>
        </p:txBody>
      </p:sp>
      <p:cxnSp>
        <p:nvCxnSpPr>
          <p:cNvPr id="72" name="Google Shape;72;p3"/>
          <p:cNvCxnSpPr/>
          <p:nvPr/>
        </p:nvCxnSpPr>
        <p:spPr>
          <a:xfrm>
            <a:off x="528320" y="3268839"/>
            <a:ext cx="9469200" cy="0"/>
          </a:xfrm>
          <a:prstGeom prst="straightConnector1">
            <a:avLst/>
          </a:prstGeom>
          <a:noFill/>
          <a:ln w="9525" cap="flat" cmpd="sng">
            <a:solidFill>
              <a:srgbClr val="F5911B"/>
            </a:solidFill>
            <a:prstDash val="dash"/>
            <a:round/>
            <a:headEnd type="none" w="sm" len="sm"/>
            <a:tailEnd type="none" w="sm" len="sm"/>
          </a:ln>
        </p:spPr>
      </p:cxnSp>
      <p:grpSp>
        <p:nvGrpSpPr>
          <p:cNvPr id="73" name="Google Shape;73;p3"/>
          <p:cNvGrpSpPr/>
          <p:nvPr/>
        </p:nvGrpSpPr>
        <p:grpSpPr>
          <a:xfrm>
            <a:off x="10207680" y="2564115"/>
            <a:ext cx="1440000" cy="1022400"/>
            <a:chOff x="6949036" y="2151000"/>
            <a:chExt cx="3600000" cy="2556000"/>
          </a:xfrm>
        </p:grpSpPr>
        <p:sp>
          <p:nvSpPr>
            <p:cNvPr id="74" name="Google Shape;74;p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baseline="-25000">
                <a:solidFill>
                  <a:schemeClr val="dk1"/>
                </a:solidFill>
                <a:latin typeface="Calibri"/>
                <a:ea typeface="Calibri"/>
                <a:cs typeface="Calibri"/>
                <a:sym typeface="Calibri"/>
              </a:endParaRPr>
            </a:p>
          </p:txBody>
        </p:sp>
        <p:sp>
          <p:nvSpPr>
            <p:cNvPr id="75" name="Google Shape;75;p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6" name="Google Shape;76;p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7" name="Google Shape;77;p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8" name="Google Shape;78;p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9" name="Google Shape;79;p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0" name="Google Shape;80;p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1" name="Google Shape;81;p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2" name="Google Shape;82;p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3" name="Google Shape;83;p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4" name="Google Shape;84;p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cxnSp>
        <p:nvCxnSpPr>
          <p:cNvPr id="460" name="Google Shape;460;g1b6354f681b_0_81"/>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461" name="Google Shape;461;g1b6354f681b_0_81"/>
          <p:cNvSpPr txBox="1"/>
          <p:nvPr/>
        </p:nvSpPr>
        <p:spPr>
          <a:xfrm>
            <a:off x="523250" y="1250850"/>
            <a:ext cx="86439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it-IT" sz="2000">
                <a:solidFill>
                  <a:schemeClr val="dk1"/>
                </a:solidFill>
                <a:latin typeface="Calibri"/>
                <a:ea typeface="Calibri"/>
                <a:cs typeface="Calibri"/>
                <a:sym typeface="Calibri"/>
              </a:rPr>
              <a:t>Cosa hanno ottenuto Antonio, Beatrice, Carlo e Daniela alla fine?</a:t>
            </a:r>
            <a:endParaRPr sz="2000">
              <a:solidFill>
                <a:schemeClr val="dk1"/>
              </a:solidFill>
              <a:latin typeface="Calibri"/>
              <a:ea typeface="Calibri"/>
              <a:cs typeface="Calibri"/>
              <a:sym typeface="Calibri"/>
            </a:endParaRPr>
          </a:p>
          <a:p>
            <a:pPr marL="107999" marR="0" lvl="0" indent="0" algn="l" rtl="0">
              <a:lnSpc>
                <a:spcPct val="100000"/>
              </a:lnSpc>
              <a:spcBef>
                <a:spcPts val="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p:txBody>
      </p:sp>
      <p:grpSp>
        <p:nvGrpSpPr>
          <p:cNvPr id="462" name="Google Shape;462;g1b6354f681b_0_81"/>
          <p:cNvGrpSpPr/>
          <p:nvPr/>
        </p:nvGrpSpPr>
        <p:grpSpPr>
          <a:xfrm>
            <a:off x="10207680" y="2917800"/>
            <a:ext cx="1439823" cy="1022354"/>
            <a:chOff x="6949036" y="2151000"/>
            <a:chExt cx="3599557" cy="2555886"/>
          </a:xfrm>
        </p:grpSpPr>
        <p:sp>
          <p:nvSpPr>
            <p:cNvPr id="463" name="Google Shape;463;g1b6354f681b_0_81"/>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464" name="Google Shape;464;g1b6354f681b_0_81"/>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g1b6354f681b_0_81"/>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g1b6354f681b_0_81"/>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g1b6354f681b_0_81"/>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g1b6354f681b_0_81"/>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g1b6354f681b_0_81"/>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g1b6354f681b_0_81"/>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g1b6354f681b_0_81"/>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g1b6354f681b_0_81"/>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g1b6354f681b_0_81"/>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4" name="Google Shape;474;g1b6354f681b_0_81"/>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grpSp>
        <p:nvGrpSpPr>
          <p:cNvPr id="475" name="Google Shape;475;g1b6354f681b_0_81"/>
          <p:cNvGrpSpPr/>
          <p:nvPr/>
        </p:nvGrpSpPr>
        <p:grpSpPr>
          <a:xfrm>
            <a:off x="-3376182" y="715001"/>
            <a:ext cx="11310569" cy="5791500"/>
            <a:chOff x="-3744307" y="750626"/>
            <a:chExt cx="11310569" cy="5791500"/>
          </a:xfrm>
        </p:grpSpPr>
        <p:sp>
          <p:nvSpPr>
            <p:cNvPr id="476" name="Google Shape;476;g1b6354f681b_0_81"/>
            <p:cNvSpPr txBox="1"/>
            <p:nvPr/>
          </p:nvSpPr>
          <p:spPr>
            <a:xfrm>
              <a:off x="1942979" y="1968608"/>
              <a:ext cx="5222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a:solidFill>
                    <a:schemeClr val="dk1"/>
                  </a:solidFill>
                  <a:latin typeface="Calibri"/>
                  <a:ea typeface="Calibri"/>
                  <a:cs typeface="Calibri"/>
                  <a:sym typeface="Calibri"/>
                </a:rPr>
                <a:t>I contenuti selezionati e strutturati</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477" name="Google Shape;477;g1b6354f681b_0_81"/>
            <p:cNvSpPr/>
            <p:nvPr/>
          </p:nvSpPr>
          <p:spPr>
            <a:xfrm>
              <a:off x="551342" y="2174955"/>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78" name="Google Shape;478;g1b6354f681b_0_81"/>
            <p:cNvSpPr/>
            <p:nvPr/>
          </p:nvSpPr>
          <p:spPr>
            <a:xfrm>
              <a:off x="1048887" y="3116508"/>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79" name="Google Shape;479;g1b6354f681b_0_81"/>
            <p:cNvSpPr/>
            <p:nvPr/>
          </p:nvSpPr>
          <p:spPr>
            <a:xfrm>
              <a:off x="1069329" y="4058061"/>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80" name="Google Shape;480;g1b6354f681b_0_81"/>
            <p:cNvSpPr/>
            <p:nvPr/>
          </p:nvSpPr>
          <p:spPr>
            <a:xfrm>
              <a:off x="551342" y="4999615"/>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cxnSp>
          <p:nvCxnSpPr>
            <p:cNvPr id="481" name="Google Shape;481;g1b6354f681b_0_81"/>
            <p:cNvCxnSpPr/>
            <p:nvPr/>
          </p:nvCxnSpPr>
          <p:spPr>
            <a:xfrm>
              <a:off x="757226" y="2227120"/>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2" name="Google Shape;482;g1b6354f681b_0_81"/>
            <p:cNvCxnSpPr/>
            <p:nvPr/>
          </p:nvCxnSpPr>
          <p:spPr>
            <a:xfrm>
              <a:off x="1275111" y="3180608"/>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3" name="Google Shape;483;g1b6354f681b_0_81"/>
            <p:cNvCxnSpPr/>
            <p:nvPr/>
          </p:nvCxnSpPr>
          <p:spPr>
            <a:xfrm>
              <a:off x="1271385" y="4134096"/>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4" name="Google Shape;484;g1b6354f681b_0_81"/>
            <p:cNvCxnSpPr/>
            <p:nvPr/>
          </p:nvCxnSpPr>
          <p:spPr>
            <a:xfrm>
              <a:off x="767697" y="5087583"/>
              <a:ext cx="1080600" cy="0"/>
            </a:xfrm>
            <a:prstGeom prst="straightConnector1">
              <a:avLst/>
            </a:prstGeom>
            <a:noFill/>
            <a:ln w="12700" cap="flat" cmpd="sng">
              <a:solidFill>
                <a:srgbClr val="BFBFBF"/>
              </a:solidFill>
              <a:prstDash val="solid"/>
              <a:miter lim="800000"/>
              <a:headEnd type="oval" w="med" len="med"/>
              <a:tailEnd type="oval" w="med" len="med"/>
            </a:ln>
          </p:spPr>
        </p:cxnSp>
        <p:sp>
          <p:nvSpPr>
            <p:cNvPr id="485" name="Google Shape;485;g1b6354f681b_0_81"/>
            <p:cNvSpPr/>
            <p:nvPr/>
          </p:nvSpPr>
          <p:spPr>
            <a:xfrm rot="2700000">
              <a:off x="-2923420" y="1626030"/>
              <a:ext cx="4149727" cy="4040691"/>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g1b6354f681b_0_81"/>
            <p:cNvSpPr txBox="1"/>
            <p:nvPr/>
          </p:nvSpPr>
          <p:spPr>
            <a:xfrm>
              <a:off x="2477695" y="2690556"/>
              <a:ext cx="4510200" cy="85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a:solidFill>
                    <a:schemeClr val="dk1"/>
                  </a:solidFill>
                  <a:latin typeface="Calibri"/>
                  <a:ea typeface="Calibri"/>
                  <a:cs typeface="Calibri"/>
                  <a:sym typeface="Calibri"/>
                </a:rPr>
                <a:t>La macro analisi dei contenuti del corso</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it-IT" sz="1350">
                  <a:solidFill>
                    <a:srgbClr val="313537"/>
                  </a:solidFill>
                  <a:highlight>
                    <a:srgbClr val="FFFFFF"/>
                  </a:highlight>
                  <a:latin typeface="Lato"/>
                  <a:ea typeface="Lato"/>
                  <a:cs typeface="Lato"/>
                  <a:sym typeface="Lato"/>
                </a:rPr>
                <a:t>La struttura della mappa e i testi associati ai nodi forniscono la macro analisi dei contenuti del loro corso.</a:t>
              </a:r>
              <a:endParaRPr sz="1600" b="0" i="0" u="none" strike="noStrike" cap="none">
                <a:solidFill>
                  <a:srgbClr val="000000"/>
                </a:solidFill>
                <a:latin typeface="Calibri"/>
                <a:ea typeface="Calibri"/>
                <a:cs typeface="Calibri"/>
                <a:sym typeface="Calibri"/>
              </a:endParaRPr>
            </a:p>
          </p:txBody>
        </p:sp>
        <p:sp>
          <p:nvSpPr>
            <p:cNvPr id="487" name="Google Shape;487;g1b6354f681b_0_81"/>
            <p:cNvSpPr txBox="1"/>
            <p:nvPr/>
          </p:nvSpPr>
          <p:spPr>
            <a:xfrm>
              <a:off x="2477695" y="3641104"/>
              <a:ext cx="5050200" cy="110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a:solidFill>
                    <a:schemeClr val="dk1"/>
                  </a:solidFill>
                  <a:latin typeface="Calibri"/>
                  <a:ea typeface="Calibri"/>
                  <a:cs typeface="Calibri"/>
                  <a:sym typeface="Calibri"/>
                </a:rPr>
                <a:t>Lo storyboard del corso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it-IT" sz="1350">
                  <a:solidFill>
                    <a:srgbClr val="313537"/>
                  </a:solidFill>
                  <a:highlight>
                    <a:srgbClr val="FFFFFF"/>
                  </a:highlight>
                  <a:latin typeface="Lato"/>
                  <a:ea typeface="Lato"/>
                  <a:cs typeface="Lato"/>
                  <a:sym typeface="Lato"/>
                </a:rPr>
                <a:t>Se hanno registrato anche tutte le informazioni necessarie a definire come esporre i contenuti e hanno raffinato i testi sino ad arrivare a quelli definitivi, hanno prodotto anche lo storyboard.</a:t>
              </a:r>
              <a:endParaRPr sz="1600" b="0" i="0" u="none" strike="noStrike" cap="none">
                <a:solidFill>
                  <a:srgbClr val="000000"/>
                </a:solidFill>
                <a:latin typeface="Calibri"/>
                <a:ea typeface="Calibri"/>
                <a:cs typeface="Calibri"/>
                <a:sym typeface="Calibri"/>
              </a:endParaRPr>
            </a:p>
          </p:txBody>
        </p:sp>
        <p:sp>
          <p:nvSpPr>
            <p:cNvPr id="488" name="Google Shape;488;g1b6354f681b_0_81"/>
            <p:cNvSpPr txBox="1"/>
            <p:nvPr/>
          </p:nvSpPr>
          <p:spPr>
            <a:xfrm>
              <a:off x="1961362" y="4754337"/>
              <a:ext cx="5604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a:solidFill>
                    <a:schemeClr val="dk1"/>
                  </a:solidFill>
                  <a:latin typeface="Calibri"/>
                  <a:ea typeface="Calibri"/>
                  <a:cs typeface="Calibri"/>
                  <a:sym typeface="Calibri"/>
                </a:rPr>
                <a:t>Un’area disponibile a tutti</a:t>
              </a:r>
              <a:r>
                <a:rPr lang="it-IT" sz="20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it-IT" sz="1600">
                  <a:latin typeface="Calibri"/>
                  <a:ea typeface="Calibri"/>
                  <a:cs typeface="Calibri"/>
                  <a:sym typeface="Calibri"/>
                </a:rPr>
                <a:t>sia per le modifiche che per la comunicazione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b6354f681b_0_0"/>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1. </a:t>
            </a:r>
            <a:r>
              <a:rPr lang="it-IT" sz="2000" b="1">
                <a:solidFill>
                  <a:schemeClr val="dk1"/>
                </a:solidFill>
                <a:latin typeface="Calibri"/>
                <a:ea typeface="Calibri"/>
                <a:cs typeface="Calibri"/>
                <a:sym typeface="Calibri"/>
              </a:rPr>
              <a:t>Qual è l'attività per la quale sono nativamente utili le mappe mentali digitali collaborative?</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(1 rispost</a:t>
            </a:r>
            <a:r>
              <a:rPr lang="it-IT" sz="1600">
                <a:solidFill>
                  <a:schemeClr val="dk1"/>
                </a:solidFill>
                <a:latin typeface="Calibri"/>
                <a:ea typeface="Calibri"/>
                <a:cs typeface="Calibri"/>
                <a:sym typeface="Calibri"/>
              </a:rPr>
              <a:t>a</a:t>
            </a:r>
            <a:r>
              <a:rPr lang="it-IT" sz="1600" b="0" i="0" u="none" strike="noStrike" cap="none">
                <a:solidFill>
                  <a:schemeClr val="dk1"/>
                </a:solidFill>
                <a:latin typeface="Calibri"/>
                <a:ea typeface="Calibri"/>
                <a:cs typeface="Calibri"/>
                <a:sym typeface="Calibri"/>
              </a:rPr>
              <a:t> corrett</a:t>
            </a:r>
            <a:r>
              <a:rPr lang="it-IT" sz="1600">
                <a:solidFill>
                  <a:schemeClr val="dk1"/>
                </a:solidFill>
                <a:latin typeface="Calibri"/>
                <a:ea typeface="Calibri"/>
                <a:cs typeface="Calibri"/>
                <a:sym typeface="Calibri"/>
              </a:rPr>
              <a:t>a</a:t>
            </a:r>
            <a:r>
              <a:rPr lang="it-IT"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Il brainstorming</a:t>
            </a:r>
            <a:r>
              <a:rPr lang="it-IT"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La scrittura di contenuti</a:t>
            </a:r>
            <a:r>
              <a:rPr lang="it-IT"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La pianificazione e il monitoraggio di progetti</a:t>
            </a:r>
            <a:endParaRPr sz="1400" b="0" i="0" u="none" strike="noStrike" cap="none">
              <a:solidFill>
                <a:srgbClr val="000000"/>
              </a:solidFill>
              <a:latin typeface="Arial"/>
              <a:ea typeface="Arial"/>
              <a:cs typeface="Arial"/>
              <a:sym typeface="Arial"/>
            </a:endParaRPr>
          </a:p>
        </p:txBody>
      </p:sp>
      <p:cxnSp>
        <p:nvCxnSpPr>
          <p:cNvPr id="494" name="Google Shape;494;g1b6354f681b_0_0"/>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495" name="Google Shape;495;g1b6354f681b_0_0"/>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Please answer the following questions:</a:t>
            </a:r>
            <a:endParaRPr sz="1400" b="0" i="0" u="none" strike="noStrike" cap="none">
              <a:solidFill>
                <a:srgbClr val="000000"/>
              </a:solidFill>
              <a:latin typeface="Arial"/>
              <a:ea typeface="Arial"/>
              <a:cs typeface="Arial"/>
              <a:sym typeface="Arial"/>
            </a:endParaRPr>
          </a:p>
        </p:txBody>
      </p:sp>
      <p:grpSp>
        <p:nvGrpSpPr>
          <p:cNvPr id="496" name="Google Shape;496;g1b6354f681b_0_0"/>
          <p:cNvGrpSpPr/>
          <p:nvPr/>
        </p:nvGrpSpPr>
        <p:grpSpPr>
          <a:xfrm>
            <a:off x="10207680" y="2917800"/>
            <a:ext cx="1439823" cy="1022354"/>
            <a:chOff x="6949036" y="2151000"/>
            <a:chExt cx="3599557" cy="2555886"/>
          </a:xfrm>
        </p:grpSpPr>
        <p:sp>
          <p:nvSpPr>
            <p:cNvPr id="497" name="Google Shape;497;g1b6354f681b_0_0"/>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498" name="Google Shape;498;g1b6354f681b_0_0"/>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g1b6354f681b_0_0"/>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g1b6354f681b_0_0"/>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g1b6354f681b_0_0"/>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g1b6354f681b_0_0"/>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g1b6354f681b_0_0"/>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g1b6354f681b_0_0"/>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g1b6354f681b_0_0"/>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g1b6354f681b_0_0"/>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g1b6354f681b_0_0"/>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8" name="Google Shape;508;g1b6354f681b_0_0"/>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1b6354f681b_0_62"/>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a:solidFill>
                  <a:schemeClr val="dk1"/>
                </a:solidFill>
                <a:latin typeface="Calibri"/>
                <a:ea typeface="Calibri"/>
                <a:cs typeface="Calibri"/>
                <a:sym typeface="Calibri"/>
              </a:rPr>
              <a:t>2</a:t>
            </a:r>
            <a:r>
              <a:rPr lang="it-IT" sz="2000" b="1" i="0" u="none" strike="noStrike" cap="none">
                <a:solidFill>
                  <a:schemeClr val="dk1"/>
                </a:solidFill>
                <a:latin typeface="Calibri"/>
                <a:ea typeface="Calibri"/>
                <a:cs typeface="Calibri"/>
                <a:sym typeface="Calibri"/>
              </a:rPr>
              <a:t>. </a:t>
            </a:r>
            <a:r>
              <a:rPr lang="it-IT" sz="2000" b="1">
                <a:solidFill>
                  <a:schemeClr val="dk1"/>
                </a:solidFill>
                <a:latin typeface="Calibri"/>
                <a:ea typeface="Calibri"/>
                <a:cs typeface="Calibri"/>
                <a:sym typeface="Calibri"/>
              </a:rPr>
              <a:t>In che maniera l'utilizzo di un mappa mentale digitale può semplificare le interazioni con l'esperto?</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a:t>
            </a:r>
            <a:r>
              <a:rPr lang="it-IT" sz="1600">
                <a:solidFill>
                  <a:schemeClr val="dk1"/>
                </a:solidFill>
                <a:latin typeface="Calibri"/>
                <a:ea typeface="Calibri"/>
                <a:cs typeface="Calibri"/>
                <a:sym typeface="Calibri"/>
              </a:rPr>
              <a:t>2 </a:t>
            </a:r>
            <a:r>
              <a:rPr lang="it-IT" sz="1600" b="0" i="0" u="none" strike="noStrike" cap="none">
                <a:solidFill>
                  <a:schemeClr val="dk1"/>
                </a:solidFill>
                <a:latin typeface="Calibri"/>
                <a:ea typeface="Calibri"/>
                <a:cs typeface="Calibri"/>
                <a:sym typeface="Calibri"/>
              </a:rPr>
              <a:t>rispost</a:t>
            </a:r>
            <a:r>
              <a:rPr lang="it-IT" sz="1600">
                <a:solidFill>
                  <a:schemeClr val="dk1"/>
                </a:solidFill>
                <a:latin typeface="Calibri"/>
                <a:ea typeface="Calibri"/>
                <a:cs typeface="Calibri"/>
                <a:sym typeface="Calibri"/>
              </a:rPr>
              <a:t>a</a:t>
            </a:r>
            <a:r>
              <a:rPr lang="it-IT" sz="1600" b="0" i="0" u="none" strike="noStrike" cap="none">
                <a:solidFill>
                  <a:schemeClr val="dk1"/>
                </a:solidFill>
                <a:latin typeface="Calibri"/>
                <a:ea typeface="Calibri"/>
                <a:cs typeface="Calibri"/>
                <a:sym typeface="Calibri"/>
              </a:rPr>
              <a:t> corrett</a:t>
            </a:r>
            <a:r>
              <a:rPr lang="it-IT" sz="1600">
                <a:solidFill>
                  <a:schemeClr val="dk1"/>
                </a:solidFill>
                <a:latin typeface="Calibri"/>
                <a:ea typeface="Calibri"/>
                <a:cs typeface="Calibri"/>
                <a:sym typeface="Calibri"/>
              </a:rPr>
              <a:t>a</a:t>
            </a:r>
            <a:r>
              <a:rPr lang="it-IT"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Char char="•"/>
            </a:pPr>
            <a:r>
              <a:rPr lang="it-IT" sz="1600">
                <a:solidFill>
                  <a:schemeClr val="dk1"/>
                </a:solidFill>
                <a:latin typeface="Calibri"/>
                <a:ea typeface="Calibri"/>
                <a:cs typeface="Calibri"/>
                <a:sym typeface="Calibri"/>
              </a:rPr>
              <a:t>Si possono isolare i punti sui quali c'è bisogno di supporto.</a:t>
            </a:r>
            <a:endParaRPr sz="1600">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Char char="•"/>
            </a:pPr>
            <a:r>
              <a:rPr lang="it-IT" sz="1600">
                <a:solidFill>
                  <a:schemeClr val="dk1"/>
                </a:solidFill>
                <a:latin typeface="Calibri"/>
                <a:ea typeface="Calibri"/>
                <a:cs typeface="Calibri"/>
                <a:sym typeface="Calibri"/>
              </a:rPr>
              <a:t>L'esperto può modificare in qualsiasi momento la mappa e i contenuti associati.</a:t>
            </a:r>
            <a:endParaRPr sz="1600">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Char char="•"/>
            </a:pPr>
            <a:r>
              <a:rPr lang="it-IT" sz="1600">
                <a:solidFill>
                  <a:schemeClr val="dk1"/>
                </a:solidFill>
                <a:latin typeface="Calibri"/>
                <a:ea typeface="Calibri"/>
                <a:cs typeface="Calibri"/>
                <a:sym typeface="Calibri"/>
              </a:rPr>
              <a:t>E' possibile sfruttare la mappa stessa per ricevere le risposte a tutte le problematiche/dubbi che possono essere sollevati.</a:t>
            </a:r>
            <a:endParaRPr sz="1600">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Char char="•"/>
            </a:pPr>
            <a:r>
              <a:rPr lang="it-IT" sz="1600">
                <a:solidFill>
                  <a:schemeClr val="dk1"/>
                </a:solidFill>
                <a:latin typeface="Calibri"/>
                <a:ea typeface="Calibri"/>
                <a:cs typeface="Calibri"/>
                <a:sym typeface="Calibri"/>
              </a:rPr>
              <a:t>Non è indispensabile che la collaborazione sia sempre sincrona.</a:t>
            </a:r>
            <a:endParaRPr sz="1600">
              <a:solidFill>
                <a:schemeClr val="dk1"/>
              </a:solidFill>
              <a:latin typeface="Calibri"/>
              <a:ea typeface="Calibri"/>
              <a:cs typeface="Calibri"/>
              <a:sym typeface="Calibri"/>
            </a:endParaRPr>
          </a:p>
        </p:txBody>
      </p:sp>
      <p:cxnSp>
        <p:nvCxnSpPr>
          <p:cNvPr id="514" name="Google Shape;514;g1b6354f681b_0_62"/>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15" name="Google Shape;515;g1b6354f681b_0_62"/>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Please answer the following questions:</a:t>
            </a:r>
            <a:endParaRPr sz="1400" b="0" i="0" u="none" strike="noStrike" cap="none">
              <a:solidFill>
                <a:srgbClr val="000000"/>
              </a:solidFill>
              <a:latin typeface="Arial"/>
              <a:ea typeface="Arial"/>
              <a:cs typeface="Arial"/>
              <a:sym typeface="Arial"/>
            </a:endParaRPr>
          </a:p>
        </p:txBody>
      </p:sp>
      <p:grpSp>
        <p:nvGrpSpPr>
          <p:cNvPr id="516" name="Google Shape;516;g1b6354f681b_0_62"/>
          <p:cNvGrpSpPr/>
          <p:nvPr/>
        </p:nvGrpSpPr>
        <p:grpSpPr>
          <a:xfrm>
            <a:off x="10207680" y="2917800"/>
            <a:ext cx="1439823" cy="1022354"/>
            <a:chOff x="6949036" y="2151000"/>
            <a:chExt cx="3599557" cy="2555886"/>
          </a:xfrm>
        </p:grpSpPr>
        <p:sp>
          <p:nvSpPr>
            <p:cNvPr id="517" name="Google Shape;517;g1b6354f681b_0_6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18" name="Google Shape;518;g1b6354f681b_0_6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g1b6354f681b_0_6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g1b6354f681b_0_6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g1b6354f681b_0_6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g1b6354f681b_0_6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g1b6354f681b_0_6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g1b6354f681b_0_6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g1b6354f681b_0_6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6" name="Google Shape;526;g1b6354f681b_0_6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7" name="Google Shape;527;g1b6354f681b_0_6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8" name="Google Shape;528;g1b6354f681b_0_62"/>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1b6354f681b_0_22"/>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i="0" u="none" strike="noStrike" cap="none">
                <a:solidFill>
                  <a:schemeClr val="dk1"/>
                </a:solidFill>
                <a:latin typeface="Calibri"/>
                <a:ea typeface="Calibri"/>
                <a:cs typeface="Calibri"/>
                <a:sym typeface="Calibri"/>
              </a:rPr>
              <a:t>1. </a:t>
            </a:r>
            <a:r>
              <a:rPr lang="it-IT" sz="2000" b="1">
                <a:solidFill>
                  <a:schemeClr val="dk1"/>
                </a:solidFill>
                <a:latin typeface="Calibri"/>
                <a:ea typeface="Calibri"/>
                <a:cs typeface="Calibri"/>
                <a:sym typeface="Calibri"/>
              </a:rPr>
              <a:t>Qual è l'attività per la quale sono nativamente utili le mappe mentali digitali collaborative?</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(1 rispost</a:t>
            </a:r>
            <a:r>
              <a:rPr lang="it-IT" sz="1600">
                <a:solidFill>
                  <a:schemeClr val="dk1"/>
                </a:solidFill>
                <a:latin typeface="Calibri"/>
                <a:ea typeface="Calibri"/>
                <a:cs typeface="Calibri"/>
                <a:sym typeface="Calibri"/>
              </a:rPr>
              <a:t>a</a:t>
            </a:r>
            <a:r>
              <a:rPr lang="it-IT" sz="1600" b="0" i="0" u="none" strike="noStrike" cap="none">
                <a:solidFill>
                  <a:schemeClr val="dk1"/>
                </a:solidFill>
                <a:latin typeface="Calibri"/>
                <a:ea typeface="Calibri"/>
                <a:cs typeface="Calibri"/>
                <a:sym typeface="Calibri"/>
              </a:rPr>
              <a:t> corrett</a:t>
            </a:r>
            <a:r>
              <a:rPr lang="it-IT" sz="1600">
                <a:solidFill>
                  <a:schemeClr val="dk1"/>
                </a:solidFill>
                <a:latin typeface="Calibri"/>
                <a:ea typeface="Calibri"/>
                <a:cs typeface="Calibri"/>
                <a:sym typeface="Calibri"/>
              </a:rPr>
              <a:t>a</a:t>
            </a:r>
            <a:r>
              <a:rPr lang="it-IT"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Font typeface="Arial"/>
              <a:buChar char="•"/>
            </a:pPr>
            <a:r>
              <a:rPr lang="it-IT" sz="1600">
                <a:solidFill>
                  <a:srgbClr val="F5911B"/>
                </a:solidFill>
                <a:latin typeface="Calibri"/>
                <a:ea typeface="Calibri"/>
                <a:cs typeface="Calibri"/>
                <a:sym typeface="Calibri"/>
              </a:rPr>
              <a:t>Il brainstorming.</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La scrittura di contenuti</a:t>
            </a:r>
            <a:r>
              <a:rPr lang="it-IT"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31999" marR="0" lvl="2" indent="-143998" algn="l" rtl="0">
              <a:lnSpc>
                <a:spcPct val="100000"/>
              </a:lnSpc>
              <a:spcBef>
                <a:spcPts val="0"/>
              </a:spcBef>
              <a:spcAft>
                <a:spcPts val="0"/>
              </a:spcAft>
              <a:buClr>
                <a:schemeClr val="dk1"/>
              </a:buClr>
              <a:buSzPts val="1600"/>
              <a:buFont typeface="Arial"/>
              <a:buChar char="•"/>
            </a:pPr>
            <a:r>
              <a:rPr lang="it-IT" sz="1600">
                <a:solidFill>
                  <a:schemeClr val="dk1"/>
                </a:solidFill>
                <a:latin typeface="Calibri"/>
                <a:ea typeface="Calibri"/>
                <a:cs typeface="Calibri"/>
                <a:sym typeface="Calibri"/>
              </a:rPr>
              <a:t>La pianificazione e il monitoraggio di progetti</a:t>
            </a:r>
            <a:endParaRPr sz="1400" b="0" i="0" u="none" strike="noStrike" cap="none">
              <a:solidFill>
                <a:srgbClr val="000000"/>
              </a:solidFill>
              <a:latin typeface="Arial"/>
              <a:ea typeface="Arial"/>
              <a:cs typeface="Arial"/>
              <a:sym typeface="Arial"/>
            </a:endParaRPr>
          </a:p>
        </p:txBody>
      </p:sp>
      <p:cxnSp>
        <p:nvCxnSpPr>
          <p:cNvPr id="534" name="Google Shape;534;g1b6354f681b_0_22"/>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35" name="Google Shape;535;g1b6354f681b_0_22"/>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Please answer the following questions:</a:t>
            </a:r>
            <a:endParaRPr sz="1400" b="0" i="0" u="none" strike="noStrike" cap="none">
              <a:solidFill>
                <a:srgbClr val="000000"/>
              </a:solidFill>
              <a:latin typeface="Arial"/>
              <a:ea typeface="Arial"/>
              <a:cs typeface="Arial"/>
              <a:sym typeface="Arial"/>
            </a:endParaRPr>
          </a:p>
        </p:txBody>
      </p:sp>
      <p:grpSp>
        <p:nvGrpSpPr>
          <p:cNvPr id="536" name="Google Shape;536;g1b6354f681b_0_22"/>
          <p:cNvGrpSpPr/>
          <p:nvPr/>
        </p:nvGrpSpPr>
        <p:grpSpPr>
          <a:xfrm>
            <a:off x="10207680" y="2917800"/>
            <a:ext cx="1439823" cy="1022354"/>
            <a:chOff x="6949036" y="2151000"/>
            <a:chExt cx="3599557" cy="2555886"/>
          </a:xfrm>
        </p:grpSpPr>
        <p:sp>
          <p:nvSpPr>
            <p:cNvPr id="537" name="Google Shape;537;g1b6354f681b_0_2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38" name="Google Shape;538;g1b6354f681b_0_2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g1b6354f681b_0_2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g1b6354f681b_0_2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g1b6354f681b_0_2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2" name="Google Shape;542;g1b6354f681b_0_2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g1b6354f681b_0_2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g1b6354f681b_0_2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g1b6354f681b_0_2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g1b6354f681b_0_2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7" name="Google Shape;547;g1b6354f681b_0_2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48" name="Google Shape;548;g1b6354f681b_0_22"/>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1b6354f681b_0_41"/>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chemeClr val="dk1"/>
              </a:buClr>
              <a:buSzPts val="2000"/>
              <a:buFont typeface="Arial"/>
              <a:buChar char="•"/>
            </a:pPr>
            <a:r>
              <a:rPr lang="it-IT" sz="2000" b="1">
                <a:solidFill>
                  <a:schemeClr val="dk1"/>
                </a:solidFill>
                <a:latin typeface="Calibri"/>
                <a:ea typeface="Calibri"/>
                <a:cs typeface="Calibri"/>
                <a:sym typeface="Calibri"/>
              </a:rPr>
              <a:t>2</a:t>
            </a:r>
            <a:r>
              <a:rPr lang="it-IT" sz="2000" b="1" i="0" u="none" strike="noStrike" cap="none">
                <a:solidFill>
                  <a:schemeClr val="dk1"/>
                </a:solidFill>
                <a:latin typeface="Calibri"/>
                <a:ea typeface="Calibri"/>
                <a:cs typeface="Calibri"/>
                <a:sym typeface="Calibri"/>
              </a:rPr>
              <a:t>. </a:t>
            </a:r>
            <a:r>
              <a:rPr lang="it-IT" sz="2000" b="1">
                <a:solidFill>
                  <a:schemeClr val="dk1"/>
                </a:solidFill>
                <a:latin typeface="Calibri"/>
                <a:ea typeface="Calibri"/>
                <a:cs typeface="Calibri"/>
                <a:sym typeface="Calibri"/>
              </a:rPr>
              <a:t>In che maniera l'utilizzo di un mappa mentale digitale può semplificare le interazioni con l'esperto?</a:t>
            </a:r>
            <a:br>
              <a:rPr lang="it-IT" sz="2000" b="1" i="0" u="none" strike="noStrike" cap="none">
                <a:solidFill>
                  <a:schemeClr val="dk1"/>
                </a:solidFill>
                <a:latin typeface="Calibri"/>
                <a:ea typeface="Calibri"/>
                <a:cs typeface="Calibri"/>
                <a:sym typeface="Calibri"/>
              </a:rPr>
            </a:br>
            <a:r>
              <a:rPr lang="it-IT" sz="1600" b="0" i="0" u="none" strike="noStrike" cap="none">
                <a:solidFill>
                  <a:schemeClr val="dk1"/>
                </a:solidFill>
                <a:latin typeface="Calibri"/>
                <a:ea typeface="Calibri"/>
                <a:cs typeface="Calibri"/>
                <a:sym typeface="Calibri"/>
              </a:rPr>
              <a:t>(</a:t>
            </a:r>
            <a:r>
              <a:rPr lang="it-IT" sz="1600">
                <a:solidFill>
                  <a:schemeClr val="dk1"/>
                </a:solidFill>
                <a:latin typeface="Calibri"/>
                <a:ea typeface="Calibri"/>
                <a:cs typeface="Calibri"/>
                <a:sym typeface="Calibri"/>
              </a:rPr>
              <a:t>2 </a:t>
            </a:r>
            <a:r>
              <a:rPr lang="it-IT" sz="1600" b="0" i="0" u="none" strike="noStrike" cap="none">
                <a:solidFill>
                  <a:schemeClr val="dk1"/>
                </a:solidFill>
                <a:latin typeface="Calibri"/>
                <a:ea typeface="Calibri"/>
                <a:cs typeface="Calibri"/>
                <a:sym typeface="Calibri"/>
              </a:rPr>
              <a:t>rispost</a:t>
            </a:r>
            <a:r>
              <a:rPr lang="it-IT" sz="1600">
                <a:solidFill>
                  <a:schemeClr val="dk1"/>
                </a:solidFill>
                <a:latin typeface="Calibri"/>
                <a:ea typeface="Calibri"/>
                <a:cs typeface="Calibri"/>
                <a:sym typeface="Calibri"/>
              </a:rPr>
              <a:t>a</a:t>
            </a:r>
            <a:r>
              <a:rPr lang="it-IT" sz="1600" b="0" i="0" u="none" strike="noStrike" cap="none">
                <a:solidFill>
                  <a:schemeClr val="dk1"/>
                </a:solidFill>
                <a:latin typeface="Calibri"/>
                <a:ea typeface="Calibri"/>
                <a:cs typeface="Calibri"/>
                <a:sym typeface="Calibri"/>
              </a:rPr>
              <a:t> corrett</a:t>
            </a:r>
            <a:r>
              <a:rPr lang="it-IT" sz="1600">
                <a:solidFill>
                  <a:schemeClr val="dk1"/>
                </a:solidFill>
                <a:latin typeface="Calibri"/>
                <a:ea typeface="Calibri"/>
                <a:cs typeface="Calibri"/>
                <a:sym typeface="Calibri"/>
              </a:rPr>
              <a:t>a</a:t>
            </a:r>
            <a:r>
              <a:rPr lang="it-IT"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rgbClr val="F5911B"/>
              </a:buClr>
              <a:buSzPts val="1600"/>
              <a:buChar char="•"/>
            </a:pPr>
            <a:r>
              <a:rPr lang="it-IT" sz="1600">
                <a:solidFill>
                  <a:srgbClr val="F5911B"/>
                </a:solidFill>
                <a:latin typeface="Calibri"/>
                <a:ea typeface="Calibri"/>
                <a:cs typeface="Calibri"/>
                <a:sym typeface="Calibri"/>
              </a:rPr>
              <a:t>Si possono isolare i punti sui quali c'è bisogno di supporto.</a:t>
            </a:r>
            <a:endParaRPr sz="1600">
              <a:solidFill>
                <a:srgbClr val="F5911B"/>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Char char="•"/>
            </a:pPr>
            <a:r>
              <a:rPr lang="it-IT" sz="1600">
                <a:solidFill>
                  <a:schemeClr val="dk1"/>
                </a:solidFill>
                <a:latin typeface="Calibri"/>
                <a:ea typeface="Calibri"/>
                <a:cs typeface="Calibri"/>
                <a:sym typeface="Calibri"/>
              </a:rPr>
              <a:t>L'esperto può modificare in qualsiasi momento la mappa e i contenuti associati.</a:t>
            </a:r>
            <a:endParaRPr sz="1600">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chemeClr val="dk1"/>
              </a:buClr>
              <a:buSzPts val="1600"/>
              <a:buChar char="•"/>
            </a:pPr>
            <a:r>
              <a:rPr lang="it-IT" sz="1600">
                <a:solidFill>
                  <a:schemeClr val="dk1"/>
                </a:solidFill>
                <a:latin typeface="Calibri"/>
                <a:ea typeface="Calibri"/>
                <a:cs typeface="Calibri"/>
                <a:sym typeface="Calibri"/>
              </a:rPr>
              <a:t>E' possibile sfruttare la mappa stessa per ricevere le risposte a tutte le problematiche/dubbi che possono essere sollevati.</a:t>
            </a:r>
            <a:endParaRPr sz="1600">
              <a:solidFill>
                <a:schemeClr val="dk1"/>
              </a:solidFill>
              <a:latin typeface="Calibri"/>
              <a:ea typeface="Calibri"/>
              <a:cs typeface="Calibri"/>
              <a:sym typeface="Calibri"/>
            </a:endParaRPr>
          </a:p>
          <a:p>
            <a:pPr marL="431999" marR="0" lvl="2" indent="-143998" algn="l" rtl="0">
              <a:lnSpc>
                <a:spcPct val="100000"/>
              </a:lnSpc>
              <a:spcBef>
                <a:spcPts val="0"/>
              </a:spcBef>
              <a:spcAft>
                <a:spcPts val="0"/>
              </a:spcAft>
              <a:buClr>
                <a:srgbClr val="F5911B"/>
              </a:buClr>
              <a:buSzPts val="1600"/>
              <a:buChar char="•"/>
            </a:pPr>
            <a:r>
              <a:rPr lang="it-IT" sz="1600">
                <a:solidFill>
                  <a:srgbClr val="F5911B"/>
                </a:solidFill>
                <a:latin typeface="Calibri"/>
                <a:ea typeface="Calibri"/>
                <a:cs typeface="Calibri"/>
                <a:sym typeface="Calibri"/>
              </a:rPr>
              <a:t>Non è indispensabile che la collaborazione sia sempre sincrona.</a:t>
            </a:r>
            <a:endParaRPr sz="1600">
              <a:solidFill>
                <a:srgbClr val="F5911B"/>
              </a:solidFill>
              <a:latin typeface="Calibri"/>
              <a:ea typeface="Calibri"/>
              <a:cs typeface="Calibri"/>
              <a:sym typeface="Calibri"/>
            </a:endParaRPr>
          </a:p>
        </p:txBody>
      </p:sp>
      <p:cxnSp>
        <p:nvCxnSpPr>
          <p:cNvPr id="554" name="Google Shape;554;g1b6354f681b_0_41"/>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55" name="Google Shape;555;g1b6354f681b_0_41"/>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pPr>
            <a:r>
              <a:rPr lang="it-IT" sz="2000" b="0" i="0" u="none" strike="noStrike" cap="none">
                <a:solidFill>
                  <a:schemeClr val="dk1"/>
                </a:solidFill>
                <a:latin typeface="Calibri"/>
                <a:ea typeface="Calibri"/>
                <a:cs typeface="Calibri"/>
                <a:sym typeface="Calibri"/>
              </a:rPr>
              <a:t>Please answer the following questions:</a:t>
            </a:r>
            <a:endParaRPr sz="1400" b="0" i="0" u="none" strike="noStrike" cap="none">
              <a:solidFill>
                <a:srgbClr val="000000"/>
              </a:solidFill>
              <a:latin typeface="Arial"/>
              <a:ea typeface="Arial"/>
              <a:cs typeface="Arial"/>
              <a:sym typeface="Arial"/>
            </a:endParaRPr>
          </a:p>
        </p:txBody>
      </p:sp>
      <p:grpSp>
        <p:nvGrpSpPr>
          <p:cNvPr id="556" name="Google Shape;556;g1b6354f681b_0_41"/>
          <p:cNvGrpSpPr/>
          <p:nvPr/>
        </p:nvGrpSpPr>
        <p:grpSpPr>
          <a:xfrm>
            <a:off x="10207680" y="2917800"/>
            <a:ext cx="1439823" cy="1022354"/>
            <a:chOff x="6949036" y="2151000"/>
            <a:chExt cx="3599557" cy="2555886"/>
          </a:xfrm>
        </p:grpSpPr>
        <p:sp>
          <p:nvSpPr>
            <p:cNvPr id="557" name="Google Shape;557;g1b6354f681b_0_41"/>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58" name="Google Shape;558;g1b6354f681b_0_41"/>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g1b6354f681b_0_41"/>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0" name="Google Shape;560;g1b6354f681b_0_41"/>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g1b6354f681b_0_41"/>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g1b6354f681b_0_41"/>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g1b6354f681b_0_41"/>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g1b6354f681b_0_41"/>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g1b6354f681b_0_41"/>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g1b6354f681b_0_41"/>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g1b6354f681b_0_41"/>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8" name="Google Shape;568;g1b6354f681b_0_41"/>
          <p:cNvSpPr/>
          <p:nvPr/>
        </p:nvSpPr>
        <p:spPr>
          <a:xfrm>
            <a:off x="451029" y="669816"/>
            <a:ext cx="50613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2</a:t>
            </a:r>
            <a:r>
              <a:rPr lang="it-IT" sz="2000" b="1" i="0" u="none" strike="noStrike" cap="none">
                <a:solidFill>
                  <a:srgbClr val="FFFFFF"/>
                </a:solidFill>
                <a:latin typeface="Calibri"/>
                <a:ea typeface="Calibri"/>
                <a:cs typeface="Calibri"/>
                <a:sym typeface="Calibri"/>
              </a:rPr>
              <a:t>. Collaborare con le mappe mentali digitali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p:nvPr/>
        </p:nvSpPr>
        <p:spPr>
          <a:xfrm>
            <a:off x="528320" y="717439"/>
            <a:ext cx="89480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pPr>
            <a:r>
              <a:rPr lang="it-IT" sz="2400" b="1" i="0" u="none" strike="noStrike" cap="none">
                <a:solidFill>
                  <a:srgbClr val="F5911B"/>
                </a:solidFill>
                <a:latin typeface="Calibri"/>
                <a:ea typeface="Calibri"/>
                <a:cs typeface="Calibri"/>
                <a:sym typeface="Calibri"/>
              </a:rPr>
              <a:t>Index of contents</a:t>
            </a: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808718" y="2771389"/>
            <a:ext cx="1620000" cy="54000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a:solidFill>
                  <a:schemeClr val="lt1"/>
                </a:solidFill>
                <a:latin typeface="Calibri"/>
                <a:ea typeface="Calibri"/>
                <a:cs typeface="Calibri"/>
                <a:sym typeface="Calibri"/>
              </a:rPr>
              <a:t>Unit </a:t>
            </a:r>
            <a:r>
              <a:rPr lang="it-IT" sz="2000" b="1">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91" name="Google Shape;91;p4"/>
          <p:cNvSpPr txBox="1"/>
          <p:nvPr/>
        </p:nvSpPr>
        <p:spPr>
          <a:xfrm>
            <a:off x="696810" y="3738316"/>
            <a:ext cx="1764000" cy="118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it-IT" sz="2000" b="0" i="0" u="none" strike="noStrike" cap="none">
                <a:solidFill>
                  <a:schemeClr val="dk1"/>
                </a:solidFill>
                <a:latin typeface="Calibri"/>
                <a:ea typeface="Calibri"/>
                <a:cs typeface="Calibri"/>
                <a:sym typeface="Calibri"/>
              </a:rPr>
              <a:t>Le mappe mentali digitali</a:t>
            </a:r>
            <a:endParaRPr sz="2000" b="0" i="0" u="none" strike="noStrike" cap="none">
              <a:solidFill>
                <a:schemeClr val="dk1"/>
              </a:solidFill>
              <a:latin typeface="Calibri"/>
              <a:ea typeface="Calibri"/>
              <a:cs typeface="Calibri"/>
              <a:sym typeface="Calibri"/>
            </a:endParaRPr>
          </a:p>
        </p:txBody>
      </p:sp>
      <p:sp>
        <p:nvSpPr>
          <p:cNvPr id="92" name="Google Shape;92;p4"/>
          <p:cNvSpPr/>
          <p:nvPr/>
        </p:nvSpPr>
        <p:spPr>
          <a:xfrm>
            <a:off x="3566932" y="2771389"/>
            <a:ext cx="1620000" cy="54000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a:solidFill>
                  <a:schemeClr val="lt1"/>
                </a:solidFill>
                <a:latin typeface="Calibri"/>
                <a:ea typeface="Calibri"/>
                <a:cs typeface="Calibri"/>
                <a:sym typeface="Calibri"/>
              </a:rPr>
              <a:t>Unit </a:t>
            </a:r>
            <a:r>
              <a:rPr lang="it-IT" sz="2000" b="1">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93" name="Google Shape;93;p4"/>
          <p:cNvSpPr txBox="1"/>
          <p:nvPr/>
        </p:nvSpPr>
        <p:spPr>
          <a:xfrm>
            <a:off x="3414531" y="3742695"/>
            <a:ext cx="1944300" cy="118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it-IT" sz="2000" b="0" i="0" u="none" strike="noStrike" cap="none">
                <a:solidFill>
                  <a:schemeClr val="dk1"/>
                </a:solidFill>
                <a:latin typeface="Calibri"/>
                <a:ea typeface="Calibri"/>
                <a:cs typeface="Calibri"/>
                <a:sym typeface="Calibri"/>
              </a:rPr>
              <a:t>La collaborazione con le mappe mentali digitali</a:t>
            </a:r>
            <a:endParaRPr sz="2000" b="0" i="0" u="none" strike="noStrike" cap="none">
              <a:solidFill>
                <a:schemeClr val="dk1"/>
              </a:solidFill>
              <a:latin typeface="Calibri"/>
              <a:ea typeface="Calibri"/>
              <a:cs typeface="Calibri"/>
              <a:sym typeface="Calibri"/>
            </a:endParaRPr>
          </a:p>
        </p:txBody>
      </p:sp>
      <p:cxnSp>
        <p:nvCxnSpPr>
          <p:cNvPr id="94" name="Google Shape;94;p4"/>
          <p:cNvCxnSpPr/>
          <p:nvPr/>
        </p:nvCxnSpPr>
        <p:spPr>
          <a:xfrm>
            <a:off x="528320" y="3631149"/>
            <a:ext cx="9469120" cy="0"/>
          </a:xfrm>
          <a:prstGeom prst="straightConnector1">
            <a:avLst/>
          </a:prstGeom>
          <a:noFill/>
          <a:ln w="9525" cap="flat" cmpd="sng">
            <a:solidFill>
              <a:srgbClr val="F5911B"/>
            </a:solidFill>
            <a:prstDash val="dash"/>
            <a:round/>
            <a:headEnd type="none" w="sm" len="sm"/>
            <a:tailEnd type="none" w="sm" len="sm"/>
          </a:ln>
        </p:spPr>
      </p:cxnSp>
      <p:grpSp>
        <p:nvGrpSpPr>
          <p:cNvPr id="95" name="Google Shape;95;p4"/>
          <p:cNvGrpSpPr/>
          <p:nvPr/>
        </p:nvGrpSpPr>
        <p:grpSpPr>
          <a:xfrm>
            <a:off x="10207680" y="2917800"/>
            <a:ext cx="1440000" cy="1022400"/>
            <a:chOff x="6949036" y="2151000"/>
            <a:chExt cx="3600000" cy="2556000"/>
          </a:xfrm>
        </p:grpSpPr>
        <p:sp>
          <p:nvSpPr>
            <p:cNvPr id="96" name="Google Shape;96;p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97" name="Google Shape;97;p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7"/>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sp>
        <p:nvSpPr>
          <p:cNvPr id="112" name="Google Shape;112;p37"/>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1</a:t>
            </a:r>
            <a:r>
              <a:rPr lang="it-IT" sz="2000" b="0" i="0" u="none" strike="noStrike" cap="none">
                <a:solidFill>
                  <a:schemeClr val="dk1"/>
                </a:solidFill>
                <a:latin typeface="Calibri"/>
                <a:ea typeface="Calibri"/>
                <a:cs typeface="Calibri"/>
                <a:sym typeface="Calibri"/>
              </a:rPr>
              <a:t>.1 E se vuoi cambiare idea?</a:t>
            </a:r>
            <a:endParaRPr sz="1400" b="0" i="0" u="none" strike="noStrike" cap="none">
              <a:solidFill>
                <a:srgbClr val="000000"/>
              </a:solidFill>
              <a:latin typeface="Arial"/>
              <a:ea typeface="Arial"/>
              <a:cs typeface="Arial"/>
              <a:sym typeface="Arial"/>
            </a:endParaRPr>
          </a:p>
        </p:txBody>
      </p:sp>
      <p:sp>
        <p:nvSpPr>
          <p:cNvPr id="113" name="Google Shape;113;p37"/>
          <p:cNvSpPr txBox="1"/>
          <p:nvPr/>
        </p:nvSpPr>
        <p:spPr>
          <a:xfrm>
            <a:off x="560623" y="1993402"/>
            <a:ext cx="5351816" cy="3475756"/>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rgbClr val="000000"/>
              </a:buClr>
              <a:buSzPts val="1600"/>
              <a:buFont typeface="Arial"/>
              <a:buNone/>
            </a:pPr>
            <a:r>
              <a:rPr lang="it-IT" sz="1600" b="1" i="0" u="none" strike="noStrike" cap="none">
                <a:solidFill>
                  <a:srgbClr val="000000"/>
                </a:solidFill>
                <a:latin typeface="Calibri"/>
                <a:ea typeface="Calibri"/>
                <a:cs typeface="Calibri"/>
                <a:sym typeface="Calibri"/>
              </a:rPr>
              <a:t>Ieri</a:t>
            </a:r>
            <a:r>
              <a:rPr lang="it-IT" sz="1600" b="0" i="0" u="none" strike="noStrike" cap="none">
                <a:solidFill>
                  <a:srgbClr val="000000"/>
                </a:solidFill>
                <a:latin typeface="Calibri"/>
                <a:ea typeface="Calibri"/>
                <a:cs typeface="Calibri"/>
                <a:sym typeface="Calibri"/>
              </a:rPr>
              <a:t> avevi disegnato con carta e matita questa mappa mentale sulle monografie. </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1" i="0" u="none" strike="noStrike" cap="none">
                <a:solidFill>
                  <a:srgbClr val="000000"/>
                </a:solidFill>
                <a:latin typeface="Calibri"/>
                <a:ea typeface="Calibri"/>
                <a:cs typeface="Calibri"/>
                <a:sym typeface="Calibri"/>
              </a:rPr>
              <a:t>Oggi</a:t>
            </a:r>
            <a:r>
              <a:rPr lang="it-IT" sz="1600" b="0" i="0" u="none" strike="noStrike" cap="none">
                <a:solidFill>
                  <a:srgbClr val="000000"/>
                </a:solidFill>
                <a:latin typeface="Calibri"/>
                <a:ea typeface="Calibri"/>
                <a:cs typeface="Calibri"/>
                <a:sym typeface="Calibri"/>
              </a:rPr>
              <a:t>, però, ti è venuto in mente che </a:t>
            </a:r>
            <a:r>
              <a:rPr lang="it-IT" sz="1600" b="1" i="0" u="none" strike="noStrike" cap="none">
                <a:solidFill>
                  <a:srgbClr val="000000"/>
                </a:solidFill>
                <a:latin typeface="Calibri"/>
                <a:ea typeface="Calibri"/>
                <a:cs typeface="Calibri"/>
                <a:sym typeface="Calibri"/>
              </a:rPr>
              <a:t>non hai tenuto conto </a:t>
            </a:r>
            <a:r>
              <a:rPr lang="it-IT" sz="1600" b="0" i="0" u="none" strike="noStrike" cap="none">
                <a:solidFill>
                  <a:srgbClr val="000000"/>
                </a:solidFill>
                <a:latin typeface="Calibri"/>
                <a:ea typeface="Calibri"/>
                <a:cs typeface="Calibri"/>
                <a:sym typeface="Calibri"/>
              </a:rPr>
              <a:t>delle </a:t>
            </a:r>
            <a:r>
              <a:rPr lang="it-IT" sz="1600">
                <a:latin typeface="Calibri"/>
                <a:ea typeface="Calibri"/>
                <a:cs typeface="Calibri"/>
                <a:sym typeface="Calibri"/>
              </a:rPr>
              <a:t>pubblicazioni o versioni </a:t>
            </a:r>
            <a:r>
              <a:rPr lang="it-IT" sz="1600" b="0" i="0" u="none" strike="noStrike" cap="none">
                <a:solidFill>
                  <a:srgbClr val="000000"/>
                </a:solidFill>
                <a:latin typeface="Calibri"/>
                <a:ea typeface="Calibri"/>
                <a:cs typeface="Calibri"/>
                <a:sym typeface="Calibri"/>
              </a:rPr>
              <a:t>digitali: prima pubblicazione, ristampa, riedizione e formato di stampa sono elementi collegati alla versione cartacea...</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 ma per la </a:t>
            </a:r>
            <a:r>
              <a:rPr lang="it-IT" sz="1600">
                <a:latin typeface="Calibri"/>
                <a:ea typeface="Calibri"/>
                <a:cs typeface="Calibri"/>
                <a:sym typeface="Calibri"/>
              </a:rPr>
              <a:t>pubblicazione </a:t>
            </a:r>
            <a:r>
              <a:rPr lang="it-IT" sz="1600" b="0" i="0" u="none" strike="noStrike" cap="none">
                <a:solidFill>
                  <a:srgbClr val="000000"/>
                </a:solidFill>
                <a:latin typeface="Calibri"/>
                <a:ea typeface="Calibri"/>
                <a:cs typeface="Calibri"/>
                <a:sym typeface="Calibri"/>
              </a:rPr>
              <a:t>digitale </a:t>
            </a:r>
            <a:r>
              <a:rPr lang="it-IT" sz="1600" b="1" i="0" u="none" strike="noStrike" cap="none">
                <a:solidFill>
                  <a:srgbClr val="000000"/>
                </a:solidFill>
                <a:latin typeface="Calibri"/>
                <a:ea typeface="Calibri"/>
                <a:cs typeface="Calibri"/>
                <a:sym typeface="Calibri"/>
              </a:rPr>
              <a:t>vorresti esplicitare </a:t>
            </a:r>
            <a:r>
              <a:rPr lang="it-IT" sz="1600" b="0" i="0" u="none" strike="noStrike" cap="none">
                <a:solidFill>
                  <a:srgbClr val="000000"/>
                </a:solidFill>
                <a:latin typeface="Calibri"/>
                <a:ea typeface="Calibri"/>
                <a:cs typeface="Calibri"/>
                <a:sym typeface="Calibri"/>
              </a:rPr>
              <a:t>i formati digitali disponibili, programmi e dispositivi per visualizzarla, e il fatto che esistono sistemi di protezione anti-diffusione non autorizzata.</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C'è bisogno di ripensare la mappa!</a:t>
            </a:r>
            <a:endParaRPr sz="1400" b="0" i="0" u="none" strike="noStrike" cap="none">
              <a:solidFill>
                <a:srgbClr val="000000"/>
              </a:solidFill>
              <a:latin typeface="Arial"/>
              <a:ea typeface="Arial"/>
              <a:cs typeface="Arial"/>
              <a:sym typeface="Arial"/>
            </a:endParaRPr>
          </a:p>
        </p:txBody>
      </p:sp>
      <p:pic>
        <p:nvPicPr>
          <p:cNvPr id="114" name="Google Shape;114;p37"/>
          <p:cNvPicPr preferRelativeResize="0"/>
          <p:nvPr/>
        </p:nvPicPr>
        <p:blipFill rotWithShape="1">
          <a:blip r:embed="rId3" cstate="email">
            <a:alphaModFix/>
            <a:extLst>
              <a:ext uri="{28A0092B-C50C-407E-A947-70E740481C1C}">
                <a14:useLocalDpi xmlns:a14="http://schemas.microsoft.com/office/drawing/2010/main"/>
              </a:ext>
            </a:extLst>
          </a:blip>
          <a:srcRect l="11426" t="1365" r="14858" b="2497"/>
          <a:stretch/>
        </p:blipFill>
        <p:spPr>
          <a:xfrm>
            <a:off x="6550928" y="2087592"/>
            <a:ext cx="4973963" cy="3648974"/>
          </a:xfrm>
          <a:prstGeom prst="rect">
            <a:avLst/>
          </a:prstGeom>
          <a:noFill/>
          <a:ln w="38100" cap="flat" cmpd="sng">
            <a:solidFill>
              <a:srgbClr val="F5911B"/>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8"/>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sp>
        <p:nvSpPr>
          <p:cNvPr id="120" name="Google Shape;120;p38"/>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1</a:t>
            </a:r>
            <a:r>
              <a:rPr lang="it-IT" sz="2000" b="0" i="0" u="none" strike="noStrike" cap="none">
                <a:solidFill>
                  <a:schemeClr val="dk1"/>
                </a:solidFill>
                <a:latin typeface="Calibri"/>
                <a:ea typeface="Calibri"/>
                <a:cs typeface="Calibri"/>
                <a:sym typeface="Calibri"/>
              </a:rPr>
              <a:t>.2 Tu come faresti?</a:t>
            </a:r>
            <a:endParaRPr sz="1400" b="0" i="0" u="none" strike="noStrike" cap="none">
              <a:solidFill>
                <a:srgbClr val="000000"/>
              </a:solidFill>
              <a:latin typeface="Arial"/>
              <a:ea typeface="Arial"/>
              <a:cs typeface="Arial"/>
              <a:sym typeface="Arial"/>
            </a:endParaRPr>
          </a:p>
        </p:txBody>
      </p:sp>
      <p:pic>
        <p:nvPicPr>
          <p:cNvPr id="121" name="Google Shape;121;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377" y="3869488"/>
            <a:ext cx="3365259" cy="1892958"/>
          </a:xfrm>
          <a:prstGeom prst="rect">
            <a:avLst/>
          </a:prstGeom>
          <a:noFill/>
          <a:ln>
            <a:noFill/>
          </a:ln>
        </p:spPr>
      </p:pic>
      <p:pic>
        <p:nvPicPr>
          <p:cNvPr id="122" name="Google Shape;122;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11140" y="3899140"/>
            <a:ext cx="3366208" cy="1893492"/>
          </a:xfrm>
          <a:prstGeom prst="rect">
            <a:avLst/>
          </a:prstGeom>
          <a:noFill/>
          <a:ln>
            <a:noFill/>
          </a:ln>
        </p:spPr>
      </p:pic>
      <p:pic>
        <p:nvPicPr>
          <p:cNvPr id="123" name="Google Shape;123;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46852" y="3899140"/>
            <a:ext cx="3312544" cy="1863306"/>
          </a:xfrm>
          <a:prstGeom prst="rect">
            <a:avLst/>
          </a:prstGeom>
          <a:noFill/>
          <a:ln>
            <a:noFill/>
          </a:ln>
        </p:spPr>
      </p:pic>
      <p:sp>
        <p:nvSpPr>
          <p:cNvPr id="124" name="Google Shape;124;p38"/>
          <p:cNvSpPr txBox="1"/>
          <p:nvPr/>
        </p:nvSpPr>
        <p:spPr>
          <a:xfrm>
            <a:off x="612476" y="1856602"/>
            <a:ext cx="3594900" cy="164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dk1"/>
                </a:solidFill>
                <a:latin typeface="Calibri"/>
                <a:ea typeface="Calibri"/>
                <a:cs typeface="Calibri"/>
                <a:sym typeface="Calibri"/>
              </a:rPr>
              <a:t>1. Crei un nodo collegato a </a:t>
            </a:r>
            <a:r>
              <a:rPr lang="it-IT" sz="1600" b="1" i="1" u="none" strike="noStrike" cap="none">
                <a:solidFill>
                  <a:schemeClr val="dk1"/>
                </a:solidFill>
                <a:latin typeface="Calibri"/>
                <a:ea typeface="Calibri"/>
                <a:cs typeface="Calibri"/>
                <a:sym typeface="Calibri"/>
              </a:rPr>
              <a:t>Monografia?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a:solidFill>
                  <a:schemeClr val="dk1"/>
                </a:solidFill>
                <a:latin typeface="Calibri"/>
                <a:ea typeface="Calibri"/>
                <a:cs typeface="Calibri"/>
                <a:sym typeface="Calibri"/>
              </a:rPr>
              <a:t>É</a:t>
            </a:r>
            <a:r>
              <a:rPr lang="it-IT" sz="1600" b="0" i="0" u="none" strike="noStrike" cap="none">
                <a:solidFill>
                  <a:schemeClr val="dk1"/>
                </a:solidFill>
                <a:latin typeface="Calibri"/>
                <a:ea typeface="Calibri"/>
                <a:cs typeface="Calibri"/>
                <a:sym typeface="Calibri"/>
              </a:rPr>
              <a:t> la soluzione graficamente </a:t>
            </a:r>
            <a:r>
              <a:rPr lang="it-IT" sz="1600" b="0" i="0" u="none" strike="noStrike" cap="none">
                <a:solidFill>
                  <a:srgbClr val="F5911B"/>
                </a:solidFill>
                <a:latin typeface="Calibri"/>
                <a:ea typeface="Calibri"/>
                <a:cs typeface="Calibri"/>
                <a:sym typeface="Calibri"/>
              </a:rPr>
              <a:t>più semplice</a:t>
            </a:r>
            <a:r>
              <a:rPr lang="it-IT" sz="1600" b="0" i="0" u="none" strike="noStrike" cap="none">
                <a:solidFill>
                  <a:schemeClr val="dk1"/>
                </a:solidFill>
                <a:latin typeface="Calibri"/>
                <a:ea typeface="Calibri"/>
                <a:cs typeface="Calibri"/>
                <a:sym typeface="Calibri"/>
              </a:rPr>
              <a:t>: vanno solo </a:t>
            </a:r>
            <a:r>
              <a:rPr lang="it-IT" sz="1600">
                <a:solidFill>
                  <a:schemeClr val="dk1"/>
                </a:solidFill>
                <a:latin typeface="Calibri"/>
                <a:ea typeface="Calibri"/>
                <a:cs typeface="Calibri"/>
                <a:sym typeface="Calibri"/>
              </a:rPr>
              <a:t>aggiunte </a:t>
            </a:r>
            <a:r>
              <a:rPr lang="it-IT" sz="1600" b="0" i="0" u="none" strike="noStrike" cap="none">
                <a:solidFill>
                  <a:schemeClr val="dk1"/>
                </a:solidFill>
                <a:latin typeface="Calibri"/>
                <a:ea typeface="Calibri"/>
                <a:cs typeface="Calibri"/>
                <a:sym typeface="Calibri"/>
              </a:rPr>
              <a:t>informazioni e c’è abbastanza spazio.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it-IT" sz="1600" b="0" i="0" u="none" strike="noStrike" cap="none">
                <a:solidFill>
                  <a:srgbClr val="F5911B"/>
                </a:solidFill>
                <a:latin typeface="Calibri"/>
                <a:ea typeface="Calibri"/>
                <a:cs typeface="Calibri"/>
                <a:sym typeface="Calibri"/>
              </a:rPr>
              <a:t>Però non viene evidenziato </a:t>
            </a:r>
            <a:r>
              <a:rPr lang="it-IT" sz="1600" b="0" i="0" u="none" strike="noStrike" cap="none">
                <a:solidFill>
                  <a:schemeClr val="dk1"/>
                </a:solidFill>
                <a:latin typeface="Calibri"/>
                <a:ea typeface="Calibri"/>
                <a:cs typeface="Calibri"/>
                <a:sym typeface="Calibri"/>
              </a:rPr>
              <a:t>che si tratta sempre di aspetti della Pubblicazione.</a:t>
            </a:r>
            <a:endParaRPr sz="1600" b="0" i="0" u="none" strike="noStrike" cap="none">
              <a:solidFill>
                <a:schemeClr val="dk1"/>
              </a:solidFill>
              <a:latin typeface="Calibri"/>
              <a:ea typeface="Calibri"/>
              <a:cs typeface="Calibri"/>
              <a:sym typeface="Calibri"/>
            </a:endParaRPr>
          </a:p>
        </p:txBody>
      </p:sp>
      <p:sp>
        <p:nvSpPr>
          <p:cNvPr id="125" name="Google Shape;125;p38"/>
          <p:cNvSpPr txBox="1"/>
          <p:nvPr/>
        </p:nvSpPr>
        <p:spPr>
          <a:xfrm>
            <a:off x="4369489" y="1856602"/>
            <a:ext cx="3753300" cy="189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dk1"/>
                </a:solidFill>
                <a:latin typeface="Calibri"/>
                <a:ea typeface="Calibri"/>
                <a:cs typeface="Calibri"/>
                <a:sym typeface="Calibri"/>
              </a:rPr>
              <a:t>2. Crei un nodo collegato a </a:t>
            </a:r>
            <a:r>
              <a:rPr lang="it-IT" sz="1600" b="1" i="1" u="none" strike="noStrike" cap="none">
                <a:solidFill>
                  <a:schemeClr val="dk1"/>
                </a:solidFill>
                <a:latin typeface="Calibri"/>
                <a:ea typeface="Calibri"/>
                <a:cs typeface="Calibri"/>
                <a:sym typeface="Calibri"/>
              </a:rPr>
              <a:t>Pubblicazione?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a:solidFill>
                  <a:schemeClr val="dk1"/>
                </a:solidFill>
                <a:latin typeface="Calibri"/>
                <a:ea typeface="Calibri"/>
                <a:cs typeface="Calibri"/>
                <a:sym typeface="Calibri"/>
              </a:rPr>
              <a:t>É</a:t>
            </a:r>
            <a:r>
              <a:rPr lang="it-IT" sz="1600" b="0" i="0" u="none" strike="noStrike" cap="none">
                <a:solidFill>
                  <a:schemeClr val="dk1"/>
                </a:solidFill>
                <a:latin typeface="Calibri"/>
                <a:ea typeface="Calibri"/>
                <a:cs typeface="Calibri"/>
                <a:sym typeface="Calibri"/>
              </a:rPr>
              <a:t> una soluzione graficamente </a:t>
            </a:r>
            <a:r>
              <a:rPr lang="it-IT" sz="1600" b="0" i="0" u="none" strike="noStrike" cap="none">
                <a:solidFill>
                  <a:srgbClr val="F5911B"/>
                </a:solidFill>
                <a:latin typeface="Calibri"/>
                <a:ea typeface="Calibri"/>
                <a:cs typeface="Calibri"/>
                <a:sym typeface="Calibri"/>
              </a:rPr>
              <a:t>abbastanza semplice</a:t>
            </a:r>
            <a:r>
              <a:rPr lang="it-IT" sz="1600" b="0" i="0" u="none" strike="noStrike" cap="none">
                <a:solidFill>
                  <a:schemeClr val="dk1"/>
                </a:solidFill>
                <a:latin typeface="Calibri"/>
                <a:ea typeface="Calibri"/>
                <a:cs typeface="Calibri"/>
                <a:sym typeface="Calibri"/>
              </a:rPr>
              <a:t>: vanno solo aggiunte informazioni, ma va fatto bastare lo spazio.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it-IT" sz="1600" b="0" i="0" u="none" strike="noStrike" cap="none">
                <a:solidFill>
                  <a:schemeClr val="dk1"/>
                </a:solidFill>
                <a:latin typeface="Calibri"/>
                <a:ea typeface="Calibri"/>
                <a:cs typeface="Calibri"/>
                <a:sym typeface="Calibri"/>
              </a:rPr>
              <a:t>Però gli aspetti della pubblicazione digitale e cartacea </a:t>
            </a:r>
            <a:r>
              <a:rPr lang="it-IT" sz="1600" b="0" i="0" u="none" strike="noStrike" cap="none">
                <a:solidFill>
                  <a:srgbClr val="F5911B"/>
                </a:solidFill>
                <a:latin typeface="Calibri"/>
                <a:ea typeface="Calibri"/>
                <a:cs typeface="Calibri"/>
                <a:sym typeface="Calibri"/>
              </a:rPr>
              <a:t>potrebbero essere raggruppati meglio</a:t>
            </a:r>
            <a:r>
              <a:rPr lang="it-IT" sz="16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Calibri"/>
              <a:ea typeface="Calibri"/>
              <a:cs typeface="Calibri"/>
              <a:sym typeface="Calibri"/>
            </a:endParaRPr>
          </a:p>
        </p:txBody>
      </p:sp>
      <p:sp>
        <p:nvSpPr>
          <p:cNvPr id="126" name="Google Shape;126;p38"/>
          <p:cNvSpPr txBox="1"/>
          <p:nvPr/>
        </p:nvSpPr>
        <p:spPr>
          <a:xfrm>
            <a:off x="8198500" y="1856600"/>
            <a:ext cx="37011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it-IT" sz="1600" b="1" i="0" u="none" strike="noStrike" cap="none" dirty="0">
                <a:solidFill>
                  <a:schemeClr val="dk1"/>
                </a:solidFill>
                <a:latin typeface="Calibri"/>
                <a:ea typeface="Calibri"/>
                <a:cs typeface="Calibri"/>
                <a:sym typeface="Calibri"/>
              </a:rPr>
              <a:t>3. Aggiungi un livello sotto </a:t>
            </a:r>
            <a:r>
              <a:rPr lang="it-IT" sz="1600" b="1" i="1" u="none" strike="noStrike" cap="none" dirty="0">
                <a:solidFill>
                  <a:schemeClr val="dk1"/>
                </a:solidFill>
                <a:latin typeface="Calibri"/>
                <a:ea typeface="Calibri"/>
                <a:cs typeface="Calibri"/>
                <a:sym typeface="Calibri"/>
              </a:rPr>
              <a:t>Pubblicazione?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dirty="0">
                <a:solidFill>
                  <a:schemeClr val="dk1"/>
                </a:solidFill>
                <a:latin typeface="Calibri"/>
                <a:ea typeface="Calibri"/>
                <a:cs typeface="Calibri"/>
                <a:sym typeface="Calibri"/>
              </a:rPr>
              <a:t>É</a:t>
            </a:r>
            <a:r>
              <a:rPr lang="it-IT" sz="1600" b="0" i="0" u="none" strike="noStrike" cap="none" dirty="0">
                <a:solidFill>
                  <a:schemeClr val="dk1"/>
                </a:solidFill>
                <a:latin typeface="Calibri"/>
                <a:ea typeface="Calibri"/>
                <a:cs typeface="Calibri"/>
                <a:sym typeface="Calibri"/>
              </a:rPr>
              <a:t> la </a:t>
            </a:r>
            <a:r>
              <a:rPr lang="it-IT" sz="1600" b="0" i="0" u="none" strike="noStrike" cap="none" dirty="0">
                <a:solidFill>
                  <a:srgbClr val="F5911B"/>
                </a:solidFill>
                <a:latin typeface="Calibri"/>
                <a:ea typeface="Calibri"/>
                <a:cs typeface="Calibri"/>
                <a:sym typeface="Calibri"/>
              </a:rPr>
              <a:t>soluzione più precisa </a:t>
            </a:r>
            <a:r>
              <a:rPr lang="it-IT" sz="1600" b="0" i="0" u="none" strike="noStrike" cap="none" dirty="0">
                <a:solidFill>
                  <a:schemeClr val="dk1"/>
                </a:solidFill>
                <a:latin typeface="Calibri"/>
                <a:ea typeface="Calibri"/>
                <a:cs typeface="Calibri"/>
                <a:sym typeface="Calibri"/>
              </a:rPr>
              <a:t>quanto a descrizione dell'argomento, ma è </a:t>
            </a:r>
            <a:r>
              <a:rPr lang="it-IT" sz="1600" b="0" i="0" u="none" strike="noStrike" cap="none" dirty="0">
                <a:solidFill>
                  <a:srgbClr val="F5911B"/>
                </a:solidFill>
                <a:latin typeface="Calibri"/>
                <a:ea typeface="Calibri"/>
                <a:cs typeface="Calibri"/>
                <a:sym typeface="Calibri"/>
              </a:rPr>
              <a:t>onerosa dal punto di vista grafico</a:t>
            </a:r>
            <a:r>
              <a:rPr lang="it-IT" sz="1600" b="0" i="0" u="none" strike="noStrike" cap="none" dirty="0">
                <a:solidFill>
                  <a:schemeClr val="dk1"/>
                </a:solidFill>
                <a:latin typeface="Calibri"/>
                <a:ea typeface="Calibri"/>
                <a:cs typeface="Calibri"/>
                <a:sym typeface="Calibri"/>
              </a:rPr>
              <a:t>: devi aggiungere un livello, riorganizzare e integrare i nodi, e anche trovare spazio nel foglio.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it-IT" sz="1600" b="0" i="0" u="none" strike="noStrike" cap="none" dirty="0">
                <a:solidFill>
                  <a:schemeClr val="dk1"/>
                </a:solidFill>
                <a:latin typeface="Calibri"/>
                <a:ea typeface="Calibri"/>
                <a:cs typeface="Calibri"/>
                <a:sym typeface="Calibri"/>
              </a:rPr>
              <a:t>Potresti dover </a:t>
            </a:r>
            <a:r>
              <a:rPr lang="it-IT" sz="1600" b="0" i="0" u="none" strike="noStrike" cap="none" dirty="0">
                <a:solidFill>
                  <a:srgbClr val="F5911B"/>
                </a:solidFill>
                <a:latin typeface="Calibri"/>
                <a:ea typeface="Calibri"/>
                <a:cs typeface="Calibri"/>
                <a:sym typeface="Calibri"/>
              </a:rPr>
              <a:t>ridisegnare daccapo</a:t>
            </a:r>
            <a:r>
              <a:rPr lang="it-IT"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9"/>
          <p:cNvSpPr txBox="1"/>
          <p:nvPr/>
        </p:nvSpPr>
        <p:spPr>
          <a:xfrm>
            <a:off x="626300" y="1777050"/>
            <a:ext cx="8737800" cy="40284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Quando vuoi disegnare una mappa mentale su carta, l'</a:t>
            </a:r>
            <a:r>
              <a:rPr lang="it-IT" sz="1600" b="0" i="0" u="none" strike="noStrike" cap="none">
                <a:solidFill>
                  <a:srgbClr val="F5911B"/>
                </a:solidFill>
                <a:latin typeface="Calibri"/>
                <a:ea typeface="Calibri"/>
                <a:cs typeface="Calibri"/>
                <a:sym typeface="Calibri"/>
              </a:rPr>
              <a:t>organizzazione dello spazio </a:t>
            </a:r>
            <a:r>
              <a:rPr lang="it-IT" sz="1600" b="0" i="0" u="none" strike="noStrike" cap="none">
                <a:solidFill>
                  <a:srgbClr val="000000"/>
                </a:solidFill>
                <a:latin typeface="Calibri"/>
                <a:ea typeface="Calibri"/>
                <a:cs typeface="Calibri"/>
                <a:sym typeface="Calibri"/>
              </a:rPr>
              <a:t>non è semplice e spesso tocca cancellare e rifare più volte.</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Come hai visto, poi, quando hai bisogno di </a:t>
            </a:r>
            <a:r>
              <a:rPr lang="it-IT" sz="1600" b="0" i="0" u="none" strike="noStrike" cap="none">
                <a:solidFill>
                  <a:srgbClr val="F5911B"/>
                </a:solidFill>
                <a:latin typeface="Calibri"/>
                <a:ea typeface="Calibri"/>
                <a:cs typeface="Calibri"/>
                <a:sym typeface="Calibri"/>
              </a:rPr>
              <a:t>facilità di integrazione o modifica</a:t>
            </a:r>
            <a:r>
              <a:rPr lang="it-IT" sz="1600" b="0" i="0" u="none" strike="noStrike" cap="none">
                <a:solidFill>
                  <a:srgbClr val="000000"/>
                </a:solidFill>
                <a:latin typeface="Calibri"/>
                <a:ea typeface="Calibri"/>
                <a:cs typeface="Calibri"/>
                <a:sym typeface="Calibri"/>
              </a:rPr>
              <a:t>, carta e matita (e ancora di più pastelli, pennarelli, foto e colla) sono strumenti decisamente troppo rigidi.</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Richiedono idee abbastanza chiare fin dall'inizio, e rendono difficile </a:t>
            </a:r>
            <a:r>
              <a:rPr lang="it-IT" sz="1600" b="0" i="0" u="none" strike="noStrike" cap="none">
                <a:solidFill>
                  <a:srgbClr val="F5911B"/>
                </a:solidFill>
                <a:latin typeface="Calibri"/>
                <a:ea typeface="Calibri"/>
                <a:cs typeface="Calibri"/>
                <a:sym typeface="Calibri"/>
              </a:rPr>
              <a:t>cambiare idea</a:t>
            </a:r>
            <a:r>
              <a:rPr lang="it-IT" sz="1600" b="0" i="0" u="none" strike="noStrike" cap="none">
                <a:solidFill>
                  <a:srgbClr val="000000"/>
                </a:solidFill>
                <a:latin typeface="Calibri"/>
                <a:ea typeface="Calibri"/>
                <a:cs typeface="Calibri"/>
                <a:sym typeface="Calibri"/>
              </a:rPr>
              <a:t>: proprio quello che le mappe mentali non dovrebbero fare!</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La soluzione è utilizzare degli </a:t>
            </a:r>
            <a:r>
              <a:rPr lang="it-IT" sz="1600" b="0" i="0" u="none" strike="noStrike" cap="none">
                <a:solidFill>
                  <a:srgbClr val="F5911B"/>
                </a:solidFill>
                <a:latin typeface="Calibri"/>
                <a:ea typeface="Calibri"/>
                <a:cs typeface="Calibri"/>
                <a:sym typeface="Calibri"/>
              </a:rPr>
              <a:t>strumenti digitali per il disegno delle mappe mentali</a:t>
            </a:r>
            <a:r>
              <a:rPr lang="it-IT" sz="1600" b="0" i="0" u="none" strike="noStrike" cap="none">
                <a:solidFill>
                  <a:srgbClr val="000000"/>
                </a:solidFill>
                <a:latin typeface="Calibri"/>
                <a:ea typeface="Calibri"/>
                <a:cs typeface="Calibri"/>
                <a:sym typeface="Calibri"/>
              </a:rPr>
              <a:t>: le tue mappe perderanno un po' di impronta personale, ma daranno libero spazio al flusso dei tuoi ragionamenti.</a:t>
            </a:r>
            <a:endParaRPr sz="1400" b="0" i="0" u="none" strike="noStrike" cap="none">
              <a:solidFill>
                <a:srgbClr val="000000"/>
              </a:solidFill>
              <a:latin typeface="Arial"/>
              <a:ea typeface="Arial"/>
              <a:cs typeface="Arial"/>
              <a:sym typeface="Arial"/>
            </a:endParaRPr>
          </a:p>
          <a:p>
            <a:pPr marL="284400" marR="0" lvl="0" indent="0" algn="l" rtl="0">
              <a:lnSpc>
                <a:spcPct val="120000"/>
              </a:lnSpc>
              <a:spcBef>
                <a:spcPts val="600"/>
              </a:spcBef>
              <a:spcAft>
                <a:spcPts val="0"/>
              </a:spcAft>
              <a:buClr>
                <a:srgbClr val="000000"/>
              </a:buClr>
              <a:buSzPts val="1600"/>
              <a:buFont typeface="Arial"/>
              <a:buNone/>
            </a:pPr>
            <a:r>
              <a:rPr lang="it-IT" sz="1600" b="0" i="1" u="none" strike="noStrike" cap="none">
                <a:solidFill>
                  <a:srgbClr val="000000"/>
                </a:solidFill>
                <a:latin typeface="Calibri"/>
                <a:ea typeface="Calibri"/>
                <a:cs typeface="Calibri"/>
                <a:sym typeface="Calibri"/>
              </a:rPr>
              <a:t>Scarica il tool associato al corso.</a:t>
            </a:r>
            <a:br>
              <a:rPr lang="it-IT" sz="1600" b="0" i="1" u="none" strike="noStrike" cap="none">
                <a:solidFill>
                  <a:srgbClr val="000000"/>
                </a:solidFill>
                <a:latin typeface="Calibri"/>
                <a:ea typeface="Calibri"/>
                <a:cs typeface="Calibri"/>
                <a:sym typeface="Calibri"/>
              </a:rPr>
            </a:br>
            <a:r>
              <a:rPr lang="it-IT" sz="1600" b="0" i="1" u="none" strike="noStrike" cap="none">
                <a:solidFill>
                  <a:srgbClr val="000000"/>
                </a:solidFill>
                <a:latin typeface="Calibri"/>
                <a:ea typeface="Calibri"/>
                <a:cs typeface="Calibri"/>
                <a:sym typeface="Calibri"/>
              </a:rPr>
              <a:t>Ci troverai delle schede con le caratteristiche principali di 5 tra i tanti software per il disegno delle mappe mentali, e anche una scheda vuota che puoi compilare tu se c'è un altro strumento che preferisci.</a:t>
            </a:r>
            <a:endParaRPr sz="1400" b="0" i="0" u="none" strike="noStrike" cap="none">
              <a:solidFill>
                <a:srgbClr val="000000"/>
              </a:solidFill>
              <a:latin typeface="Arial"/>
              <a:ea typeface="Arial"/>
              <a:cs typeface="Arial"/>
              <a:sym typeface="Arial"/>
            </a:endParaRPr>
          </a:p>
        </p:txBody>
      </p:sp>
      <p:sp>
        <p:nvSpPr>
          <p:cNvPr id="132" name="Google Shape;132;p39"/>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1</a:t>
            </a:r>
            <a:r>
              <a:rPr lang="it-IT" sz="2000" b="0" i="0" u="none" strike="noStrike" cap="none">
                <a:solidFill>
                  <a:schemeClr val="dk1"/>
                </a:solidFill>
                <a:latin typeface="Calibri"/>
                <a:ea typeface="Calibri"/>
                <a:cs typeface="Calibri"/>
                <a:sym typeface="Calibri"/>
              </a:rPr>
              <a:t>.3 Gli strumenti a tua disposizione</a:t>
            </a:r>
            <a:endParaRPr sz="1400" b="0" i="0" u="none" strike="noStrike" cap="none">
              <a:solidFill>
                <a:srgbClr val="000000"/>
              </a:solidFill>
              <a:latin typeface="Arial"/>
              <a:ea typeface="Arial"/>
              <a:cs typeface="Arial"/>
              <a:sym typeface="Arial"/>
            </a:endParaRPr>
          </a:p>
        </p:txBody>
      </p:sp>
      <p:sp>
        <p:nvSpPr>
          <p:cNvPr id="133" name="Google Shape;133;p39"/>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grpSp>
        <p:nvGrpSpPr>
          <p:cNvPr id="134" name="Google Shape;134;p39"/>
          <p:cNvGrpSpPr/>
          <p:nvPr/>
        </p:nvGrpSpPr>
        <p:grpSpPr>
          <a:xfrm>
            <a:off x="10216162" y="1777043"/>
            <a:ext cx="1349548" cy="2958014"/>
            <a:chOff x="9493855" y="2074364"/>
            <a:chExt cx="1349548" cy="2958014"/>
          </a:xfrm>
        </p:grpSpPr>
        <p:sp>
          <p:nvSpPr>
            <p:cNvPr id="135" name="Google Shape;135;p39"/>
            <p:cNvSpPr/>
            <p:nvPr/>
          </p:nvSpPr>
          <p:spPr>
            <a:xfrm>
              <a:off x="9493855" y="3121021"/>
              <a:ext cx="1349548" cy="1911357"/>
            </a:xfrm>
            <a:custGeom>
              <a:avLst/>
              <a:gdLst/>
              <a:ahLst/>
              <a:cxnLst/>
              <a:rect l="l" t="t" r="r" b="b"/>
              <a:pathLst>
                <a:path w="2387678" h="3240000" extrusionOk="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36" name="Google Shape;136;p39"/>
            <p:cNvSpPr/>
            <p:nvPr/>
          </p:nvSpPr>
          <p:spPr>
            <a:xfrm rot="5400000">
              <a:off x="9722003" y="2059475"/>
              <a:ext cx="893251" cy="923028"/>
            </a:xfrm>
            <a:prstGeom prst="rightArrow">
              <a:avLst>
                <a:gd name="adj1" fmla="val 50000"/>
                <a:gd name="adj2" fmla="val 50000"/>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137" name="Google Shape;137;p39"/>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0"/>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sp>
        <p:nvSpPr>
          <p:cNvPr id="143" name="Google Shape;143;p40"/>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1</a:t>
            </a:r>
            <a:r>
              <a:rPr lang="it-IT" sz="2000" b="0" i="0" u="none" strike="noStrike" cap="none">
                <a:solidFill>
                  <a:schemeClr val="dk1"/>
                </a:solidFill>
                <a:latin typeface="Calibri"/>
                <a:ea typeface="Calibri"/>
                <a:cs typeface="Calibri"/>
                <a:sym typeface="Calibri"/>
              </a:rPr>
              <a:t>.4 Prova tu</a:t>
            </a:r>
            <a:endParaRPr sz="1400" b="0" i="0" u="none" strike="noStrike" cap="none">
              <a:solidFill>
                <a:srgbClr val="000000"/>
              </a:solidFill>
              <a:latin typeface="Arial"/>
              <a:ea typeface="Arial"/>
              <a:cs typeface="Arial"/>
              <a:sym typeface="Arial"/>
            </a:endParaRPr>
          </a:p>
        </p:txBody>
      </p:sp>
      <p:sp>
        <p:nvSpPr>
          <p:cNvPr id="144" name="Google Shape;144;p40"/>
          <p:cNvSpPr txBox="1"/>
          <p:nvPr/>
        </p:nvSpPr>
        <p:spPr>
          <a:xfrm>
            <a:off x="560623" y="1993402"/>
            <a:ext cx="5900562" cy="3475756"/>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Ora </a:t>
            </a:r>
            <a:r>
              <a:rPr lang="it-IT" sz="1600" b="1" i="0" u="none" strike="noStrike" cap="none">
                <a:solidFill>
                  <a:srgbClr val="000000"/>
                </a:solidFill>
                <a:latin typeface="Calibri"/>
                <a:ea typeface="Calibri"/>
                <a:cs typeface="Calibri"/>
                <a:sym typeface="Calibri"/>
              </a:rPr>
              <a:t>scegli uno strumento digitale </a:t>
            </a:r>
            <a:r>
              <a:rPr lang="it-IT" sz="1600" b="0" i="0" u="none" strike="noStrike" cap="none">
                <a:solidFill>
                  <a:srgbClr val="000000"/>
                </a:solidFill>
                <a:latin typeface="Calibri"/>
                <a:ea typeface="Calibri"/>
                <a:cs typeface="Calibri"/>
                <a:sym typeface="Calibri"/>
              </a:rPr>
              <a:t>per il disegno delle mappe mentali: puoi sfruttare il documento che hai appena scaricato per decidere e trovare i tutorial.</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Se necessario crea un account, poi </a:t>
            </a:r>
            <a:r>
              <a:rPr lang="it-IT" sz="1600" b="1" i="0" u="none" strike="noStrike" cap="none">
                <a:solidFill>
                  <a:srgbClr val="000000"/>
                </a:solidFill>
                <a:latin typeface="Calibri"/>
                <a:ea typeface="Calibri"/>
                <a:cs typeface="Calibri"/>
                <a:sym typeface="Calibri"/>
              </a:rPr>
              <a:t>riproduci la mappa </a:t>
            </a:r>
            <a:r>
              <a:rPr lang="it-IT" sz="1600" b="0" i="0" u="none" strike="noStrike" cap="none">
                <a:solidFill>
                  <a:srgbClr val="000000"/>
                </a:solidFill>
                <a:latin typeface="Calibri"/>
                <a:ea typeface="Calibri"/>
                <a:cs typeface="Calibri"/>
                <a:sym typeface="Calibri"/>
              </a:rPr>
              <a:t>mentale di inizio lezione.</a:t>
            </a:r>
            <a:endParaRPr sz="1400" b="0" i="0" u="none" strike="noStrike" cap="none">
              <a:solidFill>
                <a:srgbClr val="000000"/>
              </a:solidFill>
              <a:latin typeface="Arial"/>
              <a:ea typeface="Arial"/>
              <a:cs typeface="Arial"/>
              <a:sym typeface="Arial"/>
            </a:endParaRPr>
          </a:p>
          <a:p>
            <a:pPr marL="284400" marR="0" lvl="0" indent="0" algn="just" rtl="0">
              <a:lnSpc>
                <a:spcPct val="120000"/>
              </a:lnSpc>
              <a:spcBef>
                <a:spcPts val="600"/>
              </a:spcBef>
              <a:spcAft>
                <a:spcPts val="0"/>
              </a:spcAft>
              <a:buClr>
                <a:srgbClr val="000000"/>
              </a:buClr>
              <a:buSzPts val="1600"/>
              <a:buFont typeface="Arial"/>
              <a:buNone/>
            </a:pPr>
            <a:r>
              <a:rPr lang="it-IT" sz="1600" b="0" i="0" u="none" strike="noStrike" cap="none">
                <a:solidFill>
                  <a:srgbClr val="000000"/>
                </a:solidFill>
                <a:latin typeface="Calibri"/>
                <a:ea typeface="Calibri"/>
                <a:cs typeface="Calibri"/>
                <a:sym typeface="Calibri"/>
              </a:rPr>
              <a:t>Quindi </a:t>
            </a:r>
            <a:r>
              <a:rPr lang="it-IT" sz="1600" b="1" i="0" u="none" strike="noStrike" cap="none">
                <a:solidFill>
                  <a:srgbClr val="000000"/>
                </a:solidFill>
                <a:latin typeface="Calibri"/>
                <a:ea typeface="Calibri"/>
                <a:cs typeface="Calibri"/>
                <a:sym typeface="Calibri"/>
              </a:rPr>
              <a:t>modificala / integrala </a:t>
            </a:r>
            <a:r>
              <a:rPr lang="it-IT" sz="1600" b="0" i="0" u="none" strike="noStrike" cap="none">
                <a:solidFill>
                  <a:srgbClr val="000000"/>
                </a:solidFill>
                <a:latin typeface="Calibri"/>
                <a:ea typeface="Calibri"/>
                <a:cs typeface="Calibri"/>
                <a:sym typeface="Calibri"/>
              </a:rPr>
              <a:t>con le informazioni aggiuntive sulle versioni digitali dei libri, e su ogni altro aspetto che ti sembra opportuno esplicitare.</a:t>
            </a:r>
            <a:endParaRPr sz="1400" b="0" i="0" u="none" strike="noStrike" cap="none">
              <a:solidFill>
                <a:srgbClr val="000000"/>
              </a:solidFill>
              <a:latin typeface="Arial"/>
              <a:ea typeface="Arial"/>
              <a:cs typeface="Arial"/>
              <a:sym typeface="Arial"/>
            </a:endParaRPr>
          </a:p>
        </p:txBody>
      </p:sp>
      <p:cxnSp>
        <p:nvCxnSpPr>
          <p:cNvPr id="145" name="Google Shape;145;p40"/>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146" name="Google Shape;146;p40"/>
          <p:cNvSpPr/>
          <p:nvPr/>
        </p:nvSpPr>
        <p:spPr>
          <a:xfrm>
            <a:off x="9261341" y="2726612"/>
            <a:ext cx="2211792" cy="1757316"/>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1"/>
          <p:cNvSpPr txBox="1"/>
          <p:nvPr/>
        </p:nvSpPr>
        <p:spPr>
          <a:xfrm>
            <a:off x="523240" y="1250839"/>
            <a:ext cx="5247832"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pPr>
            <a:r>
              <a:rPr lang="it-IT" sz="2000">
                <a:solidFill>
                  <a:schemeClr val="dk1"/>
                </a:solidFill>
                <a:latin typeface="Calibri"/>
                <a:ea typeface="Calibri"/>
                <a:cs typeface="Calibri"/>
                <a:sym typeface="Calibri"/>
              </a:rPr>
              <a:t>1</a:t>
            </a:r>
            <a:r>
              <a:rPr lang="it-IT" sz="2000" b="0" i="0" u="none" strike="noStrike" cap="none">
                <a:solidFill>
                  <a:schemeClr val="dk1"/>
                </a:solidFill>
                <a:latin typeface="Calibri"/>
                <a:ea typeface="Calibri"/>
                <a:cs typeface="Calibri"/>
                <a:sym typeface="Calibri"/>
              </a:rPr>
              <a:t>.5 Gli aspetti da valutare nella scelta del tool</a:t>
            </a:r>
            <a:endParaRPr sz="1400" b="0" i="0" u="none" strike="noStrike" cap="none">
              <a:solidFill>
                <a:srgbClr val="000000"/>
              </a:solidFill>
              <a:latin typeface="Arial"/>
              <a:ea typeface="Arial"/>
              <a:cs typeface="Arial"/>
              <a:sym typeface="Arial"/>
            </a:endParaRPr>
          </a:p>
        </p:txBody>
      </p:sp>
      <p:sp>
        <p:nvSpPr>
          <p:cNvPr id="152" name="Google Shape;152;p41"/>
          <p:cNvSpPr/>
          <p:nvPr/>
        </p:nvSpPr>
        <p:spPr>
          <a:xfrm>
            <a:off x="451030" y="669816"/>
            <a:ext cx="359476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Clr>
                <a:srgbClr val="000000"/>
              </a:buClr>
              <a:buSzPts val="2000"/>
              <a:buFont typeface="Arial"/>
              <a:buNone/>
            </a:pPr>
            <a:r>
              <a:rPr lang="it-IT" sz="2000" b="1">
                <a:solidFill>
                  <a:srgbClr val="FFFFFF"/>
                </a:solidFill>
                <a:latin typeface="Calibri"/>
                <a:ea typeface="Calibri"/>
                <a:cs typeface="Calibri"/>
                <a:sym typeface="Calibri"/>
              </a:rPr>
              <a:t>1</a:t>
            </a:r>
            <a:r>
              <a:rPr lang="it-IT" sz="2000" b="1" i="0" u="none" strike="noStrike" cap="none">
                <a:solidFill>
                  <a:srgbClr val="FFFFFF"/>
                </a:solidFill>
                <a:latin typeface="Calibri"/>
                <a:ea typeface="Calibri"/>
                <a:cs typeface="Calibri"/>
                <a:sym typeface="Calibri"/>
              </a:rPr>
              <a:t>. Le mappe mentali digitali</a:t>
            </a:r>
            <a:endParaRPr sz="1400" b="0" i="0" u="none" strike="noStrike" cap="none">
              <a:solidFill>
                <a:srgbClr val="000000"/>
              </a:solidFill>
              <a:latin typeface="Arial"/>
              <a:ea typeface="Arial"/>
              <a:cs typeface="Arial"/>
              <a:sym typeface="Arial"/>
            </a:endParaRPr>
          </a:p>
        </p:txBody>
      </p:sp>
      <p:graphicFrame>
        <p:nvGraphicFramePr>
          <p:cNvPr id="153" name="Google Shape;153;p41"/>
          <p:cNvGraphicFramePr/>
          <p:nvPr/>
        </p:nvGraphicFramePr>
        <p:xfrm>
          <a:off x="1069668" y="2586579"/>
          <a:ext cx="3000000" cy="3000000"/>
        </p:xfrm>
        <a:graphic>
          <a:graphicData uri="http://schemas.openxmlformats.org/drawingml/2006/table">
            <a:tbl>
              <a:tblPr firstRow="1" bandRow="1">
                <a:noFill/>
                <a:tableStyleId>{D3423881-3A17-4DA1-A299-09676F8F1357}</a:tableStyleId>
              </a:tblPr>
              <a:tblGrid>
                <a:gridCol w="4000700">
                  <a:extLst>
                    <a:ext uri="{9D8B030D-6E8A-4147-A177-3AD203B41FA5}">
                      <a16:colId xmlns:a16="http://schemas.microsoft.com/office/drawing/2014/main" val="20000"/>
                    </a:ext>
                  </a:extLst>
                </a:gridCol>
                <a:gridCol w="43842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a:t>Esigenza</a:t>
                      </a:r>
                      <a:endParaRPr sz="1800" u="none" strike="noStrike" cap="none"/>
                    </a:p>
                  </a:txBody>
                  <a:tcPr marL="91450" marR="91450" marT="45725" marB="45725">
                    <a:solidFill>
                      <a:srgbClr val="F5911B"/>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a:t>Aspetto del tool </a:t>
                      </a:r>
                      <a:endParaRPr sz="1800" u="none" strike="noStrike" cap="none"/>
                    </a:p>
                  </a:txBody>
                  <a:tcPr marL="91450" marR="91450" marT="45725" marB="45725">
                    <a:solidFill>
                      <a:srgbClr val="F5911B"/>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Non spendere.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Disponibilità di versioni gratuite e limitazioni.</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Poter cambiare idea in ogni momento.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Facilità nello spostare / riorganizzare i nodi.</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Usare mappe realizzate con un altro software.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Formati accettati per l'importazione.</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Organizzare dei contenuti.</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Ricchezza nella gestione dei testi associabili ai nodi.</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Lavorare con più device.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Piattaforme con una versione del software.</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Collaborare.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Facilità nella condivisione della mappa quanto a visualizzazione / modifica.</a:t>
                      </a:r>
                      <a:endParaRPr sz="1400" u="none" strike="noStrike" cap="none"/>
                    </a:p>
                    <a:p>
                      <a:pPr marL="0" marR="0" lvl="0" indent="0" algn="l" rtl="0">
                        <a:lnSpc>
                          <a:spcPct val="100000"/>
                        </a:lnSpc>
                        <a:spcBef>
                          <a:spcPts val="0"/>
                        </a:spcBef>
                        <a:spcAft>
                          <a:spcPts val="0"/>
                        </a:spcAft>
                        <a:buClr>
                          <a:srgbClr val="000000"/>
                        </a:buClr>
                        <a:buSzPts val="1600"/>
                        <a:buFont typeface="Arial"/>
                        <a:buNone/>
                      </a:pPr>
                      <a:r>
                        <a:rPr lang="it-IT" sz="1600" u="none" strike="noStrike" cap="none">
                          <a:latin typeface="Calibri"/>
                          <a:ea typeface="Calibri"/>
                          <a:cs typeface="Calibri"/>
                          <a:sym typeface="Calibri"/>
                        </a:rPr>
                        <a:t>Formati di esportazione.</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
        <p:nvSpPr>
          <p:cNvPr id="154" name="Google Shape;154;p41"/>
          <p:cNvSpPr/>
          <p:nvPr/>
        </p:nvSpPr>
        <p:spPr>
          <a:xfrm rot="-2700000">
            <a:off x="10357709"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55" name="Google Shape;155;p41"/>
          <p:cNvSpPr txBox="1"/>
          <p:nvPr/>
        </p:nvSpPr>
        <p:spPr>
          <a:xfrm>
            <a:off x="983413" y="1853447"/>
            <a:ext cx="806620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Come hai visto, i tool non sono tutti uguali e dovrai dunque valutarli in base alle tue esigenze. Ecco qualche indicazione.</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3237</Words>
  <Application>Microsoft Office PowerPoint</Application>
  <PresentationFormat>Panorámica</PresentationFormat>
  <Paragraphs>240</Paragraphs>
  <Slides>34</Slides>
  <Notes>34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34</vt:i4>
      </vt:variant>
    </vt:vector>
  </HeadingPairs>
  <TitlesOfParts>
    <vt:vector size="41" baseType="lpstr">
      <vt:lpstr>Arial</vt:lpstr>
      <vt:lpstr>Poppins Medium</vt:lpstr>
      <vt:lpstr>Helvetica Neue</vt:lpstr>
      <vt:lpstr>Lato</vt:lpstr>
      <vt:lpstr>Calibri</vt:lpstr>
      <vt:lpstr>RESET 100K COVER</vt:lpstr>
      <vt:lpstr>MODULE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Internet Web Solutions</dc:creator>
  <cp:lastModifiedBy>Miriam Internet Web Solutions</cp:lastModifiedBy>
  <cp:revision>4</cp:revision>
  <dcterms:created xsi:type="dcterms:W3CDTF">2022-04-26T11:43:16Z</dcterms:created>
  <dcterms:modified xsi:type="dcterms:W3CDTF">2023-04-21T08:25:35Z</dcterms:modified>
</cp:coreProperties>
</file>