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Lst>
  <p:notesMasterIdLst>
    <p:notesMasterId r:id="rId3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8" r:id="rId37"/>
    <p:sldId id="299" r:id="rId38"/>
  </p:sldIdLst>
  <p:sldSz cx="12192000" cy="6858000"/>
  <p:notesSz cx="6858000" cy="9144000"/>
  <p:embeddedFontLst>
    <p:embeddedFont>
      <p:font typeface="Calibri" panose="020F0502020204030204" pitchFamily="34" charset="0"/>
      <p:regular r:id="rId40"/>
      <p:bold r:id="rId41"/>
      <p:italic r:id="rId42"/>
      <p:boldItalic r:id="rId43"/>
    </p:embeddedFont>
    <p:embeddedFont>
      <p:font typeface="Helvetica Neue" panose="020B0604020202020204" charset="0"/>
      <p:regular r:id="rId44"/>
      <p:bold r:id="rId45"/>
      <p:italic r:id="rId46"/>
      <p:boldItalic r:id="rId47"/>
    </p:embeddedFont>
    <p:embeddedFont>
      <p:font typeface="Lato" panose="020F0502020204030203" pitchFamily="34" charset="0"/>
      <p:regular r:id="rId48"/>
      <p:bold r:id="rId49"/>
      <p:italic r:id="rId50"/>
      <p:boldItalic r:id="rId51"/>
    </p:embeddedFont>
    <p:embeddedFont>
      <p:font typeface="Poppins Medium" panose="00000600000000000000" pitchFamily="2"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568">
          <p15:clr>
            <a:srgbClr val="A4A3A4"/>
          </p15:clr>
        </p15:guide>
        <p15:guide id="2" pos="461">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3" roundtripDataSignature="AMtx7mgGtwlECRhmvJwKbn5vIHIE+UpMy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91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3423881-3A17-4DA1-A299-09676F8F1357}">
  <a:tblStyle styleId="{D3423881-3A17-4DA1-A299-09676F8F1357}"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CECE7"/>
          </a:solidFill>
        </a:fill>
      </a:tcStyle>
    </a:wholeTbl>
    <a:band1H>
      <a:tcTxStyle b="off" i="off"/>
      <a:tcStyle>
        <a:tcBdr/>
        <a:fill>
          <a:solidFill>
            <a:srgbClr val="F8D6CC"/>
          </a:solidFill>
        </a:fill>
      </a:tcStyle>
    </a:band1H>
    <a:band2H>
      <a:tcTxStyle b="off" i="off"/>
      <a:tcStyle>
        <a:tcBdr/>
      </a:tcStyle>
    </a:band2H>
    <a:band1V>
      <a:tcTxStyle b="off" i="off"/>
      <a:tcStyle>
        <a:tcBdr/>
        <a:fill>
          <a:solidFill>
            <a:srgbClr val="F8D6CC"/>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2"/>
          </a:solidFill>
        </a:fill>
      </a:tcStyle>
    </a:lastCol>
    <a:firstCol>
      <a:tcTxStyle b="on" i="off">
        <a:font>
          <a:latin typeface="Calibri"/>
          <a:ea typeface="Calibri"/>
          <a:cs typeface="Calibri"/>
        </a:font>
        <a:schemeClr val="lt1"/>
      </a:tcTxStyle>
      <a:tcStyle>
        <a:tcBdr/>
        <a:fill>
          <a:solidFill>
            <a:schemeClr val="accent2"/>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2"/>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2"/>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533" y="67"/>
      </p:cViewPr>
      <p:guideLst>
        <p:guide orient="horz" pos="2568"/>
        <p:guide pos="46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font" Target="fonts/font16.fntdata"/><Relationship Id="rId63" Type="http://customschemas.google.com/relationships/presentationmetadata" Target="meta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66"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4.fntdata"/><Relationship Id="rId48" Type="http://schemas.openxmlformats.org/officeDocument/2006/relationships/font" Target="fonts/font9.fntdata"/><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font" Target="fonts/font12.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7.fntdata"/><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font" Target="fonts/font2.fntdata"/><Relationship Id="rId54"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0.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5.fntdata"/><Relationship Id="rId52" Type="http://schemas.openxmlformats.org/officeDocument/2006/relationships/font" Target="fonts/font13.fntdata"/><Relationship Id="rId6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it-IT"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 name="Google Shape;4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8" name="Google Shape;158;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7" name="Google Shape;167;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0" name="Google Shape;200;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1fe6b2088b6_0_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0" name="Google Shape;220;g1fe6b2088b6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0" name="Google Shape;240;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1fe6b2088b6_0_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0" name="Google Shape;260;g1fe6b2088b6_0_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1fe6b2088b6_0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0" name="Google Shape;280;g1fe6b2088b6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1fe6b2088b6_0_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0" name="Google Shape;300;g1fe6b2088b6_0_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0" name="Google Shape;320;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1fe6b2088b6_0_6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0" name="Google Shape;340;g1fe6b2088b6_0_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 name="Google Shape;4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0" name="Google Shape;360;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3" name="Google Shape;373;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2" name="Google Shape;382;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2" name="Google Shape;402;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0" name="Google Shape;410;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8" name="Google Shape;418;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6" name="Google Shape;426;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20830d9e904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4" name="Google Shape;434;g20830d9e90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20830d9e904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2" name="Google Shape;442;g20830d9e904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20830d9e904_0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0" name="Google Shape;450;g20830d9e904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 name="Google Shape;6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1b6354f681b_0_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8" name="Google Shape;458;g1b6354f681b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1b6354f681b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1" name="Google Shape;491;g1b6354f681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1b6354f681b_0_6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1" name="Google Shape;511;g1b6354f681b_0_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1b6354f681b_0_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1" name="Google Shape;531;g1b6354f681b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1b6354f681b_0_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1" name="Google Shape;551;g1b6354f681b_0_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9" name="Google Shape;109;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7" name="Google Shape;117;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9" name="Google Shape;129;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9" name="Google Shape;149;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2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4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7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845267" y="1638936"/>
            <a:ext cx="3913115" cy="2608743"/>
          </a:xfrm>
          <a:prstGeom prst="rect">
            <a:avLst/>
          </a:prstGeom>
          <a:noFill/>
          <a:ln>
            <a:noFill/>
          </a:ln>
        </p:spPr>
      </p:pic>
      <p:grpSp>
        <p:nvGrpSpPr>
          <p:cNvPr id="11" name="Google Shape;11;p77"/>
          <p:cNvGrpSpPr/>
          <p:nvPr/>
        </p:nvGrpSpPr>
        <p:grpSpPr>
          <a:xfrm>
            <a:off x="607443" y="5784622"/>
            <a:ext cx="10977114" cy="874724"/>
            <a:chOff x="607443" y="5723662"/>
            <a:chExt cx="10977114" cy="874724"/>
          </a:xfrm>
        </p:grpSpPr>
        <p:pic>
          <p:nvPicPr>
            <p:cNvPr id="12" name="Google Shape;12;p7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33578" y="6139462"/>
              <a:ext cx="2187488" cy="458924"/>
            </a:xfrm>
            <a:prstGeom prst="rect">
              <a:avLst/>
            </a:prstGeom>
            <a:noFill/>
            <a:ln>
              <a:noFill/>
            </a:ln>
          </p:spPr>
        </p:pic>
        <p:sp>
          <p:nvSpPr>
            <p:cNvPr id="13" name="Google Shape;13;p77"/>
            <p:cNvSpPr txBox="1"/>
            <p:nvPr/>
          </p:nvSpPr>
          <p:spPr>
            <a:xfrm>
              <a:off x="3507539" y="6150892"/>
              <a:ext cx="8077018" cy="417935"/>
            </a:xfrm>
            <a:prstGeom prst="rect">
              <a:avLst/>
            </a:prstGeom>
            <a:noFill/>
            <a:ln>
              <a:noFill/>
            </a:ln>
          </p:spPr>
          <p:txBody>
            <a:bodyPr spcFirstLastPara="1" wrap="square" lIns="91425" tIns="45700" rIns="91425" bIns="45700" anchor="t" anchorCtr="0">
              <a:spAutoFit/>
            </a:bodyPr>
            <a:lstStyle/>
            <a:p>
              <a:pPr marL="0" marR="0" lvl="0" indent="0" algn="just" rtl="0">
                <a:lnSpc>
                  <a:spcPct val="130000"/>
                </a:lnSpc>
                <a:spcBef>
                  <a:spcPts val="0"/>
                </a:spcBef>
                <a:spcAft>
                  <a:spcPts val="0"/>
                </a:spcAft>
                <a:buClr>
                  <a:srgbClr val="000000"/>
                </a:buClr>
                <a:buSzPts val="1000"/>
                <a:buFont typeface="Arial"/>
                <a:buNone/>
                <a:defRPr sz="1000">
                  <a:solidFill>
                    <a:schemeClr val="dk1"/>
                  </a:solidFill>
                  <a:latin typeface="Calibri"/>
                  <a:ea typeface="Calibri"/>
                  <a:cs typeface="Calibri"/>
                  <a:sym typeface="Calibri"/>
                </a:defRPr>
              </a:pPr>
              <a:r>
                <a:t>«El apoyo de la Comisión Europea a la producción de esta publicación no constituye una aprobación de los contenidos que reflejan únicamente las opiniones de los autores, y la Comisión no puede ser considerada responsable del uso que pueda hacerse de la información contenida en la misma.»</a:t>
              </a:r>
              <a:endParaRPr sz="1400" b="0" i="0" u="none" strike="noStrike" cap="none">
                <a:solidFill>
                  <a:srgbClr val="000000"/>
                </a:solidFill>
                <a:latin typeface="Arial"/>
                <a:ea typeface="Arial"/>
                <a:cs typeface="Arial"/>
                <a:sym typeface="Arial"/>
              </a:endParaRPr>
            </a:p>
          </p:txBody>
        </p:sp>
        <p:sp>
          <p:nvSpPr>
            <p:cNvPr id="14" name="Google Shape;14;p77"/>
            <p:cNvSpPr/>
            <p:nvPr/>
          </p:nvSpPr>
          <p:spPr>
            <a:xfrm rot="10800000" flipH="1">
              <a:off x="3507539" y="5723662"/>
              <a:ext cx="8077018" cy="152397"/>
            </a:xfrm>
            <a:custGeom>
              <a:avLst/>
              <a:gdLst/>
              <a:ahLst/>
              <a:cxnLst/>
              <a:rect l="l" t="t" r="r" b="b"/>
              <a:pathLst>
                <a:path w="13021310" h="120000" extrusionOk="0">
                  <a:moveTo>
                    <a:pt x="0" y="0"/>
                  </a:moveTo>
                  <a:lnTo>
                    <a:pt x="13020820" y="0"/>
                  </a:lnTo>
                </a:path>
              </a:pathLst>
            </a:custGeom>
            <a:noFill/>
            <a:ln w="3807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5" name="Google Shape;15;p77"/>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07443" y="5799864"/>
              <a:ext cx="152399" cy="152400"/>
            </a:xfrm>
            <a:prstGeom prst="rect">
              <a:avLst/>
            </a:prstGeom>
            <a:noFill/>
            <a:ln>
              <a:noFill/>
            </a:ln>
          </p:spPr>
        </p:pic>
        <p:pic>
          <p:nvPicPr>
            <p:cNvPr id="16" name="Google Shape;16;p77"/>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966872" y="5799864"/>
              <a:ext cx="152399" cy="152400"/>
            </a:xfrm>
            <a:prstGeom prst="rect">
              <a:avLst/>
            </a:prstGeom>
            <a:noFill/>
            <a:ln>
              <a:noFill/>
            </a:ln>
          </p:spPr>
        </p:pic>
        <p:pic>
          <p:nvPicPr>
            <p:cNvPr id="17" name="Google Shape;17;p77"/>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1320678" y="5799864"/>
              <a:ext cx="152399" cy="152400"/>
            </a:xfrm>
            <a:prstGeom prst="rect">
              <a:avLst/>
            </a:prstGeom>
            <a:noFill/>
            <a:ln>
              <a:noFill/>
            </a:ln>
          </p:spPr>
        </p:pic>
        <p:pic>
          <p:nvPicPr>
            <p:cNvPr id="18" name="Google Shape;18;p77"/>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1680911" y="5799864"/>
              <a:ext cx="152399" cy="152400"/>
            </a:xfrm>
            <a:prstGeom prst="rect">
              <a:avLst/>
            </a:prstGeom>
            <a:noFill/>
            <a:ln>
              <a:noFill/>
            </a:ln>
          </p:spPr>
        </p:pic>
        <p:pic>
          <p:nvPicPr>
            <p:cNvPr id="19" name="Google Shape;19;p77"/>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2040340" y="5799864"/>
              <a:ext cx="152399" cy="152400"/>
            </a:xfrm>
            <a:prstGeom prst="rect">
              <a:avLst/>
            </a:prstGeom>
            <a:noFill/>
            <a:ln>
              <a:noFill/>
            </a:ln>
          </p:spPr>
        </p:pic>
        <p:pic>
          <p:nvPicPr>
            <p:cNvPr id="20" name="Google Shape;20;p77"/>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2394146" y="5799864"/>
              <a:ext cx="152399" cy="152400"/>
            </a:xfrm>
            <a:prstGeom prst="rect">
              <a:avLst/>
            </a:prstGeom>
            <a:noFill/>
            <a:ln>
              <a:noFill/>
            </a:ln>
          </p:spPr>
        </p:pic>
        <p:pic>
          <p:nvPicPr>
            <p:cNvPr id="21" name="Google Shape;21;p77"/>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108185" y="5799864"/>
              <a:ext cx="152399" cy="152400"/>
            </a:xfrm>
            <a:prstGeom prst="rect">
              <a:avLst/>
            </a:prstGeom>
            <a:noFill/>
            <a:ln>
              <a:noFill/>
            </a:ln>
          </p:spPr>
        </p:pic>
        <p:pic>
          <p:nvPicPr>
            <p:cNvPr id="22" name="Google Shape;22;p77"/>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2754380" y="5799864"/>
              <a:ext cx="152399" cy="152400"/>
            </a:xfrm>
            <a:prstGeom prst="rect">
              <a:avLst/>
            </a:prstGeom>
            <a:noFill/>
            <a:ln>
              <a:noFill/>
            </a:ln>
          </p:spPr>
        </p:pic>
      </p:grpSp>
      <p:sp>
        <p:nvSpPr>
          <p:cNvPr id="23" name="Google Shape;23;p77"/>
          <p:cNvSpPr/>
          <p:nvPr/>
        </p:nvSpPr>
        <p:spPr>
          <a:xfrm>
            <a:off x="0" y="0"/>
            <a:ext cx="12192000" cy="403986"/>
          </a:xfrm>
          <a:custGeom>
            <a:avLst/>
            <a:gdLst/>
            <a:ahLst/>
            <a:cxnLst/>
            <a:rect l="l" t="t" r="r" b="b"/>
            <a:pathLst>
              <a:path w="12192000" h="403986" extrusionOk="0">
                <a:moveTo>
                  <a:pt x="0" y="0"/>
                </a:moveTo>
                <a:lnTo>
                  <a:pt x="12192000" y="0"/>
                </a:lnTo>
                <a:lnTo>
                  <a:pt x="12190476" y="403986"/>
                </a:lnTo>
                <a:lnTo>
                  <a:pt x="0" y="151002"/>
                </a:lnTo>
                <a:lnTo>
                  <a:pt x="0" y="0"/>
                </a:lnTo>
                <a:close/>
              </a:path>
            </a:pathLst>
          </a:cu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
        <p:cNvGrpSpPr/>
        <p:nvPr/>
      </p:nvGrpSpPr>
      <p:grpSpPr>
        <a:xfrm>
          <a:off x="0" y="0"/>
          <a:ext cx="0" cy="0"/>
          <a:chOff x="0" y="0"/>
          <a:chExt cx="0" cy="0"/>
        </a:xfrm>
      </p:grpSpPr>
      <p:sp>
        <p:nvSpPr>
          <p:cNvPr id="26" name="Google Shape;26;p79"/>
          <p:cNvSpPr/>
          <p:nvPr/>
        </p:nvSpPr>
        <p:spPr>
          <a:xfrm>
            <a:off x="0" y="0"/>
            <a:ext cx="12192000" cy="403986"/>
          </a:xfrm>
          <a:custGeom>
            <a:avLst/>
            <a:gdLst/>
            <a:ahLst/>
            <a:cxnLst/>
            <a:rect l="l" t="t" r="r" b="b"/>
            <a:pathLst>
              <a:path w="12192000" h="403986" extrusionOk="0">
                <a:moveTo>
                  <a:pt x="0" y="0"/>
                </a:moveTo>
                <a:lnTo>
                  <a:pt x="12192000" y="0"/>
                </a:lnTo>
                <a:lnTo>
                  <a:pt x="12190476" y="403986"/>
                </a:lnTo>
                <a:lnTo>
                  <a:pt x="0" y="151002"/>
                </a:lnTo>
                <a:lnTo>
                  <a:pt x="0" y="0"/>
                </a:lnTo>
                <a:close/>
              </a:path>
            </a:pathLst>
          </a:custGeom>
          <a:solidFill>
            <a:srgbClr val="F591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27" name="Google Shape;27;p79"/>
          <p:cNvGrpSpPr/>
          <p:nvPr/>
        </p:nvGrpSpPr>
        <p:grpSpPr>
          <a:xfrm>
            <a:off x="607443" y="5784622"/>
            <a:ext cx="10977114" cy="874724"/>
            <a:chOff x="607443" y="5723662"/>
            <a:chExt cx="10977114" cy="874724"/>
          </a:xfrm>
        </p:grpSpPr>
        <p:pic>
          <p:nvPicPr>
            <p:cNvPr id="28" name="Google Shape;28;p7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33578" y="6139462"/>
              <a:ext cx="2187488" cy="458924"/>
            </a:xfrm>
            <a:prstGeom prst="rect">
              <a:avLst/>
            </a:prstGeom>
            <a:noFill/>
            <a:ln>
              <a:noFill/>
            </a:ln>
          </p:spPr>
        </p:pic>
        <p:sp>
          <p:nvSpPr>
            <p:cNvPr id="29" name="Google Shape;29;p79"/>
            <p:cNvSpPr txBox="1"/>
            <p:nvPr/>
          </p:nvSpPr>
          <p:spPr>
            <a:xfrm>
              <a:off x="3507539" y="6150892"/>
              <a:ext cx="8077018" cy="417935"/>
            </a:xfrm>
            <a:prstGeom prst="rect">
              <a:avLst/>
            </a:prstGeom>
            <a:noFill/>
            <a:ln>
              <a:noFill/>
            </a:ln>
          </p:spPr>
          <p:txBody>
            <a:bodyPr spcFirstLastPara="1" wrap="square" lIns="91425" tIns="45700" rIns="91425" bIns="45700" anchor="t" anchorCtr="0">
              <a:spAutoFit/>
            </a:bodyPr>
            <a:lstStyle/>
            <a:p>
              <a:pPr marL="0" marR="0" lvl="0" indent="0" algn="just" rtl="0">
                <a:lnSpc>
                  <a:spcPct val="130000"/>
                </a:lnSpc>
                <a:spcBef>
                  <a:spcPts val="0"/>
                </a:spcBef>
                <a:spcAft>
                  <a:spcPts val="0"/>
                </a:spcAft>
                <a:buClr>
                  <a:srgbClr val="000000"/>
                </a:buClr>
                <a:buSzPts val="1000"/>
                <a:buFont typeface="Arial"/>
                <a:buNone/>
                <a:defRPr sz="1000">
                  <a:solidFill>
                    <a:schemeClr val="dk1"/>
                  </a:solidFill>
                  <a:latin typeface="Calibri"/>
                  <a:ea typeface="Calibri"/>
                  <a:cs typeface="Calibri"/>
                  <a:sym typeface="Calibri"/>
                </a:defRPr>
              </a:pPr>
              <a:r>
                <a:t>«El apoyo de la Comisión Europea a la producción de esta publicación no constituye una aprobación de los contenidos que reflejan únicamente las opiniones de los autores, y la Comisión no puede ser considerada responsable del uso que pueda hacerse de la información contenida en la misma.»</a:t>
              </a:r>
              <a:endParaRPr sz="1400" b="0" i="0" u="none" strike="noStrike" cap="none">
                <a:solidFill>
                  <a:srgbClr val="000000"/>
                </a:solidFill>
                <a:latin typeface="Arial"/>
                <a:ea typeface="Arial"/>
                <a:cs typeface="Arial"/>
                <a:sym typeface="Arial"/>
              </a:endParaRPr>
            </a:p>
          </p:txBody>
        </p:sp>
        <p:sp>
          <p:nvSpPr>
            <p:cNvPr id="30" name="Google Shape;30;p79"/>
            <p:cNvSpPr/>
            <p:nvPr/>
          </p:nvSpPr>
          <p:spPr>
            <a:xfrm rot="10800000" flipH="1">
              <a:off x="3507539" y="5723662"/>
              <a:ext cx="8077018" cy="152397"/>
            </a:xfrm>
            <a:custGeom>
              <a:avLst/>
              <a:gdLst/>
              <a:ahLst/>
              <a:cxnLst/>
              <a:rect l="l" t="t" r="r" b="b"/>
              <a:pathLst>
                <a:path w="13021310" h="120000" extrusionOk="0">
                  <a:moveTo>
                    <a:pt x="0" y="0"/>
                  </a:moveTo>
                  <a:lnTo>
                    <a:pt x="13020820" y="0"/>
                  </a:lnTo>
                </a:path>
              </a:pathLst>
            </a:custGeom>
            <a:noFill/>
            <a:ln w="3807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1" name="Google Shape;31;p7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07443" y="5799864"/>
              <a:ext cx="152399" cy="152400"/>
            </a:xfrm>
            <a:prstGeom prst="rect">
              <a:avLst/>
            </a:prstGeom>
            <a:noFill/>
            <a:ln>
              <a:noFill/>
            </a:ln>
          </p:spPr>
        </p:pic>
        <p:pic>
          <p:nvPicPr>
            <p:cNvPr id="32" name="Google Shape;32;p79"/>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66872" y="5799864"/>
              <a:ext cx="152399" cy="152400"/>
            </a:xfrm>
            <a:prstGeom prst="rect">
              <a:avLst/>
            </a:prstGeom>
            <a:noFill/>
            <a:ln>
              <a:noFill/>
            </a:ln>
          </p:spPr>
        </p:pic>
        <p:pic>
          <p:nvPicPr>
            <p:cNvPr id="33" name="Google Shape;33;p79"/>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320678" y="5799864"/>
              <a:ext cx="152399" cy="152400"/>
            </a:xfrm>
            <a:prstGeom prst="rect">
              <a:avLst/>
            </a:prstGeom>
            <a:noFill/>
            <a:ln>
              <a:noFill/>
            </a:ln>
          </p:spPr>
        </p:pic>
        <p:pic>
          <p:nvPicPr>
            <p:cNvPr id="34" name="Google Shape;34;p79"/>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1680911" y="5799864"/>
              <a:ext cx="152399" cy="152400"/>
            </a:xfrm>
            <a:prstGeom prst="rect">
              <a:avLst/>
            </a:prstGeom>
            <a:noFill/>
            <a:ln>
              <a:noFill/>
            </a:ln>
          </p:spPr>
        </p:pic>
        <p:pic>
          <p:nvPicPr>
            <p:cNvPr id="35" name="Google Shape;35;p79"/>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2040340" y="5799864"/>
              <a:ext cx="152399" cy="152400"/>
            </a:xfrm>
            <a:prstGeom prst="rect">
              <a:avLst/>
            </a:prstGeom>
            <a:noFill/>
            <a:ln>
              <a:noFill/>
            </a:ln>
          </p:spPr>
        </p:pic>
        <p:pic>
          <p:nvPicPr>
            <p:cNvPr id="36" name="Google Shape;36;p79"/>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2394146" y="5799864"/>
              <a:ext cx="152399" cy="152400"/>
            </a:xfrm>
            <a:prstGeom prst="rect">
              <a:avLst/>
            </a:prstGeom>
            <a:noFill/>
            <a:ln>
              <a:noFill/>
            </a:ln>
          </p:spPr>
        </p:pic>
        <p:pic>
          <p:nvPicPr>
            <p:cNvPr id="37" name="Google Shape;37;p79"/>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108185" y="5799864"/>
              <a:ext cx="152399" cy="152400"/>
            </a:xfrm>
            <a:prstGeom prst="rect">
              <a:avLst/>
            </a:prstGeom>
            <a:noFill/>
            <a:ln>
              <a:noFill/>
            </a:ln>
          </p:spPr>
        </p:pic>
        <p:pic>
          <p:nvPicPr>
            <p:cNvPr id="38" name="Google Shape;38;p79"/>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2754380" y="5799864"/>
              <a:ext cx="152399" cy="152400"/>
            </a:xfrm>
            <a:prstGeom prst="rect">
              <a:avLst/>
            </a:prstGeom>
            <a:noFill/>
            <a:ln>
              <a:noFill/>
            </a:ln>
          </p:spPr>
        </p:pic>
      </p:grpSp>
      <p:pic>
        <p:nvPicPr>
          <p:cNvPr id="39" name="Google Shape;39;p79"/>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10064337" y="471054"/>
            <a:ext cx="1620000" cy="1080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42"/>
          <p:cNvSpPr txBox="1"/>
          <p:nvPr/>
        </p:nvSpPr>
        <p:spPr>
          <a:xfrm>
            <a:off x="399691" y="1777050"/>
            <a:ext cx="8726554" cy="4028400"/>
          </a:xfrm>
          <a:prstGeom prst="rect">
            <a:avLst/>
          </a:prstGeom>
          <a:noFill/>
          <a:ln>
            <a:noFill/>
          </a:ln>
        </p:spPr>
        <p:txBody>
          <a:bodyPr spcFirstLastPara="1" wrap="square" lIns="91425" tIns="45700" rIns="91425" bIns="45700" anchor="t" anchorCtr="0">
            <a:noAutofit/>
          </a:bodyPr>
          <a:lstStyle/>
          <a:p>
            <a:pPr marL="284400" lvl="0">
              <a:lnSpc>
                <a:spcPct val="120000"/>
              </a:lnSpc>
              <a:buSzPts val="1600"/>
              <a:defRPr sz="1600">
                <a:latin typeface="Calibri"/>
                <a:ea typeface="Calibri"/>
                <a:cs typeface="Calibri"/>
                <a:sym typeface="Calibri"/>
              </a:defRPr>
            </a:pPr>
            <a:r>
              <a:t>Las herramientas digitales para dibujar mapas mentales, como has experimentado, hacen el trabajo mucho más fácil porque se </a:t>
            </a:r>
            <a:r>
              <a:rPr>
                <a:solidFill>
                  <a:srgbClr val="F5911B"/>
                </a:solidFill>
              </a:rPr>
              <a:t>adaptan a los cambios </a:t>
            </a:r>
            <a:r>
              <a:t>y </a:t>
            </a:r>
            <a:r>
              <a:rPr>
                <a:solidFill>
                  <a:srgbClr val="F5911B"/>
                </a:solidFill>
              </a:rPr>
              <a:t>simplifican la gestión del espacio</a:t>
            </a:r>
            <a:r>
              <a:t>.</a:t>
            </a:r>
          </a:p>
          <a:p>
            <a:pPr marL="284400" lvl="0">
              <a:lnSpc>
                <a:spcPct val="120000"/>
              </a:lnSpc>
              <a:buSzPts val="1600"/>
              <a:defRPr sz="1600">
                <a:latin typeface="Calibri"/>
                <a:ea typeface="Calibri"/>
                <a:cs typeface="Calibri"/>
                <a:sym typeface="Calibri"/>
              </a:defRPr>
            </a:pPr>
            <a:r>
              <a:t>A cambio, requieren que </a:t>
            </a:r>
            <a:r>
              <a:rPr lang="es-ES"/>
              <a:t>t</a:t>
            </a:r>
            <a:r>
              <a:t>e adapte</a:t>
            </a:r>
            <a:r>
              <a:rPr lang="es-ES"/>
              <a:t>s</a:t>
            </a:r>
            <a:r>
              <a:t> a los gráficos y el conjunto de diseños disponibles, </a:t>
            </a:r>
            <a:r>
              <a:rPr>
                <a:solidFill>
                  <a:srgbClr val="F5911B"/>
                </a:solidFill>
              </a:rPr>
              <a:t>sacrificando así algo de creatividad</a:t>
            </a:r>
            <a:r>
              <a:t>. Los mapas digitales también hacen </a:t>
            </a:r>
            <a:r>
              <a:rPr>
                <a:solidFill>
                  <a:srgbClr val="F5911B"/>
                </a:solidFill>
              </a:rPr>
              <a:t>perder la huella personal </a:t>
            </a:r>
            <a:r>
              <a:t>en comparación con los hechos con la propia escritura a mano y tal vez mejorados con dibujos a mano alzada, todos los elementos a los que el propio Buzan le dio gran importancia.</a:t>
            </a:r>
          </a:p>
          <a:p>
            <a:pPr marL="284400" lvl="0">
              <a:lnSpc>
                <a:spcPct val="120000"/>
              </a:lnSpc>
              <a:buSzPts val="1600"/>
              <a:defRPr sz="1600">
                <a:latin typeface="Calibri"/>
                <a:ea typeface="Calibri"/>
                <a:cs typeface="Calibri"/>
                <a:sym typeface="Calibri"/>
              </a:defRPr>
            </a:pPr>
            <a:r>
              <a:t>A menudo, sin embargo, las herramientas digitales permiten la </a:t>
            </a:r>
            <a:r>
              <a:rPr>
                <a:solidFill>
                  <a:srgbClr val="F5911B"/>
                </a:solidFill>
              </a:rPr>
              <a:t>integración de imágenes </a:t>
            </a:r>
            <a:r>
              <a:t>obtenidas de forma independiente o puestas a disposición por la propia herramienta: de esta manera es posible enriquecer mapas incluso sin ser un ilustrador experimentado.</a:t>
            </a:r>
          </a:p>
          <a:p>
            <a:pPr marL="284400" lvl="0">
              <a:lnSpc>
                <a:spcPct val="120000"/>
              </a:lnSpc>
              <a:buSzPts val="1600"/>
              <a:defRPr sz="1600">
                <a:latin typeface="Calibri"/>
                <a:ea typeface="Calibri"/>
                <a:cs typeface="Calibri"/>
                <a:sym typeface="Calibri"/>
              </a:defRPr>
            </a:pPr>
            <a:r>
              <a:t>También es importante para trabajar en grupos la </a:t>
            </a:r>
            <a:r>
              <a:rPr>
                <a:solidFill>
                  <a:srgbClr val="F5911B"/>
                </a:solidFill>
              </a:rPr>
              <a:t>facilidad de compartir</a:t>
            </a:r>
            <a:r>
              <a:t>, que algunas herramientas también ofrecen sincrónicamente, es decir, en tiempo real. </a:t>
            </a:r>
          </a:p>
          <a:p>
            <a:pPr marL="284400" lvl="0">
              <a:lnSpc>
                <a:spcPct val="120000"/>
              </a:lnSpc>
              <a:buSzPts val="1600"/>
              <a:defRPr sz="1600">
                <a:latin typeface="Calibri"/>
                <a:ea typeface="Calibri"/>
                <a:cs typeface="Calibri"/>
                <a:sym typeface="Calibri"/>
              </a:defRPr>
            </a:pPr>
            <a:r>
              <a:t>Por supuesto, la herramienta puede tener </a:t>
            </a:r>
            <a:r>
              <a:rPr>
                <a:solidFill>
                  <a:srgbClr val="F5911B"/>
                </a:solidFill>
              </a:rPr>
              <a:t>cost</a:t>
            </a:r>
            <a:r>
              <a:rPr lang="es-ES">
                <a:solidFill>
                  <a:srgbClr val="F5911B"/>
                </a:solidFill>
              </a:rPr>
              <a:t>e</a:t>
            </a:r>
            <a:r>
              <a:rPr>
                <a:solidFill>
                  <a:srgbClr val="F5911B"/>
                </a:solidFill>
              </a:rPr>
              <a:t>s</a:t>
            </a:r>
            <a:r>
              <a:t>.</a:t>
            </a:r>
            <a:endParaRPr sz="1400" b="0" i="0" u="none" strike="noStrike" cap="none">
              <a:solidFill>
                <a:srgbClr val="000000"/>
              </a:solidFill>
              <a:latin typeface="Arial"/>
              <a:ea typeface="Arial"/>
              <a:cs typeface="Arial"/>
              <a:sym typeface="Arial"/>
            </a:endParaRPr>
          </a:p>
        </p:txBody>
      </p:sp>
      <p:sp>
        <p:nvSpPr>
          <p:cNvPr id="161" name="Google Shape;161;p42"/>
          <p:cNvSpPr txBox="1"/>
          <p:nvPr/>
        </p:nvSpPr>
        <p:spPr>
          <a:xfrm>
            <a:off x="523240" y="1250839"/>
            <a:ext cx="4115261" cy="400110"/>
          </a:xfrm>
          <a:prstGeom prst="rect">
            <a:avLst/>
          </a:prstGeom>
          <a:noFill/>
          <a:ln>
            <a:noFill/>
          </a:ln>
        </p:spPr>
        <p:txBody>
          <a:bodyPr spcFirstLastPara="1" wrap="square" lIns="91425" tIns="45700" rIns="91425" bIns="45700" anchor="t" anchorCtr="0">
            <a:spAutoFit/>
          </a:bodyPr>
          <a:lstStyle/>
          <a:p>
            <a:pPr marL="108000" lvl="0">
              <a:buSzPts val="2000"/>
              <a:defRPr sz="2000">
                <a:solidFill>
                  <a:schemeClr val="dk1"/>
                </a:solidFill>
                <a:latin typeface="Calibri"/>
                <a:ea typeface="Calibri"/>
                <a:cs typeface="Calibri"/>
                <a:sym typeface="Calibri"/>
              </a:defRPr>
            </a:pPr>
            <a:r>
              <a:t>1.6 Fortalezas y debilidades</a:t>
            </a:r>
            <a:endParaRPr sz="1400" b="0" i="0" u="none" strike="noStrike" cap="none">
              <a:solidFill>
                <a:srgbClr val="000000"/>
              </a:solidFill>
              <a:latin typeface="Arial"/>
              <a:ea typeface="Arial"/>
              <a:cs typeface="Arial"/>
              <a:sym typeface="Arial"/>
            </a:endParaRPr>
          </a:p>
        </p:txBody>
      </p:sp>
      <p:cxnSp>
        <p:nvCxnSpPr>
          <p:cNvPr id="163" name="Google Shape;163;p42"/>
          <p:cNvCxnSpPr>
            <a:cxnSpLocks/>
          </p:cNvCxnSpPr>
          <p:nvPr/>
        </p:nvCxnSpPr>
        <p:spPr>
          <a:xfrm>
            <a:off x="9126245" y="3631149"/>
            <a:ext cx="869842" cy="0"/>
          </a:xfrm>
          <a:prstGeom prst="straightConnector1">
            <a:avLst/>
          </a:prstGeom>
          <a:noFill/>
          <a:ln w="9525" cap="flat" cmpd="sng">
            <a:solidFill>
              <a:srgbClr val="F5911B"/>
            </a:solidFill>
            <a:prstDash val="dash"/>
            <a:round/>
            <a:headEnd type="none" w="sm" len="sm"/>
            <a:tailEnd type="none" w="sm" len="sm"/>
          </a:ln>
        </p:spPr>
      </p:cxnSp>
      <p:sp>
        <p:nvSpPr>
          <p:cNvPr id="164" name="Google Shape;164;p42"/>
          <p:cNvSpPr/>
          <p:nvPr/>
        </p:nvSpPr>
        <p:spPr>
          <a:xfrm>
            <a:off x="10131890" y="2486082"/>
            <a:ext cx="1660419" cy="1520888"/>
          </a:xfrm>
          <a:custGeom>
            <a:avLst/>
            <a:gdLst/>
            <a:ahLst/>
            <a:cxnLst/>
            <a:rect l="l" t="t" r="r" b="b"/>
            <a:pathLst>
              <a:path w="3210745" h="2940925" extrusionOk="0">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rgbClr val="F591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Calibri"/>
              <a:ea typeface="Calibri"/>
              <a:cs typeface="Calibri"/>
              <a:sym typeface="Calibri"/>
            </a:endParaRPr>
          </a:p>
        </p:txBody>
      </p:sp>
      <p:sp>
        <p:nvSpPr>
          <p:cNvPr id="7" name="Google Shape;111;p37">
            <a:extLst>
              <a:ext uri="{FF2B5EF4-FFF2-40B4-BE49-F238E27FC236}">
                <a16:creationId xmlns:a16="http://schemas.microsoft.com/office/drawing/2014/main" id="{F684B702-37B5-414C-A76C-A32163ED8BF5}"/>
              </a:ext>
            </a:extLst>
          </p:cNvPr>
          <p:cNvSpPr/>
          <p:nvPr/>
        </p:nvSpPr>
        <p:spPr>
          <a:xfrm>
            <a:off x="451029" y="669816"/>
            <a:ext cx="3508411"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lvl="0">
              <a:lnSpc>
                <a:spcPct val="90000"/>
              </a:lnSpc>
              <a:buSzPts val="2000"/>
              <a:defRPr sz="2000" b="1">
                <a:solidFill>
                  <a:srgbClr val="FFFFFF"/>
                </a:solidFill>
                <a:latin typeface="Calibri"/>
                <a:ea typeface="Calibri"/>
                <a:cs typeface="Calibri"/>
                <a:sym typeface="Calibri"/>
              </a:defRPr>
            </a:pPr>
            <a:r>
              <a:t>1. Mapas mentales digitales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grpSp>
        <p:nvGrpSpPr>
          <p:cNvPr id="169" name="Google Shape;169;p43"/>
          <p:cNvGrpSpPr/>
          <p:nvPr/>
        </p:nvGrpSpPr>
        <p:grpSpPr>
          <a:xfrm>
            <a:off x="-2500815" y="1535903"/>
            <a:ext cx="10435105" cy="4149683"/>
            <a:chOff x="-2868940" y="1571528"/>
            <a:chExt cx="10435105" cy="4149683"/>
          </a:xfrm>
        </p:grpSpPr>
        <p:sp>
          <p:nvSpPr>
            <p:cNvPr id="170" name="Google Shape;170;p43"/>
            <p:cNvSpPr txBox="1"/>
            <p:nvPr/>
          </p:nvSpPr>
          <p:spPr>
            <a:xfrm>
              <a:off x="1942979" y="1740008"/>
              <a:ext cx="5222460" cy="99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defRPr b="1">
                  <a:solidFill>
                    <a:schemeClr val="dk1"/>
                  </a:solidFill>
                  <a:latin typeface="Calibri"/>
                  <a:ea typeface="Calibri"/>
                  <a:cs typeface="Calibri"/>
                  <a:sym typeface="Calibri"/>
                </a:defRPr>
              </a:pPr>
              <a:r>
                <a:rPr sz="2000"/>
                <a:t>Mapas mentales digitales...</a:t>
              </a:r>
              <a:r>
                <a:rPr sz="1600"/>
                <a:t> </a:t>
              </a:r>
              <a:endParaRPr sz="1400" b="0" i="0" u="none" strike="noStrike" cap="none">
                <a:solidFill>
                  <a:srgbClr val="000000"/>
                </a:solidFill>
                <a:latin typeface="Arial"/>
                <a:ea typeface="Arial"/>
                <a:cs typeface="Arial"/>
                <a:sym typeface="Arial"/>
              </a:endParaRPr>
            </a:p>
            <a:p>
              <a:pPr lvl="0">
                <a:lnSpc>
                  <a:spcPct val="120000"/>
                </a:lnSpc>
                <a:buSzPts val="1600"/>
                <a:defRPr sz="1600">
                  <a:latin typeface="Calibri"/>
                  <a:ea typeface="Calibri"/>
                  <a:cs typeface="Calibri"/>
                  <a:sym typeface="Calibri"/>
                </a:defRPr>
              </a:pPr>
              <a:r>
                <a:t>apoy</a:t>
              </a:r>
              <a:r>
                <a:rPr lang="es-ES"/>
                <a:t>an</a:t>
              </a:r>
              <a:r>
                <a:t> la lluvia de ideas simplificando los cambios y la gestión del espacio.</a:t>
              </a:r>
              <a:endParaRPr sz="1600" b="0" i="0" u="none" strike="noStrike" cap="none">
                <a:solidFill>
                  <a:srgbClr val="000000"/>
                </a:solidFill>
                <a:latin typeface="Calibri"/>
                <a:ea typeface="Calibri"/>
                <a:cs typeface="Calibri"/>
                <a:sym typeface="Calibri"/>
              </a:endParaRPr>
            </a:p>
          </p:txBody>
        </p:sp>
        <p:sp>
          <p:nvSpPr>
            <p:cNvPr id="171" name="Google Shape;171;p43"/>
            <p:cNvSpPr/>
            <p:nvPr/>
          </p:nvSpPr>
          <p:spPr>
            <a:xfrm>
              <a:off x="551342" y="2174955"/>
              <a:ext cx="149456" cy="149456"/>
            </a:xfrm>
            <a:prstGeom prst="ellipse">
              <a:avLst/>
            </a:prstGeom>
            <a:solidFill>
              <a:srgbClr val="F591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Helvetica Neue"/>
                <a:ea typeface="Helvetica Neue"/>
                <a:cs typeface="Helvetica Neue"/>
                <a:sym typeface="Helvetica Neue"/>
              </a:endParaRPr>
            </a:p>
          </p:txBody>
        </p:sp>
        <p:sp>
          <p:nvSpPr>
            <p:cNvPr id="172" name="Google Shape;172;p43"/>
            <p:cNvSpPr/>
            <p:nvPr/>
          </p:nvSpPr>
          <p:spPr>
            <a:xfrm>
              <a:off x="1048887" y="3116508"/>
              <a:ext cx="149456" cy="149456"/>
            </a:xfrm>
            <a:prstGeom prst="ellipse">
              <a:avLst/>
            </a:prstGeom>
            <a:solidFill>
              <a:srgbClr val="F591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Helvetica Neue"/>
                <a:ea typeface="Helvetica Neue"/>
                <a:cs typeface="Helvetica Neue"/>
                <a:sym typeface="Helvetica Neue"/>
              </a:endParaRPr>
            </a:p>
          </p:txBody>
        </p:sp>
        <p:sp>
          <p:nvSpPr>
            <p:cNvPr id="173" name="Google Shape;173;p43"/>
            <p:cNvSpPr/>
            <p:nvPr/>
          </p:nvSpPr>
          <p:spPr>
            <a:xfrm>
              <a:off x="1069329" y="4058061"/>
              <a:ext cx="149456" cy="149456"/>
            </a:xfrm>
            <a:prstGeom prst="ellipse">
              <a:avLst/>
            </a:prstGeom>
            <a:solidFill>
              <a:srgbClr val="F591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Helvetica Neue"/>
                <a:ea typeface="Helvetica Neue"/>
                <a:cs typeface="Helvetica Neue"/>
                <a:sym typeface="Helvetica Neue"/>
              </a:endParaRPr>
            </a:p>
          </p:txBody>
        </p:sp>
        <p:sp>
          <p:nvSpPr>
            <p:cNvPr id="174" name="Google Shape;174;p43"/>
            <p:cNvSpPr/>
            <p:nvPr/>
          </p:nvSpPr>
          <p:spPr>
            <a:xfrm>
              <a:off x="551342" y="4999615"/>
              <a:ext cx="149456" cy="149456"/>
            </a:xfrm>
            <a:prstGeom prst="ellipse">
              <a:avLst/>
            </a:prstGeom>
            <a:solidFill>
              <a:srgbClr val="F591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Helvetica Neue"/>
                <a:ea typeface="Helvetica Neue"/>
                <a:cs typeface="Helvetica Neue"/>
                <a:sym typeface="Helvetica Neue"/>
              </a:endParaRPr>
            </a:p>
          </p:txBody>
        </p:sp>
        <p:cxnSp>
          <p:nvCxnSpPr>
            <p:cNvPr id="175" name="Google Shape;175;p43"/>
            <p:cNvCxnSpPr/>
            <p:nvPr/>
          </p:nvCxnSpPr>
          <p:spPr>
            <a:xfrm>
              <a:off x="757226" y="2227120"/>
              <a:ext cx="1080470" cy="1"/>
            </a:xfrm>
            <a:prstGeom prst="straightConnector1">
              <a:avLst/>
            </a:prstGeom>
            <a:noFill/>
            <a:ln w="12700" cap="flat" cmpd="sng">
              <a:solidFill>
                <a:srgbClr val="BFBFBF"/>
              </a:solidFill>
              <a:prstDash val="solid"/>
              <a:miter lim="800000"/>
              <a:headEnd type="oval" w="med" len="med"/>
              <a:tailEnd type="oval" w="med" len="med"/>
            </a:ln>
          </p:spPr>
        </p:cxnSp>
        <p:cxnSp>
          <p:nvCxnSpPr>
            <p:cNvPr id="176" name="Google Shape;176;p43"/>
            <p:cNvCxnSpPr/>
            <p:nvPr/>
          </p:nvCxnSpPr>
          <p:spPr>
            <a:xfrm>
              <a:off x="1275111" y="3180608"/>
              <a:ext cx="1080470" cy="1"/>
            </a:xfrm>
            <a:prstGeom prst="straightConnector1">
              <a:avLst/>
            </a:prstGeom>
            <a:noFill/>
            <a:ln w="12700" cap="flat" cmpd="sng">
              <a:solidFill>
                <a:srgbClr val="BFBFBF"/>
              </a:solidFill>
              <a:prstDash val="solid"/>
              <a:miter lim="800000"/>
              <a:headEnd type="oval" w="med" len="med"/>
              <a:tailEnd type="oval" w="med" len="med"/>
            </a:ln>
          </p:spPr>
        </p:cxnSp>
        <p:cxnSp>
          <p:nvCxnSpPr>
            <p:cNvPr id="177" name="Google Shape;177;p43"/>
            <p:cNvCxnSpPr/>
            <p:nvPr/>
          </p:nvCxnSpPr>
          <p:spPr>
            <a:xfrm>
              <a:off x="1271385" y="4134096"/>
              <a:ext cx="1080470" cy="1"/>
            </a:xfrm>
            <a:prstGeom prst="straightConnector1">
              <a:avLst/>
            </a:prstGeom>
            <a:noFill/>
            <a:ln w="12700" cap="flat" cmpd="sng">
              <a:solidFill>
                <a:srgbClr val="BFBFBF"/>
              </a:solidFill>
              <a:prstDash val="solid"/>
              <a:miter lim="800000"/>
              <a:headEnd type="oval" w="med" len="med"/>
              <a:tailEnd type="oval" w="med" len="med"/>
            </a:ln>
          </p:spPr>
        </p:cxnSp>
        <p:cxnSp>
          <p:nvCxnSpPr>
            <p:cNvPr id="178" name="Google Shape;178;p43"/>
            <p:cNvCxnSpPr/>
            <p:nvPr/>
          </p:nvCxnSpPr>
          <p:spPr>
            <a:xfrm>
              <a:off x="767697" y="5087583"/>
              <a:ext cx="1080470" cy="1"/>
            </a:xfrm>
            <a:prstGeom prst="straightConnector1">
              <a:avLst/>
            </a:prstGeom>
            <a:noFill/>
            <a:ln w="12700" cap="flat" cmpd="sng">
              <a:solidFill>
                <a:srgbClr val="BFBFBF"/>
              </a:solidFill>
              <a:prstDash val="solid"/>
              <a:miter lim="800000"/>
              <a:headEnd type="oval" w="med" len="med"/>
              <a:tailEnd type="oval" w="med" len="med"/>
            </a:ln>
          </p:spPr>
        </p:cxnSp>
        <p:sp>
          <p:nvSpPr>
            <p:cNvPr id="179" name="Google Shape;179;p43"/>
            <p:cNvSpPr/>
            <p:nvPr/>
          </p:nvSpPr>
          <p:spPr>
            <a:xfrm rot="2700000">
              <a:off x="-2923423" y="1626011"/>
              <a:ext cx="4149683" cy="4040717"/>
            </a:xfrm>
            <a:prstGeom prst="arc">
              <a:avLst>
                <a:gd name="adj1" fmla="val 16200000"/>
                <a:gd name="adj2" fmla="val 0"/>
              </a:avLst>
            </a:prstGeom>
            <a:noFill/>
            <a:ln w="12700" cap="flat" cmpd="sng">
              <a:solidFill>
                <a:srgbClr val="F5911B"/>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0" name="Google Shape;180;p43"/>
            <p:cNvSpPr txBox="1"/>
            <p:nvPr/>
          </p:nvSpPr>
          <p:spPr>
            <a:xfrm>
              <a:off x="2477695" y="2690556"/>
              <a:ext cx="4510325" cy="99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defRPr sz="2000" b="1">
                  <a:solidFill>
                    <a:schemeClr val="dk1"/>
                  </a:solidFill>
                  <a:latin typeface="Calibri"/>
                  <a:ea typeface="Calibri"/>
                  <a:cs typeface="Calibri"/>
                  <a:sym typeface="Calibri"/>
                </a:defRPr>
              </a:pPr>
              <a:r>
                <a:t>El sacrificio...</a:t>
              </a:r>
              <a:endParaRPr sz="1400" b="0" i="0" u="none" strike="noStrike" cap="none">
                <a:solidFill>
                  <a:srgbClr val="000000"/>
                </a:solidFill>
                <a:latin typeface="Arial"/>
                <a:ea typeface="Arial"/>
                <a:cs typeface="Arial"/>
                <a:sym typeface="Arial"/>
              </a:endParaRPr>
            </a:p>
            <a:p>
              <a:pPr lvl="0">
                <a:lnSpc>
                  <a:spcPct val="120000"/>
                </a:lnSpc>
                <a:buSzPts val="1600"/>
                <a:defRPr sz="1600">
                  <a:latin typeface="Calibri"/>
                  <a:ea typeface="Calibri"/>
                  <a:cs typeface="Calibri"/>
                  <a:sym typeface="Calibri"/>
                </a:defRPr>
              </a:pPr>
              <a:r>
                <a:rPr lang="es-ES"/>
                <a:t>es la </a:t>
              </a:r>
              <a:r>
                <a:t>creatividad e impresión personal, y a veces implican cost</a:t>
              </a:r>
              <a:r>
                <a:rPr lang="es-ES"/>
                <a:t>e</a:t>
              </a:r>
              <a:r>
                <a:t>s.</a:t>
              </a:r>
              <a:endParaRPr sz="1600" b="0" i="0" u="none" strike="noStrike" cap="none">
                <a:solidFill>
                  <a:srgbClr val="000000"/>
                </a:solidFill>
                <a:latin typeface="Calibri"/>
                <a:ea typeface="Calibri"/>
                <a:cs typeface="Calibri"/>
                <a:sym typeface="Calibri"/>
              </a:endParaRPr>
            </a:p>
          </p:txBody>
        </p:sp>
        <p:sp>
          <p:nvSpPr>
            <p:cNvPr id="181" name="Google Shape;181;p43"/>
            <p:cNvSpPr txBox="1"/>
            <p:nvPr/>
          </p:nvSpPr>
          <p:spPr>
            <a:xfrm>
              <a:off x="2477695" y="3641104"/>
              <a:ext cx="5050209" cy="99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defRPr sz="2000" b="1">
                  <a:solidFill>
                    <a:schemeClr val="dk1"/>
                  </a:solidFill>
                  <a:latin typeface="Calibri"/>
                  <a:ea typeface="Calibri"/>
                  <a:cs typeface="Calibri"/>
                  <a:sym typeface="Calibri"/>
                </a:defRPr>
              </a:pPr>
              <a:r>
                <a:t>Tiene varias características...</a:t>
              </a:r>
              <a:endParaRPr sz="1400" b="0" i="0" u="none" strike="noStrike" cap="none">
                <a:solidFill>
                  <a:srgbClr val="000000"/>
                </a:solidFill>
                <a:latin typeface="Arial"/>
                <a:ea typeface="Arial"/>
                <a:cs typeface="Arial"/>
                <a:sym typeface="Arial"/>
              </a:endParaRPr>
            </a:p>
            <a:p>
              <a:pPr lvl="0">
                <a:lnSpc>
                  <a:spcPct val="120000"/>
                </a:lnSpc>
                <a:buSzPts val="1600"/>
                <a:defRPr sz="1600">
                  <a:latin typeface="Calibri"/>
                  <a:ea typeface="Calibri"/>
                  <a:cs typeface="Calibri"/>
                  <a:sym typeface="Calibri"/>
                </a:defRPr>
              </a:pPr>
              <a:r>
                <a:t>tanto para el diseño básico de mapas mentales, como para los adicionales que amplían su uso.</a:t>
              </a:r>
              <a:endParaRPr sz="1600" b="0" i="0" u="none" strike="noStrike" cap="none">
                <a:solidFill>
                  <a:srgbClr val="000000"/>
                </a:solidFill>
                <a:latin typeface="Calibri"/>
                <a:ea typeface="Calibri"/>
                <a:cs typeface="Calibri"/>
                <a:sym typeface="Calibri"/>
              </a:endParaRPr>
            </a:p>
          </p:txBody>
        </p:sp>
        <p:sp>
          <p:nvSpPr>
            <p:cNvPr id="182" name="Google Shape;182;p43"/>
            <p:cNvSpPr txBox="1"/>
            <p:nvPr/>
          </p:nvSpPr>
          <p:spPr>
            <a:xfrm>
              <a:off x="1961362" y="4601937"/>
              <a:ext cx="5604803" cy="991000"/>
            </a:xfrm>
            <a:prstGeom prst="rect">
              <a:avLst/>
            </a:prstGeom>
            <a:noFill/>
            <a:ln>
              <a:noFill/>
            </a:ln>
          </p:spPr>
          <p:txBody>
            <a:bodyPr spcFirstLastPara="1" wrap="square" lIns="91425" tIns="45700" rIns="91425" bIns="45700" anchor="t" anchorCtr="0">
              <a:spAutoFit/>
            </a:bodyPr>
            <a:lstStyle/>
            <a:p>
              <a:pPr lvl="0">
                <a:buSzPts val="2000"/>
                <a:defRPr sz="2000" b="1">
                  <a:solidFill>
                    <a:schemeClr val="dk1"/>
                  </a:solidFill>
                  <a:latin typeface="Calibri"/>
                  <a:ea typeface="Calibri"/>
                  <a:cs typeface="Calibri"/>
                  <a:sym typeface="Calibri"/>
                </a:defRPr>
              </a:pPr>
              <a:r>
                <a:t>Deberían ser elegidos... </a:t>
              </a:r>
              <a:endParaRPr sz="1400" b="0" i="0" u="none" strike="noStrike" cap="none">
                <a:solidFill>
                  <a:srgbClr val="000000"/>
                </a:solidFill>
                <a:latin typeface="Arial"/>
                <a:ea typeface="Arial"/>
                <a:cs typeface="Arial"/>
                <a:sym typeface="Arial"/>
              </a:endParaRPr>
            </a:p>
            <a:p>
              <a:pPr lvl="0">
                <a:lnSpc>
                  <a:spcPct val="120000"/>
                </a:lnSpc>
                <a:buSzPts val="1600"/>
                <a:defRPr sz="1600">
                  <a:latin typeface="Calibri"/>
                  <a:ea typeface="Calibri"/>
                  <a:cs typeface="Calibri"/>
                  <a:sym typeface="Calibri"/>
                </a:defRPr>
              </a:pPr>
              <a:r>
                <a:rPr lang="es-ES"/>
                <a:t>evaluando</a:t>
              </a:r>
              <a:r>
                <a:t> las diversas características disponibles de acuerdo a las necesidades de cada uno.</a:t>
              </a:r>
              <a:endParaRPr sz="1400" b="0" i="0" u="none" strike="noStrike" cap="none">
                <a:solidFill>
                  <a:srgbClr val="000000"/>
                </a:solidFill>
                <a:latin typeface="Arial"/>
                <a:ea typeface="Arial"/>
                <a:cs typeface="Arial"/>
                <a:sym typeface="Arial"/>
              </a:endParaRPr>
            </a:p>
          </p:txBody>
        </p:sp>
      </p:grpSp>
      <p:cxnSp>
        <p:nvCxnSpPr>
          <p:cNvPr id="183" name="Google Shape;183;p43"/>
          <p:cNvCxnSpPr/>
          <p:nvPr/>
        </p:nvCxnSpPr>
        <p:spPr>
          <a:xfrm>
            <a:off x="7934290" y="3631149"/>
            <a:ext cx="2061797" cy="0"/>
          </a:xfrm>
          <a:prstGeom prst="straightConnector1">
            <a:avLst/>
          </a:prstGeom>
          <a:noFill/>
          <a:ln w="9525" cap="flat" cmpd="sng">
            <a:solidFill>
              <a:srgbClr val="F5911B"/>
            </a:solidFill>
            <a:prstDash val="dash"/>
            <a:round/>
            <a:headEnd type="none" w="sm" len="sm"/>
            <a:tailEnd type="none" w="sm" len="sm"/>
          </a:ln>
        </p:spPr>
      </p:cxnSp>
      <p:sp>
        <p:nvSpPr>
          <p:cNvPr id="184" name="Google Shape;184;p43"/>
          <p:cNvSpPr txBox="1"/>
          <p:nvPr/>
        </p:nvSpPr>
        <p:spPr>
          <a:xfrm>
            <a:off x="523240" y="1250839"/>
            <a:ext cx="4115261" cy="400110"/>
          </a:xfrm>
          <a:prstGeom prst="rect">
            <a:avLst/>
          </a:prstGeom>
          <a:noFill/>
          <a:ln>
            <a:noFill/>
          </a:ln>
        </p:spPr>
        <p:txBody>
          <a:bodyPr spcFirstLastPara="1" wrap="square" lIns="91425" tIns="45700" rIns="91425" bIns="45700" anchor="t" anchorCtr="0">
            <a:spAutoFit/>
          </a:bodyPr>
          <a:lstStyle/>
          <a:p>
            <a:pPr marL="108000" marR="0" lvl="0" indent="0" algn="l" rtl="0">
              <a:lnSpc>
                <a:spcPct val="100000"/>
              </a:lnSpc>
              <a:spcBef>
                <a:spcPts val="0"/>
              </a:spcBef>
              <a:spcAft>
                <a:spcPts val="0"/>
              </a:spcAft>
              <a:buClr>
                <a:srgbClr val="000000"/>
              </a:buClr>
              <a:buSzPts val="2000"/>
              <a:buFont typeface="Arial"/>
              <a:buNone/>
              <a:defRPr sz="2000">
                <a:solidFill>
                  <a:schemeClr val="dk1"/>
                </a:solidFill>
                <a:latin typeface="Calibri"/>
                <a:ea typeface="Calibri"/>
                <a:cs typeface="Calibri"/>
                <a:sym typeface="Calibri"/>
              </a:defRPr>
            </a:pPr>
            <a:r>
              <a:t>Resumiendo:</a:t>
            </a:r>
            <a:endParaRPr sz="1400" b="0" i="0" u="none" strike="noStrike" cap="none">
              <a:solidFill>
                <a:srgbClr val="000000"/>
              </a:solidFill>
              <a:latin typeface="Arial"/>
              <a:ea typeface="Arial"/>
              <a:cs typeface="Arial"/>
              <a:sym typeface="Arial"/>
            </a:endParaRPr>
          </a:p>
        </p:txBody>
      </p:sp>
      <p:grpSp>
        <p:nvGrpSpPr>
          <p:cNvPr id="185" name="Google Shape;185;p43"/>
          <p:cNvGrpSpPr/>
          <p:nvPr/>
        </p:nvGrpSpPr>
        <p:grpSpPr>
          <a:xfrm>
            <a:off x="10207680" y="2917800"/>
            <a:ext cx="1440000" cy="1022400"/>
            <a:chOff x="6949036" y="2151000"/>
            <a:chExt cx="3600000" cy="2556000"/>
          </a:xfrm>
        </p:grpSpPr>
        <p:sp>
          <p:nvSpPr>
            <p:cNvPr id="186" name="Google Shape;186;p43"/>
            <p:cNvSpPr/>
            <p:nvPr/>
          </p:nvSpPr>
          <p:spPr>
            <a:xfrm>
              <a:off x="9807925"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baseline="-25000">
                <a:solidFill>
                  <a:schemeClr val="dk1"/>
                </a:solidFill>
                <a:latin typeface="Calibri"/>
                <a:ea typeface="Calibri"/>
                <a:cs typeface="Calibri"/>
                <a:sym typeface="Calibri"/>
              </a:endParaRPr>
            </a:p>
          </p:txBody>
        </p:sp>
        <p:sp>
          <p:nvSpPr>
            <p:cNvPr id="187" name="Google Shape;187;p43"/>
            <p:cNvSpPr/>
            <p:nvPr/>
          </p:nvSpPr>
          <p:spPr>
            <a:xfrm>
              <a:off x="10093237" y="4059707"/>
              <a:ext cx="10521" cy="13673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8" name="Google Shape;188;p43"/>
            <p:cNvSpPr/>
            <p:nvPr/>
          </p:nvSpPr>
          <p:spPr>
            <a:xfrm>
              <a:off x="9437351" y="4163399"/>
              <a:ext cx="1111685" cy="543601"/>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9" name="Google Shape;189;p43"/>
            <p:cNvSpPr/>
            <p:nvPr/>
          </p:nvSpPr>
          <p:spPr>
            <a:xfrm>
              <a:off x="8561119" y="3522037"/>
              <a:ext cx="578638" cy="540267"/>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0" name="Google Shape;190;p43"/>
            <p:cNvSpPr/>
            <p:nvPr/>
          </p:nvSpPr>
          <p:spPr>
            <a:xfrm>
              <a:off x="8846581" y="4059848"/>
              <a:ext cx="10521" cy="130064"/>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1" name="Google Shape;191;p43"/>
            <p:cNvSpPr/>
            <p:nvPr/>
          </p:nvSpPr>
          <p:spPr>
            <a:xfrm>
              <a:off x="8260193" y="4187377"/>
              <a:ext cx="1041547" cy="436883"/>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2" name="Google Shape;192;p43"/>
            <p:cNvSpPr/>
            <p:nvPr/>
          </p:nvSpPr>
          <p:spPr>
            <a:xfrm>
              <a:off x="7319574"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3" name="Google Shape;193;p43"/>
            <p:cNvSpPr/>
            <p:nvPr/>
          </p:nvSpPr>
          <p:spPr>
            <a:xfrm>
              <a:off x="7604598" y="4059433"/>
              <a:ext cx="10521" cy="150074"/>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4" name="Google Shape;194;p43"/>
            <p:cNvSpPr/>
            <p:nvPr/>
          </p:nvSpPr>
          <p:spPr>
            <a:xfrm>
              <a:off x="6949036" y="4163399"/>
              <a:ext cx="1111685" cy="460227"/>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5" name="Google Shape;195;p43"/>
            <p:cNvSpPr/>
            <p:nvPr/>
          </p:nvSpPr>
          <p:spPr>
            <a:xfrm>
              <a:off x="7700311" y="2151000"/>
              <a:ext cx="1806049" cy="1097208"/>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6" name="Google Shape;196;p43"/>
            <p:cNvSpPr/>
            <p:nvPr/>
          </p:nvSpPr>
          <p:spPr>
            <a:xfrm>
              <a:off x="8501951" y="2410229"/>
              <a:ext cx="1455360" cy="1000494"/>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1" name="Google Shape;111;p37">
            <a:extLst>
              <a:ext uri="{FF2B5EF4-FFF2-40B4-BE49-F238E27FC236}">
                <a16:creationId xmlns:a16="http://schemas.microsoft.com/office/drawing/2014/main" id="{D43560DC-8E76-49A6-8979-4669B7E06631}"/>
              </a:ext>
            </a:extLst>
          </p:cNvPr>
          <p:cNvSpPr/>
          <p:nvPr/>
        </p:nvSpPr>
        <p:spPr>
          <a:xfrm>
            <a:off x="451030" y="669816"/>
            <a:ext cx="3419634"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lvl="0">
              <a:lnSpc>
                <a:spcPct val="90000"/>
              </a:lnSpc>
              <a:buSzPts val="2000"/>
              <a:defRPr sz="2000" b="1">
                <a:solidFill>
                  <a:srgbClr val="FFFFFF"/>
                </a:solidFill>
                <a:latin typeface="Calibri"/>
                <a:ea typeface="Calibri"/>
                <a:cs typeface="Calibri"/>
                <a:sym typeface="Calibri"/>
              </a:defRPr>
            </a:pPr>
            <a:r>
              <a:t>1. Mapas mentales digitales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44"/>
          <p:cNvSpPr txBox="1"/>
          <p:nvPr/>
        </p:nvSpPr>
        <p:spPr>
          <a:xfrm>
            <a:off x="626306" y="2104550"/>
            <a:ext cx="6775200" cy="3209400"/>
          </a:xfrm>
          <a:prstGeom prst="rect">
            <a:avLst/>
          </a:prstGeom>
          <a:noFill/>
          <a:ln>
            <a:noFill/>
          </a:ln>
        </p:spPr>
        <p:txBody>
          <a:bodyPr spcFirstLastPara="1" wrap="square" lIns="91425" tIns="45700" rIns="91425" bIns="45700" anchor="t" anchorCtr="0">
            <a:noAutofit/>
          </a:bodyPr>
          <a:lstStyle/>
          <a:p>
            <a:pPr lvl="0" indent="-127000">
              <a:buClr>
                <a:schemeClr val="dk1"/>
              </a:buClr>
              <a:buSzPts val="2000"/>
              <a:buFont typeface="Arial"/>
              <a:buChar char="•"/>
              <a:defRPr>
                <a:solidFill>
                  <a:schemeClr val="dk1"/>
                </a:solidFill>
                <a:latin typeface="Calibri"/>
                <a:ea typeface="Calibri"/>
                <a:cs typeface="Calibri"/>
                <a:sym typeface="Calibri"/>
              </a:defRPr>
            </a:pPr>
            <a:r>
              <a:rPr sz="2000" b="1"/>
              <a:t>1. ¿Cuál de los siguientes requisitos hace que sea más conveniente utilizar un mapa mental digital que hacer uno manualmente? </a:t>
            </a:r>
            <a:r>
              <a:rPr sz="1600"/>
              <a:t>(2 respuestas correctas)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432000" lvl="2" indent="-143998">
              <a:buClr>
                <a:schemeClr val="dk1"/>
              </a:buClr>
              <a:buSzPts val="1600"/>
              <a:buFont typeface="Arial"/>
              <a:buChar char="•"/>
              <a:defRPr sz="1600">
                <a:solidFill>
                  <a:schemeClr val="dk1"/>
                </a:solidFill>
                <a:latin typeface="Calibri"/>
                <a:ea typeface="Calibri"/>
                <a:cs typeface="Calibri"/>
                <a:sym typeface="Calibri"/>
              </a:defRPr>
            </a:pPr>
            <a:r>
              <a:t>Pon</a:t>
            </a:r>
            <a:r>
              <a:rPr lang="es-ES"/>
              <a:t>er</a:t>
            </a:r>
            <a:r>
              <a:t> un fuerte toque personal.</a:t>
            </a:r>
          </a:p>
          <a:p>
            <a:pPr marL="432000" lvl="2" indent="-143998">
              <a:buClr>
                <a:schemeClr val="dk1"/>
              </a:buClr>
              <a:buSzPts val="1600"/>
              <a:buFont typeface="Arial"/>
              <a:buChar char="•"/>
              <a:defRPr sz="1600">
                <a:solidFill>
                  <a:schemeClr val="dk1"/>
                </a:solidFill>
                <a:latin typeface="Calibri"/>
                <a:ea typeface="Calibri"/>
                <a:cs typeface="Calibri"/>
                <a:sym typeface="Calibri"/>
              </a:defRPr>
            </a:pPr>
            <a:r>
              <a:rPr lang="es-ES"/>
              <a:t>Mostrar</a:t>
            </a:r>
            <a:r>
              <a:t> las habilidades de dibujo.</a:t>
            </a:r>
          </a:p>
          <a:p>
            <a:pPr marL="432000" lvl="2" indent="-143998">
              <a:buClr>
                <a:schemeClr val="dk1"/>
              </a:buClr>
              <a:buSzPts val="1600"/>
              <a:buFont typeface="Arial"/>
              <a:buChar char="•"/>
              <a:defRPr sz="1600">
                <a:solidFill>
                  <a:schemeClr val="dk1"/>
                </a:solidFill>
                <a:latin typeface="Calibri"/>
                <a:ea typeface="Calibri"/>
                <a:cs typeface="Calibri"/>
                <a:sym typeface="Calibri"/>
              </a:defRPr>
            </a:pPr>
            <a:r>
              <a:t>Ser capaz de cambiar de opinión en cualquier momento.</a:t>
            </a:r>
          </a:p>
          <a:p>
            <a:pPr marL="432000" lvl="2" indent="-143998">
              <a:buClr>
                <a:schemeClr val="dk1"/>
              </a:buClr>
              <a:buSzPts val="1600"/>
              <a:buFont typeface="Arial"/>
              <a:buChar char="•"/>
              <a:defRPr sz="1600">
                <a:solidFill>
                  <a:schemeClr val="dk1"/>
                </a:solidFill>
                <a:latin typeface="Calibri"/>
                <a:ea typeface="Calibri"/>
                <a:cs typeface="Calibri"/>
                <a:sym typeface="Calibri"/>
              </a:defRPr>
            </a:pPr>
            <a:r>
              <a:t>Estar seguro de que no tienes que gastar.</a:t>
            </a:r>
          </a:p>
          <a:p>
            <a:pPr marL="432000" lvl="2" indent="-143998">
              <a:buClr>
                <a:schemeClr val="dk1"/>
              </a:buClr>
              <a:buSzPts val="1600"/>
              <a:buFont typeface="Arial"/>
              <a:buChar char="•"/>
              <a:defRPr sz="1600">
                <a:solidFill>
                  <a:schemeClr val="dk1"/>
                </a:solidFill>
                <a:latin typeface="Calibri"/>
                <a:ea typeface="Calibri"/>
                <a:cs typeface="Calibri"/>
                <a:sym typeface="Calibri"/>
              </a:defRPr>
            </a:pPr>
            <a:r>
              <a:t>No tener un límite predeterminado en la cantidad de conceptos a representar.</a:t>
            </a:r>
            <a:endParaRPr sz="1400" b="0" i="0" u="none" strike="noStrike" cap="none">
              <a:solidFill>
                <a:srgbClr val="000000"/>
              </a:solidFill>
              <a:latin typeface="Arial"/>
              <a:ea typeface="Arial"/>
              <a:cs typeface="Arial"/>
              <a:sym typeface="Arial"/>
            </a:endParaRPr>
          </a:p>
        </p:txBody>
      </p:sp>
      <p:cxnSp>
        <p:nvCxnSpPr>
          <p:cNvPr id="203" name="Google Shape;203;p44"/>
          <p:cNvCxnSpPr/>
          <p:nvPr/>
        </p:nvCxnSpPr>
        <p:spPr>
          <a:xfrm>
            <a:off x="8936966" y="3631149"/>
            <a:ext cx="1059121" cy="0"/>
          </a:xfrm>
          <a:prstGeom prst="straightConnector1">
            <a:avLst/>
          </a:prstGeom>
          <a:noFill/>
          <a:ln w="9525" cap="flat" cmpd="sng">
            <a:solidFill>
              <a:srgbClr val="F5911B"/>
            </a:solidFill>
            <a:prstDash val="dash"/>
            <a:round/>
            <a:headEnd type="none" w="sm" len="sm"/>
            <a:tailEnd type="none" w="sm" len="sm"/>
          </a:ln>
        </p:spPr>
      </p:cxnSp>
      <p:sp>
        <p:nvSpPr>
          <p:cNvPr id="204" name="Google Shape;204;p44"/>
          <p:cNvSpPr txBox="1"/>
          <p:nvPr/>
        </p:nvSpPr>
        <p:spPr>
          <a:xfrm>
            <a:off x="523240" y="1250839"/>
            <a:ext cx="4458193" cy="707846"/>
          </a:xfrm>
          <a:prstGeom prst="rect">
            <a:avLst/>
          </a:prstGeom>
          <a:noFill/>
          <a:ln>
            <a:noFill/>
          </a:ln>
        </p:spPr>
        <p:txBody>
          <a:bodyPr spcFirstLastPara="1" wrap="square" lIns="91425" tIns="45700" rIns="91425" bIns="45700" anchor="t" anchorCtr="0">
            <a:spAutoFit/>
          </a:bodyPr>
          <a:lstStyle/>
          <a:p>
            <a:pPr marL="108000" marR="0" lvl="0" indent="0" algn="l" rtl="0">
              <a:lnSpc>
                <a:spcPct val="100000"/>
              </a:lnSpc>
              <a:spcBef>
                <a:spcPts val="0"/>
              </a:spcBef>
              <a:spcAft>
                <a:spcPts val="0"/>
              </a:spcAft>
              <a:buClr>
                <a:srgbClr val="000000"/>
              </a:buClr>
              <a:buSzPts val="2000"/>
              <a:buFont typeface="Arial"/>
              <a:buNone/>
              <a:defRPr sz="2000">
                <a:solidFill>
                  <a:schemeClr val="dk1"/>
                </a:solidFill>
                <a:latin typeface="Calibri"/>
                <a:ea typeface="Calibri"/>
                <a:cs typeface="Calibri"/>
                <a:sym typeface="Calibri"/>
              </a:defRPr>
            </a:pPr>
            <a:r>
              <a:t>Por favor, respond</a:t>
            </a:r>
            <a:r>
              <a:rPr lang="es-ES"/>
              <a:t>e</a:t>
            </a:r>
            <a:r>
              <a:t> a las siguientes preguntas:</a:t>
            </a:r>
            <a:endParaRPr sz="1400" b="0" i="0" u="none" strike="noStrike" cap="none">
              <a:solidFill>
                <a:srgbClr val="000000"/>
              </a:solidFill>
              <a:latin typeface="Arial"/>
              <a:ea typeface="Arial"/>
              <a:cs typeface="Arial"/>
              <a:sym typeface="Arial"/>
            </a:endParaRPr>
          </a:p>
        </p:txBody>
      </p:sp>
      <p:grpSp>
        <p:nvGrpSpPr>
          <p:cNvPr id="205" name="Google Shape;205;p44"/>
          <p:cNvGrpSpPr/>
          <p:nvPr/>
        </p:nvGrpSpPr>
        <p:grpSpPr>
          <a:xfrm>
            <a:off x="10207680" y="2917800"/>
            <a:ext cx="1440000" cy="1022400"/>
            <a:chOff x="6949036" y="2151000"/>
            <a:chExt cx="3600000" cy="2556000"/>
          </a:xfrm>
        </p:grpSpPr>
        <p:sp>
          <p:nvSpPr>
            <p:cNvPr id="206" name="Google Shape;206;p44"/>
            <p:cNvSpPr/>
            <p:nvPr/>
          </p:nvSpPr>
          <p:spPr>
            <a:xfrm>
              <a:off x="9807925"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baseline="-25000">
                <a:solidFill>
                  <a:schemeClr val="dk1"/>
                </a:solidFill>
                <a:latin typeface="Calibri"/>
                <a:ea typeface="Calibri"/>
                <a:cs typeface="Calibri"/>
                <a:sym typeface="Calibri"/>
              </a:endParaRPr>
            </a:p>
          </p:txBody>
        </p:sp>
        <p:sp>
          <p:nvSpPr>
            <p:cNvPr id="207" name="Google Shape;207;p44"/>
            <p:cNvSpPr/>
            <p:nvPr/>
          </p:nvSpPr>
          <p:spPr>
            <a:xfrm>
              <a:off x="10093237" y="4059707"/>
              <a:ext cx="10521" cy="13673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8" name="Google Shape;208;p44"/>
            <p:cNvSpPr/>
            <p:nvPr/>
          </p:nvSpPr>
          <p:spPr>
            <a:xfrm>
              <a:off x="9437351" y="4163399"/>
              <a:ext cx="1111685" cy="543601"/>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9" name="Google Shape;209;p44"/>
            <p:cNvSpPr/>
            <p:nvPr/>
          </p:nvSpPr>
          <p:spPr>
            <a:xfrm>
              <a:off x="8561119" y="3522037"/>
              <a:ext cx="578638" cy="540267"/>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0" name="Google Shape;210;p44"/>
            <p:cNvSpPr/>
            <p:nvPr/>
          </p:nvSpPr>
          <p:spPr>
            <a:xfrm>
              <a:off x="8846581" y="4059848"/>
              <a:ext cx="10521" cy="130064"/>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1" name="Google Shape;211;p44"/>
            <p:cNvSpPr/>
            <p:nvPr/>
          </p:nvSpPr>
          <p:spPr>
            <a:xfrm>
              <a:off x="8260193" y="4187377"/>
              <a:ext cx="1041547" cy="436883"/>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2" name="Google Shape;212;p44"/>
            <p:cNvSpPr/>
            <p:nvPr/>
          </p:nvSpPr>
          <p:spPr>
            <a:xfrm>
              <a:off x="7319574"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3" name="Google Shape;213;p44"/>
            <p:cNvSpPr/>
            <p:nvPr/>
          </p:nvSpPr>
          <p:spPr>
            <a:xfrm>
              <a:off x="7604598" y="4059433"/>
              <a:ext cx="10521" cy="150074"/>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4" name="Google Shape;214;p44"/>
            <p:cNvSpPr/>
            <p:nvPr/>
          </p:nvSpPr>
          <p:spPr>
            <a:xfrm>
              <a:off x="6949036" y="4163399"/>
              <a:ext cx="1111685" cy="460227"/>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5" name="Google Shape;215;p44"/>
            <p:cNvSpPr/>
            <p:nvPr/>
          </p:nvSpPr>
          <p:spPr>
            <a:xfrm>
              <a:off x="7700311" y="2151000"/>
              <a:ext cx="1806049" cy="1097208"/>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6" name="Google Shape;216;p44"/>
            <p:cNvSpPr/>
            <p:nvPr/>
          </p:nvSpPr>
          <p:spPr>
            <a:xfrm>
              <a:off x="8501951" y="2410229"/>
              <a:ext cx="1455360" cy="1000494"/>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8" name="Google Shape;111;p37">
            <a:extLst>
              <a:ext uri="{FF2B5EF4-FFF2-40B4-BE49-F238E27FC236}">
                <a16:creationId xmlns:a16="http://schemas.microsoft.com/office/drawing/2014/main" id="{D093E2EF-B925-4C02-9AFC-E7B04F1CD322}"/>
              </a:ext>
            </a:extLst>
          </p:cNvPr>
          <p:cNvSpPr/>
          <p:nvPr/>
        </p:nvSpPr>
        <p:spPr>
          <a:xfrm>
            <a:off x="451029" y="669816"/>
            <a:ext cx="3606065"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lvl="0">
              <a:lnSpc>
                <a:spcPct val="90000"/>
              </a:lnSpc>
              <a:buSzPts val="2000"/>
              <a:defRPr sz="2000" b="1">
                <a:solidFill>
                  <a:srgbClr val="FFFFFF"/>
                </a:solidFill>
                <a:latin typeface="Calibri"/>
                <a:ea typeface="Calibri"/>
                <a:cs typeface="Calibri"/>
                <a:sym typeface="Calibri"/>
              </a:defRPr>
            </a:pPr>
            <a:r>
              <a:t>1. Mapas mentales digitales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cxnSp>
        <p:nvCxnSpPr>
          <p:cNvPr id="222" name="Google Shape;222;g1fe6b2088b6_0_4"/>
          <p:cNvCxnSpPr/>
          <p:nvPr/>
        </p:nvCxnSpPr>
        <p:spPr>
          <a:xfrm>
            <a:off x="8936966" y="3631149"/>
            <a:ext cx="1059000" cy="0"/>
          </a:xfrm>
          <a:prstGeom prst="straightConnector1">
            <a:avLst/>
          </a:prstGeom>
          <a:noFill/>
          <a:ln w="9525" cap="flat" cmpd="sng">
            <a:solidFill>
              <a:srgbClr val="F5911B"/>
            </a:solidFill>
            <a:prstDash val="dash"/>
            <a:round/>
            <a:headEnd type="none" w="sm" len="sm"/>
            <a:tailEnd type="none" w="sm" len="sm"/>
          </a:ln>
        </p:spPr>
      </p:cxnSp>
      <p:sp>
        <p:nvSpPr>
          <p:cNvPr id="223" name="Google Shape;223;g1fe6b2088b6_0_4"/>
          <p:cNvSpPr txBox="1"/>
          <p:nvPr/>
        </p:nvSpPr>
        <p:spPr>
          <a:xfrm>
            <a:off x="523240" y="1250839"/>
            <a:ext cx="4458300" cy="707846"/>
          </a:xfrm>
          <a:prstGeom prst="rect">
            <a:avLst/>
          </a:prstGeom>
          <a:noFill/>
          <a:ln>
            <a:noFill/>
          </a:ln>
        </p:spPr>
        <p:txBody>
          <a:bodyPr spcFirstLastPara="1" wrap="square" lIns="91425" tIns="45700" rIns="91425" bIns="45700" anchor="t" anchorCtr="0">
            <a:spAutoFit/>
          </a:bodyPr>
          <a:lstStyle/>
          <a:p>
            <a:pPr marL="107999" marR="0" lvl="0" indent="0" algn="l" rtl="0">
              <a:lnSpc>
                <a:spcPct val="100000"/>
              </a:lnSpc>
              <a:spcBef>
                <a:spcPts val="0"/>
              </a:spcBef>
              <a:spcAft>
                <a:spcPts val="0"/>
              </a:spcAft>
              <a:buClr>
                <a:srgbClr val="000000"/>
              </a:buClr>
              <a:buSzPts val="2000"/>
              <a:buFont typeface="Arial"/>
              <a:buNone/>
              <a:defRPr sz="2000">
                <a:solidFill>
                  <a:schemeClr val="dk1"/>
                </a:solidFill>
                <a:latin typeface="Calibri"/>
                <a:ea typeface="Calibri"/>
                <a:cs typeface="Calibri"/>
                <a:sym typeface="Calibri"/>
              </a:defRPr>
            </a:pPr>
            <a:r>
              <a:t>Por favor, respond</a:t>
            </a:r>
            <a:r>
              <a:rPr lang="es-ES"/>
              <a:t>e</a:t>
            </a:r>
            <a:r>
              <a:t> a las siguientes preguntas:</a:t>
            </a:r>
            <a:endParaRPr sz="1400" b="0" i="0" u="none" strike="noStrike" cap="none">
              <a:solidFill>
                <a:srgbClr val="000000"/>
              </a:solidFill>
              <a:latin typeface="Arial"/>
              <a:ea typeface="Arial"/>
              <a:cs typeface="Arial"/>
              <a:sym typeface="Arial"/>
            </a:endParaRPr>
          </a:p>
        </p:txBody>
      </p:sp>
      <p:grpSp>
        <p:nvGrpSpPr>
          <p:cNvPr id="224" name="Google Shape;224;g1fe6b2088b6_0_4"/>
          <p:cNvGrpSpPr/>
          <p:nvPr/>
        </p:nvGrpSpPr>
        <p:grpSpPr>
          <a:xfrm>
            <a:off x="10207680" y="2917800"/>
            <a:ext cx="1439823" cy="1022354"/>
            <a:chOff x="6949036" y="2151000"/>
            <a:chExt cx="3599557" cy="2555886"/>
          </a:xfrm>
        </p:grpSpPr>
        <p:sp>
          <p:nvSpPr>
            <p:cNvPr id="225" name="Google Shape;225;g1fe6b2088b6_0_4"/>
            <p:cNvSpPr/>
            <p:nvPr/>
          </p:nvSpPr>
          <p:spPr>
            <a:xfrm>
              <a:off x="9807925" y="3522037"/>
              <a:ext cx="578406" cy="540152"/>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baseline="-25000">
                <a:solidFill>
                  <a:schemeClr val="dk1"/>
                </a:solidFill>
                <a:latin typeface="Calibri"/>
                <a:ea typeface="Calibri"/>
                <a:cs typeface="Calibri"/>
                <a:sym typeface="Calibri"/>
              </a:endParaRPr>
            </a:p>
          </p:txBody>
        </p:sp>
        <p:sp>
          <p:nvSpPr>
            <p:cNvPr id="226" name="Google Shape;226;g1fe6b2088b6_0_4"/>
            <p:cNvSpPr/>
            <p:nvPr/>
          </p:nvSpPr>
          <p:spPr>
            <a:xfrm>
              <a:off x="10093237" y="4059707"/>
              <a:ext cx="10516" cy="13670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7" name="Google Shape;227;g1fe6b2088b6_0_4"/>
            <p:cNvSpPr/>
            <p:nvPr/>
          </p:nvSpPr>
          <p:spPr>
            <a:xfrm>
              <a:off x="9437351" y="4163399"/>
              <a:ext cx="1111242" cy="543487"/>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8" name="Google Shape;228;g1fe6b2088b6_0_4"/>
            <p:cNvSpPr/>
            <p:nvPr/>
          </p:nvSpPr>
          <p:spPr>
            <a:xfrm>
              <a:off x="8561119" y="3522037"/>
              <a:ext cx="578406" cy="540152"/>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9" name="Google Shape;229;g1fe6b2088b6_0_4"/>
            <p:cNvSpPr/>
            <p:nvPr/>
          </p:nvSpPr>
          <p:spPr>
            <a:xfrm>
              <a:off x="8846581" y="4059848"/>
              <a:ext cx="10516" cy="130036"/>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0" name="Google Shape;230;g1fe6b2088b6_0_4"/>
            <p:cNvSpPr/>
            <p:nvPr/>
          </p:nvSpPr>
          <p:spPr>
            <a:xfrm>
              <a:off x="8260193" y="4187377"/>
              <a:ext cx="1041131" cy="436790"/>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1" name="Google Shape;231;g1fe6b2088b6_0_4"/>
            <p:cNvSpPr/>
            <p:nvPr/>
          </p:nvSpPr>
          <p:spPr>
            <a:xfrm>
              <a:off x="7319574" y="3522037"/>
              <a:ext cx="578406" cy="540152"/>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2" name="Google Shape;232;g1fe6b2088b6_0_4"/>
            <p:cNvSpPr/>
            <p:nvPr/>
          </p:nvSpPr>
          <p:spPr>
            <a:xfrm>
              <a:off x="7604598" y="4059433"/>
              <a:ext cx="10516" cy="150042"/>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3" name="Google Shape;233;g1fe6b2088b6_0_4"/>
            <p:cNvSpPr/>
            <p:nvPr/>
          </p:nvSpPr>
          <p:spPr>
            <a:xfrm>
              <a:off x="6949036" y="4163399"/>
              <a:ext cx="1111242" cy="460129"/>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4" name="Google Shape;234;g1fe6b2088b6_0_4"/>
            <p:cNvSpPr/>
            <p:nvPr/>
          </p:nvSpPr>
          <p:spPr>
            <a:xfrm>
              <a:off x="7700311" y="2151000"/>
              <a:ext cx="1805330" cy="1096976"/>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5" name="Google Shape;235;g1fe6b2088b6_0_4"/>
            <p:cNvSpPr/>
            <p:nvPr/>
          </p:nvSpPr>
          <p:spPr>
            <a:xfrm>
              <a:off x="8501951" y="2410229"/>
              <a:ext cx="1454780" cy="1000282"/>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37" name="Google Shape;237;g1fe6b2088b6_0_4"/>
          <p:cNvSpPr txBox="1"/>
          <p:nvPr/>
        </p:nvSpPr>
        <p:spPr>
          <a:xfrm>
            <a:off x="622500" y="2104550"/>
            <a:ext cx="7501800" cy="3632100"/>
          </a:xfrm>
          <a:prstGeom prst="rect">
            <a:avLst/>
          </a:prstGeom>
          <a:noFill/>
          <a:ln>
            <a:noFill/>
          </a:ln>
        </p:spPr>
        <p:txBody>
          <a:bodyPr spcFirstLastPara="1" wrap="square" lIns="91425" tIns="45700" rIns="91425" bIns="45700" anchor="t" anchorCtr="0">
            <a:noAutofit/>
          </a:bodyPr>
          <a:lstStyle/>
          <a:p>
            <a:pPr lvl="0" indent="-127000">
              <a:buClr>
                <a:schemeClr val="dk1"/>
              </a:buClr>
              <a:buSzPts val="2000"/>
              <a:buFont typeface="Arial"/>
              <a:buChar char="•"/>
              <a:defRPr>
                <a:solidFill>
                  <a:schemeClr val="dk1"/>
                </a:solidFill>
                <a:latin typeface="Calibri"/>
                <a:ea typeface="Calibri"/>
                <a:cs typeface="Calibri"/>
                <a:sym typeface="Calibri"/>
              </a:defRPr>
            </a:pPr>
            <a:r>
              <a:rPr sz="2000" b="1"/>
              <a:t>2. </a:t>
            </a:r>
            <a:r>
              <a:rPr lang="es-ES" sz="2000" b="1"/>
              <a:t>Tienes que elegir qué software de mapeo mental quieres utilizar para organizar el contenido</a:t>
            </a:r>
            <a:r>
              <a:rPr sz="2000" b="1"/>
              <a:t>. ¿A qué aspecto de las herramientas disponibles </a:t>
            </a:r>
            <a:r>
              <a:rPr lang="es-ES" sz="2000" b="1"/>
              <a:t>debes</a:t>
            </a:r>
            <a:r>
              <a:rPr sz="2000" b="1"/>
              <a:t> prestar especial atención? </a:t>
            </a:r>
            <a:r>
              <a:rPr sz="1600"/>
              <a:t>(1 respuesta correcta)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431999" lvl="2" indent="-143998">
              <a:buClr>
                <a:schemeClr val="dk1"/>
              </a:buClr>
              <a:buSzPts val="1600"/>
              <a:buFont typeface="Arial"/>
              <a:buChar char="•"/>
              <a:defRPr sz="1600">
                <a:solidFill>
                  <a:schemeClr val="dk1"/>
                </a:solidFill>
                <a:latin typeface="Calibri"/>
                <a:ea typeface="Calibri"/>
                <a:cs typeface="Calibri"/>
                <a:sym typeface="Calibri"/>
              </a:defRPr>
            </a:pPr>
            <a:r>
              <a:t>Facilidad de administración de texto que se puede asociar con nodos.</a:t>
            </a:r>
          </a:p>
          <a:p>
            <a:pPr marL="431999" lvl="2" indent="-143998">
              <a:buClr>
                <a:schemeClr val="dk1"/>
              </a:buClr>
              <a:buSzPts val="1600"/>
              <a:buFont typeface="Arial"/>
              <a:buChar char="•"/>
              <a:defRPr sz="1600">
                <a:solidFill>
                  <a:schemeClr val="dk1"/>
                </a:solidFill>
                <a:latin typeface="Calibri"/>
                <a:ea typeface="Calibri"/>
                <a:cs typeface="Calibri"/>
                <a:sym typeface="Calibri"/>
              </a:defRPr>
            </a:pPr>
            <a:r>
              <a:t>Disponibilidad de una versión gratuita y sus limitaciones.</a:t>
            </a:r>
          </a:p>
          <a:p>
            <a:pPr marL="431999" lvl="2" indent="-143998">
              <a:buClr>
                <a:schemeClr val="dk1"/>
              </a:buClr>
              <a:buSzPts val="1600"/>
              <a:buFont typeface="Arial"/>
              <a:buChar char="•"/>
              <a:defRPr sz="1600">
                <a:solidFill>
                  <a:schemeClr val="dk1"/>
                </a:solidFill>
                <a:latin typeface="Calibri"/>
                <a:ea typeface="Calibri"/>
                <a:cs typeface="Calibri"/>
                <a:sym typeface="Calibri"/>
              </a:defRPr>
            </a:pPr>
            <a:r>
              <a:t>Formatos aceptados para la importación.</a:t>
            </a:r>
            <a:endParaRPr sz="1400" b="0" i="0" u="none" strike="noStrike" cap="none">
              <a:solidFill>
                <a:srgbClr val="000000"/>
              </a:solidFill>
              <a:latin typeface="Arial"/>
              <a:ea typeface="Arial"/>
              <a:cs typeface="Arial"/>
              <a:sym typeface="Arial"/>
            </a:endParaRPr>
          </a:p>
        </p:txBody>
      </p:sp>
      <p:sp>
        <p:nvSpPr>
          <p:cNvPr id="18" name="Google Shape;111;p37">
            <a:extLst>
              <a:ext uri="{FF2B5EF4-FFF2-40B4-BE49-F238E27FC236}">
                <a16:creationId xmlns:a16="http://schemas.microsoft.com/office/drawing/2014/main" id="{D1C1C576-616F-4A00-A40B-20AD79AD97D5}"/>
              </a:ext>
            </a:extLst>
          </p:cNvPr>
          <p:cNvSpPr/>
          <p:nvPr/>
        </p:nvSpPr>
        <p:spPr>
          <a:xfrm>
            <a:off x="451029" y="669816"/>
            <a:ext cx="3668209"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lvl="0">
              <a:lnSpc>
                <a:spcPct val="90000"/>
              </a:lnSpc>
              <a:buSzPts val="2000"/>
              <a:defRPr sz="2000" b="1">
                <a:solidFill>
                  <a:srgbClr val="FFFFFF"/>
                </a:solidFill>
                <a:latin typeface="Calibri"/>
                <a:ea typeface="Calibri"/>
                <a:cs typeface="Calibri"/>
                <a:sym typeface="Calibri"/>
              </a:defRPr>
            </a:pPr>
            <a:r>
              <a:t>1. Mapas mentales digitales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46"/>
          <p:cNvSpPr txBox="1"/>
          <p:nvPr/>
        </p:nvSpPr>
        <p:spPr>
          <a:xfrm>
            <a:off x="626306" y="2104550"/>
            <a:ext cx="6989700" cy="3632100"/>
          </a:xfrm>
          <a:prstGeom prst="rect">
            <a:avLst/>
          </a:prstGeom>
          <a:noFill/>
          <a:ln>
            <a:noFill/>
          </a:ln>
        </p:spPr>
        <p:txBody>
          <a:bodyPr spcFirstLastPara="1" wrap="square" lIns="91425" tIns="45700" rIns="91425" bIns="45700" anchor="t" anchorCtr="0">
            <a:noAutofit/>
          </a:bodyPr>
          <a:lstStyle/>
          <a:p>
            <a:pPr lvl="0" indent="-127000">
              <a:buClr>
                <a:schemeClr val="dk1"/>
              </a:buClr>
              <a:buSzPts val="2000"/>
              <a:buFont typeface="Arial"/>
              <a:buChar char="•"/>
              <a:defRPr>
                <a:solidFill>
                  <a:schemeClr val="dk1"/>
                </a:solidFill>
                <a:latin typeface="Calibri"/>
                <a:ea typeface="Calibri"/>
                <a:cs typeface="Calibri"/>
                <a:sym typeface="Calibri"/>
              </a:defRPr>
            </a:pPr>
            <a:r>
              <a:rPr sz="2000" b="1"/>
              <a:t>3. </a:t>
            </a:r>
            <a:r>
              <a:rPr lang="es-ES" sz="2000" b="1"/>
              <a:t>Tienes que elegir qué software para crear mapas mentales utilizar y puedas hacerlo con múltiples dispositivos</a:t>
            </a:r>
            <a:r>
              <a:rPr sz="2000" b="1"/>
              <a:t>. ¿Qué característica de las herramientas disponibles necesita</a:t>
            </a:r>
            <a:r>
              <a:rPr lang="es-ES" sz="2000" b="1"/>
              <a:t>s</a:t>
            </a:r>
            <a:r>
              <a:rPr sz="2000" b="1"/>
              <a:t> evaluar cuidadosamente? </a:t>
            </a:r>
            <a:r>
              <a:rPr sz="1600"/>
              <a:t>(1 respuesta correcta)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432000" lvl="2" indent="-143998">
              <a:buClr>
                <a:schemeClr val="dk1"/>
              </a:buClr>
              <a:buSzPts val="1600"/>
              <a:buFont typeface="Arial"/>
              <a:buChar char="•"/>
              <a:defRPr sz="1600">
                <a:solidFill>
                  <a:schemeClr val="dk1"/>
                </a:solidFill>
                <a:latin typeface="Calibri"/>
                <a:ea typeface="Calibri"/>
                <a:cs typeface="Calibri"/>
                <a:sym typeface="Calibri"/>
              </a:defRPr>
            </a:pPr>
            <a:r>
              <a:t>Facilidad para compartir el mapa en términos de visualización/edición.</a:t>
            </a:r>
          </a:p>
          <a:p>
            <a:pPr marL="432000" lvl="2" indent="-143998">
              <a:buClr>
                <a:schemeClr val="dk1"/>
              </a:buClr>
              <a:buSzPts val="1600"/>
              <a:buFont typeface="Arial"/>
              <a:buChar char="•"/>
              <a:defRPr sz="1600">
                <a:solidFill>
                  <a:schemeClr val="dk1"/>
                </a:solidFill>
                <a:latin typeface="Calibri"/>
                <a:ea typeface="Calibri"/>
                <a:cs typeface="Calibri"/>
                <a:sym typeface="Calibri"/>
              </a:defRPr>
            </a:pPr>
            <a:r>
              <a:t>Disponibilidad de una versión gratuita y sus limitaciones.</a:t>
            </a:r>
          </a:p>
          <a:p>
            <a:pPr marL="432000" lvl="2" indent="-143998">
              <a:buClr>
                <a:schemeClr val="dk1"/>
              </a:buClr>
              <a:buSzPts val="1600"/>
              <a:buFont typeface="Arial"/>
              <a:buChar char="•"/>
              <a:defRPr sz="1600">
                <a:solidFill>
                  <a:schemeClr val="dk1"/>
                </a:solidFill>
                <a:latin typeface="Calibri"/>
                <a:ea typeface="Calibri"/>
                <a:cs typeface="Calibri"/>
                <a:sym typeface="Calibri"/>
              </a:defRPr>
            </a:pPr>
            <a:r>
              <a:t>Plataformas para las que se planea una versión del software.</a:t>
            </a:r>
            <a:endParaRPr sz="1400" b="0" i="0" u="none" strike="noStrike" cap="none">
              <a:solidFill>
                <a:srgbClr val="000000"/>
              </a:solidFill>
              <a:latin typeface="Arial"/>
              <a:ea typeface="Arial"/>
              <a:cs typeface="Arial"/>
              <a:sym typeface="Arial"/>
            </a:endParaRPr>
          </a:p>
        </p:txBody>
      </p:sp>
      <p:sp>
        <p:nvSpPr>
          <p:cNvPr id="243" name="Google Shape;243;p46"/>
          <p:cNvSpPr txBox="1"/>
          <p:nvPr/>
        </p:nvSpPr>
        <p:spPr>
          <a:xfrm>
            <a:off x="523240" y="1250839"/>
            <a:ext cx="4458193" cy="707846"/>
          </a:xfrm>
          <a:prstGeom prst="rect">
            <a:avLst/>
          </a:prstGeom>
          <a:noFill/>
          <a:ln>
            <a:noFill/>
          </a:ln>
        </p:spPr>
        <p:txBody>
          <a:bodyPr spcFirstLastPara="1" wrap="square" lIns="91425" tIns="45700" rIns="91425" bIns="45700" anchor="t" anchorCtr="0">
            <a:spAutoFit/>
          </a:bodyPr>
          <a:lstStyle/>
          <a:p>
            <a:pPr marL="108000" marR="0" lvl="0" indent="0" algn="l" rtl="0">
              <a:lnSpc>
                <a:spcPct val="100000"/>
              </a:lnSpc>
              <a:spcBef>
                <a:spcPts val="0"/>
              </a:spcBef>
              <a:spcAft>
                <a:spcPts val="0"/>
              </a:spcAft>
              <a:buClr>
                <a:srgbClr val="000000"/>
              </a:buClr>
              <a:buSzPts val="2000"/>
              <a:buFont typeface="Arial"/>
              <a:buNone/>
              <a:defRPr sz="2000">
                <a:solidFill>
                  <a:schemeClr val="dk1"/>
                </a:solidFill>
                <a:latin typeface="Calibri"/>
                <a:ea typeface="Calibri"/>
                <a:cs typeface="Calibri"/>
                <a:sym typeface="Calibri"/>
              </a:defRPr>
            </a:pPr>
            <a:r>
              <a:t>Por favor, respond</a:t>
            </a:r>
            <a:r>
              <a:rPr lang="es-ES"/>
              <a:t>e</a:t>
            </a:r>
            <a:r>
              <a:t> a las siguientes preguntas:</a:t>
            </a:r>
            <a:endParaRPr sz="1400" b="0" i="0" u="none" strike="noStrike" cap="none">
              <a:solidFill>
                <a:srgbClr val="000000"/>
              </a:solidFill>
              <a:latin typeface="Arial"/>
              <a:ea typeface="Arial"/>
              <a:cs typeface="Arial"/>
              <a:sym typeface="Arial"/>
            </a:endParaRPr>
          </a:p>
        </p:txBody>
      </p:sp>
      <p:grpSp>
        <p:nvGrpSpPr>
          <p:cNvPr id="244" name="Google Shape;244;p46"/>
          <p:cNvGrpSpPr/>
          <p:nvPr/>
        </p:nvGrpSpPr>
        <p:grpSpPr>
          <a:xfrm>
            <a:off x="10207680" y="2917800"/>
            <a:ext cx="1440000" cy="1022400"/>
            <a:chOff x="6949036" y="2151000"/>
            <a:chExt cx="3600000" cy="2556000"/>
          </a:xfrm>
        </p:grpSpPr>
        <p:sp>
          <p:nvSpPr>
            <p:cNvPr id="245" name="Google Shape;245;p46"/>
            <p:cNvSpPr/>
            <p:nvPr/>
          </p:nvSpPr>
          <p:spPr>
            <a:xfrm>
              <a:off x="9807925"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baseline="-25000">
                <a:solidFill>
                  <a:schemeClr val="dk1"/>
                </a:solidFill>
                <a:latin typeface="Calibri"/>
                <a:ea typeface="Calibri"/>
                <a:cs typeface="Calibri"/>
                <a:sym typeface="Calibri"/>
              </a:endParaRPr>
            </a:p>
          </p:txBody>
        </p:sp>
        <p:sp>
          <p:nvSpPr>
            <p:cNvPr id="246" name="Google Shape;246;p46"/>
            <p:cNvSpPr/>
            <p:nvPr/>
          </p:nvSpPr>
          <p:spPr>
            <a:xfrm>
              <a:off x="10093237" y="4059707"/>
              <a:ext cx="10521" cy="13673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7" name="Google Shape;247;p46"/>
            <p:cNvSpPr/>
            <p:nvPr/>
          </p:nvSpPr>
          <p:spPr>
            <a:xfrm>
              <a:off x="9437351" y="4163399"/>
              <a:ext cx="1111685" cy="543601"/>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8" name="Google Shape;248;p46"/>
            <p:cNvSpPr/>
            <p:nvPr/>
          </p:nvSpPr>
          <p:spPr>
            <a:xfrm>
              <a:off x="8561119" y="3522037"/>
              <a:ext cx="578638" cy="540267"/>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9" name="Google Shape;249;p46"/>
            <p:cNvSpPr/>
            <p:nvPr/>
          </p:nvSpPr>
          <p:spPr>
            <a:xfrm>
              <a:off x="8846581" y="4059848"/>
              <a:ext cx="10521" cy="130064"/>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0" name="Google Shape;250;p46"/>
            <p:cNvSpPr/>
            <p:nvPr/>
          </p:nvSpPr>
          <p:spPr>
            <a:xfrm>
              <a:off x="8260193" y="4187377"/>
              <a:ext cx="1041547" cy="436883"/>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1" name="Google Shape;251;p46"/>
            <p:cNvSpPr/>
            <p:nvPr/>
          </p:nvSpPr>
          <p:spPr>
            <a:xfrm>
              <a:off x="7319574"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2" name="Google Shape;252;p46"/>
            <p:cNvSpPr/>
            <p:nvPr/>
          </p:nvSpPr>
          <p:spPr>
            <a:xfrm>
              <a:off x="7604598" y="4059433"/>
              <a:ext cx="10521" cy="150074"/>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3" name="Google Shape;253;p46"/>
            <p:cNvSpPr/>
            <p:nvPr/>
          </p:nvSpPr>
          <p:spPr>
            <a:xfrm>
              <a:off x="6949036" y="4163399"/>
              <a:ext cx="1111685" cy="460227"/>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4" name="Google Shape;254;p46"/>
            <p:cNvSpPr/>
            <p:nvPr/>
          </p:nvSpPr>
          <p:spPr>
            <a:xfrm>
              <a:off x="7700311" y="2151000"/>
              <a:ext cx="1806049" cy="1097208"/>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5" name="Google Shape;255;p46"/>
            <p:cNvSpPr/>
            <p:nvPr/>
          </p:nvSpPr>
          <p:spPr>
            <a:xfrm>
              <a:off x="8501951" y="2410229"/>
              <a:ext cx="1455360" cy="1000494"/>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cxnSp>
        <p:nvCxnSpPr>
          <p:cNvPr id="257" name="Google Shape;257;p46"/>
          <p:cNvCxnSpPr/>
          <p:nvPr/>
        </p:nvCxnSpPr>
        <p:spPr>
          <a:xfrm>
            <a:off x="8617789" y="3631149"/>
            <a:ext cx="1378298" cy="0"/>
          </a:xfrm>
          <a:prstGeom prst="straightConnector1">
            <a:avLst/>
          </a:prstGeom>
          <a:noFill/>
          <a:ln w="9525" cap="flat" cmpd="sng">
            <a:solidFill>
              <a:srgbClr val="F5911B"/>
            </a:solidFill>
            <a:prstDash val="dash"/>
            <a:round/>
            <a:headEnd type="none" w="sm" len="sm"/>
            <a:tailEnd type="none" w="sm" len="sm"/>
          </a:ln>
        </p:spPr>
      </p:cxnSp>
      <p:sp>
        <p:nvSpPr>
          <p:cNvPr id="18" name="Google Shape;111;p37">
            <a:extLst>
              <a:ext uri="{FF2B5EF4-FFF2-40B4-BE49-F238E27FC236}">
                <a16:creationId xmlns:a16="http://schemas.microsoft.com/office/drawing/2014/main" id="{6A9C2F0B-26DD-4DEB-9369-785C5A003CF2}"/>
              </a:ext>
            </a:extLst>
          </p:cNvPr>
          <p:cNvSpPr/>
          <p:nvPr/>
        </p:nvSpPr>
        <p:spPr>
          <a:xfrm>
            <a:off x="451029" y="669816"/>
            <a:ext cx="3508411"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lvl="0">
              <a:lnSpc>
                <a:spcPct val="90000"/>
              </a:lnSpc>
              <a:buSzPts val="2000"/>
              <a:defRPr sz="2000" b="1">
                <a:solidFill>
                  <a:srgbClr val="FFFFFF"/>
                </a:solidFill>
                <a:latin typeface="Calibri"/>
                <a:ea typeface="Calibri"/>
                <a:cs typeface="Calibri"/>
                <a:sym typeface="Calibri"/>
              </a:defRPr>
            </a:pPr>
            <a:r>
              <a:t>1. Mapas mentales digitales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g1fe6b2088b6_0_86"/>
          <p:cNvSpPr txBox="1"/>
          <p:nvPr/>
        </p:nvSpPr>
        <p:spPr>
          <a:xfrm>
            <a:off x="523240" y="1250839"/>
            <a:ext cx="4458300" cy="707846"/>
          </a:xfrm>
          <a:prstGeom prst="rect">
            <a:avLst/>
          </a:prstGeom>
          <a:noFill/>
          <a:ln>
            <a:noFill/>
          </a:ln>
        </p:spPr>
        <p:txBody>
          <a:bodyPr spcFirstLastPara="1" wrap="square" lIns="91425" tIns="45700" rIns="91425" bIns="45700" anchor="t" anchorCtr="0">
            <a:spAutoFit/>
          </a:bodyPr>
          <a:lstStyle/>
          <a:p>
            <a:pPr marL="107999" marR="0" lvl="0" indent="0" algn="l" rtl="0">
              <a:lnSpc>
                <a:spcPct val="100000"/>
              </a:lnSpc>
              <a:spcBef>
                <a:spcPts val="0"/>
              </a:spcBef>
              <a:spcAft>
                <a:spcPts val="0"/>
              </a:spcAft>
              <a:buClr>
                <a:srgbClr val="000000"/>
              </a:buClr>
              <a:buSzPts val="2000"/>
              <a:buFont typeface="Arial"/>
              <a:buNone/>
              <a:defRPr sz="2000">
                <a:solidFill>
                  <a:schemeClr val="dk1"/>
                </a:solidFill>
                <a:latin typeface="Calibri"/>
                <a:ea typeface="Calibri"/>
                <a:cs typeface="Calibri"/>
                <a:sym typeface="Calibri"/>
              </a:defRPr>
            </a:pPr>
            <a:r>
              <a:t>Por favor, respond</a:t>
            </a:r>
            <a:r>
              <a:rPr lang="es-ES"/>
              <a:t>e</a:t>
            </a:r>
            <a:r>
              <a:t> a las siguientes preguntas:</a:t>
            </a:r>
            <a:endParaRPr sz="1400" b="0" i="0" u="none" strike="noStrike" cap="none">
              <a:solidFill>
                <a:srgbClr val="000000"/>
              </a:solidFill>
              <a:latin typeface="Arial"/>
              <a:ea typeface="Arial"/>
              <a:cs typeface="Arial"/>
              <a:sym typeface="Arial"/>
            </a:endParaRPr>
          </a:p>
        </p:txBody>
      </p:sp>
      <p:grpSp>
        <p:nvGrpSpPr>
          <p:cNvPr id="263" name="Google Shape;263;g1fe6b2088b6_0_86"/>
          <p:cNvGrpSpPr/>
          <p:nvPr/>
        </p:nvGrpSpPr>
        <p:grpSpPr>
          <a:xfrm>
            <a:off x="10207680" y="2917800"/>
            <a:ext cx="1439823" cy="1022354"/>
            <a:chOff x="6949036" y="2151000"/>
            <a:chExt cx="3599557" cy="2555886"/>
          </a:xfrm>
        </p:grpSpPr>
        <p:sp>
          <p:nvSpPr>
            <p:cNvPr id="264" name="Google Shape;264;g1fe6b2088b6_0_86"/>
            <p:cNvSpPr/>
            <p:nvPr/>
          </p:nvSpPr>
          <p:spPr>
            <a:xfrm>
              <a:off x="9807925" y="3522037"/>
              <a:ext cx="578406" cy="540152"/>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baseline="-25000">
                <a:solidFill>
                  <a:schemeClr val="dk1"/>
                </a:solidFill>
                <a:latin typeface="Calibri"/>
                <a:ea typeface="Calibri"/>
                <a:cs typeface="Calibri"/>
                <a:sym typeface="Calibri"/>
              </a:endParaRPr>
            </a:p>
          </p:txBody>
        </p:sp>
        <p:sp>
          <p:nvSpPr>
            <p:cNvPr id="265" name="Google Shape;265;g1fe6b2088b6_0_86"/>
            <p:cNvSpPr/>
            <p:nvPr/>
          </p:nvSpPr>
          <p:spPr>
            <a:xfrm>
              <a:off x="10093237" y="4059707"/>
              <a:ext cx="10516" cy="13670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6" name="Google Shape;266;g1fe6b2088b6_0_86"/>
            <p:cNvSpPr/>
            <p:nvPr/>
          </p:nvSpPr>
          <p:spPr>
            <a:xfrm>
              <a:off x="9437351" y="4163399"/>
              <a:ext cx="1111242" cy="543487"/>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7" name="Google Shape;267;g1fe6b2088b6_0_86"/>
            <p:cNvSpPr/>
            <p:nvPr/>
          </p:nvSpPr>
          <p:spPr>
            <a:xfrm>
              <a:off x="8561119" y="3522037"/>
              <a:ext cx="578406" cy="540152"/>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8" name="Google Shape;268;g1fe6b2088b6_0_86"/>
            <p:cNvSpPr/>
            <p:nvPr/>
          </p:nvSpPr>
          <p:spPr>
            <a:xfrm>
              <a:off x="8846581" y="4059848"/>
              <a:ext cx="10516" cy="130036"/>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9" name="Google Shape;269;g1fe6b2088b6_0_86"/>
            <p:cNvSpPr/>
            <p:nvPr/>
          </p:nvSpPr>
          <p:spPr>
            <a:xfrm>
              <a:off x="8260193" y="4187377"/>
              <a:ext cx="1041131" cy="436790"/>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0" name="Google Shape;270;g1fe6b2088b6_0_86"/>
            <p:cNvSpPr/>
            <p:nvPr/>
          </p:nvSpPr>
          <p:spPr>
            <a:xfrm>
              <a:off x="7319574" y="3522037"/>
              <a:ext cx="578406" cy="540152"/>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1" name="Google Shape;271;g1fe6b2088b6_0_86"/>
            <p:cNvSpPr/>
            <p:nvPr/>
          </p:nvSpPr>
          <p:spPr>
            <a:xfrm>
              <a:off x="7604598" y="4059433"/>
              <a:ext cx="10516" cy="150042"/>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2" name="Google Shape;272;g1fe6b2088b6_0_86"/>
            <p:cNvSpPr/>
            <p:nvPr/>
          </p:nvSpPr>
          <p:spPr>
            <a:xfrm>
              <a:off x="6949036" y="4163399"/>
              <a:ext cx="1111242" cy="460129"/>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3" name="Google Shape;273;g1fe6b2088b6_0_86"/>
            <p:cNvSpPr/>
            <p:nvPr/>
          </p:nvSpPr>
          <p:spPr>
            <a:xfrm>
              <a:off x="7700311" y="2151000"/>
              <a:ext cx="1805330" cy="1096976"/>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4" name="Google Shape;274;g1fe6b2088b6_0_86"/>
            <p:cNvSpPr/>
            <p:nvPr/>
          </p:nvSpPr>
          <p:spPr>
            <a:xfrm>
              <a:off x="8501951" y="2410229"/>
              <a:ext cx="1454780" cy="1000282"/>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76" name="Google Shape;276;g1fe6b2088b6_0_86"/>
          <p:cNvSpPr txBox="1"/>
          <p:nvPr/>
        </p:nvSpPr>
        <p:spPr>
          <a:xfrm>
            <a:off x="599144" y="2115825"/>
            <a:ext cx="6884100" cy="3632100"/>
          </a:xfrm>
          <a:prstGeom prst="rect">
            <a:avLst/>
          </a:prstGeom>
          <a:noFill/>
          <a:ln>
            <a:noFill/>
          </a:ln>
        </p:spPr>
        <p:txBody>
          <a:bodyPr spcFirstLastPara="1" wrap="square" lIns="91425" tIns="45700" rIns="91425" bIns="45700" anchor="t" anchorCtr="0">
            <a:noAutofit/>
          </a:bodyPr>
          <a:lstStyle/>
          <a:p>
            <a:pPr lvl="0" indent="-127000">
              <a:buClr>
                <a:schemeClr val="dk1"/>
              </a:buClr>
              <a:buSzPts val="2000"/>
              <a:buFont typeface="Arial"/>
              <a:buChar char="•"/>
              <a:defRPr>
                <a:solidFill>
                  <a:schemeClr val="dk1"/>
                </a:solidFill>
                <a:latin typeface="Calibri"/>
                <a:ea typeface="Calibri"/>
                <a:cs typeface="Calibri"/>
                <a:sym typeface="Calibri"/>
              </a:defRPr>
            </a:pPr>
            <a:r>
              <a:rPr sz="2000" b="1"/>
              <a:t>4. Quieres crear un mapa mental y trabajar en él junto con algunos </a:t>
            </a:r>
            <a:r>
              <a:rPr lang="es-ES" sz="2000" b="1"/>
              <a:t>compañeros</a:t>
            </a:r>
            <a:r>
              <a:rPr sz="2000" b="1"/>
              <a:t>. ¿Qué solución digital es más útil? </a:t>
            </a:r>
            <a:r>
              <a:rPr sz="1600"/>
              <a:t>(1 respuesta correcta)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431999" lvl="2" indent="-143998">
              <a:buClr>
                <a:schemeClr val="dk1"/>
              </a:buClr>
              <a:buSzPts val="1600"/>
              <a:buFont typeface="Arial"/>
              <a:buChar char="•"/>
              <a:defRPr sz="1600">
                <a:solidFill>
                  <a:schemeClr val="dk1"/>
                </a:solidFill>
                <a:latin typeface="Calibri"/>
                <a:ea typeface="Calibri"/>
                <a:cs typeface="Calibri"/>
                <a:sym typeface="Calibri"/>
              </a:defRPr>
            </a:pPr>
            <a:r>
              <a:t>Cualquier herramienta digital para dibujar mapas mentales.</a:t>
            </a:r>
          </a:p>
          <a:p>
            <a:pPr marL="431999" lvl="2" indent="-143998">
              <a:buClr>
                <a:schemeClr val="dk1"/>
              </a:buClr>
              <a:buSzPts val="1600"/>
              <a:buFont typeface="Arial"/>
              <a:buChar char="•"/>
              <a:defRPr sz="1600">
                <a:solidFill>
                  <a:schemeClr val="dk1"/>
                </a:solidFill>
                <a:latin typeface="Calibri"/>
                <a:ea typeface="Calibri"/>
                <a:cs typeface="Calibri"/>
                <a:sym typeface="Calibri"/>
              </a:defRPr>
            </a:pPr>
            <a:r>
              <a:t>Una herramienta que permite compartir mapas, preferiblemente síncronos.</a:t>
            </a:r>
          </a:p>
          <a:p>
            <a:pPr marL="431999" lvl="2" indent="-143998">
              <a:buClr>
                <a:schemeClr val="dk1"/>
              </a:buClr>
              <a:buSzPts val="1600"/>
              <a:buFont typeface="Arial"/>
              <a:buChar char="•"/>
              <a:defRPr sz="1600">
                <a:solidFill>
                  <a:schemeClr val="dk1"/>
                </a:solidFill>
                <a:latin typeface="Calibri"/>
                <a:ea typeface="Calibri"/>
                <a:cs typeface="Calibri"/>
                <a:sym typeface="Calibri"/>
              </a:defRPr>
            </a:pPr>
            <a:r>
              <a:t>Una herramienta que permite compartir mapas, preferiblemente asíncronos.</a:t>
            </a:r>
            <a:endParaRPr sz="1400" b="0" i="0" u="none" strike="noStrike" cap="none">
              <a:solidFill>
                <a:srgbClr val="000000"/>
              </a:solidFill>
              <a:latin typeface="Arial"/>
              <a:ea typeface="Arial"/>
              <a:cs typeface="Arial"/>
              <a:sym typeface="Arial"/>
            </a:endParaRPr>
          </a:p>
        </p:txBody>
      </p:sp>
      <p:cxnSp>
        <p:nvCxnSpPr>
          <p:cNvPr id="277" name="Google Shape;277;g1fe6b2088b6_0_86"/>
          <p:cNvCxnSpPr/>
          <p:nvPr/>
        </p:nvCxnSpPr>
        <p:spPr>
          <a:xfrm>
            <a:off x="8617789" y="3631149"/>
            <a:ext cx="1378200" cy="0"/>
          </a:xfrm>
          <a:prstGeom prst="straightConnector1">
            <a:avLst/>
          </a:prstGeom>
          <a:noFill/>
          <a:ln w="9525" cap="flat" cmpd="sng">
            <a:solidFill>
              <a:srgbClr val="F5911B"/>
            </a:solidFill>
            <a:prstDash val="dash"/>
            <a:round/>
            <a:headEnd type="none" w="sm" len="sm"/>
            <a:tailEnd type="none" w="sm" len="sm"/>
          </a:ln>
        </p:spPr>
      </p:cxnSp>
      <p:sp>
        <p:nvSpPr>
          <p:cNvPr id="18" name="Google Shape;111;p37">
            <a:extLst>
              <a:ext uri="{FF2B5EF4-FFF2-40B4-BE49-F238E27FC236}">
                <a16:creationId xmlns:a16="http://schemas.microsoft.com/office/drawing/2014/main" id="{C67CC85C-CC76-495E-A545-D4E7F15B8633}"/>
              </a:ext>
            </a:extLst>
          </p:cNvPr>
          <p:cNvSpPr/>
          <p:nvPr/>
        </p:nvSpPr>
        <p:spPr>
          <a:xfrm>
            <a:off x="451030" y="669816"/>
            <a:ext cx="3464022"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lvl="0">
              <a:lnSpc>
                <a:spcPct val="90000"/>
              </a:lnSpc>
              <a:buSzPts val="2000"/>
              <a:defRPr sz="2000" b="1">
                <a:solidFill>
                  <a:srgbClr val="FFFFFF"/>
                </a:solidFill>
                <a:latin typeface="Calibri"/>
                <a:ea typeface="Calibri"/>
                <a:cs typeface="Calibri"/>
                <a:sym typeface="Calibri"/>
              </a:defRPr>
            </a:pPr>
            <a:r>
              <a:t>1. Mapas mentales digitales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g1fe6b2088b6_0_24"/>
          <p:cNvSpPr txBox="1"/>
          <p:nvPr/>
        </p:nvSpPr>
        <p:spPr>
          <a:xfrm>
            <a:off x="626306" y="2104550"/>
            <a:ext cx="6775200" cy="3209400"/>
          </a:xfrm>
          <a:prstGeom prst="rect">
            <a:avLst/>
          </a:prstGeom>
          <a:noFill/>
          <a:ln>
            <a:noFill/>
          </a:ln>
        </p:spPr>
        <p:txBody>
          <a:bodyPr spcFirstLastPara="1" wrap="square" lIns="91425" tIns="45700" rIns="91425" bIns="45700" anchor="t" anchorCtr="0">
            <a:noAutofit/>
          </a:bodyPr>
          <a:lstStyle/>
          <a:p>
            <a:pPr lvl="0" indent="-127000">
              <a:buClr>
                <a:schemeClr val="dk1"/>
              </a:buClr>
              <a:buSzPts val="2000"/>
              <a:buFont typeface="Arial"/>
              <a:buChar char="•"/>
              <a:defRPr>
                <a:solidFill>
                  <a:schemeClr val="dk1"/>
                </a:solidFill>
                <a:latin typeface="Calibri"/>
                <a:ea typeface="Calibri"/>
                <a:cs typeface="Calibri"/>
                <a:sym typeface="Calibri"/>
              </a:defRPr>
            </a:pPr>
            <a:r>
              <a:rPr lang="es-ES" sz="2000" b="1"/>
              <a:t>1. ¿Cuál de los siguientes requisitos hace que sea más conveniente utilizar un mapa mental digital que hacer uno manualmente? </a:t>
            </a:r>
            <a:r>
              <a:rPr lang="es-ES" sz="1600"/>
              <a:t>(2 respuestas correctas)</a:t>
            </a:r>
            <a:endParaRPr lang="es-ES"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lang="es-ES" sz="1600" b="0" i="0" u="none" strike="noStrike" cap="none">
              <a:solidFill>
                <a:schemeClr val="dk1"/>
              </a:solidFill>
              <a:latin typeface="Calibri"/>
              <a:ea typeface="Calibri"/>
              <a:cs typeface="Calibri"/>
              <a:sym typeface="Calibri"/>
            </a:endParaRPr>
          </a:p>
          <a:p>
            <a:pPr marL="432000" lvl="2" indent="-143998">
              <a:buClr>
                <a:schemeClr val="dk1"/>
              </a:buClr>
              <a:buSzPts val="1600"/>
              <a:buFont typeface="Arial"/>
              <a:buChar char="•"/>
              <a:defRPr sz="1600">
                <a:solidFill>
                  <a:schemeClr val="dk1"/>
                </a:solidFill>
                <a:latin typeface="Calibri"/>
                <a:ea typeface="Calibri"/>
                <a:cs typeface="Calibri"/>
                <a:sym typeface="Calibri"/>
              </a:defRPr>
            </a:pPr>
            <a:r>
              <a:rPr lang="es-ES"/>
              <a:t>Poner un fuerte toque personal.</a:t>
            </a:r>
          </a:p>
          <a:p>
            <a:pPr marL="432000" lvl="2" indent="-143998">
              <a:buClr>
                <a:schemeClr val="dk1"/>
              </a:buClr>
              <a:buSzPts val="1600"/>
              <a:buFont typeface="Arial"/>
              <a:buChar char="•"/>
              <a:defRPr sz="1600">
                <a:solidFill>
                  <a:schemeClr val="dk1"/>
                </a:solidFill>
                <a:latin typeface="Calibri"/>
                <a:ea typeface="Calibri"/>
                <a:cs typeface="Calibri"/>
                <a:sym typeface="Calibri"/>
              </a:defRPr>
            </a:pPr>
            <a:r>
              <a:rPr lang="es-ES"/>
              <a:t>Mostrar las habilidades de dibujo.</a:t>
            </a:r>
          </a:p>
          <a:p>
            <a:pPr marL="432000" lvl="2" indent="-143998">
              <a:buClr>
                <a:schemeClr val="dk1"/>
              </a:buClr>
              <a:buSzPts val="1600"/>
              <a:buFont typeface="Arial"/>
              <a:buChar char="•"/>
              <a:defRPr sz="1600">
                <a:solidFill>
                  <a:schemeClr val="dk1"/>
                </a:solidFill>
                <a:latin typeface="Calibri"/>
                <a:ea typeface="Calibri"/>
                <a:cs typeface="Calibri"/>
                <a:sym typeface="Calibri"/>
              </a:defRPr>
            </a:pPr>
            <a:r>
              <a:rPr lang="es-ES">
                <a:solidFill>
                  <a:srgbClr val="F5911B"/>
                </a:solidFill>
              </a:rPr>
              <a:t>Ser capaz de cambiar de opinión en cualquier momento.</a:t>
            </a:r>
          </a:p>
          <a:p>
            <a:pPr marL="432000" lvl="2" indent="-143998">
              <a:buClr>
                <a:schemeClr val="dk1"/>
              </a:buClr>
              <a:buSzPts val="1600"/>
              <a:buFont typeface="Arial"/>
              <a:buChar char="•"/>
              <a:defRPr sz="1600">
                <a:solidFill>
                  <a:schemeClr val="dk1"/>
                </a:solidFill>
                <a:latin typeface="Calibri"/>
                <a:ea typeface="Calibri"/>
                <a:cs typeface="Calibri"/>
                <a:sym typeface="Calibri"/>
              </a:defRPr>
            </a:pPr>
            <a:r>
              <a:rPr lang="es-ES"/>
              <a:t>Estar seguro de que no tienes que gastar.</a:t>
            </a:r>
          </a:p>
          <a:p>
            <a:pPr marL="432000" lvl="2" indent="-143998">
              <a:buClr>
                <a:schemeClr val="dk1"/>
              </a:buClr>
              <a:buSzPts val="1600"/>
              <a:buFont typeface="Arial"/>
              <a:buChar char="•"/>
              <a:defRPr sz="1600">
                <a:solidFill>
                  <a:schemeClr val="dk1"/>
                </a:solidFill>
                <a:latin typeface="Calibri"/>
                <a:ea typeface="Calibri"/>
                <a:cs typeface="Calibri"/>
                <a:sym typeface="Calibri"/>
              </a:defRPr>
            </a:pPr>
            <a:r>
              <a:rPr lang="es-ES">
                <a:solidFill>
                  <a:srgbClr val="F5911B"/>
                </a:solidFill>
              </a:rPr>
              <a:t>No tener un límite predeterminado en la cantidad de conceptos a representar.</a:t>
            </a:r>
            <a:endParaRPr lang="es-ES" sz="1400" b="0" i="0" u="none" strike="noStrike" cap="none">
              <a:solidFill>
                <a:srgbClr val="F5911B"/>
              </a:solidFill>
              <a:latin typeface="Arial"/>
              <a:ea typeface="Arial"/>
              <a:cs typeface="Arial"/>
              <a:sym typeface="Arial"/>
            </a:endParaRPr>
          </a:p>
        </p:txBody>
      </p:sp>
      <p:cxnSp>
        <p:nvCxnSpPr>
          <p:cNvPr id="283" name="Google Shape;283;g1fe6b2088b6_0_24"/>
          <p:cNvCxnSpPr/>
          <p:nvPr/>
        </p:nvCxnSpPr>
        <p:spPr>
          <a:xfrm>
            <a:off x="8936966" y="3631149"/>
            <a:ext cx="1059000" cy="0"/>
          </a:xfrm>
          <a:prstGeom prst="straightConnector1">
            <a:avLst/>
          </a:prstGeom>
          <a:noFill/>
          <a:ln w="9525" cap="flat" cmpd="sng">
            <a:solidFill>
              <a:srgbClr val="F5911B"/>
            </a:solidFill>
            <a:prstDash val="dash"/>
            <a:round/>
            <a:headEnd type="none" w="sm" len="sm"/>
            <a:tailEnd type="none" w="sm" len="sm"/>
          </a:ln>
        </p:spPr>
      </p:cxnSp>
      <p:grpSp>
        <p:nvGrpSpPr>
          <p:cNvPr id="284" name="Google Shape;284;g1fe6b2088b6_0_24"/>
          <p:cNvGrpSpPr/>
          <p:nvPr/>
        </p:nvGrpSpPr>
        <p:grpSpPr>
          <a:xfrm>
            <a:off x="10207680" y="2917800"/>
            <a:ext cx="1439823" cy="1022354"/>
            <a:chOff x="6949036" y="2151000"/>
            <a:chExt cx="3599557" cy="2555886"/>
          </a:xfrm>
        </p:grpSpPr>
        <p:sp>
          <p:nvSpPr>
            <p:cNvPr id="285" name="Google Shape;285;g1fe6b2088b6_0_24"/>
            <p:cNvSpPr/>
            <p:nvPr/>
          </p:nvSpPr>
          <p:spPr>
            <a:xfrm>
              <a:off x="9807925" y="3522037"/>
              <a:ext cx="578406" cy="540152"/>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baseline="-25000">
                <a:solidFill>
                  <a:schemeClr val="dk1"/>
                </a:solidFill>
                <a:latin typeface="Calibri"/>
                <a:ea typeface="Calibri"/>
                <a:cs typeface="Calibri"/>
                <a:sym typeface="Calibri"/>
              </a:endParaRPr>
            </a:p>
          </p:txBody>
        </p:sp>
        <p:sp>
          <p:nvSpPr>
            <p:cNvPr id="286" name="Google Shape;286;g1fe6b2088b6_0_24"/>
            <p:cNvSpPr/>
            <p:nvPr/>
          </p:nvSpPr>
          <p:spPr>
            <a:xfrm>
              <a:off x="10093237" y="4059707"/>
              <a:ext cx="10516" cy="13670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7" name="Google Shape;287;g1fe6b2088b6_0_24"/>
            <p:cNvSpPr/>
            <p:nvPr/>
          </p:nvSpPr>
          <p:spPr>
            <a:xfrm>
              <a:off x="9437351" y="4163399"/>
              <a:ext cx="1111242" cy="543487"/>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8" name="Google Shape;288;g1fe6b2088b6_0_24"/>
            <p:cNvSpPr/>
            <p:nvPr/>
          </p:nvSpPr>
          <p:spPr>
            <a:xfrm>
              <a:off x="8561119" y="3522037"/>
              <a:ext cx="578406" cy="540152"/>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9" name="Google Shape;289;g1fe6b2088b6_0_24"/>
            <p:cNvSpPr/>
            <p:nvPr/>
          </p:nvSpPr>
          <p:spPr>
            <a:xfrm>
              <a:off x="8846581" y="4059848"/>
              <a:ext cx="10516" cy="130036"/>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0" name="Google Shape;290;g1fe6b2088b6_0_24"/>
            <p:cNvSpPr/>
            <p:nvPr/>
          </p:nvSpPr>
          <p:spPr>
            <a:xfrm>
              <a:off x="8260193" y="4187377"/>
              <a:ext cx="1041131" cy="436790"/>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1" name="Google Shape;291;g1fe6b2088b6_0_24"/>
            <p:cNvSpPr/>
            <p:nvPr/>
          </p:nvSpPr>
          <p:spPr>
            <a:xfrm>
              <a:off x="7319574" y="3522037"/>
              <a:ext cx="578406" cy="540152"/>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2" name="Google Shape;292;g1fe6b2088b6_0_24"/>
            <p:cNvSpPr/>
            <p:nvPr/>
          </p:nvSpPr>
          <p:spPr>
            <a:xfrm>
              <a:off x="7604598" y="4059433"/>
              <a:ext cx="10516" cy="150042"/>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3" name="Google Shape;293;g1fe6b2088b6_0_24"/>
            <p:cNvSpPr/>
            <p:nvPr/>
          </p:nvSpPr>
          <p:spPr>
            <a:xfrm>
              <a:off x="6949036" y="4163399"/>
              <a:ext cx="1111242" cy="460129"/>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4" name="Google Shape;294;g1fe6b2088b6_0_24"/>
            <p:cNvSpPr/>
            <p:nvPr/>
          </p:nvSpPr>
          <p:spPr>
            <a:xfrm>
              <a:off x="7700311" y="2151000"/>
              <a:ext cx="1805330" cy="1096976"/>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5" name="Google Shape;295;g1fe6b2088b6_0_24"/>
            <p:cNvSpPr/>
            <p:nvPr/>
          </p:nvSpPr>
          <p:spPr>
            <a:xfrm>
              <a:off x="8501951" y="2410229"/>
              <a:ext cx="1454780" cy="1000282"/>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96" name="Google Shape;296;g1fe6b2088b6_0_24"/>
          <p:cNvSpPr/>
          <p:nvPr/>
        </p:nvSpPr>
        <p:spPr>
          <a:xfrm>
            <a:off x="451029" y="669816"/>
            <a:ext cx="3934540"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7999" marR="0" lvl="0" indent="0" algn="l" rtl="0">
              <a:lnSpc>
                <a:spcPct val="90000"/>
              </a:lnSpc>
              <a:spcBef>
                <a:spcPts val="0"/>
              </a:spcBef>
              <a:spcAft>
                <a:spcPts val="0"/>
              </a:spcAft>
              <a:buClr>
                <a:srgbClr val="000000"/>
              </a:buClr>
              <a:buSzPts val="2000"/>
              <a:buFont typeface="Arial"/>
              <a:buNone/>
              <a:defRPr sz="2000" b="1">
                <a:solidFill>
                  <a:srgbClr val="FFFFFF"/>
                </a:solidFill>
                <a:latin typeface="Calibri"/>
                <a:ea typeface="Calibri"/>
                <a:cs typeface="Calibri"/>
                <a:sym typeface="Calibri"/>
              </a:defRPr>
            </a:pPr>
            <a:r>
              <a:t>Soluciones d</a:t>
            </a:r>
            <a:r>
              <a:rPr lang="es-ES"/>
              <a:t>el test unitario</a:t>
            </a:r>
            <a:endParaRPr sz="2000" b="1" i="0" u="none" strike="noStrike" cap="none">
              <a:solidFill>
                <a:srgbClr val="FFFFFF"/>
              </a:solidFill>
              <a:latin typeface="Calibri"/>
              <a:ea typeface="Calibri"/>
              <a:cs typeface="Calibri"/>
              <a:sym typeface="Calibri"/>
            </a:endParaRPr>
          </a:p>
        </p:txBody>
      </p:sp>
      <p:sp>
        <p:nvSpPr>
          <p:cNvPr id="297" name="Google Shape;297;g1fe6b2088b6_0_24"/>
          <p:cNvSpPr txBox="1"/>
          <p:nvPr/>
        </p:nvSpPr>
        <p:spPr>
          <a:xfrm>
            <a:off x="523240" y="1250839"/>
            <a:ext cx="4458300" cy="400200"/>
          </a:xfrm>
          <a:prstGeom prst="rect">
            <a:avLst/>
          </a:prstGeom>
          <a:noFill/>
          <a:ln>
            <a:noFill/>
          </a:ln>
        </p:spPr>
        <p:txBody>
          <a:bodyPr spcFirstLastPara="1" wrap="square" lIns="91425" tIns="45700" rIns="91425" bIns="45700" anchor="t" anchorCtr="0">
            <a:spAutoFit/>
          </a:bodyPr>
          <a:lstStyle/>
          <a:p>
            <a:pPr marL="107999" marR="0" lvl="0" indent="0" algn="l" rtl="0">
              <a:lnSpc>
                <a:spcPct val="100000"/>
              </a:lnSpc>
              <a:spcBef>
                <a:spcPts val="0"/>
              </a:spcBef>
              <a:spcAft>
                <a:spcPts val="0"/>
              </a:spcAft>
              <a:buClr>
                <a:srgbClr val="000000"/>
              </a:buClr>
              <a:buSzPts val="2000"/>
              <a:buFont typeface="Arial"/>
              <a:buNone/>
              <a:defRPr sz="2000">
                <a:solidFill>
                  <a:schemeClr val="dk1"/>
                </a:solidFill>
                <a:latin typeface="Calibri"/>
                <a:ea typeface="Calibri"/>
                <a:cs typeface="Calibri"/>
                <a:sym typeface="Calibri"/>
              </a:defRPr>
            </a:pPr>
            <a:r>
              <a:t>Aquí están las respuestas: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cxnSp>
        <p:nvCxnSpPr>
          <p:cNvPr id="302" name="Google Shape;302;g1fe6b2088b6_0_43"/>
          <p:cNvCxnSpPr/>
          <p:nvPr/>
        </p:nvCxnSpPr>
        <p:spPr>
          <a:xfrm>
            <a:off x="8936966" y="3631149"/>
            <a:ext cx="1059000" cy="0"/>
          </a:xfrm>
          <a:prstGeom prst="straightConnector1">
            <a:avLst/>
          </a:prstGeom>
          <a:noFill/>
          <a:ln w="9525" cap="flat" cmpd="sng">
            <a:solidFill>
              <a:srgbClr val="F5911B"/>
            </a:solidFill>
            <a:prstDash val="dash"/>
            <a:round/>
            <a:headEnd type="none" w="sm" len="sm"/>
            <a:tailEnd type="none" w="sm" len="sm"/>
          </a:ln>
        </p:spPr>
      </p:cxnSp>
      <p:grpSp>
        <p:nvGrpSpPr>
          <p:cNvPr id="303" name="Google Shape;303;g1fe6b2088b6_0_43"/>
          <p:cNvGrpSpPr/>
          <p:nvPr/>
        </p:nvGrpSpPr>
        <p:grpSpPr>
          <a:xfrm>
            <a:off x="10207680" y="2917800"/>
            <a:ext cx="1439823" cy="1022354"/>
            <a:chOff x="6949036" y="2151000"/>
            <a:chExt cx="3599557" cy="2555886"/>
          </a:xfrm>
        </p:grpSpPr>
        <p:sp>
          <p:nvSpPr>
            <p:cNvPr id="304" name="Google Shape;304;g1fe6b2088b6_0_43"/>
            <p:cNvSpPr/>
            <p:nvPr/>
          </p:nvSpPr>
          <p:spPr>
            <a:xfrm>
              <a:off x="9807925" y="3522037"/>
              <a:ext cx="578406" cy="540152"/>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baseline="-25000">
                <a:solidFill>
                  <a:schemeClr val="dk1"/>
                </a:solidFill>
                <a:latin typeface="Calibri"/>
                <a:ea typeface="Calibri"/>
                <a:cs typeface="Calibri"/>
                <a:sym typeface="Calibri"/>
              </a:endParaRPr>
            </a:p>
          </p:txBody>
        </p:sp>
        <p:sp>
          <p:nvSpPr>
            <p:cNvPr id="305" name="Google Shape;305;g1fe6b2088b6_0_43"/>
            <p:cNvSpPr/>
            <p:nvPr/>
          </p:nvSpPr>
          <p:spPr>
            <a:xfrm>
              <a:off x="10093237" y="4059707"/>
              <a:ext cx="10516" cy="13670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6" name="Google Shape;306;g1fe6b2088b6_0_43"/>
            <p:cNvSpPr/>
            <p:nvPr/>
          </p:nvSpPr>
          <p:spPr>
            <a:xfrm>
              <a:off x="9437351" y="4163399"/>
              <a:ext cx="1111242" cy="543487"/>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7" name="Google Shape;307;g1fe6b2088b6_0_43"/>
            <p:cNvSpPr/>
            <p:nvPr/>
          </p:nvSpPr>
          <p:spPr>
            <a:xfrm>
              <a:off x="8561119" y="3522037"/>
              <a:ext cx="578406" cy="540152"/>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8" name="Google Shape;308;g1fe6b2088b6_0_43"/>
            <p:cNvSpPr/>
            <p:nvPr/>
          </p:nvSpPr>
          <p:spPr>
            <a:xfrm>
              <a:off x="8846581" y="4059848"/>
              <a:ext cx="10516" cy="130036"/>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9" name="Google Shape;309;g1fe6b2088b6_0_43"/>
            <p:cNvSpPr/>
            <p:nvPr/>
          </p:nvSpPr>
          <p:spPr>
            <a:xfrm>
              <a:off x="8260193" y="4187377"/>
              <a:ext cx="1041131" cy="436790"/>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0" name="Google Shape;310;g1fe6b2088b6_0_43"/>
            <p:cNvSpPr/>
            <p:nvPr/>
          </p:nvSpPr>
          <p:spPr>
            <a:xfrm>
              <a:off x="7319574" y="3522037"/>
              <a:ext cx="578406" cy="540152"/>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1" name="Google Shape;311;g1fe6b2088b6_0_43"/>
            <p:cNvSpPr/>
            <p:nvPr/>
          </p:nvSpPr>
          <p:spPr>
            <a:xfrm>
              <a:off x="7604598" y="4059433"/>
              <a:ext cx="10516" cy="150042"/>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2" name="Google Shape;312;g1fe6b2088b6_0_43"/>
            <p:cNvSpPr/>
            <p:nvPr/>
          </p:nvSpPr>
          <p:spPr>
            <a:xfrm>
              <a:off x="6949036" y="4163399"/>
              <a:ext cx="1111242" cy="460129"/>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3" name="Google Shape;313;g1fe6b2088b6_0_43"/>
            <p:cNvSpPr/>
            <p:nvPr/>
          </p:nvSpPr>
          <p:spPr>
            <a:xfrm>
              <a:off x="7700311" y="2151000"/>
              <a:ext cx="1805330" cy="1096976"/>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4" name="Google Shape;314;g1fe6b2088b6_0_43"/>
            <p:cNvSpPr/>
            <p:nvPr/>
          </p:nvSpPr>
          <p:spPr>
            <a:xfrm>
              <a:off x="8501951" y="2410229"/>
              <a:ext cx="1454780" cy="1000282"/>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15" name="Google Shape;315;g1fe6b2088b6_0_43"/>
          <p:cNvSpPr txBox="1"/>
          <p:nvPr/>
        </p:nvSpPr>
        <p:spPr>
          <a:xfrm>
            <a:off x="622500" y="2104550"/>
            <a:ext cx="7501800" cy="3632100"/>
          </a:xfrm>
          <a:prstGeom prst="rect">
            <a:avLst/>
          </a:prstGeom>
          <a:noFill/>
          <a:ln>
            <a:noFill/>
          </a:ln>
        </p:spPr>
        <p:txBody>
          <a:bodyPr spcFirstLastPara="1" wrap="square" lIns="91425" tIns="45700" rIns="91425" bIns="45700" anchor="t" anchorCtr="0">
            <a:noAutofit/>
          </a:bodyPr>
          <a:lstStyle/>
          <a:p>
            <a:pPr lvl="0" indent="-127000">
              <a:buClr>
                <a:schemeClr val="dk1"/>
              </a:buClr>
              <a:buSzPts val="2000"/>
              <a:buFont typeface="Arial"/>
              <a:buChar char="•"/>
              <a:defRPr>
                <a:solidFill>
                  <a:schemeClr val="dk1"/>
                </a:solidFill>
                <a:latin typeface="Calibri"/>
                <a:ea typeface="Calibri"/>
                <a:cs typeface="Calibri"/>
                <a:sym typeface="Calibri"/>
              </a:defRPr>
            </a:pPr>
            <a:r>
              <a:rPr lang="es-ES" sz="2000" b="1"/>
              <a:t>2. Tienes que elegir qué software de mapeo mental quieres utilizar para organizar el contenido. ¿A qué aspecto de las herramientas disponibles debes prestar especial atención? </a:t>
            </a:r>
            <a:r>
              <a:rPr lang="es-ES" sz="1600"/>
              <a:t>(1 respuesta correcta)</a:t>
            </a:r>
            <a:endParaRPr lang="es-ES"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lang="es-ES" sz="1600" b="0" i="0" u="none" strike="noStrike" cap="none">
              <a:solidFill>
                <a:schemeClr val="dk1"/>
              </a:solidFill>
              <a:latin typeface="Calibri"/>
              <a:ea typeface="Calibri"/>
              <a:cs typeface="Calibri"/>
              <a:sym typeface="Calibri"/>
            </a:endParaRPr>
          </a:p>
          <a:p>
            <a:pPr marL="431999" lvl="2" indent="-143998">
              <a:buClr>
                <a:schemeClr val="dk1"/>
              </a:buClr>
              <a:buSzPts val="1600"/>
              <a:buFont typeface="Arial"/>
              <a:buChar char="•"/>
              <a:defRPr sz="1600">
                <a:solidFill>
                  <a:schemeClr val="dk1"/>
                </a:solidFill>
                <a:latin typeface="Calibri"/>
                <a:ea typeface="Calibri"/>
                <a:cs typeface="Calibri"/>
                <a:sym typeface="Calibri"/>
              </a:defRPr>
            </a:pPr>
            <a:r>
              <a:rPr lang="es-ES">
                <a:solidFill>
                  <a:srgbClr val="F5911B"/>
                </a:solidFill>
              </a:rPr>
              <a:t>Facilidad de administración de texto que se puede asociar con nodos.</a:t>
            </a:r>
          </a:p>
          <a:p>
            <a:pPr marL="431999" lvl="2" indent="-143998">
              <a:buClr>
                <a:schemeClr val="dk1"/>
              </a:buClr>
              <a:buSzPts val="1600"/>
              <a:buFont typeface="Arial"/>
              <a:buChar char="•"/>
              <a:defRPr sz="1600">
                <a:solidFill>
                  <a:schemeClr val="dk1"/>
                </a:solidFill>
                <a:latin typeface="Calibri"/>
                <a:ea typeface="Calibri"/>
                <a:cs typeface="Calibri"/>
                <a:sym typeface="Calibri"/>
              </a:defRPr>
            </a:pPr>
            <a:r>
              <a:rPr lang="es-ES"/>
              <a:t>Disponibilidad de una versión gratuita y sus limitaciones.</a:t>
            </a:r>
          </a:p>
          <a:p>
            <a:pPr marL="431999" lvl="2" indent="-143998">
              <a:buClr>
                <a:schemeClr val="dk1"/>
              </a:buClr>
              <a:buSzPts val="1600"/>
              <a:buFont typeface="Arial"/>
              <a:buChar char="•"/>
              <a:defRPr sz="1600">
                <a:solidFill>
                  <a:schemeClr val="dk1"/>
                </a:solidFill>
                <a:latin typeface="Calibri"/>
                <a:ea typeface="Calibri"/>
                <a:cs typeface="Calibri"/>
                <a:sym typeface="Calibri"/>
              </a:defRPr>
            </a:pPr>
            <a:r>
              <a:rPr lang="es-ES"/>
              <a:t>Formatos aceptados para la importación.</a:t>
            </a:r>
            <a:endParaRPr lang="es-ES" sz="1400" b="0" i="0" u="none" strike="noStrike" cap="none">
              <a:solidFill>
                <a:srgbClr val="000000"/>
              </a:solidFill>
              <a:latin typeface="Arial"/>
              <a:ea typeface="Arial"/>
              <a:cs typeface="Arial"/>
              <a:sym typeface="Arial"/>
            </a:endParaRPr>
          </a:p>
        </p:txBody>
      </p:sp>
      <p:sp>
        <p:nvSpPr>
          <p:cNvPr id="316" name="Google Shape;316;g1fe6b2088b6_0_43"/>
          <p:cNvSpPr/>
          <p:nvPr/>
        </p:nvSpPr>
        <p:spPr>
          <a:xfrm>
            <a:off x="451028" y="669816"/>
            <a:ext cx="3916785"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7999" marR="0" lvl="0" indent="0" algn="l" rtl="0">
              <a:lnSpc>
                <a:spcPct val="90000"/>
              </a:lnSpc>
              <a:spcBef>
                <a:spcPts val="0"/>
              </a:spcBef>
              <a:spcAft>
                <a:spcPts val="0"/>
              </a:spcAft>
              <a:buClr>
                <a:srgbClr val="000000"/>
              </a:buClr>
              <a:buSzPts val="2000"/>
              <a:buFont typeface="Arial"/>
              <a:buNone/>
              <a:defRPr sz="2000" b="1">
                <a:solidFill>
                  <a:srgbClr val="FFFFFF"/>
                </a:solidFill>
                <a:latin typeface="Calibri"/>
                <a:ea typeface="Calibri"/>
                <a:cs typeface="Calibri"/>
                <a:sym typeface="Calibri"/>
              </a:defRPr>
            </a:pPr>
            <a:r>
              <a:rPr lang="en-GB"/>
              <a:t>Soluciones del test unitario</a:t>
            </a:r>
            <a:endParaRPr lang="en-GB" sz="2000" b="1" i="0" u="none" strike="noStrike" cap="none">
              <a:solidFill>
                <a:srgbClr val="FFFFFF"/>
              </a:solidFill>
              <a:latin typeface="Calibri"/>
              <a:ea typeface="Calibri"/>
              <a:cs typeface="Calibri"/>
              <a:sym typeface="Calibri"/>
            </a:endParaRPr>
          </a:p>
        </p:txBody>
      </p:sp>
      <p:sp>
        <p:nvSpPr>
          <p:cNvPr id="317" name="Google Shape;317;g1fe6b2088b6_0_43"/>
          <p:cNvSpPr txBox="1"/>
          <p:nvPr/>
        </p:nvSpPr>
        <p:spPr>
          <a:xfrm>
            <a:off x="523240" y="1250839"/>
            <a:ext cx="4458300" cy="400200"/>
          </a:xfrm>
          <a:prstGeom prst="rect">
            <a:avLst/>
          </a:prstGeom>
          <a:noFill/>
          <a:ln>
            <a:noFill/>
          </a:ln>
        </p:spPr>
        <p:txBody>
          <a:bodyPr spcFirstLastPara="1" wrap="square" lIns="91425" tIns="45700" rIns="91425" bIns="45700" anchor="t" anchorCtr="0">
            <a:spAutoFit/>
          </a:bodyPr>
          <a:lstStyle/>
          <a:p>
            <a:pPr marL="107999" marR="0" lvl="0" indent="0" algn="l" rtl="0">
              <a:lnSpc>
                <a:spcPct val="100000"/>
              </a:lnSpc>
              <a:spcBef>
                <a:spcPts val="0"/>
              </a:spcBef>
              <a:spcAft>
                <a:spcPts val="0"/>
              </a:spcAft>
              <a:buClr>
                <a:srgbClr val="000000"/>
              </a:buClr>
              <a:buSzPts val="2000"/>
              <a:buFont typeface="Arial"/>
              <a:buNone/>
              <a:defRPr sz="2000">
                <a:solidFill>
                  <a:schemeClr val="dk1"/>
                </a:solidFill>
                <a:latin typeface="Calibri"/>
                <a:ea typeface="Calibri"/>
                <a:cs typeface="Calibri"/>
                <a:sym typeface="Calibri"/>
              </a:defRPr>
            </a:pPr>
            <a:r>
              <a:t>Aquí están las respuestas: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47"/>
          <p:cNvSpPr txBox="1"/>
          <p:nvPr/>
        </p:nvSpPr>
        <p:spPr>
          <a:xfrm>
            <a:off x="626306" y="2104550"/>
            <a:ext cx="6978600" cy="3632100"/>
          </a:xfrm>
          <a:prstGeom prst="rect">
            <a:avLst/>
          </a:prstGeom>
          <a:noFill/>
          <a:ln>
            <a:noFill/>
          </a:ln>
        </p:spPr>
        <p:txBody>
          <a:bodyPr spcFirstLastPara="1" wrap="square" lIns="91425" tIns="45700" rIns="91425" bIns="45700" anchor="t" anchorCtr="0">
            <a:noAutofit/>
          </a:bodyPr>
          <a:lstStyle/>
          <a:p>
            <a:pPr lvl="0" indent="-127000">
              <a:buClr>
                <a:schemeClr val="dk1"/>
              </a:buClr>
              <a:buSzPts val="2000"/>
              <a:buFont typeface="Arial"/>
              <a:buChar char="•"/>
              <a:defRPr>
                <a:solidFill>
                  <a:schemeClr val="dk1"/>
                </a:solidFill>
                <a:latin typeface="Calibri"/>
                <a:ea typeface="Calibri"/>
                <a:cs typeface="Calibri"/>
                <a:sym typeface="Calibri"/>
              </a:defRPr>
            </a:pPr>
            <a:r>
              <a:rPr lang="es-ES" sz="2000" b="1"/>
              <a:t>3. Tienes que elegir qué software para crear mapas mentales utilizar y puedas hacerlo con múltiples dispositivos. ¿Qué característica de las herramientas disponibles necesitas evaluar cuidadosamente? </a:t>
            </a:r>
            <a:r>
              <a:rPr lang="es-ES" sz="1600"/>
              <a:t>(1 respuesta correcta)</a:t>
            </a:r>
            <a:endParaRPr lang="es-ES"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lang="es-ES" sz="1600" b="0" i="0" u="none" strike="noStrike" cap="none">
              <a:solidFill>
                <a:schemeClr val="dk1"/>
              </a:solidFill>
              <a:latin typeface="Calibri"/>
              <a:ea typeface="Calibri"/>
              <a:cs typeface="Calibri"/>
              <a:sym typeface="Calibri"/>
            </a:endParaRPr>
          </a:p>
          <a:p>
            <a:pPr marL="432000" lvl="2" indent="-143998">
              <a:buClr>
                <a:schemeClr val="dk1"/>
              </a:buClr>
              <a:buSzPts val="1600"/>
              <a:buFont typeface="Arial"/>
              <a:buChar char="•"/>
              <a:defRPr sz="1600">
                <a:solidFill>
                  <a:schemeClr val="dk1"/>
                </a:solidFill>
                <a:latin typeface="Calibri"/>
                <a:ea typeface="Calibri"/>
                <a:cs typeface="Calibri"/>
                <a:sym typeface="Calibri"/>
              </a:defRPr>
            </a:pPr>
            <a:r>
              <a:rPr lang="es-ES"/>
              <a:t>Facilidad para compartir el mapa en términos de visualización/edición.</a:t>
            </a:r>
          </a:p>
          <a:p>
            <a:pPr marL="432000" lvl="2" indent="-143998">
              <a:buClr>
                <a:schemeClr val="dk1"/>
              </a:buClr>
              <a:buSzPts val="1600"/>
              <a:buFont typeface="Arial"/>
              <a:buChar char="•"/>
              <a:defRPr sz="1600">
                <a:solidFill>
                  <a:schemeClr val="dk1"/>
                </a:solidFill>
                <a:latin typeface="Calibri"/>
                <a:ea typeface="Calibri"/>
                <a:cs typeface="Calibri"/>
                <a:sym typeface="Calibri"/>
              </a:defRPr>
            </a:pPr>
            <a:r>
              <a:rPr lang="es-ES"/>
              <a:t>Disponibilidad de una versión gratuita y sus limitaciones.</a:t>
            </a:r>
          </a:p>
          <a:p>
            <a:pPr marL="432000" lvl="2" indent="-143998">
              <a:buClr>
                <a:schemeClr val="dk1"/>
              </a:buClr>
              <a:buSzPts val="1600"/>
              <a:buFont typeface="Arial"/>
              <a:buChar char="•"/>
              <a:defRPr sz="1600">
                <a:solidFill>
                  <a:schemeClr val="dk1"/>
                </a:solidFill>
                <a:latin typeface="Calibri"/>
                <a:ea typeface="Calibri"/>
                <a:cs typeface="Calibri"/>
                <a:sym typeface="Calibri"/>
              </a:defRPr>
            </a:pPr>
            <a:r>
              <a:rPr lang="es-ES">
                <a:solidFill>
                  <a:srgbClr val="F5911B"/>
                </a:solidFill>
              </a:rPr>
              <a:t>Plataformas para las que se planea una versión del software.</a:t>
            </a:r>
            <a:endParaRPr lang="es-ES" sz="1400" b="0" i="0" u="none" strike="noStrike" cap="none">
              <a:solidFill>
                <a:srgbClr val="F5911B"/>
              </a:solidFill>
              <a:latin typeface="Arial"/>
              <a:ea typeface="Arial"/>
              <a:cs typeface="Arial"/>
              <a:sym typeface="Arial"/>
            </a:endParaRPr>
          </a:p>
        </p:txBody>
      </p:sp>
      <p:grpSp>
        <p:nvGrpSpPr>
          <p:cNvPr id="323" name="Google Shape;323;p47"/>
          <p:cNvGrpSpPr/>
          <p:nvPr/>
        </p:nvGrpSpPr>
        <p:grpSpPr>
          <a:xfrm>
            <a:off x="10207680" y="2917800"/>
            <a:ext cx="1440000" cy="1022400"/>
            <a:chOff x="6949036" y="2151000"/>
            <a:chExt cx="3600000" cy="2556000"/>
          </a:xfrm>
        </p:grpSpPr>
        <p:sp>
          <p:nvSpPr>
            <p:cNvPr id="324" name="Google Shape;324;p47"/>
            <p:cNvSpPr/>
            <p:nvPr/>
          </p:nvSpPr>
          <p:spPr>
            <a:xfrm>
              <a:off x="9807925"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baseline="-25000">
                <a:solidFill>
                  <a:schemeClr val="dk1"/>
                </a:solidFill>
                <a:latin typeface="Calibri"/>
                <a:ea typeface="Calibri"/>
                <a:cs typeface="Calibri"/>
                <a:sym typeface="Calibri"/>
              </a:endParaRPr>
            </a:p>
          </p:txBody>
        </p:sp>
        <p:sp>
          <p:nvSpPr>
            <p:cNvPr id="325" name="Google Shape;325;p47"/>
            <p:cNvSpPr/>
            <p:nvPr/>
          </p:nvSpPr>
          <p:spPr>
            <a:xfrm>
              <a:off x="10093237" y="4059707"/>
              <a:ext cx="10521" cy="13673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6" name="Google Shape;326;p47"/>
            <p:cNvSpPr/>
            <p:nvPr/>
          </p:nvSpPr>
          <p:spPr>
            <a:xfrm>
              <a:off x="9437351" y="4163399"/>
              <a:ext cx="1111685" cy="543601"/>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7" name="Google Shape;327;p47"/>
            <p:cNvSpPr/>
            <p:nvPr/>
          </p:nvSpPr>
          <p:spPr>
            <a:xfrm>
              <a:off x="8561119" y="3522037"/>
              <a:ext cx="578638" cy="540267"/>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8" name="Google Shape;328;p47"/>
            <p:cNvSpPr/>
            <p:nvPr/>
          </p:nvSpPr>
          <p:spPr>
            <a:xfrm>
              <a:off x="8846581" y="4059848"/>
              <a:ext cx="10521" cy="130064"/>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9" name="Google Shape;329;p47"/>
            <p:cNvSpPr/>
            <p:nvPr/>
          </p:nvSpPr>
          <p:spPr>
            <a:xfrm>
              <a:off x="8260193" y="4187377"/>
              <a:ext cx="1041547" cy="436883"/>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0" name="Google Shape;330;p47"/>
            <p:cNvSpPr/>
            <p:nvPr/>
          </p:nvSpPr>
          <p:spPr>
            <a:xfrm>
              <a:off x="7319574"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1" name="Google Shape;331;p47"/>
            <p:cNvSpPr/>
            <p:nvPr/>
          </p:nvSpPr>
          <p:spPr>
            <a:xfrm>
              <a:off x="7604598" y="4059433"/>
              <a:ext cx="10521" cy="150074"/>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2" name="Google Shape;332;p47"/>
            <p:cNvSpPr/>
            <p:nvPr/>
          </p:nvSpPr>
          <p:spPr>
            <a:xfrm>
              <a:off x="6949036" y="4163399"/>
              <a:ext cx="1111685" cy="460227"/>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3" name="Google Shape;333;p47"/>
            <p:cNvSpPr/>
            <p:nvPr/>
          </p:nvSpPr>
          <p:spPr>
            <a:xfrm>
              <a:off x="7700311" y="2151000"/>
              <a:ext cx="1806049" cy="1097208"/>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4" name="Google Shape;334;p47"/>
            <p:cNvSpPr/>
            <p:nvPr/>
          </p:nvSpPr>
          <p:spPr>
            <a:xfrm>
              <a:off x="8501951" y="2410229"/>
              <a:ext cx="1455360" cy="1000494"/>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35" name="Google Shape;335;p47"/>
          <p:cNvSpPr txBox="1"/>
          <p:nvPr/>
        </p:nvSpPr>
        <p:spPr>
          <a:xfrm>
            <a:off x="523240" y="1250839"/>
            <a:ext cx="4458193" cy="400110"/>
          </a:xfrm>
          <a:prstGeom prst="rect">
            <a:avLst/>
          </a:prstGeom>
          <a:noFill/>
          <a:ln>
            <a:noFill/>
          </a:ln>
        </p:spPr>
        <p:txBody>
          <a:bodyPr spcFirstLastPara="1" wrap="square" lIns="91425" tIns="45700" rIns="91425" bIns="45700" anchor="t" anchorCtr="0">
            <a:spAutoFit/>
          </a:bodyPr>
          <a:lstStyle/>
          <a:p>
            <a:pPr marL="108000" marR="0" lvl="0" indent="0" algn="l" rtl="0">
              <a:lnSpc>
                <a:spcPct val="100000"/>
              </a:lnSpc>
              <a:spcBef>
                <a:spcPts val="0"/>
              </a:spcBef>
              <a:spcAft>
                <a:spcPts val="0"/>
              </a:spcAft>
              <a:buClr>
                <a:srgbClr val="000000"/>
              </a:buClr>
              <a:buSzPts val="2000"/>
              <a:buFont typeface="Arial"/>
              <a:buNone/>
              <a:defRPr sz="2000">
                <a:solidFill>
                  <a:schemeClr val="dk1"/>
                </a:solidFill>
                <a:latin typeface="Calibri"/>
                <a:ea typeface="Calibri"/>
                <a:cs typeface="Calibri"/>
                <a:sym typeface="Calibri"/>
              </a:defRPr>
            </a:pPr>
            <a:r>
              <a:t>Aquí están las respuestas:</a:t>
            </a:r>
            <a:endParaRPr sz="1400" b="0" i="0" u="none" strike="noStrike" cap="none">
              <a:solidFill>
                <a:srgbClr val="000000"/>
              </a:solidFill>
              <a:latin typeface="Arial"/>
              <a:ea typeface="Arial"/>
              <a:cs typeface="Arial"/>
              <a:sym typeface="Arial"/>
            </a:endParaRPr>
          </a:p>
        </p:txBody>
      </p:sp>
      <p:sp>
        <p:nvSpPr>
          <p:cNvPr id="336" name="Google Shape;336;p47"/>
          <p:cNvSpPr/>
          <p:nvPr/>
        </p:nvSpPr>
        <p:spPr>
          <a:xfrm>
            <a:off x="451028" y="669816"/>
            <a:ext cx="3570555"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7999" marR="0" lvl="0" indent="0" algn="l" rtl="0">
              <a:lnSpc>
                <a:spcPct val="90000"/>
              </a:lnSpc>
              <a:spcBef>
                <a:spcPts val="0"/>
              </a:spcBef>
              <a:spcAft>
                <a:spcPts val="0"/>
              </a:spcAft>
              <a:buClr>
                <a:srgbClr val="000000"/>
              </a:buClr>
              <a:buSzPts val="2000"/>
              <a:buFont typeface="Arial"/>
              <a:buNone/>
              <a:defRPr sz="2000" b="1">
                <a:solidFill>
                  <a:srgbClr val="FFFFFF"/>
                </a:solidFill>
                <a:latin typeface="Calibri"/>
                <a:ea typeface="Calibri"/>
                <a:cs typeface="Calibri"/>
                <a:sym typeface="Calibri"/>
              </a:defRPr>
            </a:pPr>
            <a:r>
              <a:rPr lang="en-GB"/>
              <a:t>Soluciones del test unitario</a:t>
            </a:r>
            <a:endParaRPr lang="en-GB" sz="2000" b="1" i="0" u="none" strike="noStrike" cap="none">
              <a:solidFill>
                <a:srgbClr val="FFFFFF"/>
              </a:solidFill>
              <a:latin typeface="Calibri"/>
              <a:ea typeface="Calibri"/>
              <a:cs typeface="Calibri"/>
              <a:sym typeface="Calibri"/>
            </a:endParaRPr>
          </a:p>
        </p:txBody>
      </p:sp>
      <p:cxnSp>
        <p:nvCxnSpPr>
          <p:cNvPr id="337" name="Google Shape;337;p47"/>
          <p:cNvCxnSpPr/>
          <p:nvPr/>
        </p:nvCxnSpPr>
        <p:spPr>
          <a:xfrm>
            <a:off x="8617789" y="3631149"/>
            <a:ext cx="1378298" cy="0"/>
          </a:xfrm>
          <a:prstGeom prst="straightConnector1">
            <a:avLst/>
          </a:prstGeom>
          <a:noFill/>
          <a:ln w="9525" cap="flat" cmpd="sng">
            <a:solidFill>
              <a:srgbClr val="F5911B"/>
            </a:solidFill>
            <a:prstDash val="dash"/>
            <a:round/>
            <a:headEnd type="none" w="sm" len="sm"/>
            <a:tailEnd type="none" w="sm" len="sm"/>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grpSp>
        <p:nvGrpSpPr>
          <p:cNvPr id="342" name="Google Shape;342;g1fe6b2088b6_0_62"/>
          <p:cNvGrpSpPr/>
          <p:nvPr/>
        </p:nvGrpSpPr>
        <p:grpSpPr>
          <a:xfrm>
            <a:off x="10207680" y="2917800"/>
            <a:ext cx="1439823" cy="1022354"/>
            <a:chOff x="6949036" y="2151000"/>
            <a:chExt cx="3599557" cy="2555886"/>
          </a:xfrm>
        </p:grpSpPr>
        <p:sp>
          <p:nvSpPr>
            <p:cNvPr id="343" name="Google Shape;343;g1fe6b2088b6_0_62"/>
            <p:cNvSpPr/>
            <p:nvPr/>
          </p:nvSpPr>
          <p:spPr>
            <a:xfrm>
              <a:off x="9807925" y="3522037"/>
              <a:ext cx="578406" cy="540152"/>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baseline="-25000">
                <a:solidFill>
                  <a:schemeClr val="dk1"/>
                </a:solidFill>
                <a:latin typeface="Calibri"/>
                <a:ea typeface="Calibri"/>
                <a:cs typeface="Calibri"/>
                <a:sym typeface="Calibri"/>
              </a:endParaRPr>
            </a:p>
          </p:txBody>
        </p:sp>
        <p:sp>
          <p:nvSpPr>
            <p:cNvPr id="344" name="Google Shape;344;g1fe6b2088b6_0_62"/>
            <p:cNvSpPr/>
            <p:nvPr/>
          </p:nvSpPr>
          <p:spPr>
            <a:xfrm>
              <a:off x="10093237" y="4059707"/>
              <a:ext cx="10516" cy="13670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5" name="Google Shape;345;g1fe6b2088b6_0_62"/>
            <p:cNvSpPr/>
            <p:nvPr/>
          </p:nvSpPr>
          <p:spPr>
            <a:xfrm>
              <a:off x="9437351" y="4163399"/>
              <a:ext cx="1111242" cy="543487"/>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6" name="Google Shape;346;g1fe6b2088b6_0_62"/>
            <p:cNvSpPr/>
            <p:nvPr/>
          </p:nvSpPr>
          <p:spPr>
            <a:xfrm>
              <a:off x="8561119" y="3522037"/>
              <a:ext cx="578406" cy="540152"/>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7" name="Google Shape;347;g1fe6b2088b6_0_62"/>
            <p:cNvSpPr/>
            <p:nvPr/>
          </p:nvSpPr>
          <p:spPr>
            <a:xfrm>
              <a:off x="8846581" y="4059848"/>
              <a:ext cx="10516" cy="130036"/>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8" name="Google Shape;348;g1fe6b2088b6_0_62"/>
            <p:cNvSpPr/>
            <p:nvPr/>
          </p:nvSpPr>
          <p:spPr>
            <a:xfrm>
              <a:off x="8260193" y="4187377"/>
              <a:ext cx="1041131" cy="436790"/>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9" name="Google Shape;349;g1fe6b2088b6_0_62"/>
            <p:cNvSpPr/>
            <p:nvPr/>
          </p:nvSpPr>
          <p:spPr>
            <a:xfrm>
              <a:off x="7319574" y="3522037"/>
              <a:ext cx="578406" cy="540152"/>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0" name="Google Shape;350;g1fe6b2088b6_0_62"/>
            <p:cNvSpPr/>
            <p:nvPr/>
          </p:nvSpPr>
          <p:spPr>
            <a:xfrm>
              <a:off x="7604598" y="4059433"/>
              <a:ext cx="10516" cy="150042"/>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1" name="Google Shape;351;g1fe6b2088b6_0_62"/>
            <p:cNvSpPr/>
            <p:nvPr/>
          </p:nvSpPr>
          <p:spPr>
            <a:xfrm>
              <a:off x="6949036" y="4163399"/>
              <a:ext cx="1111242" cy="460129"/>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2" name="Google Shape;352;g1fe6b2088b6_0_62"/>
            <p:cNvSpPr/>
            <p:nvPr/>
          </p:nvSpPr>
          <p:spPr>
            <a:xfrm>
              <a:off x="7700311" y="2151000"/>
              <a:ext cx="1805330" cy="1096976"/>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3" name="Google Shape;353;g1fe6b2088b6_0_62"/>
            <p:cNvSpPr/>
            <p:nvPr/>
          </p:nvSpPr>
          <p:spPr>
            <a:xfrm>
              <a:off x="8501951" y="2410229"/>
              <a:ext cx="1454780" cy="1000282"/>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54" name="Google Shape;354;g1fe6b2088b6_0_62"/>
          <p:cNvSpPr txBox="1"/>
          <p:nvPr/>
        </p:nvSpPr>
        <p:spPr>
          <a:xfrm>
            <a:off x="656375" y="2124250"/>
            <a:ext cx="6982200" cy="3632100"/>
          </a:xfrm>
          <a:prstGeom prst="rect">
            <a:avLst/>
          </a:prstGeom>
          <a:noFill/>
          <a:ln>
            <a:noFill/>
          </a:ln>
        </p:spPr>
        <p:txBody>
          <a:bodyPr spcFirstLastPara="1" wrap="square" lIns="91425" tIns="45700" rIns="91425" bIns="45700" anchor="t" anchorCtr="0">
            <a:noAutofit/>
          </a:bodyPr>
          <a:lstStyle/>
          <a:p>
            <a:pPr lvl="0" indent="-127000">
              <a:buClr>
                <a:schemeClr val="dk1"/>
              </a:buClr>
              <a:buSzPts val="2000"/>
              <a:buFont typeface="Arial"/>
              <a:buChar char="•"/>
              <a:defRPr>
                <a:solidFill>
                  <a:schemeClr val="dk1"/>
                </a:solidFill>
                <a:latin typeface="Calibri"/>
                <a:ea typeface="Calibri"/>
                <a:cs typeface="Calibri"/>
                <a:sym typeface="Calibri"/>
              </a:defRPr>
            </a:pPr>
            <a:r>
              <a:rPr lang="es-ES" sz="2000" b="1"/>
              <a:t>4. Quieres crear un mapa mental y trabajar en él junto con algunos compañeros. ¿Qué solución digital es más útil? </a:t>
            </a:r>
            <a:r>
              <a:rPr lang="es-ES" sz="1600"/>
              <a:t>(1 respuesta correcta)</a:t>
            </a:r>
            <a:endParaRPr lang="es-ES"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lang="es-ES" sz="1600" b="0" i="0" u="none" strike="noStrike" cap="none">
              <a:solidFill>
                <a:schemeClr val="dk1"/>
              </a:solidFill>
              <a:latin typeface="Calibri"/>
              <a:ea typeface="Calibri"/>
              <a:cs typeface="Calibri"/>
              <a:sym typeface="Calibri"/>
            </a:endParaRPr>
          </a:p>
          <a:p>
            <a:pPr marL="431999" lvl="2" indent="-143998">
              <a:buClr>
                <a:schemeClr val="dk1"/>
              </a:buClr>
              <a:buSzPts val="1600"/>
              <a:buFont typeface="Arial"/>
              <a:buChar char="•"/>
              <a:defRPr sz="1600">
                <a:solidFill>
                  <a:schemeClr val="dk1"/>
                </a:solidFill>
                <a:latin typeface="Calibri"/>
                <a:ea typeface="Calibri"/>
                <a:cs typeface="Calibri"/>
                <a:sym typeface="Calibri"/>
              </a:defRPr>
            </a:pPr>
            <a:r>
              <a:rPr lang="es-ES"/>
              <a:t>Cualquier herramienta digital para dibujar mapas mentales.</a:t>
            </a:r>
          </a:p>
          <a:p>
            <a:pPr marL="431999" lvl="2" indent="-143998">
              <a:buClr>
                <a:schemeClr val="dk1"/>
              </a:buClr>
              <a:buSzPts val="1600"/>
              <a:buFont typeface="Arial"/>
              <a:buChar char="•"/>
              <a:defRPr sz="1600">
                <a:solidFill>
                  <a:schemeClr val="dk1"/>
                </a:solidFill>
                <a:latin typeface="Calibri"/>
                <a:ea typeface="Calibri"/>
                <a:cs typeface="Calibri"/>
                <a:sym typeface="Calibri"/>
              </a:defRPr>
            </a:pPr>
            <a:r>
              <a:rPr lang="es-ES">
                <a:solidFill>
                  <a:srgbClr val="F5911B"/>
                </a:solidFill>
              </a:rPr>
              <a:t>Una herramienta que permite compartir mapas, preferiblemente síncronos.</a:t>
            </a:r>
          </a:p>
          <a:p>
            <a:pPr marL="431999" lvl="2" indent="-143998">
              <a:buClr>
                <a:schemeClr val="dk1"/>
              </a:buClr>
              <a:buSzPts val="1600"/>
              <a:buFont typeface="Arial"/>
              <a:buChar char="•"/>
              <a:defRPr sz="1600">
                <a:solidFill>
                  <a:schemeClr val="dk1"/>
                </a:solidFill>
                <a:latin typeface="Calibri"/>
                <a:ea typeface="Calibri"/>
                <a:cs typeface="Calibri"/>
                <a:sym typeface="Calibri"/>
              </a:defRPr>
            </a:pPr>
            <a:r>
              <a:rPr lang="es-ES"/>
              <a:t>Una herramienta que permite compartir mapas, preferiblemente asíncronos.</a:t>
            </a:r>
            <a:endParaRPr lang="es-ES" sz="1400" b="0" i="0" u="none" strike="noStrike" cap="none">
              <a:solidFill>
                <a:srgbClr val="000000"/>
              </a:solidFill>
              <a:latin typeface="Arial"/>
              <a:ea typeface="Arial"/>
              <a:cs typeface="Arial"/>
              <a:sym typeface="Arial"/>
            </a:endParaRPr>
          </a:p>
          <a:p>
            <a:pPr marL="288001" lvl="2">
              <a:buClr>
                <a:schemeClr val="dk1"/>
              </a:buClr>
              <a:buSzPts val="1600"/>
              <a:defRPr sz="1600">
                <a:solidFill>
                  <a:schemeClr val="dk1"/>
                </a:solidFill>
                <a:latin typeface="Calibri"/>
                <a:ea typeface="Calibri"/>
                <a:cs typeface="Calibri"/>
                <a:sym typeface="Calibri"/>
              </a:defRPr>
            </a:pPr>
            <a:endParaRPr sz="1400" b="0" i="0" u="none" strike="noStrike" cap="none">
              <a:solidFill>
                <a:srgbClr val="000000"/>
              </a:solidFill>
              <a:latin typeface="Arial"/>
              <a:ea typeface="Arial"/>
              <a:cs typeface="Arial"/>
              <a:sym typeface="Arial"/>
            </a:endParaRPr>
          </a:p>
        </p:txBody>
      </p:sp>
      <p:sp>
        <p:nvSpPr>
          <p:cNvPr id="355" name="Google Shape;355;g1fe6b2088b6_0_62"/>
          <p:cNvSpPr txBox="1"/>
          <p:nvPr/>
        </p:nvSpPr>
        <p:spPr>
          <a:xfrm>
            <a:off x="523240" y="1250839"/>
            <a:ext cx="4458300" cy="400200"/>
          </a:xfrm>
          <a:prstGeom prst="rect">
            <a:avLst/>
          </a:prstGeom>
          <a:noFill/>
          <a:ln>
            <a:noFill/>
          </a:ln>
        </p:spPr>
        <p:txBody>
          <a:bodyPr spcFirstLastPara="1" wrap="square" lIns="91425" tIns="45700" rIns="91425" bIns="45700" anchor="t" anchorCtr="0">
            <a:spAutoFit/>
          </a:bodyPr>
          <a:lstStyle/>
          <a:p>
            <a:pPr marL="107999" marR="0" lvl="0" indent="0" algn="l" rtl="0">
              <a:lnSpc>
                <a:spcPct val="100000"/>
              </a:lnSpc>
              <a:spcBef>
                <a:spcPts val="0"/>
              </a:spcBef>
              <a:spcAft>
                <a:spcPts val="0"/>
              </a:spcAft>
              <a:buClr>
                <a:srgbClr val="000000"/>
              </a:buClr>
              <a:buSzPts val="2000"/>
              <a:buFont typeface="Arial"/>
              <a:buNone/>
              <a:defRPr sz="2000">
                <a:solidFill>
                  <a:schemeClr val="dk1"/>
                </a:solidFill>
                <a:latin typeface="Calibri"/>
                <a:ea typeface="Calibri"/>
                <a:cs typeface="Calibri"/>
                <a:sym typeface="Calibri"/>
              </a:defRPr>
            </a:pPr>
            <a:r>
              <a:t>Aquí están las respuestas:</a:t>
            </a:r>
            <a:endParaRPr sz="1400" b="0" i="0" u="none" strike="noStrike" cap="none">
              <a:solidFill>
                <a:srgbClr val="000000"/>
              </a:solidFill>
              <a:latin typeface="Arial"/>
              <a:ea typeface="Arial"/>
              <a:cs typeface="Arial"/>
              <a:sym typeface="Arial"/>
            </a:endParaRPr>
          </a:p>
        </p:txBody>
      </p:sp>
      <p:sp>
        <p:nvSpPr>
          <p:cNvPr id="356" name="Google Shape;356;g1fe6b2088b6_0_62"/>
          <p:cNvSpPr/>
          <p:nvPr/>
        </p:nvSpPr>
        <p:spPr>
          <a:xfrm>
            <a:off x="451028" y="669816"/>
            <a:ext cx="3739231"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7999" marR="0" lvl="0" indent="0" algn="l" rtl="0">
              <a:lnSpc>
                <a:spcPct val="90000"/>
              </a:lnSpc>
              <a:spcBef>
                <a:spcPts val="0"/>
              </a:spcBef>
              <a:spcAft>
                <a:spcPts val="0"/>
              </a:spcAft>
              <a:buClr>
                <a:srgbClr val="000000"/>
              </a:buClr>
              <a:buSzPts val="2000"/>
              <a:buFont typeface="Arial"/>
              <a:buNone/>
              <a:defRPr sz="2000" b="1">
                <a:solidFill>
                  <a:srgbClr val="FFFFFF"/>
                </a:solidFill>
                <a:latin typeface="Calibri"/>
                <a:ea typeface="Calibri"/>
                <a:cs typeface="Calibri"/>
                <a:sym typeface="Calibri"/>
              </a:defRPr>
            </a:pPr>
            <a:r>
              <a:rPr lang="en-GB"/>
              <a:t>Soluciones del test unitario</a:t>
            </a:r>
            <a:endParaRPr lang="en-GB" sz="2000" b="1" i="0" u="none" strike="noStrike" cap="none">
              <a:solidFill>
                <a:srgbClr val="FFFFFF"/>
              </a:solidFill>
              <a:latin typeface="Calibri"/>
              <a:ea typeface="Calibri"/>
              <a:cs typeface="Calibri"/>
              <a:sym typeface="Calibri"/>
            </a:endParaRPr>
          </a:p>
        </p:txBody>
      </p:sp>
      <p:cxnSp>
        <p:nvCxnSpPr>
          <p:cNvPr id="357" name="Google Shape;357;g1fe6b2088b6_0_62"/>
          <p:cNvCxnSpPr/>
          <p:nvPr/>
        </p:nvCxnSpPr>
        <p:spPr>
          <a:xfrm>
            <a:off x="8617789" y="3631149"/>
            <a:ext cx="1378200" cy="0"/>
          </a:xfrm>
          <a:prstGeom prst="straightConnector1">
            <a:avLst/>
          </a:prstGeom>
          <a:noFill/>
          <a:ln w="9525" cap="flat" cmpd="sng">
            <a:solidFill>
              <a:srgbClr val="F5911B"/>
            </a:solidFill>
            <a:prstDash val="dash"/>
            <a:round/>
            <a:headEnd type="none" w="sm" len="sm"/>
            <a:tailEnd type="none" w="sm" len="sm"/>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cxnSp>
        <p:nvCxnSpPr>
          <p:cNvPr id="49" name="Google Shape;49;p2"/>
          <p:cNvCxnSpPr/>
          <p:nvPr/>
        </p:nvCxnSpPr>
        <p:spPr>
          <a:xfrm>
            <a:off x="528320" y="3631149"/>
            <a:ext cx="6047970" cy="0"/>
          </a:xfrm>
          <a:prstGeom prst="straightConnector1">
            <a:avLst/>
          </a:prstGeom>
          <a:noFill/>
          <a:ln w="9525" cap="flat" cmpd="sng">
            <a:solidFill>
              <a:srgbClr val="F5911B"/>
            </a:solidFill>
            <a:prstDash val="dash"/>
            <a:round/>
            <a:headEnd type="none" w="sm" len="sm"/>
            <a:tailEnd type="none" w="sm" len="sm"/>
          </a:ln>
        </p:spPr>
      </p:cxnSp>
      <p:sp>
        <p:nvSpPr>
          <p:cNvPr id="50" name="Google Shape;50;p2"/>
          <p:cNvSpPr txBox="1"/>
          <p:nvPr/>
        </p:nvSpPr>
        <p:spPr>
          <a:xfrm>
            <a:off x="675242" y="3067289"/>
            <a:ext cx="6301150" cy="338554"/>
          </a:xfrm>
          <a:prstGeom prst="rect">
            <a:avLst/>
          </a:prstGeom>
          <a:noFill/>
          <a:ln>
            <a:noFill/>
          </a:ln>
        </p:spPr>
        <p:txBody>
          <a:bodyPr spcFirstLastPara="1" wrap="square" lIns="91425" tIns="45700" rIns="91425" bIns="45700" anchor="t" anchorCtr="0">
            <a:spAutoFit/>
          </a:bodyPr>
          <a:lstStyle/>
          <a:p>
            <a:pPr marL="216000" marR="0" lvl="0" indent="0" algn="l" rtl="0">
              <a:lnSpc>
                <a:spcPct val="100000"/>
              </a:lnSpc>
              <a:spcBef>
                <a:spcPts val="0"/>
              </a:spcBef>
              <a:spcAft>
                <a:spcPts val="0"/>
              </a:spcAft>
              <a:buClr>
                <a:srgbClr val="000000"/>
              </a:buClr>
              <a:buSzPts val="1600"/>
              <a:buFont typeface="Arial"/>
              <a:buNone/>
              <a:defRPr sz="1600">
                <a:solidFill>
                  <a:schemeClr val="dk1"/>
                </a:solidFill>
                <a:latin typeface="Calibri"/>
                <a:ea typeface="Calibri"/>
                <a:cs typeface="Calibri"/>
                <a:sym typeface="Calibri"/>
              </a:defRPr>
            </a:pPr>
            <a:r>
              <a:t>Ref. DigCompEdu Área 1: Compromiso profesional</a:t>
            </a:r>
            <a:endParaRPr sz="1400" b="0" i="0" u="none" strike="noStrike" cap="none">
              <a:solidFill>
                <a:srgbClr val="000000"/>
              </a:solidFill>
              <a:latin typeface="Arial"/>
              <a:ea typeface="Arial"/>
              <a:cs typeface="Arial"/>
              <a:sym typeface="Arial"/>
            </a:endParaRPr>
          </a:p>
        </p:txBody>
      </p:sp>
      <p:sp>
        <p:nvSpPr>
          <p:cNvPr id="51" name="Google Shape;51;p2"/>
          <p:cNvSpPr txBox="1"/>
          <p:nvPr/>
        </p:nvSpPr>
        <p:spPr>
          <a:xfrm>
            <a:off x="675241" y="3740993"/>
            <a:ext cx="2669911" cy="461665"/>
          </a:xfrm>
          <a:prstGeom prst="rect">
            <a:avLst/>
          </a:prstGeom>
          <a:noFill/>
          <a:ln>
            <a:noFill/>
          </a:ln>
        </p:spPr>
        <p:txBody>
          <a:bodyPr spcFirstLastPara="1" wrap="square" lIns="91425" tIns="45700" rIns="91425" bIns="45700" anchor="t" anchorCtr="0">
            <a:spAutoFit/>
          </a:bodyPr>
          <a:lstStyle/>
          <a:p>
            <a:pPr marL="216000" marR="0" lvl="0" indent="0" algn="l" rtl="0">
              <a:lnSpc>
                <a:spcPct val="100000"/>
              </a:lnSpc>
              <a:spcBef>
                <a:spcPts val="0"/>
              </a:spcBef>
              <a:spcAft>
                <a:spcPts val="0"/>
              </a:spcAft>
              <a:buClr>
                <a:srgbClr val="000000"/>
              </a:buClr>
              <a:buSzPts val="2400"/>
              <a:buFont typeface="Arial"/>
              <a:buNone/>
              <a:defRPr sz="2400">
                <a:latin typeface="Calibri"/>
                <a:ea typeface="Calibri"/>
                <a:cs typeface="Calibri"/>
                <a:sym typeface="Calibri"/>
              </a:defRPr>
            </a:pPr>
            <a:r>
              <a:rPr>
                <a:solidFill>
                  <a:schemeClr val="dk1"/>
                </a:solidFill>
              </a:rPr>
              <a:t>Socio: </a:t>
            </a:r>
            <a:r>
              <a:rPr>
                <a:solidFill>
                  <a:srgbClr val="F5911B"/>
                </a:solidFill>
              </a:rPr>
              <a:t>IAL FVG</a:t>
            </a:r>
            <a:endParaRPr sz="1400" b="0" i="0" u="none" strike="noStrike" cap="none">
              <a:solidFill>
                <a:srgbClr val="000000"/>
              </a:solidFill>
              <a:latin typeface="Arial"/>
              <a:ea typeface="Arial"/>
              <a:cs typeface="Arial"/>
              <a:sym typeface="Arial"/>
            </a:endParaRPr>
          </a:p>
        </p:txBody>
      </p:sp>
      <p:grpSp>
        <p:nvGrpSpPr>
          <p:cNvPr id="52" name="Google Shape;52;p2"/>
          <p:cNvGrpSpPr/>
          <p:nvPr/>
        </p:nvGrpSpPr>
        <p:grpSpPr>
          <a:xfrm>
            <a:off x="7604644" y="2127843"/>
            <a:ext cx="3600000" cy="2556000"/>
            <a:chOff x="6949036" y="2151000"/>
            <a:chExt cx="3600000" cy="2556000"/>
          </a:xfrm>
        </p:grpSpPr>
        <p:sp>
          <p:nvSpPr>
            <p:cNvPr id="53" name="Google Shape;53;p2"/>
            <p:cNvSpPr/>
            <p:nvPr/>
          </p:nvSpPr>
          <p:spPr>
            <a:xfrm>
              <a:off x="9807925"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905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baseline="-25000">
                <a:solidFill>
                  <a:schemeClr val="dk1"/>
                </a:solidFill>
                <a:latin typeface="Calibri"/>
                <a:ea typeface="Calibri"/>
                <a:cs typeface="Calibri"/>
                <a:sym typeface="Calibri"/>
              </a:endParaRPr>
            </a:p>
          </p:txBody>
        </p:sp>
        <p:sp>
          <p:nvSpPr>
            <p:cNvPr id="54" name="Google Shape;54;p2"/>
            <p:cNvSpPr/>
            <p:nvPr/>
          </p:nvSpPr>
          <p:spPr>
            <a:xfrm>
              <a:off x="10093237" y="4059707"/>
              <a:ext cx="10521" cy="136735"/>
            </a:xfrm>
            <a:custGeom>
              <a:avLst/>
              <a:gdLst/>
              <a:ahLst/>
              <a:cxnLst/>
              <a:rect l="l" t="t" r="r" b="b"/>
              <a:pathLst>
                <a:path w="10813" h="147789" extrusionOk="0">
                  <a:moveTo>
                    <a:pt x="5914" y="5914"/>
                  </a:moveTo>
                  <a:lnTo>
                    <a:pt x="5914" y="143250"/>
                  </a:lnTo>
                </a:path>
              </a:pathLst>
            </a:custGeom>
            <a:noFill/>
            <a:ln w="1905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5" name="Google Shape;55;p2"/>
            <p:cNvSpPr/>
            <p:nvPr/>
          </p:nvSpPr>
          <p:spPr>
            <a:xfrm>
              <a:off x="9437351" y="4163399"/>
              <a:ext cx="1111685" cy="543601"/>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905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 name="Google Shape;56;p2"/>
            <p:cNvSpPr/>
            <p:nvPr/>
          </p:nvSpPr>
          <p:spPr>
            <a:xfrm>
              <a:off x="8561119" y="3522037"/>
              <a:ext cx="578638" cy="540267"/>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905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7" name="Google Shape;57;p2"/>
            <p:cNvSpPr/>
            <p:nvPr/>
          </p:nvSpPr>
          <p:spPr>
            <a:xfrm>
              <a:off x="8846581" y="4059848"/>
              <a:ext cx="10521" cy="130064"/>
            </a:xfrm>
            <a:custGeom>
              <a:avLst/>
              <a:gdLst/>
              <a:ahLst/>
              <a:cxnLst/>
              <a:rect l="l" t="t" r="r" b="b"/>
              <a:pathLst>
                <a:path w="10813" h="140580" extrusionOk="0">
                  <a:moveTo>
                    <a:pt x="5761" y="5761"/>
                  </a:moveTo>
                  <a:lnTo>
                    <a:pt x="5761" y="136176"/>
                  </a:lnTo>
                </a:path>
              </a:pathLst>
            </a:custGeom>
            <a:noFill/>
            <a:ln w="1905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 name="Google Shape;58;p2"/>
            <p:cNvSpPr/>
            <p:nvPr/>
          </p:nvSpPr>
          <p:spPr>
            <a:xfrm>
              <a:off x="8260193" y="4187377"/>
              <a:ext cx="1041547" cy="436883"/>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905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 name="Google Shape;59;p2"/>
            <p:cNvSpPr/>
            <p:nvPr/>
          </p:nvSpPr>
          <p:spPr>
            <a:xfrm>
              <a:off x="7319574"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905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0" name="Google Shape;60;p2"/>
            <p:cNvSpPr/>
            <p:nvPr/>
          </p:nvSpPr>
          <p:spPr>
            <a:xfrm>
              <a:off x="7604598" y="4059433"/>
              <a:ext cx="10521" cy="150074"/>
            </a:xfrm>
            <a:custGeom>
              <a:avLst/>
              <a:gdLst/>
              <a:ahLst/>
              <a:cxnLst/>
              <a:rect l="l" t="t" r="r" b="b"/>
              <a:pathLst>
                <a:path w="10813" h="162208" extrusionOk="0">
                  <a:moveTo>
                    <a:pt x="6210" y="6210"/>
                  </a:moveTo>
                  <a:lnTo>
                    <a:pt x="6210" y="157964"/>
                  </a:lnTo>
                </a:path>
              </a:pathLst>
            </a:custGeom>
            <a:noFill/>
            <a:ln w="1905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 name="Google Shape;61;p2"/>
            <p:cNvSpPr/>
            <p:nvPr/>
          </p:nvSpPr>
          <p:spPr>
            <a:xfrm>
              <a:off x="6949036" y="4163399"/>
              <a:ext cx="1111685" cy="460227"/>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905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 name="Google Shape;62;p2"/>
            <p:cNvSpPr/>
            <p:nvPr/>
          </p:nvSpPr>
          <p:spPr>
            <a:xfrm>
              <a:off x="7700311" y="2151000"/>
              <a:ext cx="1806049" cy="1097208"/>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905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3" name="Google Shape;63;p2"/>
            <p:cNvSpPr/>
            <p:nvPr/>
          </p:nvSpPr>
          <p:spPr>
            <a:xfrm>
              <a:off x="8501951" y="2410229"/>
              <a:ext cx="1455360" cy="1000494"/>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905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64" name="Google Shape;64;p2"/>
          <p:cNvSpPr/>
          <p:nvPr/>
        </p:nvSpPr>
        <p:spPr>
          <a:xfrm>
            <a:off x="655319" y="2127843"/>
            <a:ext cx="5920971" cy="924610"/>
          </a:xfrm>
          <a:prstGeom prst="roundRect">
            <a:avLst>
              <a:gd name="adj" fmla="val 50000"/>
            </a:avLst>
          </a:prstGeom>
          <a:solidFill>
            <a:srgbClr val="F5911B"/>
          </a:solidFill>
          <a:ln>
            <a:noFill/>
          </a:ln>
        </p:spPr>
        <p:txBody>
          <a:bodyPr spcFirstLastPara="1" wrap="square" lIns="91425" tIns="45700" rIns="91425" bIns="45700" anchor="ctr" anchorCtr="0">
            <a:noAutofit/>
          </a:bodyPr>
          <a:lstStyle/>
          <a:p>
            <a:pPr marL="144000" lvl="0">
              <a:buSzPts val="2800"/>
              <a:defRPr sz="1800" b="1">
                <a:solidFill>
                  <a:schemeClr val="lt1"/>
                </a:solidFill>
                <a:latin typeface="Calibri"/>
                <a:ea typeface="Calibri"/>
                <a:cs typeface="Calibri"/>
                <a:sym typeface="Calibri"/>
              </a:defRPr>
            </a:pPr>
            <a:r>
              <a:t>Gestión de aulas: mantener a la audiencia involucrada en el aula virtual — Mapas mentales digitales para la colaboración profesional</a:t>
            </a:r>
            <a:endParaRPr sz="1800" b="1" i="0" u="none" strike="noStrike" cap="none">
              <a:solidFill>
                <a:schemeClr val="lt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48"/>
          <p:cNvSpPr/>
          <p:nvPr/>
        </p:nvSpPr>
        <p:spPr>
          <a:xfrm>
            <a:off x="451029" y="669816"/>
            <a:ext cx="5541398"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lvl="0">
              <a:lnSpc>
                <a:spcPct val="90000"/>
              </a:lnSpc>
              <a:buSzPts val="2000"/>
              <a:defRPr sz="2000" b="1">
                <a:solidFill>
                  <a:srgbClr val="FFFFFF"/>
                </a:solidFill>
                <a:latin typeface="Calibri"/>
                <a:ea typeface="Calibri"/>
                <a:cs typeface="Calibri"/>
                <a:sym typeface="Calibri"/>
              </a:defRPr>
            </a:pPr>
            <a:r>
              <a:t>2. Colaborando con mapas mentales digitales</a:t>
            </a:r>
            <a:endParaRPr sz="1400" b="0" i="0" u="none" strike="noStrike" cap="none">
              <a:solidFill>
                <a:srgbClr val="000000"/>
              </a:solidFill>
              <a:latin typeface="Arial"/>
              <a:ea typeface="Arial"/>
              <a:cs typeface="Arial"/>
              <a:sym typeface="Arial"/>
            </a:endParaRPr>
          </a:p>
        </p:txBody>
      </p:sp>
      <p:sp>
        <p:nvSpPr>
          <p:cNvPr id="363" name="Google Shape;363;p48"/>
          <p:cNvSpPr txBox="1"/>
          <p:nvPr/>
        </p:nvSpPr>
        <p:spPr>
          <a:xfrm>
            <a:off x="523240" y="1250839"/>
            <a:ext cx="4635356" cy="400110"/>
          </a:xfrm>
          <a:prstGeom prst="rect">
            <a:avLst/>
          </a:prstGeom>
          <a:noFill/>
          <a:ln>
            <a:noFill/>
          </a:ln>
        </p:spPr>
        <p:txBody>
          <a:bodyPr spcFirstLastPara="1" wrap="square" lIns="91425" tIns="45700" rIns="91425" bIns="45700" anchor="t" anchorCtr="0">
            <a:spAutoFit/>
          </a:bodyPr>
          <a:lstStyle/>
          <a:p>
            <a:pPr marL="108000" marR="0" lvl="0" indent="0" algn="l" rtl="0">
              <a:lnSpc>
                <a:spcPct val="100000"/>
              </a:lnSpc>
              <a:spcBef>
                <a:spcPts val="0"/>
              </a:spcBef>
              <a:spcAft>
                <a:spcPts val="0"/>
              </a:spcAft>
              <a:buClr>
                <a:srgbClr val="000000"/>
              </a:buClr>
              <a:buSzPts val="2000"/>
              <a:buFont typeface="Arial"/>
              <a:buNone/>
              <a:defRPr sz="2000">
                <a:solidFill>
                  <a:schemeClr val="dk1"/>
                </a:solidFill>
                <a:latin typeface="Calibri"/>
                <a:ea typeface="Calibri"/>
                <a:cs typeface="Calibri"/>
                <a:sym typeface="Calibri"/>
              </a:defRPr>
            </a:pPr>
            <a:r>
              <a:t>2.1 Introducción</a:t>
            </a:r>
            <a:endParaRPr sz="2000" b="0" i="0" u="none" strike="noStrike" cap="none">
              <a:solidFill>
                <a:schemeClr val="dk1"/>
              </a:solidFill>
              <a:latin typeface="Calibri"/>
              <a:ea typeface="Calibri"/>
              <a:cs typeface="Calibri"/>
              <a:sym typeface="Calibri"/>
            </a:endParaRPr>
          </a:p>
        </p:txBody>
      </p:sp>
      <p:sp>
        <p:nvSpPr>
          <p:cNvPr id="364" name="Google Shape;364;p48"/>
          <p:cNvSpPr txBox="1"/>
          <p:nvPr/>
        </p:nvSpPr>
        <p:spPr>
          <a:xfrm>
            <a:off x="731838" y="1750443"/>
            <a:ext cx="6600615" cy="3839477"/>
          </a:xfrm>
          <a:prstGeom prst="rect">
            <a:avLst/>
          </a:prstGeom>
          <a:noFill/>
          <a:ln>
            <a:noFill/>
          </a:ln>
        </p:spPr>
        <p:txBody>
          <a:bodyPr spcFirstLastPara="1" wrap="square" lIns="91425" tIns="45700" rIns="91425" bIns="45700" anchor="t" anchorCtr="0">
            <a:noAutofit/>
          </a:bodyPr>
          <a:lstStyle/>
          <a:p>
            <a:pPr marL="284400" lvl="0" algn="just">
              <a:lnSpc>
                <a:spcPct val="120000"/>
              </a:lnSpc>
              <a:buSzPts val="1600"/>
              <a:defRPr sz="1600">
                <a:solidFill>
                  <a:schemeClr val="dk1"/>
                </a:solidFill>
                <a:latin typeface="Calibri"/>
                <a:ea typeface="Calibri"/>
                <a:cs typeface="Calibri"/>
                <a:sym typeface="Calibri"/>
              </a:defRPr>
            </a:pPr>
            <a:r>
              <a:t>Hasta ahora ha</a:t>
            </a:r>
            <a:r>
              <a:rPr lang="es-ES"/>
              <a:t>s</a:t>
            </a:r>
            <a:r>
              <a:t> visto cómo los mapas mentales pueden ser útiles en varias actividades realizadas por una sola persona.</a:t>
            </a:r>
          </a:p>
          <a:p>
            <a:pPr marL="284400" lvl="0" algn="just">
              <a:lnSpc>
                <a:spcPct val="120000"/>
              </a:lnSpc>
              <a:buSzPts val="1600"/>
            </a:pPr>
            <a:endParaRPr sz="1600">
              <a:solidFill>
                <a:schemeClr val="dk1"/>
              </a:solidFill>
              <a:latin typeface="Calibri"/>
              <a:ea typeface="Calibri"/>
              <a:cs typeface="Calibri"/>
              <a:sym typeface="Calibri"/>
            </a:endParaRPr>
          </a:p>
          <a:p>
            <a:pPr marL="284400" lvl="0" algn="just">
              <a:lnSpc>
                <a:spcPct val="120000"/>
              </a:lnSpc>
              <a:buSzPts val="1600"/>
              <a:defRPr sz="1600">
                <a:latin typeface="Calibri"/>
                <a:ea typeface="Calibri"/>
                <a:cs typeface="Calibri"/>
                <a:sym typeface="Calibri"/>
              </a:defRPr>
            </a:pPr>
            <a:r>
              <a:rPr>
                <a:solidFill>
                  <a:schemeClr val="dk1"/>
                </a:solidFill>
              </a:rPr>
              <a:t>Sin embargo, el potencial de los mapas mentales digitales se maximiza cuando apoyan actividades que requieren </a:t>
            </a:r>
            <a:r>
              <a:rPr>
                <a:solidFill>
                  <a:srgbClr val="F5911B"/>
                </a:solidFill>
              </a:rPr>
              <a:t>colaboración.</a:t>
            </a:r>
          </a:p>
          <a:p>
            <a:pPr marL="284400" lvl="0" algn="just">
              <a:lnSpc>
                <a:spcPct val="120000"/>
              </a:lnSpc>
              <a:buSzPts val="1600"/>
            </a:pPr>
            <a:endParaRPr sz="1600">
              <a:solidFill>
                <a:schemeClr val="dk1"/>
              </a:solidFill>
              <a:latin typeface="Calibri"/>
              <a:ea typeface="Calibri"/>
              <a:cs typeface="Calibri"/>
              <a:sym typeface="Calibri"/>
            </a:endParaRPr>
          </a:p>
          <a:p>
            <a:pPr marL="284400" lvl="0" algn="just">
              <a:lnSpc>
                <a:spcPct val="120000"/>
              </a:lnSpc>
              <a:buSzPts val="1600"/>
              <a:defRPr sz="1600">
                <a:latin typeface="Calibri"/>
                <a:ea typeface="Calibri"/>
                <a:cs typeface="Calibri"/>
                <a:sym typeface="Calibri"/>
              </a:defRPr>
            </a:pPr>
            <a:r>
              <a:rPr>
                <a:solidFill>
                  <a:schemeClr val="dk1"/>
                </a:solidFill>
              </a:rPr>
              <a:t>Probablemente puedas imaginar cómo pueden ser útiles en la lluvia de </a:t>
            </a:r>
            <a:r>
              <a:rPr>
                <a:solidFill>
                  <a:srgbClr val="F5911B"/>
                </a:solidFill>
              </a:rPr>
              <a:t>ideas grupal</a:t>
            </a:r>
            <a:r>
              <a:rPr>
                <a:solidFill>
                  <a:schemeClr val="dk1"/>
                </a:solidFill>
              </a:rPr>
              <a:t>: ese es su uso típico y más inmediato.</a:t>
            </a:r>
          </a:p>
          <a:p>
            <a:pPr marL="284400" lvl="0" algn="just">
              <a:lnSpc>
                <a:spcPct val="120000"/>
              </a:lnSpc>
              <a:buSzPts val="1600"/>
            </a:pPr>
            <a:endParaRPr sz="1600">
              <a:solidFill>
                <a:schemeClr val="dk1"/>
              </a:solidFill>
              <a:latin typeface="Calibri"/>
              <a:ea typeface="Calibri"/>
              <a:cs typeface="Calibri"/>
              <a:sym typeface="Calibri"/>
            </a:endParaRPr>
          </a:p>
          <a:p>
            <a:pPr marL="284400" lvl="0" algn="just">
              <a:lnSpc>
                <a:spcPct val="120000"/>
              </a:lnSpc>
              <a:buSzPts val="1600"/>
              <a:defRPr sz="1600">
                <a:latin typeface="Calibri"/>
                <a:ea typeface="Calibri"/>
                <a:cs typeface="Calibri"/>
                <a:sym typeface="Calibri"/>
              </a:defRPr>
            </a:pPr>
            <a:r>
              <a:rPr>
                <a:solidFill>
                  <a:schemeClr val="dk1"/>
                </a:solidFill>
              </a:rPr>
              <a:t>¿Sabe</a:t>
            </a:r>
            <a:r>
              <a:rPr lang="es-ES">
                <a:solidFill>
                  <a:schemeClr val="dk1"/>
                </a:solidFill>
              </a:rPr>
              <a:t>s</a:t>
            </a:r>
            <a:r>
              <a:rPr>
                <a:solidFill>
                  <a:schemeClr val="dk1"/>
                </a:solidFill>
              </a:rPr>
              <a:t> también que mediante el uso de las capacidades adicionales proporcionadas por las herramientas digitales, también puede explotarlas en otras fases de resolución de </a:t>
            </a:r>
            <a:r>
              <a:rPr>
                <a:solidFill>
                  <a:srgbClr val="F5911B"/>
                </a:solidFill>
              </a:rPr>
              <a:t>problemas </a:t>
            </a:r>
            <a:r>
              <a:rPr>
                <a:solidFill>
                  <a:schemeClr val="dk1"/>
                </a:solidFill>
              </a:rPr>
              <a:t>o </a:t>
            </a:r>
            <a:r>
              <a:rPr>
                <a:solidFill>
                  <a:srgbClr val="F5911B"/>
                </a:solidFill>
              </a:rPr>
              <a:t>desarrollo de proyectos</a:t>
            </a:r>
            <a:r>
              <a:rPr>
                <a:solidFill>
                  <a:schemeClr val="dk1"/>
                </a:solidFill>
              </a:rPr>
              <a:t>?</a:t>
            </a:r>
          </a:p>
        </p:txBody>
      </p:sp>
      <p:cxnSp>
        <p:nvCxnSpPr>
          <p:cNvPr id="365" name="Google Shape;365;p48"/>
          <p:cNvCxnSpPr/>
          <p:nvPr/>
        </p:nvCxnSpPr>
        <p:spPr>
          <a:xfrm>
            <a:off x="7522230" y="3605270"/>
            <a:ext cx="1897815" cy="0"/>
          </a:xfrm>
          <a:prstGeom prst="straightConnector1">
            <a:avLst/>
          </a:prstGeom>
          <a:noFill/>
          <a:ln w="9525" cap="flat" cmpd="sng">
            <a:solidFill>
              <a:srgbClr val="F5911B"/>
            </a:solidFill>
            <a:prstDash val="dash"/>
            <a:round/>
            <a:headEnd type="none" w="sm" len="sm"/>
            <a:tailEnd type="none" w="sm" len="sm"/>
          </a:ln>
        </p:spPr>
      </p:cxnSp>
      <p:grpSp>
        <p:nvGrpSpPr>
          <p:cNvPr id="366" name="Google Shape;366;p48"/>
          <p:cNvGrpSpPr/>
          <p:nvPr/>
        </p:nvGrpSpPr>
        <p:grpSpPr>
          <a:xfrm rot="1609073">
            <a:off x="9176772" y="2702348"/>
            <a:ext cx="2493549" cy="1882486"/>
            <a:chOff x="9394402" y="2670894"/>
            <a:chExt cx="2493549" cy="1882486"/>
          </a:xfrm>
        </p:grpSpPr>
        <p:sp>
          <p:nvSpPr>
            <p:cNvPr id="367" name="Google Shape;367;p48"/>
            <p:cNvSpPr/>
            <p:nvPr/>
          </p:nvSpPr>
          <p:spPr>
            <a:xfrm rot="2700000">
              <a:off x="10281288" y="3305049"/>
              <a:ext cx="574903" cy="1030693"/>
            </a:xfrm>
            <a:custGeom>
              <a:avLst/>
              <a:gdLst/>
              <a:ahLst/>
              <a:cxnLst/>
              <a:rect l="l" t="t" r="r" b="b"/>
              <a:pathLst>
                <a:path w="2232248" h="4001999" extrusionOk="0">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rgbClr val="F591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Calibri"/>
                <a:ea typeface="Calibri"/>
                <a:cs typeface="Calibri"/>
                <a:sym typeface="Calibri"/>
              </a:endParaRPr>
            </a:p>
          </p:txBody>
        </p:sp>
        <p:sp>
          <p:nvSpPr>
            <p:cNvPr id="368" name="Google Shape;368;p48"/>
            <p:cNvSpPr/>
            <p:nvPr/>
          </p:nvSpPr>
          <p:spPr>
            <a:xfrm rot="6806729">
              <a:off x="9694119" y="2737384"/>
              <a:ext cx="574903" cy="1030692"/>
            </a:xfrm>
            <a:custGeom>
              <a:avLst/>
              <a:gdLst/>
              <a:ahLst/>
              <a:cxnLst/>
              <a:rect l="l" t="t" r="r" b="b"/>
              <a:pathLst>
                <a:path w="2232248" h="4001999" extrusionOk="0">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rgbClr val="F591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Calibri"/>
                <a:ea typeface="Calibri"/>
                <a:cs typeface="Calibri"/>
                <a:sym typeface="Calibri"/>
              </a:endParaRPr>
            </a:p>
          </p:txBody>
        </p:sp>
        <p:sp>
          <p:nvSpPr>
            <p:cNvPr id="369" name="Google Shape;369;p48"/>
            <p:cNvSpPr/>
            <p:nvPr/>
          </p:nvSpPr>
          <p:spPr>
            <a:xfrm rot="-4545934">
              <a:off x="10602505" y="2560892"/>
              <a:ext cx="574903" cy="1030692"/>
            </a:xfrm>
            <a:custGeom>
              <a:avLst/>
              <a:gdLst/>
              <a:ahLst/>
              <a:cxnLst/>
              <a:rect l="l" t="t" r="r" b="b"/>
              <a:pathLst>
                <a:path w="2232248" h="4001999" extrusionOk="0">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rgbClr val="F591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Calibri"/>
                <a:ea typeface="Calibri"/>
                <a:cs typeface="Calibri"/>
                <a:sym typeface="Calibri"/>
              </a:endParaRPr>
            </a:p>
          </p:txBody>
        </p:sp>
        <p:sp>
          <p:nvSpPr>
            <p:cNvPr id="370" name="Google Shape;370;p48"/>
            <p:cNvSpPr/>
            <p:nvPr/>
          </p:nvSpPr>
          <p:spPr>
            <a:xfrm rot="3781310">
              <a:off x="11010831" y="3548075"/>
              <a:ext cx="574903" cy="1030692"/>
            </a:xfrm>
            <a:custGeom>
              <a:avLst/>
              <a:gdLst/>
              <a:ahLst/>
              <a:cxnLst/>
              <a:rect l="l" t="t" r="r" b="b"/>
              <a:pathLst>
                <a:path w="2232248" h="4001999" extrusionOk="0">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rgbClr val="F591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Calibri"/>
                <a:ea typeface="Calibri"/>
                <a:cs typeface="Calibri"/>
                <a:sym typeface="Calibri"/>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6" name="Google Shape;376;p49"/>
          <p:cNvSpPr txBox="1"/>
          <p:nvPr/>
        </p:nvSpPr>
        <p:spPr>
          <a:xfrm>
            <a:off x="523240" y="1250839"/>
            <a:ext cx="5061250" cy="400110"/>
          </a:xfrm>
          <a:prstGeom prst="rect">
            <a:avLst/>
          </a:prstGeom>
          <a:noFill/>
          <a:ln>
            <a:noFill/>
          </a:ln>
        </p:spPr>
        <p:txBody>
          <a:bodyPr spcFirstLastPara="1" wrap="square" lIns="91425" tIns="45700" rIns="91425" bIns="45700" anchor="t" anchorCtr="0">
            <a:spAutoFit/>
          </a:bodyPr>
          <a:lstStyle/>
          <a:p>
            <a:pPr marL="108000" lvl="0">
              <a:buSzPts val="2000"/>
              <a:defRPr sz="2000">
                <a:solidFill>
                  <a:schemeClr val="dk1"/>
                </a:solidFill>
                <a:latin typeface="Calibri"/>
                <a:ea typeface="Calibri"/>
                <a:cs typeface="Calibri"/>
                <a:sym typeface="Calibri"/>
              </a:defRPr>
            </a:pPr>
            <a:r>
              <a:t>2.2 CASO 1 — Organización de contenidos</a:t>
            </a:r>
            <a:endParaRPr sz="2000" b="0" i="0" u="none" strike="noStrike" cap="none">
              <a:solidFill>
                <a:schemeClr val="dk1"/>
              </a:solidFill>
              <a:latin typeface="Calibri"/>
              <a:ea typeface="Calibri"/>
              <a:cs typeface="Calibri"/>
              <a:sym typeface="Calibri"/>
            </a:endParaRPr>
          </a:p>
        </p:txBody>
      </p:sp>
      <p:sp>
        <p:nvSpPr>
          <p:cNvPr id="377" name="Google Shape;377;p49"/>
          <p:cNvSpPr txBox="1"/>
          <p:nvPr/>
        </p:nvSpPr>
        <p:spPr>
          <a:xfrm>
            <a:off x="731838" y="1759071"/>
            <a:ext cx="6790392" cy="3839477"/>
          </a:xfrm>
          <a:prstGeom prst="rect">
            <a:avLst/>
          </a:prstGeom>
          <a:noFill/>
          <a:ln>
            <a:noFill/>
          </a:ln>
        </p:spPr>
        <p:txBody>
          <a:bodyPr spcFirstLastPara="1" wrap="square" lIns="91425" tIns="45700" rIns="91425" bIns="45700" anchor="t" anchorCtr="0">
            <a:noAutofit/>
          </a:bodyPr>
          <a:lstStyle/>
          <a:p>
            <a:pPr marL="284400" marR="0" lvl="0" indent="0" algn="just" rtl="0">
              <a:lnSpc>
                <a:spcPct val="120000"/>
              </a:lnSpc>
              <a:spcBef>
                <a:spcPts val="0"/>
              </a:spcBef>
              <a:spcAft>
                <a:spcPts val="0"/>
              </a:spcAft>
              <a:buClr>
                <a:srgbClr val="000000"/>
              </a:buClr>
              <a:buSzPts val="1600"/>
              <a:buFont typeface="Arial"/>
              <a:buNone/>
              <a:defRPr sz="1600" b="1">
                <a:solidFill>
                  <a:schemeClr val="dk1"/>
                </a:solidFill>
                <a:latin typeface="Calibri"/>
                <a:ea typeface="Calibri"/>
                <a:cs typeface="Calibri"/>
                <a:sym typeface="Calibri"/>
              </a:defRPr>
            </a:pPr>
            <a:r>
              <a:t>El problema</a:t>
            </a:r>
            <a:endParaRPr sz="1400" b="0" i="0" u="none" strike="noStrike" cap="none">
              <a:solidFill>
                <a:srgbClr val="000000"/>
              </a:solidFill>
              <a:latin typeface="Arial"/>
              <a:ea typeface="Arial"/>
              <a:cs typeface="Arial"/>
              <a:sym typeface="Arial"/>
            </a:endParaRPr>
          </a:p>
          <a:p>
            <a:pPr marL="284400" lvl="0" algn="just">
              <a:lnSpc>
                <a:spcPct val="120000"/>
              </a:lnSpc>
              <a:spcBef>
                <a:spcPts val="600"/>
              </a:spcBef>
              <a:buSzPts val="1600"/>
              <a:defRPr sz="1600">
                <a:solidFill>
                  <a:schemeClr val="dk1"/>
                </a:solidFill>
                <a:latin typeface="Calibri"/>
                <a:ea typeface="Calibri"/>
                <a:cs typeface="Calibri"/>
                <a:sym typeface="Calibri"/>
              </a:defRPr>
            </a:pPr>
            <a:r>
              <a:t>Antonio, Beatri</a:t>
            </a:r>
            <a:r>
              <a:rPr lang="es-ES"/>
              <a:t>z</a:t>
            </a:r>
            <a:r>
              <a:t>, Carlo</a:t>
            </a:r>
            <a:r>
              <a:rPr lang="es-ES"/>
              <a:t>s</a:t>
            </a:r>
            <a:r>
              <a:t> y Daniela habían sido comisionados para implementar un curso de conducción digital «práctica».</a:t>
            </a:r>
          </a:p>
          <a:p>
            <a:pPr marL="284400" lvl="0" algn="just">
              <a:lnSpc>
                <a:spcPct val="120000"/>
              </a:lnSpc>
              <a:spcBef>
                <a:spcPts val="600"/>
              </a:spcBef>
              <a:buSzPts val="1600"/>
              <a:defRPr sz="1600">
                <a:solidFill>
                  <a:schemeClr val="dk1"/>
                </a:solidFill>
                <a:latin typeface="Calibri"/>
                <a:ea typeface="Calibri"/>
                <a:cs typeface="Calibri"/>
                <a:sym typeface="Calibri"/>
              </a:defRPr>
            </a:pPr>
            <a:r>
              <a:t>Habían recibido un </a:t>
            </a:r>
            <a:r>
              <a:rPr b="1"/>
              <a:t>análisis de necesidades </a:t>
            </a:r>
            <a:r>
              <a:t>con una descripción del contexto, los objetivos y el público objetivo. Y también varios </a:t>
            </a:r>
            <a:r>
              <a:rPr b="1"/>
              <a:t>manuales</a:t>
            </a:r>
            <a:r>
              <a:t> a los que hacer referencia, para analizar con el fin de elegir los temas a tratar y definir el detalle del contenido.</a:t>
            </a:r>
          </a:p>
          <a:p>
            <a:pPr marL="284400" lvl="0" algn="just">
              <a:lnSpc>
                <a:spcPct val="120000"/>
              </a:lnSpc>
              <a:spcBef>
                <a:spcPts val="600"/>
              </a:spcBef>
              <a:buSzPts val="1600"/>
              <a:defRPr sz="1600">
                <a:solidFill>
                  <a:schemeClr val="dk1"/>
                </a:solidFill>
                <a:latin typeface="Calibri"/>
                <a:ea typeface="Calibri"/>
                <a:cs typeface="Calibri"/>
                <a:sym typeface="Calibri"/>
              </a:defRPr>
            </a:pPr>
            <a:r>
              <a:t>También podrían contar con la ayuda de un </a:t>
            </a:r>
            <a:r>
              <a:rPr b="1"/>
              <a:t>experto</a:t>
            </a:r>
            <a:r>
              <a:t>, pero por un corto tiempo y a veces que no se podía programar con antelación.</a:t>
            </a:r>
          </a:p>
          <a:p>
            <a:pPr marL="284400" lvl="0" algn="just">
              <a:lnSpc>
                <a:spcPct val="120000"/>
              </a:lnSpc>
              <a:spcBef>
                <a:spcPts val="600"/>
              </a:spcBef>
              <a:buSzPts val="1600"/>
              <a:defRPr sz="1600">
                <a:solidFill>
                  <a:schemeClr val="dk1"/>
                </a:solidFill>
                <a:latin typeface="Calibri"/>
                <a:ea typeface="Calibri"/>
                <a:cs typeface="Calibri"/>
                <a:sym typeface="Calibri"/>
              </a:defRPr>
            </a:pPr>
            <a:r>
              <a:t>Teniendo en cuenta los horarios ocupados de todos, también podían </a:t>
            </a:r>
            <a:r>
              <a:rPr b="1"/>
              <a:t>reunirse solo de vez en cuando</a:t>
            </a:r>
            <a:r>
              <a:t>, y el tiempo era corto: necesitaban construir un equipo y también un sistema para trabajar de manera eficiente.</a:t>
            </a:r>
            <a:endParaRPr sz="1600" b="0" i="0" u="none" strike="noStrike" cap="none">
              <a:solidFill>
                <a:schemeClr val="dk1"/>
              </a:solidFill>
              <a:latin typeface="Calibri"/>
              <a:ea typeface="Calibri"/>
              <a:cs typeface="Calibri"/>
              <a:sym typeface="Calibri"/>
            </a:endParaRPr>
          </a:p>
        </p:txBody>
      </p:sp>
      <p:cxnSp>
        <p:nvCxnSpPr>
          <p:cNvPr id="378" name="Google Shape;378;p49"/>
          <p:cNvCxnSpPr/>
          <p:nvPr/>
        </p:nvCxnSpPr>
        <p:spPr>
          <a:xfrm>
            <a:off x="7522230" y="3605270"/>
            <a:ext cx="1897815" cy="0"/>
          </a:xfrm>
          <a:prstGeom prst="straightConnector1">
            <a:avLst/>
          </a:prstGeom>
          <a:noFill/>
          <a:ln w="9525" cap="flat" cmpd="sng">
            <a:solidFill>
              <a:srgbClr val="F5911B"/>
            </a:solidFill>
            <a:prstDash val="dash"/>
            <a:round/>
            <a:headEnd type="none" w="sm" len="sm"/>
            <a:tailEnd type="none" w="sm" len="sm"/>
          </a:ln>
        </p:spPr>
      </p:cxnSp>
      <p:sp>
        <p:nvSpPr>
          <p:cNvPr id="379" name="Google Shape;379;p49"/>
          <p:cNvSpPr/>
          <p:nvPr/>
        </p:nvSpPr>
        <p:spPr>
          <a:xfrm>
            <a:off x="9734197" y="2760454"/>
            <a:ext cx="1616991" cy="1513649"/>
          </a:xfrm>
          <a:custGeom>
            <a:avLst/>
            <a:gdLst/>
            <a:ahLst/>
            <a:cxnLst/>
            <a:rect l="l" t="t" r="r" b="b"/>
            <a:pathLst>
              <a:path w="3239999" h="3032924" extrusionOk="0">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rgbClr val="F591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Calibri"/>
              <a:ea typeface="Calibri"/>
              <a:cs typeface="Calibri"/>
              <a:sym typeface="Calibri"/>
            </a:endParaRPr>
          </a:p>
        </p:txBody>
      </p:sp>
      <p:sp>
        <p:nvSpPr>
          <p:cNvPr id="7" name="Google Shape;362;p48">
            <a:extLst>
              <a:ext uri="{FF2B5EF4-FFF2-40B4-BE49-F238E27FC236}">
                <a16:creationId xmlns:a16="http://schemas.microsoft.com/office/drawing/2014/main" id="{EF0EDA16-19FA-4DD1-BBC6-BCC9D4E574F5}"/>
              </a:ext>
            </a:extLst>
          </p:cNvPr>
          <p:cNvSpPr/>
          <p:nvPr/>
        </p:nvSpPr>
        <p:spPr>
          <a:xfrm>
            <a:off x="451029" y="669816"/>
            <a:ext cx="5644971"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lvl="0">
              <a:lnSpc>
                <a:spcPct val="90000"/>
              </a:lnSpc>
              <a:buSzPts val="2000"/>
              <a:defRPr sz="2000" b="1">
                <a:solidFill>
                  <a:srgbClr val="FFFFFF"/>
                </a:solidFill>
                <a:latin typeface="Calibri"/>
                <a:ea typeface="Calibri"/>
                <a:cs typeface="Calibri"/>
                <a:sym typeface="Calibri"/>
              </a:defRPr>
            </a:pPr>
            <a:r>
              <a:t>2. Colaborando con mapas mentales digitales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5" name="Google Shape;385;p50"/>
          <p:cNvSpPr txBox="1"/>
          <p:nvPr/>
        </p:nvSpPr>
        <p:spPr>
          <a:xfrm>
            <a:off x="523240" y="1250839"/>
            <a:ext cx="6600614" cy="400110"/>
          </a:xfrm>
          <a:prstGeom prst="rect">
            <a:avLst/>
          </a:prstGeom>
          <a:noFill/>
          <a:ln>
            <a:noFill/>
          </a:ln>
        </p:spPr>
        <p:txBody>
          <a:bodyPr spcFirstLastPara="1" wrap="square" lIns="91425" tIns="45700" rIns="91425" bIns="45700" anchor="t" anchorCtr="0">
            <a:spAutoFit/>
          </a:bodyPr>
          <a:lstStyle/>
          <a:p>
            <a:pPr marL="108000" lvl="0">
              <a:buSzPts val="2000"/>
              <a:defRPr sz="2000">
                <a:solidFill>
                  <a:schemeClr val="dk1"/>
                </a:solidFill>
                <a:latin typeface="Calibri"/>
                <a:ea typeface="Calibri"/>
                <a:cs typeface="Calibri"/>
                <a:sym typeface="Calibri"/>
              </a:defRPr>
            </a:pPr>
            <a:r>
              <a:t>2.3 CASO 1 — Una solución con mapas mentales digitales</a:t>
            </a:r>
            <a:endParaRPr sz="2000" b="0" i="0" u="none" strike="noStrike" cap="none">
              <a:solidFill>
                <a:schemeClr val="dk1"/>
              </a:solidFill>
              <a:latin typeface="Calibri"/>
              <a:ea typeface="Calibri"/>
              <a:cs typeface="Calibri"/>
              <a:sym typeface="Calibri"/>
            </a:endParaRPr>
          </a:p>
        </p:txBody>
      </p:sp>
      <p:sp>
        <p:nvSpPr>
          <p:cNvPr id="386" name="Google Shape;386;p50"/>
          <p:cNvSpPr txBox="1"/>
          <p:nvPr/>
        </p:nvSpPr>
        <p:spPr>
          <a:xfrm>
            <a:off x="731838" y="1793575"/>
            <a:ext cx="6600615" cy="3968868"/>
          </a:xfrm>
          <a:prstGeom prst="rect">
            <a:avLst/>
          </a:prstGeom>
          <a:noFill/>
          <a:ln>
            <a:noFill/>
          </a:ln>
        </p:spPr>
        <p:txBody>
          <a:bodyPr spcFirstLastPara="1" wrap="square" lIns="91425" tIns="45700" rIns="91425" bIns="45700" anchor="t" anchorCtr="0">
            <a:noAutofit/>
          </a:bodyPr>
          <a:lstStyle/>
          <a:p>
            <a:pPr marL="284400" lvl="0" algn="just">
              <a:lnSpc>
                <a:spcPct val="120000"/>
              </a:lnSpc>
              <a:buSzPts val="1600"/>
              <a:defRPr sz="1600" i="1">
                <a:solidFill>
                  <a:srgbClr val="F5911B"/>
                </a:solidFill>
                <a:latin typeface="Calibri"/>
                <a:ea typeface="Calibri"/>
                <a:cs typeface="Calibri"/>
                <a:sym typeface="Calibri"/>
              </a:defRPr>
            </a:pPr>
            <a:r>
              <a:t>Si ha</a:t>
            </a:r>
            <a:r>
              <a:rPr lang="es-ES"/>
              <a:t>s</a:t>
            </a:r>
            <a:r>
              <a:t> estado en una situación similar antes, ¿qué solución ha</a:t>
            </a:r>
            <a:r>
              <a:rPr lang="es-ES"/>
              <a:t>s </a:t>
            </a:r>
            <a:r>
              <a:t>adoptado? Si no, ¿puedes imaginar un</a:t>
            </a:r>
            <a:r>
              <a:rPr lang="es-ES"/>
              <a:t>a</a:t>
            </a:r>
            <a:r>
              <a:t>?</a:t>
            </a:r>
          </a:p>
          <a:p>
            <a:pPr marL="284400" lvl="0" algn="just">
              <a:lnSpc>
                <a:spcPct val="120000"/>
              </a:lnSpc>
              <a:buSzPts val="1600"/>
            </a:pPr>
            <a:endParaRPr sz="1600" i="1">
              <a:solidFill>
                <a:srgbClr val="F5911B"/>
              </a:solidFill>
              <a:latin typeface="Calibri"/>
              <a:ea typeface="Calibri"/>
              <a:cs typeface="Calibri"/>
              <a:sym typeface="Calibri"/>
            </a:endParaRPr>
          </a:p>
          <a:p>
            <a:pPr marL="284400" lvl="0" algn="just">
              <a:lnSpc>
                <a:spcPct val="120000"/>
              </a:lnSpc>
              <a:buSzPts val="1600"/>
              <a:defRPr sz="1600">
                <a:solidFill>
                  <a:schemeClr val="tx1"/>
                </a:solidFill>
                <a:latin typeface="Calibri"/>
                <a:ea typeface="Calibri"/>
                <a:cs typeface="Calibri"/>
                <a:sym typeface="Calibri"/>
              </a:defRPr>
            </a:pPr>
            <a:r>
              <a:t>Antonio, Beatriz, Carlo</a:t>
            </a:r>
            <a:r>
              <a:rPr lang="es-ES"/>
              <a:t>s</a:t>
            </a:r>
            <a:r>
              <a:t> y Daniela dividieron los manuales de referencia para que cada uno, cuando tuviera tiempo, pudiera estudiarlos de forma independiente.</a:t>
            </a:r>
          </a:p>
          <a:p>
            <a:pPr marL="284400" lvl="0" algn="just">
              <a:lnSpc>
                <a:spcPct val="120000"/>
              </a:lnSpc>
              <a:buSzPts val="1600"/>
              <a:defRPr sz="1600">
                <a:solidFill>
                  <a:schemeClr val="tx1"/>
                </a:solidFill>
                <a:latin typeface="Calibri"/>
                <a:ea typeface="Calibri"/>
                <a:cs typeface="Calibri"/>
                <a:sym typeface="Calibri"/>
              </a:defRPr>
            </a:pPr>
            <a:r>
              <a:t>Luego se conocieron y decidieron </a:t>
            </a:r>
            <a:r>
              <a:rPr b="1"/>
              <a:t>ayudarse a sí mismos con un mapa mental digital </a:t>
            </a:r>
            <a:r>
              <a:t>para realizar un seguimiento de su trabajo.</a:t>
            </a:r>
          </a:p>
          <a:p>
            <a:pPr marL="284400" lvl="0" algn="just">
              <a:lnSpc>
                <a:spcPct val="120000"/>
              </a:lnSpc>
              <a:buSzPts val="1600"/>
            </a:pPr>
            <a:endParaRPr sz="1600">
              <a:solidFill>
                <a:schemeClr val="tx1"/>
              </a:solidFill>
              <a:latin typeface="Calibri"/>
              <a:ea typeface="Calibri"/>
              <a:cs typeface="Calibri"/>
              <a:sym typeface="Calibri"/>
            </a:endParaRPr>
          </a:p>
          <a:p>
            <a:pPr marL="284400" lvl="0" algn="just">
              <a:lnSpc>
                <a:spcPct val="120000"/>
              </a:lnSpc>
              <a:buSzPts val="1600"/>
              <a:defRPr sz="1600" i="1">
                <a:latin typeface="Calibri"/>
                <a:ea typeface="Calibri"/>
                <a:cs typeface="Calibri"/>
                <a:sym typeface="Calibri"/>
              </a:defRPr>
            </a:pPr>
            <a:r>
              <a:rPr lang="es-ES" b="1">
                <a:solidFill>
                  <a:schemeClr val="tx1"/>
                </a:solidFill>
              </a:rPr>
              <a:t>TEN EN CUENTA QUE</a:t>
            </a:r>
            <a:r>
              <a:rPr b="1">
                <a:solidFill>
                  <a:schemeClr val="tx1"/>
                </a:solidFill>
              </a:rPr>
              <a:t>... </a:t>
            </a:r>
            <a:r>
              <a:rPr>
                <a:solidFill>
                  <a:srgbClr val="F5911B"/>
                </a:solidFill>
              </a:rPr>
              <a:t>no era imprescindible que se reunieran en persona </a:t>
            </a:r>
            <a:r>
              <a:rPr>
                <a:solidFill>
                  <a:schemeClr val="tx1"/>
                </a:solidFill>
              </a:rPr>
              <a:t>porque, como habéis visto, existen herramientas de dibujo de mapas mentales digitales que les permiten ser compartidos entre múltiples usuarios y ver en tiempo real los cambios realizados por cada uno.</a:t>
            </a:r>
            <a:endParaRPr sz="1600" b="0" i="1" u="none" strike="noStrike" cap="none">
              <a:solidFill>
                <a:schemeClr val="tx1"/>
              </a:solidFill>
              <a:latin typeface="Calibri"/>
              <a:ea typeface="Calibri"/>
              <a:cs typeface="Calibri"/>
              <a:sym typeface="Calibri"/>
            </a:endParaRPr>
          </a:p>
        </p:txBody>
      </p:sp>
      <p:cxnSp>
        <p:nvCxnSpPr>
          <p:cNvPr id="387" name="Google Shape;387;p50"/>
          <p:cNvCxnSpPr/>
          <p:nvPr/>
        </p:nvCxnSpPr>
        <p:spPr>
          <a:xfrm>
            <a:off x="7522230" y="3605270"/>
            <a:ext cx="2467159" cy="0"/>
          </a:xfrm>
          <a:prstGeom prst="straightConnector1">
            <a:avLst/>
          </a:prstGeom>
          <a:noFill/>
          <a:ln w="9525" cap="flat" cmpd="sng">
            <a:solidFill>
              <a:srgbClr val="F5911B"/>
            </a:solidFill>
            <a:prstDash val="dash"/>
            <a:round/>
            <a:headEnd type="none" w="sm" len="sm"/>
            <a:tailEnd type="none" w="sm" len="sm"/>
          </a:ln>
        </p:spPr>
      </p:cxnSp>
      <p:grpSp>
        <p:nvGrpSpPr>
          <p:cNvPr id="388" name="Google Shape;388;p50"/>
          <p:cNvGrpSpPr/>
          <p:nvPr/>
        </p:nvGrpSpPr>
        <p:grpSpPr>
          <a:xfrm>
            <a:off x="10207680" y="2917800"/>
            <a:ext cx="1440000" cy="1022400"/>
            <a:chOff x="6949036" y="2151000"/>
            <a:chExt cx="3600000" cy="2556000"/>
          </a:xfrm>
        </p:grpSpPr>
        <p:sp>
          <p:nvSpPr>
            <p:cNvPr id="389" name="Google Shape;389;p50"/>
            <p:cNvSpPr/>
            <p:nvPr/>
          </p:nvSpPr>
          <p:spPr>
            <a:xfrm>
              <a:off x="9807925"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baseline="-25000">
                <a:solidFill>
                  <a:schemeClr val="dk1"/>
                </a:solidFill>
                <a:latin typeface="Calibri"/>
                <a:ea typeface="Calibri"/>
                <a:cs typeface="Calibri"/>
                <a:sym typeface="Calibri"/>
              </a:endParaRPr>
            </a:p>
          </p:txBody>
        </p:sp>
        <p:sp>
          <p:nvSpPr>
            <p:cNvPr id="390" name="Google Shape;390;p50"/>
            <p:cNvSpPr/>
            <p:nvPr/>
          </p:nvSpPr>
          <p:spPr>
            <a:xfrm>
              <a:off x="10093237" y="4059707"/>
              <a:ext cx="10521" cy="13673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91" name="Google Shape;391;p50"/>
            <p:cNvSpPr/>
            <p:nvPr/>
          </p:nvSpPr>
          <p:spPr>
            <a:xfrm>
              <a:off x="9437351" y="4163399"/>
              <a:ext cx="1111685" cy="543601"/>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92" name="Google Shape;392;p50"/>
            <p:cNvSpPr/>
            <p:nvPr/>
          </p:nvSpPr>
          <p:spPr>
            <a:xfrm>
              <a:off x="8561119" y="3522037"/>
              <a:ext cx="578638" cy="540267"/>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93" name="Google Shape;393;p50"/>
            <p:cNvSpPr/>
            <p:nvPr/>
          </p:nvSpPr>
          <p:spPr>
            <a:xfrm>
              <a:off x="8846581" y="4059848"/>
              <a:ext cx="10521" cy="130064"/>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94" name="Google Shape;394;p50"/>
            <p:cNvSpPr/>
            <p:nvPr/>
          </p:nvSpPr>
          <p:spPr>
            <a:xfrm>
              <a:off x="8260193" y="4187377"/>
              <a:ext cx="1041547" cy="436883"/>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95" name="Google Shape;395;p50"/>
            <p:cNvSpPr/>
            <p:nvPr/>
          </p:nvSpPr>
          <p:spPr>
            <a:xfrm>
              <a:off x="7319574"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96" name="Google Shape;396;p50"/>
            <p:cNvSpPr/>
            <p:nvPr/>
          </p:nvSpPr>
          <p:spPr>
            <a:xfrm>
              <a:off x="7604598" y="4059433"/>
              <a:ext cx="10521" cy="150074"/>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97" name="Google Shape;397;p50"/>
            <p:cNvSpPr/>
            <p:nvPr/>
          </p:nvSpPr>
          <p:spPr>
            <a:xfrm>
              <a:off x="6949036" y="4163399"/>
              <a:ext cx="1111685" cy="460227"/>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98" name="Google Shape;398;p50"/>
            <p:cNvSpPr/>
            <p:nvPr/>
          </p:nvSpPr>
          <p:spPr>
            <a:xfrm>
              <a:off x="7700311" y="2151000"/>
              <a:ext cx="1806049" cy="1097208"/>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99" name="Google Shape;399;p50"/>
            <p:cNvSpPr/>
            <p:nvPr/>
          </p:nvSpPr>
          <p:spPr>
            <a:xfrm>
              <a:off x="8501951" y="2410229"/>
              <a:ext cx="1455360" cy="1000494"/>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8" name="Google Shape;362;p48">
            <a:extLst>
              <a:ext uri="{FF2B5EF4-FFF2-40B4-BE49-F238E27FC236}">
                <a16:creationId xmlns:a16="http://schemas.microsoft.com/office/drawing/2014/main" id="{FF65C7E6-886F-45F8-8190-A4A8E2A5382D}"/>
              </a:ext>
            </a:extLst>
          </p:cNvPr>
          <p:cNvSpPr/>
          <p:nvPr/>
        </p:nvSpPr>
        <p:spPr>
          <a:xfrm>
            <a:off x="451029" y="669816"/>
            <a:ext cx="5354967"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lvl="0">
              <a:lnSpc>
                <a:spcPct val="90000"/>
              </a:lnSpc>
              <a:buSzPts val="2000"/>
              <a:defRPr sz="2000" b="1">
                <a:solidFill>
                  <a:srgbClr val="FFFFFF"/>
                </a:solidFill>
                <a:latin typeface="Calibri"/>
                <a:ea typeface="Calibri"/>
                <a:cs typeface="Calibri"/>
                <a:sym typeface="Calibri"/>
              </a:defRPr>
            </a:pPr>
            <a:r>
              <a:t>2. Colaborando con mapas mentales digitales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6" name="Google Shape;406;p51"/>
          <p:cNvSpPr txBox="1"/>
          <p:nvPr/>
        </p:nvSpPr>
        <p:spPr>
          <a:xfrm>
            <a:off x="662827" y="2233884"/>
            <a:ext cx="6022645" cy="2786693"/>
          </a:xfrm>
          <a:prstGeom prst="rect">
            <a:avLst/>
          </a:prstGeom>
          <a:noFill/>
          <a:ln>
            <a:noFill/>
          </a:ln>
        </p:spPr>
        <p:txBody>
          <a:bodyPr spcFirstLastPara="1" wrap="square" lIns="91425" tIns="45700" rIns="91425" bIns="45700" anchor="t" anchorCtr="0">
            <a:noAutofit/>
          </a:bodyPr>
          <a:lstStyle/>
          <a:p>
            <a:pPr marL="284400" lvl="0">
              <a:lnSpc>
                <a:spcPct val="120000"/>
              </a:lnSpc>
              <a:buSzPts val="1600"/>
              <a:defRPr sz="1600">
                <a:solidFill>
                  <a:schemeClr val="dk1"/>
                </a:solidFill>
                <a:latin typeface="Calibri"/>
                <a:ea typeface="Calibri"/>
                <a:cs typeface="Calibri"/>
                <a:sym typeface="Calibri"/>
              </a:defRPr>
            </a:pPr>
            <a:r>
              <a:t>Juntos eligieron la herramienta digital para usar, luego «elegiron» a Antonio como el «secretario» de la reunión: él fue quien creó el mapa y lo editó durante la discusión.</a:t>
            </a:r>
          </a:p>
          <a:p>
            <a:pPr marL="284400" lvl="0">
              <a:lnSpc>
                <a:spcPct val="120000"/>
              </a:lnSpc>
              <a:buSzPts val="1600"/>
            </a:pPr>
            <a:endParaRPr sz="1600">
              <a:solidFill>
                <a:schemeClr val="dk1"/>
              </a:solidFill>
              <a:latin typeface="Calibri"/>
              <a:ea typeface="Calibri"/>
              <a:cs typeface="Calibri"/>
              <a:sym typeface="Calibri"/>
            </a:endParaRPr>
          </a:p>
          <a:p>
            <a:pPr marL="284400" lvl="0">
              <a:lnSpc>
                <a:spcPct val="120000"/>
              </a:lnSpc>
              <a:buSzPts val="1600"/>
              <a:defRPr sz="1600" i="1">
                <a:latin typeface="Calibri"/>
                <a:ea typeface="Calibri"/>
                <a:cs typeface="Calibri"/>
                <a:sym typeface="Calibri"/>
              </a:defRPr>
            </a:pPr>
            <a:r>
              <a:rPr lang="es-ES" b="1">
                <a:solidFill>
                  <a:schemeClr val="dk1"/>
                </a:solidFill>
              </a:rPr>
              <a:t>TEN EN CUENTA QUE</a:t>
            </a:r>
            <a:r>
              <a:rPr b="1">
                <a:solidFill>
                  <a:schemeClr val="dk1"/>
                </a:solidFill>
              </a:rPr>
              <a:t>... </a:t>
            </a:r>
            <a:r>
              <a:rPr>
                <a:solidFill>
                  <a:srgbClr val="F5911B"/>
                </a:solidFill>
              </a:rPr>
              <a:t>todos podrían haberse encargado de editar el mapa</a:t>
            </a:r>
            <a:r>
              <a:rPr>
                <a:solidFill>
                  <a:schemeClr val="dk1"/>
                </a:solidFill>
              </a:rPr>
              <a:t>, porque es técnicamente factible. Sin embargo, por lo general durante la primera reunión los cambios realizados son numerosos y estructurales: es por eso </a:t>
            </a:r>
            <a:r>
              <a:rPr>
                <a:solidFill>
                  <a:srgbClr val="F5911B"/>
                </a:solidFill>
              </a:rPr>
              <a:t>que es mejor tener a una persona a cargo de actualizarla en la primera etapa.</a:t>
            </a:r>
            <a:endParaRPr sz="1600" i="1" u="none" strike="noStrike" cap="none">
              <a:solidFill>
                <a:srgbClr val="F5911B"/>
              </a:solidFill>
              <a:latin typeface="Calibri"/>
              <a:ea typeface="Calibri"/>
              <a:cs typeface="Calibri"/>
              <a:sym typeface="Calibri"/>
            </a:endParaRPr>
          </a:p>
        </p:txBody>
      </p:sp>
      <p:pic>
        <p:nvPicPr>
          <p:cNvPr id="407" name="Google Shape;407;p5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447775" y="2625826"/>
            <a:ext cx="4153176" cy="2201675"/>
          </a:xfrm>
          <a:prstGeom prst="rect">
            <a:avLst/>
          </a:prstGeom>
          <a:noFill/>
          <a:ln>
            <a:noFill/>
          </a:ln>
        </p:spPr>
      </p:pic>
      <p:sp>
        <p:nvSpPr>
          <p:cNvPr id="6" name="Google Shape;362;p48">
            <a:extLst>
              <a:ext uri="{FF2B5EF4-FFF2-40B4-BE49-F238E27FC236}">
                <a16:creationId xmlns:a16="http://schemas.microsoft.com/office/drawing/2014/main" id="{9F2834B4-1069-4506-AE6A-F0B4B4438D0C}"/>
              </a:ext>
            </a:extLst>
          </p:cNvPr>
          <p:cNvSpPr/>
          <p:nvPr/>
        </p:nvSpPr>
        <p:spPr>
          <a:xfrm>
            <a:off x="451029" y="669816"/>
            <a:ext cx="5292823"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lvl="0">
              <a:lnSpc>
                <a:spcPct val="90000"/>
              </a:lnSpc>
              <a:buSzPts val="2000"/>
              <a:defRPr sz="2000" b="1">
                <a:solidFill>
                  <a:srgbClr val="FFFFFF"/>
                </a:solidFill>
                <a:latin typeface="Calibri"/>
                <a:ea typeface="Calibri"/>
                <a:cs typeface="Calibri"/>
                <a:sym typeface="Calibri"/>
              </a:defRPr>
            </a:pPr>
            <a:r>
              <a:t>2. Colaborando con mapas mentales digitales</a:t>
            </a:r>
            <a:endParaRPr sz="1400" b="0" i="0" u="none" strike="noStrike" cap="none">
              <a:solidFill>
                <a:srgbClr val="000000"/>
              </a:solidFill>
              <a:latin typeface="Arial"/>
              <a:ea typeface="Arial"/>
              <a:cs typeface="Arial"/>
              <a:sym typeface="Arial"/>
            </a:endParaRPr>
          </a:p>
        </p:txBody>
      </p:sp>
      <p:sp>
        <p:nvSpPr>
          <p:cNvPr id="7" name="Google Shape;385;p50">
            <a:extLst>
              <a:ext uri="{FF2B5EF4-FFF2-40B4-BE49-F238E27FC236}">
                <a16:creationId xmlns:a16="http://schemas.microsoft.com/office/drawing/2014/main" id="{863EF52E-F9DA-4FEF-97A9-A55642B19A23}"/>
              </a:ext>
            </a:extLst>
          </p:cNvPr>
          <p:cNvSpPr txBox="1"/>
          <p:nvPr/>
        </p:nvSpPr>
        <p:spPr>
          <a:xfrm>
            <a:off x="523240" y="1250839"/>
            <a:ext cx="6600614" cy="400110"/>
          </a:xfrm>
          <a:prstGeom prst="rect">
            <a:avLst/>
          </a:prstGeom>
          <a:noFill/>
          <a:ln>
            <a:noFill/>
          </a:ln>
        </p:spPr>
        <p:txBody>
          <a:bodyPr spcFirstLastPara="1" wrap="square" lIns="91425" tIns="45700" rIns="91425" bIns="45700" anchor="t" anchorCtr="0">
            <a:spAutoFit/>
          </a:bodyPr>
          <a:lstStyle/>
          <a:p>
            <a:pPr marL="108000" lvl="0">
              <a:buSzPts val="2000"/>
              <a:defRPr sz="2000">
                <a:solidFill>
                  <a:schemeClr val="dk1"/>
                </a:solidFill>
                <a:latin typeface="Calibri"/>
                <a:ea typeface="Calibri"/>
                <a:cs typeface="Calibri"/>
                <a:sym typeface="Calibri"/>
              </a:defRPr>
            </a:pPr>
            <a:r>
              <a:t>2.3 CASO 1 — Una solución con mapas mentales digitales</a:t>
            </a:r>
            <a:endParaRPr sz="2000" b="0" i="0" u="none" strike="noStrike" cap="none">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4" name="Google Shape;414;p52"/>
          <p:cNvSpPr txBox="1"/>
          <p:nvPr/>
        </p:nvSpPr>
        <p:spPr>
          <a:xfrm>
            <a:off x="346229" y="1854325"/>
            <a:ext cx="6376621" cy="3876600"/>
          </a:xfrm>
          <a:prstGeom prst="rect">
            <a:avLst/>
          </a:prstGeom>
          <a:noFill/>
          <a:ln>
            <a:noFill/>
          </a:ln>
        </p:spPr>
        <p:txBody>
          <a:bodyPr spcFirstLastPara="1" wrap="square" lIns="91425" tIns="45700" rIns="91425" bIns="45700" anchor="t" anchorCtr="0">
            <a:noAutofit/>
          </a:bodyPr>
          <a:lstStyle/>
          <a:p>
            <a:pPr marL="284400" lvl="0">
              <a:lnSpc>
                <a:spcPct val="120000"/>
              </a:lnSpc>
              <a:buSzPts val="1600"/>
              <a:defRPr sz="1600">
                <a:solidFill>
                  <a:schemeClr val="dk1"/>
                </a:solidFill>
                <a:latin typeface="Calibri"/>
                <a:ea typeface="Calibri"/>
                <a:cs typeface="Calibri"/>
                <a:sym typeface="Calibri"/>
              </a:defRPr>
            </a:pPr>
            <a:r>
              <a:t>En base a lo que habían estudiado, Antonio, Beatriz, Carlo</a:t>
            </a:r>
            <a:r>
              <a:rPr lang="es-ES"/>
              <a:t>s</a:t>
            </a:r>
            <a:r>
              <a:t> y Daniela no escribieron en ningún orden en particular los temas que se estaban cubriendo y que parecían relevantes para los objetivos y el grupo objetivo del curso. ¡Una verdadera sesión de lluvia de ideas!</a:t>
            </a:r>
          </a:p>
          <a:p>
            <a:pPr marL="284400" lvl="0">
              <a:lnSpc>
                <a:spcPct val="120000"/>
              </a:lnSpc>
              <a:buSzPts val="1600"/>
            </a:pPr>
            <a:endParaRPr sz="1600">
              <a:solidFill>
                <a:schemeClr val="dk1"/>
              </a:solidFill>
              <a:latin typeface="Calibri"/>
              <a:ea typeface="Calibri"/>
              <a:cs typeface="Calibri"/>
              <a:sym typeface="Calibri"/>
            </a:endParaRPr>
          </a:p>
          <a:p>
            <a:pPr marL="284400" lvl="0">
              <a:lnSpc>
                <a:spcPct val="120000"/>
              </a:lnSpc>
              <a:buSzPts val="1600"/>
              <a:defRPr sz="1600" i="1">
                <a:latin typeface="Calibri"/>
                <a:ea typeface="Calibri"/>
                <a:cs typeface="Calibri"/>
                <a:sym typeface="Calibri"/>
              </a:defRPr>
            </a:pPr>
            <a:r>
              <a:rPr lang="es-ES" b="1">
                <a:solidFill>
                  <a:schemeClr val="dk1"/>
                </a:solidFill>
              </a:rPr>
              <a:t>TEN EN CUENTA QUE</a:t>
            </a:r>
            <a:r>
              <a:rPr b="1">
                <a:solidFill>
                  <a:schemeClr val="dk1"/>
                </a:solidFill>
              </a:rPr>
              <a:t>... </a:t>
            </a:r>
            <a:r>
              <a:rPr>
                <a:solidFill>
                  <a:srgbClr val="F5911B"/>
                </a:solidFill>
              </a:rPr>
              <a:t>podrían haber funcionado</a:t>
            </a:r>
            <a:r>
              <a:rPr lang="es-ES">
                <a:solidFill>
                  <a:srgbClr val="F5911B"/>
                </a:solidFill>
              </a:rPr>
              <a:t> </a:t>
            </a:r>
            <a:r>
              <a:rPr>
                <a:solidFill>
                  <a:schemeClr val="dk1"/>
                </a:solidFill>
              </a:rPr>
              <a:t>de manera diferente, pensando primero en los macrotemas, para agregar solo después los detalles de cada uno: este es el modo casi forzado cuando se utiliza un mapa mental manual, que no tiene la misma libertad de reorganización que los digitales. </a:t>
            </a:r>
            <a:r>
              <a:rPr>
                <a:solidFill>
                  <a:srgbClr val="F5911B"/>
                </a:solidFill>
              </a:rPr>
              <a:t>Sin embargo, requiere la capacidad de identificar desde el principio </a:t>
            </a:r>
            <a:r>
              <a:rPr>
                <a:solidFill>
                  <a:schemeClr val="dk1"/>
                </a:solidFill>
              </a:rPr>
              <a:t>las categorías entre los temas a tratar: esto es más fácil para los temas que ya son parcialmente conocidos por nosotros, menos para aquellos de los que sabemos poco.</a:t>
            </a:r>
            <a:endParaRPr sz="1600" b="0" i="1" u="none" strike="noStrike" cap="none">
              <a:solidFill>
                <a:schemeClr val="dk1"/>
              </a:solidFill>
              <a:latin typeface="Calibri"/>
              <a:ea typeface="Calibri"/>
              <a:cs typeface="Calibri"/>
              <a:sym typeface="Calibri"/>
            </a:endParaRPr>
          </a:p>
        </p:txBody>
      </p:sp>
      <p:pic>
        <p:nvPicPr>
          <p:cNvPr id="415" name="Google Shape;415;p5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806850" y="2432550"/>
            <a:ext cx="5191824" cy="2720149"/>
          </a:xfrm>
          <a:prstGeom prst="rect">
            <a:avLst/>
          </a:prstGeom>
          <a:noFill/>
          <a:ln>
            <a:noFill/>
          </a:ln>
        </p:spPr>
      </p:pic>
      <p:sp>
        <p:nvSpPr>
          <p:cNvPr id="6" name="Google Shape;362;p48">
            <a:extLst>
              <a:ext uri="{FF2B5EF4-FFF2-40B4-BE49-F238E27FC236}">
                <a16:creationId xmlns:a16="http://schemas.microsoft.com/office/drawing/2014/main" id="{431738EB-3EDD-4508-A657-C04725769333}"/>
              </a:ext>
            </a:extLst>
          </p:cNvPr>
          <p:cNvSpPr/>
          <p:nvPr/>
        </p:nvSpPr>
        <p:spPr>
          <a:xfrm>
            <a:off x="451029" y="669816"/>
            <a:ext cx="5275068"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lvl="0">
              <a:lnSpc>
                <a:spcPct val="90000"/>
              </a:lnSpc>
              <a:buSzPts val="2000"/>
              <a:defRPr sz="2000" b="1">
                <a:solidFill>
                  <a:srgbClr val="FFFFFF"/>
                </a:solidFill>
                <a:latin typeface="Calibri"/>
                <a:ea typeface="Calibri"/>
                <a:cs typeface="Calibri"/>
                <a:sym typeface="Calibri"/>
              </a:defRPr>
            </a:pPr>
            <a:r>
              <a:t>2. Colaborando con mapas mentales digitales</a:t>
            </a:r>
            <a:endParaRPr sz="1400" b="0" i="0" u="none" strike="noStrike" cap="none">
              <a:solidFill>
                <a:srgbClr val="000000"/>
              </a:solidFill>
              <a:latin typeface="Arial"/>
              <a:ea typeface="Arial"/>
              <a:cs typeface="Arial"/>
              <a:sym typeface="Arial"/>
            </a:endParaRPr>
          </a:p>
        </p:txBody>
      </p:sp>
      <p:sp>
        <p:nvSpPr>
          <p:cNvPr id="7" name="Google Shape;385;p50">
            <a:extLst>
              <a:ext uri="{FF2B5EF4-FFF2-40B4-BE49-F238E27FC236}">
                <a16:creationId xmlns:a16="http://schemas.microsoft.com/office/drawing/2014/main" id="{F7FAB11C-3BA8-4723-8469-6F9F5F7D840E}"/>
              </a:ext>
            </a:extLst>
          </p:cNvPr>
          <p:cNvSpPr txBox="1"/>
          <p:nvPr/>
        </p:nvSpPr>
        <p:spPr>
          <a:xfrm>
            <a:off x="523240" y="1250839"/>
            <a:ext cx="6600614" cy="400110"/>
          </a:xfrm>
          <a:prstGeom prst="rect">
            <a:avLst/>
          </a:prstGeom>
          <a:noFill/>
          <a:ln>
            <a:noFill/>
          </a:ln>
        </p:spPr>
        <p:txBody>
          <a:bodyPr spcFirstLastPara="1" wrap="square" lIns="91425" tIns="45700" rIns="91425" bIns="45700" anchor="t" anchorCtr="0">
            <a:spAutoFit/>
          </a:bodyPr>
          <a:lstStyle/>
          <a:p>
            <a:pPr marL="108000" lvl="0">
              <a:buSzPts val="2000"/>
              <a:defRPr sz="2000">
                <a:solidFill>
                  <a:schemeClr val="dk1"/>
                </a:solidFill>
                <a:latin typeface="Calibri"/>
                <a:ea typeface="Calibri"/>
                <a:cs typeface="Calibri"/>
                <a:sym typeface="Calibri"/>
              </a:defRPr>
            </a:pPr>
            <a:r>
              <a:t>2.3 CASO 1 — Una solución con mapas mentales digitales</a:t>
            </a:r>
            <a:endParaRPr sz="2000" b="0" i="0" u="none" strike="noStrike" cap="none">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2" name="Google Shape;422;p53"/>
          <p:cNvSpPr txBox="1"/>
          <p:nvPr/>
        </p:nvSpPr>
        <p:spPr>
          <a:xfrm>
            <a:off x="731838" y="1940583"/>
            <a:ext cx="6152041" cy="3390541"/>
          </a:xfrm>
          <a:prstGeom prst="rect">
            <a:avLst/>
          </a:prstGeom>
          <a:noFill/>
          <a:ln>
            <a:noFill/>
          </a:ln>
        </p:spPr>
        <p:txBody>
          <a:bodyPr spcFirstLastPara="1" wrap="square" lIns="91425" tIns="45700" rIns="91425" bIns="45700" anchor="t" anchorCtr="0">
            <a:noAutofit/>
          </a:bodyPr>
          <a:lstStyle/>
          <a:p>
            <a:pPr marL="284400" lvl="0">
              <a:lnSpc>
                <a:spcPct val="120000"/>
              </a:lnSpc>
              <a:buSzPts val="1600"/>
              <a:defRPr sz="1600">
                <a:solidFill>
                  <a:schemeClr val="dk1"/>
                </a:solidFill>
                <a:latin typeface="Calibri"/>
                <a:ea typeface="Calibri"/>
                <a:cs typeface="Calibri"/>
                <a:sym typeface="Calibri"/>
              </a:defRPr>
            </a:pPr>
            <a:r>
              <a:t>Cuando terminaron de anotar los temas, Antonio, Beatriz, Carlo</a:t>
            </a:r>
            <a:r>
              <a:rPr lang="es-ES"/>
              <a:t>s</a:t>
            </a:r>
            <a:r>
              <a:t> y Daniela los reevaluaron para eliminar lo que no parecía interesante o demasiado detallado.</a:t>
            </a:r>
          </a:p>
          <a:p>
            <a:pPr marL="284400" lvl="0">
              <a:lnSpc>
                <a:spcPct val="120000"/>
              </a:lnSpc>
              <a:buSzPts val="1600"/>
            </a:pPr>
            <a:endParaRPr sz="1600">
              <a:solidFill>
                <a:schemeClr val="dk1"/>
              </a:solidFill>
              <a:latin typeface="Calibri"/>
              <a:ea typeface="Calibri"/>
              <a:cs typeface="Calibri"/>
              <a:sym typeface="Calibri"/>
            </a:endParaRPr>
          </a:p>
          <a:p>
            <a:pPr marL="284400" lvl="0">
              <a:lnSpc>
                <a:spcPct val="120000"/>
              </a:lnSpc>
              <a:buSzPts val="1600"/>
              <a:defRPr sz="1600" i="1">
                <a:latin typeface="Calibri"/>
                <a:ea typeface="Calibri"/>
                <a:cs typeface="Calibri"/>
                <a:sym typeface="Calibri"/>
              </a:defRPr>
            </a:pPr>
            <a:r>
              <a:rPr lang="es-ES" b="1">
                <a:solidFill>
                  <a:schemeClr val="dk1"/>
                </a:solidFill>
              </a:rPr>
              <a:t>TEN EN CUENTA QUE</a:t>
            </a:r>
            <a:r>
              <a:rPr b="1">
                <a:solidFill>
                  <a:schemeClr val="dk1"/>
                </a:solidFill>
              </a:rPr>
              <a:t>... </a:t>
            </a:r>
            <a:r>
              <a:rPr>
                <a:solidFill>
                  <a:srgbClr val="F5911B"/>
                </a:solidFill>
              </a:rPr>
              <a:t>es útil en este punto compartir el mapa digital con el experto</a:t>
            </a:r>
            <a:r>
              <a:rPr>
                <a:solidFill>
                  <a:schemeClr val="dk1"/>
                </a:solidFill>
              </a:rPr>
              <a:t>, y tener la reunión actualizada a cuando él o ella ha verificado que, entre los temas encuestados, solo hay aquellos que él o ella cree que son apropiados.</a:t>
            </a:r>
          </a:p>
          <a:p>
            <a:pPr marL="284400" lvl="0">
              <a:lnSpc>
                <a:spcPct val="120000"/>
              </a:lnSpc>
              <a:buSzPts val="1600"/>
              <a:defRPr sz="1600" i="1">
                <a:latin typeface="Calibri"/>
                <a:ea typeface="Calibri"/>
                <a:cs typeface="Calibri"/>
                <a:sym typeface="Calibri"/>
              </a:defRPr>
            </a:pPr>
            <a:r>
              <a:rPr>
                <a:solidFill>
                  <a:schemeClr val="dk1"/>
                </a:solidFill>
              </a:rPr>
              <a:t>Si la herramienta lo permite, el experto también puede </a:t>
            </a:r>
            <a:r>
              <a:rPr>
                <a:solidFill>
                  <a:srgbClr val="F5911B"/>
                </a:solidFill>
              </a:rPr>
              <a:t>agregar comentarios directamente en el mapa</a:t>
            </a:r>
            <a:r>
              <a:rPr>
                <a:solidFill>
                  <a:schemeClr val="dk1"/>
                </a:solidFill>
              </a:rPr>
              <a:t> para comunicar las razones de sus elecciones.</a:t>
            </a:r>
            <a:endParaRPr sz="1600" b="0" i="1" u="none" strike="noStrike" cap="none">
              <a:solidFill>
                <a:schemeClr val="dk1"/>
              </a:solidFill>
              <a:latin typeface="Calibri"/>
              <a:ea typeface="Calibri"/>
              <a:cs typeface="Calibri"/>
              <a:sym typeface="Calibri"/>
            </a:endParaRPr>
          </a:p>
        </p:txBody>
      </p:sp>
      <p:pic>
        <p:nvPicPr>
          <p:cNvPr id="423" name="Google Shape;423;p5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059615" y="2350513"/>
            <a:ext cx="4703081" cy="2570671"/>
          </a:xfrm>
          <a:prstGeom prst="rect">
            <a:avLst/>
          </a:prstGeom>
          <a:noFill/>
          <a:ln>
            <a:noFill/>
          </a:ln>
        </p:spPr>
      </p:pic>
      <p:sp>
        <p:nvSpPr>
          <p:cNvPr id="6" name="Google Shape;362;p48">
            <a:extLst>
              <a:ext uri="{FF2B5EF4-FFF2-40B4-BE49-F238E27FC236}">
                <a16:creationId xmlns:a16="http://schemas.microsoft.com/office/drawing/2014/main" id="{330E7D76-A942-4B08-80FF-050586946038}"/>
              </a:ext>
            </a:extLst>
          </p:cNvPr>
          <p:cNvSpPr/>
          <p:nvPr/>
        </p:nvSpPr>
        <p:spPr>
          <a:xfrm>
            <a:off x="451029" y="669816"/>
            <a:ext cx="5337212"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lvl="0">
              <a:lnSpc>
                <a:spcPct val="90000"/>
              </a:lnSpc>
              <a:buSzPts val="2000"/>
              <a:defRPr sz="2000" b="1">
                <a:solidFill>
                  <a:srgbClr val="FFFFFF"/>
                </a:solidFill>
                <a:latin typeface="Calibri"/>
                <a:ea typeface="Calibri"/>
                <a:cs typeface="Calibri"/>
                <a:sym typeface="Calibri"/>
              </a:defRPr>
            </a:pPr>
            <a:r>
              <a:t>2. Colaborando con mapas mentales digitales</a:t>
            </a:r>
            <a:endParaRPr sz="1400" b="0" i="0" u="none" strike="noStrike" cap="none">
              <a:solidFill>
                <a:srgbClr val="000000"/>
              </a:solidFill>
              <a:latin typeface="Arial"/>
              <a:ea typeface="Arial"/>
              <a:cs typeface="Arial"/>
              <a:sym typeface="Arial"/>
            </a:endParaRPr>
          </a:p>
        </p:txBody>
      </p:sp>
      <p:sp>
        <p:nvSpPr>
          <p:cNvPr id="7" name="Google Shape;385;p50">
            <a:extLst>
              <a:ext uri="{FF2B5EF4-FFF2-40B4-BE49-F238E27FC236}">
                <a16:creationId xmlns:a16="http://schemas.microsoft.com/office/drawing/2014/main" id="{35AE1733-4F35-43A2-B6B7-F4C218803C07}"/>
              </a:ext>
            </a:extLst>
          </p:cNvPr>
          <p:cNvSpPr txBox="1"/>
          <p:nvPr/>
        </p:nvSpPr>
        <p:spPr>
          <a:xfrm>
            <a:off x="523240" y="1250839"/>
            <a:ext cx="6600614" cy="400110"/>
          </a:xfrm>
          <a:prstGeom prst="rect">
            <a:avLst/>
          </a:prstGeom>
          <a:noFill/>
          <a:ln>
            <a:noFill/>
          </a:ln>
        </p:spPr>
        <p:txBody>
          <a:bodyPr spcFirstLastPara="1" wrap="square" lIns="91425" tIns="45700" rIns="91425" bIns="45700" anchor="t" anchorCtr="0">
            <a:spAutoFit/>
          </a:bodyPr>
          <a:lstStyle/>
          <a:p>
            <a:pPr marL="108000" lvl="0">
              <a:buSzPts val="2000"/>
              <a:defRPr sz="2000">
                <a:solidFill>
                  <a:schemeClr val="dk1"/>
                </a:solidFill>
                <a:latin typeface="Calibri"/>
                <a:ea typeface="Calibri"/>
                <a:cs typeface="Calibri"/>
                <a:sym typeface="Calibri"/>
              </a:defRPr>
            </a:pPr>
            <a:r>
              <a:t>2.3 CASO 1 — Una solución con mapas mentales digitales</a:t>
            </a:r>
            <a:endParaRPr sz="2000" b="0" i="0" u="none" strike="noStrike" cap="none">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30" name="Google Shape;430;p54"/>
          <p:cNvSpPr txBox="1"/>
          <p:nvPr/>
        </p:nvSpPr>
        <p:spPr>
          <a:xfrm>
            <a:off x="523240" y="1828203"/>
            <a:ext cx="6392016" cy="4143788"/>
          </a:xfrm>
          <a:prstGeom prst="rect">
            <a:avLst/>
          </a:prstGeom>
          <a:noFill/>
          <a:ln>
            <a:noFill/>
          </a:ln>
        </p:spPr>
        <p:txBody>
          <a:bodyPr spcFirstLastPara="1" wrap="square" lIns="91425" tIns="45700" rIns="91425" bIns="45700" anchor="t" anchorCtr="0">
            <a:noAutofit/>
          </a:bodyPr>
          <a:lstStyle/>
          <a:p>
            <a:pPr marL="284400" lvl="0">
              <a:lnSpc>
                <a:spcPct val="120000"/>
              </a:lnSpc>
              <a:buSzPts val="1600"/>
              <a:defRPr sz="1600">
                <a:solidFill>
                  <a:schemeClr val="dk1"/>
                </a:solidFill>
                <a:latin typeface="Calibri"/>
                <a:ea typeface="Calibri"/>
                <a:cs typeface="Calibri"/>
                <a:sym typeface="Calibri"/>
              </a:defRPr>
            </a:pPr>
            <a:r>
              <a:t>En los grupos de trabajo, con los temas que parecían útiles para cubrir en su curso frente a ellos, razonaron sobre cómo podrían agruparse en </a:t>
            </a:r>
            <a:r>
              <a:rPr lang="es-ES"/>
              <a:t>macro </a:t>
            </a:r>
            <a:r>
              <a:t>secciones. Dentro de cada uno de ellos también definieron el orden de presentación eventual de los temas.</a:t>
            </a:r>
          </a:p>
          <a:p>
            <a:pPr marL="284400" lvl="0">
              <a:lnSpc>
                <a:spcPct val="120000"/>
              </a:lnSpc>
              <a:buSzPts val="1600"/>
            </a:pPr>
            <a:endParaRPr sz="1600">
              <a:solidFill>
                <a:schemeClr val="dk1"/>
              </a:solidFill>
              <a:latin typeface="Calibri"/>
              <a:ea typeface="Calibri"/>
              <a:cs typeface="Calibri"/>
              <a:sym typeface="Calibri"/>
            </a:endParaRPr>
          </a:p>
          <a:p>
            <a:pPr marL="284400" lvl="0">
              <a:lnSpc>
                <a:spcPct val="120000"/>
              </a:lnSpc>
              <a:buSzPts val="1600"/>
              <a:defRPr sz="1600" i="1">
                <a:latin typeface="Calibri"/>
                <a:ea typeface="Calibri"/>
                <a:cs typeface="Calibri"/>
                <a:sym typeface="Calibri"/>
              </a:defRPr>
            </a:pPr>
            <a:r>
              <a:rPr lang="es-ES" b="1">
                <a:solidFill>
                  <a:schemeClr val="dk1"/>
                </a:solidFill>
              </a:rPr>
              <a:t>TEN EN CUENTA QUE</a:t>
            </a:r>
            <a:r>
              <a:rPr b="1">
                <a:solidFill>
                  <a:schemeClr val="dk1"/>
                </a:solidFill>
              </a:rPr>
              <a:t>... </a:t>
            </a:r>
            <a:r>
              <a:rPr>
                <a:solidFill>
                  <a:srgbClr val="F5911B"/>
                </a:solidFill>
              </a:rPr>
              <a:t>la estructura radial del mapa es apropiada para describir cómo el usuario del curso «encuentra» los diferentes temas cuando se puede acceder a las secciones macro en un orden de flujo libre (navegación horizontal).</a:t>
            </a:r>
          </a:p>
          <a:p>
            <a:pPr marL="284400" lvl="0">
              <a:lnSpc>
                <a:spcPct val="120000"/>
              </a:lnSpc>
              <a:buSzPts val="1600"/>
              <a:defRPr sz="1600" i="1">
                <a:solidFill>
                  <a:schemeClr val="dk1"/>
                </a:solidFill>
                <a:latin typeface="Calibri"/>
                <a:ea typeface="Calibri"/>
                <a:cs typeface="Calibri"/>
                <a:sym typeface="Calibri"/>
              </a:defRPr>
            </a:pPr>
            <a:r>
              <a:t>Si, por otro lado, las secciones macro deben disfrutarse en un orden definido (navegación vertical), porque es preparatoria, la estructura puede modificarse en las herramientas digitales y representarse con un </a:t>
            </a:r>
            <a:r>
              <a:rPr lang="es-ES"/>
              <a:t>diseño de listado.</a:t>
            </a:r>
            <a:endParaRPr sz="1600" b="0" i="1" u="none" strike="noStrike" cap="none">
              <a:solidFill>
                <a:schemeClr val="dk1"/>
              </a:solidFill>
              <a:latin typeface="Calibri"/>
              <a:ea typeface="Calibri"/>
              <a:cs typeface="Calibri"/>
              <a:sym typeface="Calibri"/>
            </a:endParaRPr>
          </a:p>
          <a:p>
            <a:pPr marL="284400" marR="0" lvl="0" indent="0" algn="l" rtl="0">
              <a:lnSpc>
                <a:spcPct val="120000"/>
              </a:lnSpc>
              <a:spcBef>
                <a:spcPts val="0"/>
              </a:spcBef>
              <a:spcAft>
                <a:spcPts val="0"/>
              </a:spcAft>
              <a:buClr>
                <a:srgbClr val="000000"/>
              </a:buClr>
              <a:buSzPts val="1600"/>
              <a:buFont typeface="Arial"/>
              <a:buNone/>
            </a:pPr>
            <a:endParaRPr sz="1600" b="0" i="1" u="none" strike="noStrike" cap="none">
              <a:solidFill>
                <a:schemeClr val="dk1"/>
              </a:solidFill>
              <a:latin typeface="Calibri"/>
              <a:ea typeface="Calibri"/>
              <a:cs typeface="Calibri"/>
              <a:sym typeface="Calibri"/>
            </a:endParaRPr>
          </a:p>
          <a:p>
            <a:pPr marL="284400" marR="0" lvl="0" indent="0" algn="l" rtl="0">
              <a:lnSpc>
                <a:spcPct val="120000"/>
              </a:lnSpc>
              <a:spcBef>
                <a:spcPts val="0"/>
              </a:spcBef>
              <a:spcAft>
                <a:spcPts val="0"/>
              </a:spcAft>
              <a:buClr>
                <a:srgbClr val="000000"/>
              </a:buClr>
              <a:buSzPts val="1600"/>
              <a:buFont typeface="Arial"/>
              <a:buNone/>
            </a:pPr>
            <a:endParaRPr sz="1600" b="0" i="1" u="none" strike="noStrike" cap="none">
              <a:solidFill>
                <a:schemeClr val="dk1"/>
              </a:solidFill>
              <a:latin typeface="Calibri"/>
              <a:ea typeface="Calibri"/>
              <a:cs typeface="Calibri"/>
              <a:sym typeface="Calibri"/>
            </a:endParaRPr>
          </a:p>
          <a:p>
            <a:pPr marL="284400" marR="0" lvl="0" indent="0" algn="l" rtl="0">
              <a:lnSpc>
                <a:spcPct val="120000"/>
              </a:lnSpc>
              <a:spcBef>
                <a:spcPts val="180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pic>
        <p:nvPicPr>
          <p:cNvPr id="431" name="Google Shape;431;p5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057075" y="2448463"/>
            <a:ext cx="5109047" cy="2517045"/>
          </a:xfrm>
          <a:prstGeom prst="rect">
            <a:avLst/>
          </a:prstGeom>
          <a:noFill/>
          <a:ln>
            <a:noFill/>
          </a:ln>
        </p:spPr>
      </p:pic>
      <p:sp>
        <p:nvSpPr>
          <p:cNvPr id="6" name="Google Shape;362;p48">
            <a:extLst>
              <a:ext uri="{FF2B5EF4-FFF2-40B4-BE49-F238E27FC236}">
                <a16:creationId xmlns:a16="http://schemas.microsoft.com/office/drawing/2014/main" id="{3A69F4E3-A821-4608-A498-F6FB981825A4}"/>
              </a:ext>
            </a:extLst>
          </p:cNvPr>
          <p:cNvSpPr/>
          <p:nvPr/>
        </p:nvSpPr>
        <p:spPr>
          <a:xfrm>
            <a:off x="451029" y="669816"/>
            <a:ext cx="5372722"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lvl="0">
              <a:lnSpc>
                <a:spcPct val="90000"/>
              </a:lnSpc>
              <a:buSzPts val="2000"/>
              <a:defRPr sz="2000" b="1">
                <a:solidFill>
                  <a:srgbClr val="FFFFFF"/>
                </a:solidFill>
                <a:latin typeface="Calibri"/>
                <a:ea typeface="Calibri"/>
                <a:cs typeface="Calibri"/>
                <a:sym typeface="Calibri"/>
              </a:defRPr>
            </a:pPr>
            <a:r>
              <a:t>2. Colaborando con mapas mentales digitales</a:t>
            </a:r>
            <a:endParaRPr sz="1400" b="0" i="0" u="none" strike="noStrike" cap="none">
              <a:solidFill>
                <a:srgbClr val="000000"/>
              </a:solidFill>
              <a:latin typeface="Arial"/>
              <a:ea typeface="Arial"/>
              <a:cs typeface="Arial"/>
              <a:sym typeface="Arial"/>
            </a:endParaRPr>
          </a:p>
        </p:txBody>
      </p:sp>
      <p:sp>
        <p:nvSpPr>
          <p:cNvPr id="7" name="Google Shape;385;p50">
            <a:extLst>
              <a:ext uri="{FF2B5EF4-FFF2-40B4-BE49-F238E27FC236}">
                <a16:creationId xmlns:a16="http://schemas.microsoft.com/office/drawing/2014/main" id="{9EFED056-F255-41E7-9C16-70D488C543C4}"/>
              </a:ext>
            </a:extLst>
          </p:cNvPr>
          <p:cNvSpPr txBox="1"/>
          <p:nvPr/>
        </p:nvSpPr>
        <p:spPr>
          <a:xfrm>
            <a:off x="523240" y="1250839"/>
            <a:ext cx="6600614" cy="400110"/>
          </a:xfrm>
          <a:prstGeom prst="rect">
            <a:avLst/>
          </a:prstGeom>
          <a:noFill/>
          <a:ln>
            <a:noFill/>
          </a:ln>
        </p:spPr>
        <p:txBody>
          <a:bodyPr spcFirstLastPara="1" wrap="square" lIns="91425" tIns="45700" rIns="91425" bIns="45700" anchor="t" anchorCtr="0">
            <a:spAutoFit/>
          </a:bodyPr>
          <a:lstStyle/>
          <a:p>
            <a:pPr marL="108000" lvl="0">
              <a:buSzPts val="2000"/>
              <a:defRPr sz="2000">
                <a:solidFill>
                  <a:schemeClr val="dk1"/>
                </a:solidFill>
                <a:latin typeface="Calibri"/>
                <a:ea typeface="Calibri"/>
                <a:cs typeface="Calibri"/>
                <a:sym typeface="Calibri"/>
              </a:defRPr>
            </a:pPr>
            <a:r>
              <a:t>2.3 CASO 1 — Una solución con mapas mentales digitales</a:t>
            </a:r>
            <a:endParaRPr sz="2000" b="0" i="0" u="none" strike="noStrike" cap="none">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8" name="Google Shape;438;g20830d9e904_0_0"/>
          <p:cNvSpPr txBox="1"/>
          <p:nvPr/>
        </p:nvSpPr>
        <p:spPr>
          <a:xfrm>
            <a:off x="451029" y="2138922"/>
            <a:ext cx="6392100" cy="4143900"/>
          </a:xfrm>
          <a:prstGeom prst="rect">
            <a:avLst/>
          </a:prstGeom>
          <a:noFill/>
          <a:ln>
            <a:noFill/>
          </a:ln>
        </p:spPr>
        <p:txBody>
          <a:bodyPr spcFirstLastPara="1" wrap="square" lIns="91425" tIns="45700" rIns="91425" bIns="45700" anchor="t" anchorCtr="0">
            <a:noAutofit/>
          </a:bodyPr>
          <a:lstStyle/>
          <a:p>
            <a:pPr marL="284400" lvl="0">
              <a:lnSpc>
                <a:spcPct val="120000"/>
              </a:lnSpc>
              <a:buSzPts val="1600"/>
              <a:defRPr sz="1600">
                <a:solidFill>
                  <a:schemeClr val="dk1"/>
                </a:solidFill>
                <a:latin typeface="Calibri"/>
                <a:ea typeface="Calibri"/>
                <a:cs typeface="Calibri"/>
                <a:sym typeface="Calibri"/>
              </a:defRPr>
            </a:pPr>
            <a:r>
              <a:t>Habiendo establecido que el curso tenía una secuencia definida de finalización, Antonio, Beatriz, Carlo</a:t>
            </a:r>
            <a:r>
              <a:rPr lang="es-ES"/>
              <a:t>s</a:t>
            </a:r>
            <a:r>
              <a:t> y Daniela modificaron el trazado de esta manera y pidieron al experto que comprobara su análisis y anotó en los comentarios asociados con los nodos del mapa sus observaciones. ¿Podrían haber pedido comentarios por correo electrónico? </a:t>
            </a:r>
          </a:p>
          <a:p>
            <a:pPr marL="284400" lvl="0">
              <a:lnSpc>
                <a:spcPct val="120000"/>
              </a:lnSpc>
              <a:buSzPts val="1600"/>
            </a:pPr>
            <a:endParaRPr sz="1600">
              <a:solidFill>
                <a:schemeClr val="dk1"/>
              </a:solidFill>
              <a:latin typeface="Calibri"/>
              <a:ea typeface="Calibri"/>
              <a:cs typeface="Calibri"/>
              <a:sym typeface="Calibri"/>
            </a:endParaRPr>
          </a:p>
          <a:p>
            <a:pPr marL="284400" lvl="0">
              <a:lnSpc>
                <a:spcPct val="120000"/>
              </a:lnSpc>
              <a:buSzPts val="1600"/>
              <a:defRPr sz="1600" i="1">
                <a:latin typeface="Calibri"/>
                <a:ea typeface="Calibri"/>
                <a:cs typeface="Calibri"/>
                <a:sym typeface="Calibri"/>
              </a:defRPr>
            </a:pPr>
            <a:r>
              <a:rPr b="1">
                <a:solidFill>
                  <a:schemeClr val="dk1"/>
                </a:solidFill>
              </a:rPr>
              <a:t>TEN EN CUENTA QUE... </a:t>
            </a:r>
            <a:r>
              <a:rPr>
                <a:solidFill>
                  <a:srgbClr val="F5911B"/>
                </a:solidFill>
              </a:rPr>
              <a:t>Sí, el correo electrónico se puede utilizar, sin embargo, notando los comentarios directamente en los nodos de mapa que fueron capaces de contextualizar y agrupar las observaciones de manera oportuna.</a:t>
            </a:r>
            <a:endParaRPr sz="1600" i="1" u="none" strike="noStrike" cap="none">
              <a:solidFill>
                <a:srgbClr val="F5911B"/>
              </a:solidFill>
              <a:latin typeface="Calibri"/>
              <a:ea typeface="Calibri"/>
              <a:cs typeface="Calibri"/>
              <a:sym typeface="Calibri"/>
            </a:endParaRPr>
          </a:p>
          <a:p>
            <a:pPr marL="284400" marR="0" lvl="0" indent="0" algn="l" rtl="0">
              <a:lnSpc>
                <a:spcPct val="120000"/>
              </a:lnSpc>
              <a:spcBef>
                <a:spcPts val="0"/>
              </a:spcBef>
              <a:spcAft>
                <a:spcPts val="0"/>
              </a:spcAft>
              <a:buClr>
                <a:srgbClr val="000000"/>
              </a:buClr>
              <a:buSzPts val="1600"/>
              <a:buFont typeface="Arial"/>
              <a:buNone/>
            </a:pPr>
            <a:endParaRPr sz="1600" b="0" i="1" u="none" strike="noStrike" cap="none">
              <a:solidFill>
                <a:schemeClr val="dk1"/>
              </a:solidFill>
              <a:latin typeface="Calibri"/>
              <a:ea typeface="Calibri"/>
              <a:cs typeface="Calibri"/>
              <a:sym typeface="Calibri"/>
            </a:endParaRPr>
          </a:p>
          <a:p>
            <a:pPr marL="284400" marR="0" lvl="0" indent="0" algn="l" rtl="0">
              <a:lnSpc>
                <a:spcPct val="120000"/>
              </a:lnSpc>
              <a:spcBef>
                <a:spcPts val="180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pic>
        <p:nvPicPr>
          <p:cNvPr id="439" name="Google Shape;439;g20830d9e904_0_0"/>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214599" y="1250850"/>
            <a:ext cx="4510874" cy="4510874"/>
          </a:xfrm>
          <a:prstGeom prst="rect">
            <a:avLst/>
          </a:prstGeom>
          <a:noFill/>
          <a:ln>
            <a:noFill/>
          </a:ln>
        </p:spPr>
      </p:pic>
      <p:sp>
        <p:nvSpPr>
          <p:cNvPr id="6" name="Google Shape;362;p48">
            <a:extLst>
              <a:ext uri="{FF2B5EF4-FFF2-40B4-BE49-F238E27FC236}">
                <a16:creationId xmlns:a16="http://schemas.microsoft.com/office/drawing/2014/main" id="{CE19A688-AB65-4263-9D8E-7D381876D6E1}"/>
              </a:ext>
            </a:extLst>
          </p:cNvPr>
          <p:cNvSpPr/>
          <p:nvPr/>
        </p:nvSpPr>
        <p:spPr>
          <a:xfrm>
            <a:off x="451029" y="669816"/>
            <a:ext cx="5301701"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lvl="0">
              <a:lnSpc>
                <a:spcPct val="90000"/>
              </a:lnSpc>
              <a:buSzPts val="2000"/>
              <a:defRPr sz="2000" b="1">
                <a:solidFill>
                  <a:srgbClr val="FFFFFF"/>
                </a:solidFill>
                <a:latin typeface="Calibri"/>
                <a:ea typeface="Calibri"/>
                <a:cs typeface="Calibri"/>
                <a:sym typeface="Calibri"/>
              </a:defRPr>
            </a:pPr>
            <a:r>
              <a:t>2. Colaborando con mapas mentales digitales</a:t>
            </a:r>
            <a:endParaRPr sz="1400" b="0" i="0" u="none" strike="noStrike" cap="none">
              <a:solidFill>
                <a:srgbClr val="000000"/>
              </a:solidFill>
              <a:latin typeface="Arial"/>
              <a:ea typeface="Arial"/>
              <a:cs typeface="Arial"/>
              <a:sym typeface="Arial"/>
            </a:endParaRPr>
          </a:p>
        </p:txBody>
      </p:sp>
      <p:sp>
        <p:nvSpPr>
          <p:cNvPr id="7" name="Google Shape;385;p50">
            <a:extLst>
              <a:ext uri="{FF2B5EF4-FFF2-40B4-BE49-F238E27FC236}">
                <a16:creationId xmlns:a16="http://schemas.microsoft.com/office/drawing/2014/main" id="{2062EC39-B38B-4B7F-848B-6612A0C3C6FD}"/>
              </a:ext>
            </a:extLst>
          </p:cNvPr>
          <p:cNvSpPr txBox="1"/>
          <p:nvPr/>
        </p:nvSpPr>
        <p:spPr>
          <a:xfrm>
            <a:off x="523240" y="1250839"/>
            <a:ext cx="6600614" cy="400110"/>
          </a:xfrm>
          <a:prstGeom prst="rect">
            <a:avLst/>
          </a:prstGeom>
          <a:noFill/>
          <a:ln>
            <a:noFill/>
          </a:ln>
        </p:spPr>
        <p:txBody>
          <a:bodyPr spcFirstLastPara="1" wrap="square" lIns="91425" tIns="45700" rIns="91425" bIns="45700" anchor="t" anchorCtr="0">
            <a:spAutoFit/>
          </a:bodyPr>
          <a:lstStyle/>
          <a:p>
            <a:pPr marL="108000" lvl="0">
              <a:buSzPts val="2000"/>
              <a:defRPr sz="2000">
                <a:solidFill>
                  <a:schemeClr val="dk1"/>
                </a:solidFill>
                <a:latin typeface="Calibri"/>
                <a:ea typeface="Calibri"/>
                <a:cs typeface="Calibri"/>
                <a:sym typeface="Calibri"/>
              </a:defRPr>
            </a:pPr>
            <a:r>
              <a:t>2.3 CASO 1 — Una solución con mapas mentales digitales</a:t>
            </a:r>
            <a:endParaRPr sz="2000" b="0" i="0" u="none" strike="noStrike" cap="none">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6" name="Google Shape;446;g20830d9e904_0_7"/>
          <p:cNvSpPr txBox="1"/>
          <p:nvPr/>
        </p:nvSpPr>
        <p:spPr>
          <a:xfrm>
            <a:off x="731849" y="1739425"/>
            <a:ext cx="5767500" cy="4143900"/>
          </a:xfrm>
          <a:prstGeom prst="rect">
            <a:avLst/>
          </a:prstGeom>
          <a:noFill/>
          <a:ln>
            <a:noFill/>
          </a:ln>
        </p:spPr>
        <p:txBody>
          <a:bodyPr spcFirstLastPara="1" wrap="square" lIns="91425" tIns="45700" rIns="91425" bIns="45700" anchor="t" anchorCtr="0">
            <a:noAutofit/>
          </a:bodyPr>
          <a:lstStyle/>
          <a:p>
            <a:pPr marL="284400" lvl="0">
              <a:lnSpc>
                <a:spcPct val="120000"/>
              </a:lnSpc>
              <a:buClr>
                <a:schemeClr val="dk1"/>
              </a:buClr>
              <a:buSzPts val="1100"/>
              <a:defRPr sz="1600">
                <a:solidFill>
                  <a:schemeClr val="dk1"/>
                </a:solidFill>
                <a:latin typeface="Calibri"/>
                <a:ea typeface="Calibri"/>
                <a:cs typeface="Calibri"/>
                <a:sym typeface="Calibri"/>
              </a:defRPr>
            </a:pPr>
            <a:r>
              <a:t>Para distribuir la obra Antonio, Beatriz, Carlo</a:t>
            </a:r>
            <a:r>
              <a:rPr lang="es-ES"/>
              <a:t>s</a:t>
            </a:r>
            <a:r>
              <a:t> y Daniela cada uno eligió un color y lo utilizó para resaltar los temas asignados a cada uno.</a:t>
            </a:r>
          </a:p>
          <a:p>
            <a:pPr marL="284400" lvl="0">
              <a:lnSpc>
                <a:spcPct val="120000"/>
              </a:lnSpc>
              <a:buClr>
                <a:schemeClr val="dk1"/>
              </a:buClr>
              <a:buSzPts val="1100"/>
              <a:defRPr sz="1600">
                <a:solidFill>
                  <a:schemeClr val="dk1"/>
                </a:solidFill>
                <a:latin typeface="Calibri"/>
                <a:ea typeface="Calibri"/>
                <a:cs typeface="Calibri"/>
                <a:sym typeface="Calibri"/>
              </a:defRPr>
            </a:pPr>
            <a:r>
              <a:t>¿Crees que la técnica adoptada por Antonio, Beatriz, Carlo</a:t>
            </a:r>
            <a:r>
              <a:rPr lang="es-ES"/>
              <a:t>s</a:t>
            </a:r>
            <a:r>
              <a:t> y Daniela solo sirve para definir quién está a cargo de qué?</a:t>
            </a:r>
          </a:p>
          <a:p>
            <a:pPr marL="284400" lvl="0">
              <a:lnSpc>
                <a:spcPct val="120000"/>
              </a:lnSpc>
              <a:buClr>
                <a:schemeClr val="dk1"/>
              </a:buClr>
              <a:buSzPts val="1100"/>
            </a:pPr>
            <a:endParaRPr sz="1600">
              <a:solidFill>
                <a:schemeClr val="dk1"/>
              </a:solidFill>
              <a:latin typeface="Calibri"/>
              <a:ea typeface="Calibri"/>
              <a:cs typeface="Calibri"/>
              <a:sym typeface="Calibri"/>
            </a:endParaRPr>
          </a:p>
          <a:p>
            <a:pPr marL="284400" lvl="0">
              <a:lnSpc>
                <a:spcPct val="120000"/>
              </a:lnSpc>
              <a:buClr>
                <a:schemeClr val="dk1"/>
              </a:buClr>
              <a:buSzPts val="1100"/>
              <a:defRPr sz="1600" i="1">
                <a:latin typeface="Calibri"/>
                <a:ea typeface="Calibri"/>
                <a:cs typeface="Calibri"/>
                <a:sym typeface="Calibri"/>
              </a:defRPr>
            </a:pPr>
            <a:r>
              <a:rPr lang="es-ES" b="1">
                <a:solidFill>
                  <a:schemeClr val="dk1"/>
                </a:solidFill>
              </a:rPr>
              <a:t>TEN EN CUENTA QUE</a:t>
            </a:r>
            <a:r>
              <a:rPr b="1">
                <a:solidFill>
                  <a:schemeClr val="dk1"/>
                </a:solidFill>
              </a:rPr>
              <a:t>... </a:t>
            </a:r>
            <a:r>
              <a:rPr>
                <a:solidFill>
                  <a:srgbClr val="F5911B"/>
                </a:solidFill>
              </a:rPr>
              <a:t>el uso del color también puede ser útil para mostrar visualmente el equilibrio de la cantidad asignada de trabajo, mejorando así su distribución.</a:t>
            </a:r>
          </a:p>
          <a:p>
            <a:pPr marL="284400" lvl="0">
              <a:lnSpc>
                <a:spcPct val="120000"/>
              </a:lnSpc>
              <a:buClr>
                <a:schemeClr val="dk1"/>
              </a:buClr>
              <a:buSzPts val="1100"/>
            </a:pPr>
            <a:endParaRPr sz="1600" i="1">
              <a:solidFill>
                <a:schemeClr val="dk1"/>
              </a:solidFill>
              <a:latin typeface="Calibri"/>
              <a:ea typeface="Calibri"/>
              <a:cs typeface="Calibri"/>
              <a:sym typeface="Calibri"/>
            </a:endParaRPr>
          </a:p>
          <a:p>
            <a:pPr marL="284400" lvl="0">
              <a:lnSpc>
                <a:spcPct val="120000"/>
              </a:lnSpc>
              <a:buClr>
                <a:schemeClr val="dk1"/>
              </a:buClr>
              <a:buSzPts val="1100"/>
              <a:defRPr sz="1600" i="1">
                <a:solidFill>
                  <a:schemeClr val="dk1"/>
                </a:solidFill>
                <a:latin typeface="Calibri"/>
                <a:ea typeface="Calibri"/>
                <a:cs typeface="Calibri"/>
                <a:sym typeface="Calibri"/>
              </a:defRPr>
            </a:pPr>
            <a:r>
              <a:t>Desde entonces, Antonio, Beatri</a:t>
            </a:r>
            <a:r>
              <a:rPr lang="es-ES"/>
              <a:t>z</a:t>
            </a:r>
            <a:r>
              <a:t>, Carlo</a:t>
            </a:r>
            <a:r>
              <a:rPr lang="es-ES"/>
              <a:t>s</a:t>
            </a:r>
            <a:r>
              <a:t> y Daniela han sido capaces de trabajar de forma bastante independiente, cada uno en sus temas asignados.</a:t>
            </a:r>
            <a:endParaRPr sz="1600" b="0" i="1" u="none" strike="noStrike" cap="none">
              <a:solidFill>
                <a:schemeClr val="dk1"/>
              </a:solidFill>
              <a:latin typeface="Calibri"/>
              <a:ea typeface="Calibri"/>
              <a:cs typeface="Calibri"/>
              <a:sym typeface="Calibri"/>
            </a:endParaRPr>
          </a:p>
        </p:txBody>
      </p:sp>
      <p:pic>
        <p:nvPicPr>
          <p:cNvPr id="447" name="Google Shape;447;g20830d9e904_0_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670775" y="1615470"/>
            <a:ext cx="5061299" cy="4267855"/>
          </a:xfrm>
          <a:prstGeom prst="rect">
            <a:avLst/>
          </a:prstGeom>
          <a:noFill/>
          <a:ln>
            <a:noFill/>
          </a:ln>
        </p:spPr>
      </p:pic>
      <p:sp>
        <p:nvSpPr>
          <p:cNvPr id="6" name="Google Shape;362;p48">
            <a:extLst>
              <a:ext uri="{FF2B5EF4-FFF2-40B4-BE49-F238E27FC236}">
                <a16:creationId xmlns:a16="http://schemas.microsoft.com/office/drawing/2014/main" id="{3514B8CE-7573-4A3A-846D-37E377CD4921}"/>
              </a:ext>
            </a:extLst>
          </p:cNvPr>
          <p:cNvSpPr/>
          <p:nvPr/>
        </p:nvSpPr>
        <p:spPr>
          <a:xfrm>
            <a:off x="451029" y="669816"/>
            <a:ext cx="5319456"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lvl="0">
              <a:lnSpc>
                <a:spcPct val="90000"/>
              </a:lnSpc>
              <a:buSzPts val="2000"/>
              <a:defRPr sz="2000" b="1">
                <a:solidFill>
                  <a:srgbClr val="FFFFFF"/>
                </a:solidFill>
                <a:latin typeface="Calibri"/>
                <a:ea typeface="Calibri"/>
                <a:cs typeface="Calibri"/>
                <a:sym typeface="Calibri"/>
              </a:defRPr>
            </a:pPr>
            <a:r>
              <a:t>2. Colaborando con mapas mentales digitales</a:t>
            </a:r>
            <a:endParaRPr sz="1400" b="0" i="0" u="none" strike="noStrike" cap="none">
              <a:solidFill>
                <a:srgbClr val="000000"/>
              </a:solidFill>
              <a:latin typeface="Arial"/>
              <a:ea typeface="Arial"/>
              <a:cs typeface="Arial"/>
              <a:sym typeface="Arial"/>
            </a:endParaRPr>
          </a:p>
        </p:txBody>
      </p:sp>
      <p:sp>
        <p:nvSpPr>
          <p:cNvPr id="7" name="Google Shape;385;p50">
            <a:extLst>
              <a:ext uri="{FF2B5EF4-FFF2-40B4-BE49-F238E27FC236}">
                <a16:creationId xmlns:a16="http://schemas.microsoft.com/office/drawing/2014/main" id="{ED463D2B-D84B-4872-A0E4-445C1763A8E1}"/>
              </a:ext>
            </a:extLst>
          </p:cNvPr>
          <p:cNvSpPr txBox="1"/>
          <p:nvPr/>
        </p:nvSpPr>
        <p:spPr>
          <a:xfrm>
            <a:off x="523240" y="1250839"/>
            <a:ext cx="6600614" cy="400110"/>
          </a:xfrm>
          <a:prstGeom prst="rect">
            <a:avLst/>
          </a:prstGeom>
          <a:noFill/>
          <a:ln>
            <a:noFill/>
          </a:ln>
        </p:spPr>
        <p:txBody>
          <a:bodyPr spcFirstLastPara="1" wrap="square" lIns="91425" tIns="45700" rIns="91425" bIns="45700" anchor="t" anchorCtr="0">
            <a:spAutoFit/>
          </a:bodyPr>
          <a:lstStyle/>
          <a:p>
            <a:pPr marL="108000" lvl="0">
              <a:buSzPts val="2000"/>
              <a:defRPr sz="2000">
                <a:solidFill>
                  <a:schemeClr val="dk1"/>
                </a:solidFill>
                <a:latin typeface="Calibri"/>
                <a:ea typeface="Calibri"/>
                <a:cs typeface="Calibri"/>
                <a:sym typeface="Calibri"/>
              </a:defRPr>
            </a:pPr>
            <a:r>
              <a:t>2.3 CASO 1 — Una solución con mapas mentales digitales</a:t>
            </a:r>
            <a:endParaRPr sz="2000" b="0" i="0" u="none" strike="noStrike" cap="none">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4" name="Google Shape;454;g20830d9e904_0_14"/>
          <p:cNvSpPr txBox="1"/>
          <p:nvPr/>
        </p:nvSpPr>
        <p:spPr>
          <a:xfrm>
            <a:off x="230819" y="1650949"/>
            <a:ext cx="6411881" cy="4143900"/>
          </a:xfrm>
          <a:prstGeom prst="rect">
            <a:avLst/>
          </a:prstGeom>
          <a:noFill/>
          <a:ln>
            <a:noFill/>
          </a:ln>
        </p:spPr>
        <p:txBody>
          <a:bodyPr spcFirstLastPara="1" wrap="square" lIns="91425" tIns="45700" rIns="91425" bIns="45700" anchor="t" anchorCtr="0">
            <a:noAutofit/>
          </a:bodyPr>
          <a:lstStyle/>
          <a:p>
            <a:pPr marL="284400" lvl="0">
              <a:lnSpc>
                <a:spcPct val="120000"/>
              </a:lnSpc>
              <a:buClr>
                <a:schemeClr val="dk1"/>
              </a:buClr>
              <a:buSzPts val="1100"/>
              <a:defRPr sz="1600">
                <a:solidFill>
                  <a:schemeClr val="dk1"/>
                </a:solidFill>
                <a:latin typeface="Calibri"/>
                <a:ea typeface="Calibri"/>
                <a:cs typeface="Calibri"/>
                <a:sym typeface="Calibri"/>
              </a:defRPr>
            </a:pPr>
            <a:r>
              <a:t>Dado que la herramienta elegida permitió esto, decidieron que cada uno escribiría, en el texto asociado con los nodos de mapa, los materiales del curso relevantes y los textos de borrador. Luego hicieron uso de nodos de nivel inferior para clasificar aún más el contenido.</a:t>
            </a:r>
          </a:p>
          <a:p>
            <a:pPr marL="284400" lvl="0">
              <a:lnSpc>
                <a:spcPct val="120000"/>
              </a:lnSpc>
              <a:buClr>
                <a:schemeClr val="dk1"/>
              </a:buClr>
              <a:buSzPts val="1100"/>
              <a:defRPr sz="1600">
                <a:solidFill>
                  <a:schemeClr val="dk1"/>
                </a:solidFill>
                <a:latin typeface="Calibri"/>
                <a:ea typeface="Calibri"/>
                <a:cs typeface="Calibri"/>
                <a:sym typeface="Calibri"/>
              </a:defRPr>
            </a:pPr>
            <a:r>
              <a:t>En </a:t>
            </a:r>
            <a:r>
              <a:rPr lang="es-ES"/>
              <a:t>t</a:t>
            </a:r>
            <a:r>
              <a:t>u opinión, ¿no habría sido mejor usar un documento de texto regular?</a:t>
            </a:r>
          </a:p>
          <a:p>
            <a:pPr marL="284400" lvl="0">
              <a:lnSpc>
                <a:spcPct val="120000"/>
              </a:lnSpc>
              <a:buClr>
                <a:schemeClr val="dk1"/>
              </a:buClr>
              <a:buSzPts val="1100"/>
            </a:pPr>
            <a:endParaRPr sz="1600">
              <a:solidFill>
                <a:schemeClr val="dk1"/>
              </a:solidFill>
              <a:latin typeface="Calibri"/>
              <a:ea typeface="Calibri"/>
              <a:cs typeface="Calibri"/>
              <a:sym typeface="Calibri"/>
            </a:endParaRPr>
          </a:p>
          <a:p>
            <a:pPr marL="284400" lvl="0">
              <a:lnSpc>
                <a:spcPct val="120000"/>
              </a:lnSpc>
              <a:buClr>
                <a:schemeClr val="dk1"/>
              </a:buClr>
              <a:buSzPts val="1100"/>
              <a:defRPr sz="1600" i="1">
                <a:latin typeface="Calibri"/>
                <a:ea typeface="Calibri"/>
                <a:cs typeface="Calibri"/>
                <a:sym typeface="Calibri"/>
              </a:defRPr>
            </a:pPr>
            <a:r>
              <a:rPr lang="es-ES" b="1">
                <a:solidFill>
                  <a:schemeClr val="dk1"/>
                </a:solidFill>
              </a:rPr>
              <a:t>TEN EN CUENTA QUE</a:t>
            </a:r>
            <a:r>
              <a:rPr b="1">
                <a:solidFill>
                  <a:schemeClr val="dk1"/>
                </a:solidFill>
              </a:rPr>
              <a:t>... </a:t>
            </a:r>
            <a:r>
              <a:rPr>
                <a:solidFill>
                  <a:srgbClr val="F5911B"/>
                </a:solidFill>
              </a:rPr>
              <a:t>podrían haber utilizado varios documentos de texto, o incluso uno compartido. El modo que eligieron les permitió trabajar de manera compartida en un área estructurada disponible para todos. De esta manera, todos pudieron mantenerse al día con el trabajo del otro, aprovechar la información de la misma, ver si era apropiado volver a discutir algún aspecto, tal vez creando comentarios oportunos asociados con los nodos involucrados.</a:t>
            </a:r>
            <a:endParaRPr sz="1600" b="0" i="1" u="none" strike="noStrike" cap="none">
              <a:solidFill>
                <a:srgbClr val="F5911B"/>
              </a:solidFill>
              <a:latin typeface="Calibri"/>
              <a:ea typeface="Calibri"/>
              <a:cs typeface="Calibri"/>
              <a:sym typeface="Calibri"/>
            </a:endParaRPr>
          </a:p>
        </p:txBody>
      </p:sp>
      <p:pic>
        <p:nvPicPr>
          <p:cNvPr id="455" name="Google Shape;455;g20830d9e904_0_1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707560" y="1651050"/>
            <a:ext cx="5363215" cy="4232275"/>
          </a:xfrm>
          <a:prstGeom prst="rect">
            <a:avLst/>
          </a:prstGeom>
          <a:noFill/>
          <a:ln>
            <a:noFill/>
          </a:ln>
        </p:spPr>
      </p:pic>
      <p:sp>
        <p:nvSpPr>
          <p:cNvPr id="6" name="Google Shape;362;p48">
            <a:extLst>
              <a:ext uri="{FF2B5EF4-FFF2-40B4-BE49-F238E27FC236}">
                <a16:creationId xmlns:a16="http://schemas.microsoft.com/office/drawing/2014/main" id="{010E4D5B-60ED-45E0-8F13-0706B3C7AF45}"/>
              </a:ext>
            </a:extLst>
          </p:cNvPr>
          <p:cNvSpPr/>
          <p:nvPr/>
        </p:nvSpPr>
        <p:spPr>
          <a:xfrm>
            <a:off x="451029" y="669816"/>
            <a:ext cx="5337212"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lvl="0">
              <a:lnSpc>
                <a:spcPct val="90000"/>
              </a:lnSpc>
              <a:buSzPts val="2000"/>
              <a:defRPr sz="2000" b="1">
                <a:solidFill>
                  <a:srgbClr val="FFFFFF"/>
                </a:solidFill>
                <a:latin typeface="Calibri"/>
                <a:ea typeface="Calibri"/>
                <a:cs typeface="Calibri"/>
                <a:sym typeface="Calibri"/>
              </a:defRPr>
            </a:pPr>
            <a:r>
              <a:t>2. Colaborando con mapas mentales digitales</a:t>
            </a:r>
            <a:endParaRPr sz="1400" b="0" i="0" u="none" strike="noStrike" cap="none">
              <a:solidFill>
                <a:srgbClr val="000000"/>
              </a:solidFill>
              <a:latin typeface="Arial"/>
              <a:ea typeface="Arial"/>
              <a:cs typeface="Arial"/>
              <a:sym typeface="Arial"/>
            </a:endParaRPr>
          </a:p>
        </p:txBody>
      </p:sp>
      <p:sp>
        <p:nvSpPr>
          <p:cNvPr id="7" name="Google Shape;385;p50">
            <a:extLst>
              <a:ext uri="{FF2B5EF4-FFF2-40B4-BE49-F238E27FC236}">
                <a16:creationId xmlns:a16="http://schemas.microsoft.com/office/drawing/2014/main" id="{3764469C-99C9-455C-AA1B-B0BA50D768A2}"/>
              </a:ext>
            </a:extLst>
          </p:cNvPr>
          <p:cNvSpPr txBox="1"/>
          <p:nvPr/>
        </p:nvSpPr>
        <p:spPr>
          <a:xfrm>
            <a:off x="523240" y="1250839"/>
            <a:ext cx="6600614" cy="400110"/>
          </a:xfrm>
          <a:prstGeom prst="rect">
            <a:avLst/>
          </a:prstGeom>
          <a:noFill/>
          <a:ln>
            <a:noFill/>
          </a:ln>
        </p:spPr>
        <p:txBody>
          <a:bodyPr spcFirstLastPara="1" wrap="square" lIns="91425" tIns="45700" rIns="91425" bIns="45700" anchor="t" anchorCtr="0">
            <a:spAutoFit/>
          </a:bodyPr>
          <a:lstStyle/>
          <a:p>
            <a:pPr marL="108000" lvl="0">
              <a:buSzPts val="2000"/>
              <a:defRPr sz="2000">
                <a:solidFill>
                  <a:schemeClr val="dk1"/>
                </a:solidFill>
                <a:latin typeface="Calibri"/>
                <a:ea typeface="Calibri"/>
                <a:cs typeface="Calibri"/>
                <a:sym typeface="Calibri"/>
              </a:defRPr>
            </a:pPr>
            <a:r>
              <a:t>2.3 CASO 1 — Una solución con mapas mentales digitales</a:t>
            </a:r>
            <a:endParaRPr sz="2000" b="0" i="0" u="none" strike="noStrike" cap="non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3"/>
          <p:cNvSpPr txBox="1"/>
          <p:nvPr/>
        </p:nvSpPr>
        <p:spPr>
          <a:xfrm>
            <a:off x="528320" y="717439"/>
            <a:ext cx="8948057"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5911B"/>
              </a:buClr>
              <a:buSzPts val="2400"/>
              <a:buFont typeface="Calibri"/>
              <a:buNone/>
              <a:defRPr sz="2400" b="1">
                <a:solidFill>
                  <a:srgbClr val="F5911B"/>
                </a:solidFill>
                <a:latin typeface="Calibri"/>
                <a:ea typeface="Calibri"/>
                <a:cs typeface="Calibri"/>
                <a:sym typeface="Calibri"/>
              </a:defRPr>
            </a:pPr>
            <a:r>
              <a:t>Objetivos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defRPr sz="2000">
                <a:solidFill>
                  <a:schemeClr val="dk1"/>
                </a:solidFill>
                <a:latin typeface="Calibri"/>
                <a:ea typeface="Calibri"/>
                <a:cs typeface="Calibri"/>
                <a:sym typeface="Calibri"/>
              </a:defRPr>
            </a:pPr>
            <a:r>
              <a:t>Al final de este módulo podrás:</a:t>
            </a:r>
            <a:endParaRPr sz="1400" b="0" i="0" u="none" strike="noStrike" cap="none">
              <a:solidFill>
                <a:srgbClr val="000000"/>
              </a:solidFill>
              <a:latin typeface="Arial"/>
              <a:ea typeface="Arial"/>
              <a:cs typeface="Arial"/>
              <a:sym typeface="Arial"/>
            </a:endParaRPr>
          </a:p>
        </p:txBody>
      </p:sp>
      <p:sp>
        <p:nvSpPr>
          <p:cNvPr id="70" name="Google Shape;70;p3"/>
          <p:cNvSpPr txBox="1"/>
          <p:nvPr/>
        </p:nvSpPr>
        <p:spPr>
          <a:xfrm>
            <a:off x="795775" y="1625206"/>
            <a:ext cx="4486439" cy="1460400"/>
          </a:xfrm>
          <a:prstGeom prst="rect">
            <a:avLst/>
          </a:prstGeom>
          <a:noFill/>
          <a:ln>
            <a:noFill/>
          </a:ln>
        </p:spPr>
        <p:txBody>
          <a:bodyPr spcFirstLastPara="1" wrap="square" lIns="91425" tIns="91425" rIns="91425" bIns="91425" anchor="t" anchorCtr="0">
            <a:noAutofit/>
          </a:bodyPr>
          <a:lstStyle/>
          <a:p>
            <a:pPr marL="228600" marR="0" lvl="0" indent="-228600" algn="l" rtl="0">
              <a:lnSpc>
                <a:spcPct val="100000"/>
              </a:lnSpc>
              <a:spcBef>
                <a:spcPts val="0"/>
              </a:spcBef>
              <a:spcAft>
                <a:spcPts val="0"/>
              </a:spcAft>
              <a:buClr>
                <a:schemeClr val="dk1"/>
              </a:buClr>
              <a:buSzPts val="1200"/>
              <a:buFont typeface="Poppins Medium"/>
              <a:buChar char="॰"/>
              <a:defRPr sz="2000">
                <a:solidFill>
                  <a:schemeClr val="dk1"/>
                </a:solidFill>
              </a:defRPr>
            </a:pPr>
            <a:r>
              <a:rPr b="1">
                <a:latin typeface="Calibri"/>
                <a:ea typeface="Calibri"/>
                <a:cs typeface="Calibri"/>
                <a:sym typeface="Calibri"/>
              </a:rPr>
              <a:t>Resultado</a:t>
            </a:r>
            <a:r>
              <a:rPr>
                <a:latin typeface="Poppins Medium"/>
                <a:ea typeface="Poppins Medium"/>
                <a:cs typeface="Poppins Medium"/>
                <a:sym typeface="Poppins Medium"/>
              </a:rPr>
              <a:t> </a:t>
            </a:r>
            <a:r>
              <a:rPr sz="2000" b="1">
                <a:solidFill>
                  <a:schemeClr val="dk1"/>
                </a:solidFill>
                <a:latin typeface="Calibri"/>
                <a:cs typeface="Calibri"/>
                <a:sym typeface="Poppins Medium"/>
              </a:rPr>
              <a:t>del aprendizaje </a:t>
            </a:r>
            <a:r>
              <a:rPr sz="2000" b="1">
                <a:solidFill>
                  <a:schemeClr val="dk1"/>
                </a:solidFill>
                <a:latin typeface="Calibri"/>
                <a:cs typeface="Calibri"/>
                <a:sym typeface="Calibri"/>
              </a:rPr>
              <a:t>1</a:t>
            </a:r>
            <a:endParaRPr sz="2000" b="1">
              <a:solidFill>
                <a:schemeClr val="dk1"/>
              </a:solidFill>
              <a:latin typeface="Calibri"/>
              <a:cs typeface="Calibri"/>
            </a:endParaRPr>
          </a:p>
          <a:p>
            <a:pPr marL="230400" lvl="0">
              <a:buClr>
                <a:schemeClr val="dk1"/>
              </a:buClr>
              <a:buSzPts val="2000"/>
              <a:defRPr sz="2000">
                <a:solidFill>
                  <a:schemeClr val="dk1"/>
                </a:solidFill>
                <a:latin typeface="Calibri"/>
                <a:ea typeface="Calibri"/>
                <a:cs typeface="Calibri"/>
                <a:sym typeface="Calibri"/>
              </a:defRPr>
            </a:pPr>
            <a:r>
              <a:t>Identifi</a:t>
            </a:r>
            <a:r>
              <a:rPr lang="es-ES"/>
              <a:t>car</a:t>
            </a:r>
            <a:r>
              <a:t> la herramienta de mapeo mental digital que mejor se adapte a </a:t>
            </a:r>
            <a:r>
              <a:rPr lang="es-ES"/>
              <a:t>t</a:t>
            </a:r>
            <a:r>
              <a:t>us necesidades y ús</a:t>
            </a:r>
            <a:r>
              <a:rPr lang="es-ES"/>
              <a:t>a</a:t>
            </a:r>
            <a:r>
              <a:t>la para hacer mapas simples;</a:t>
            </a:r>
            <a:endParaRPr sz="2000" b="0" i="0" u="none" strike="noStrike" cap="none">
              <a:solidFill>
                <a:schemeClr val="dk1"/>
              </a:solidFill>
              <a:latin typeface="Calibri"/>
              <a:ea typeface="Calibri"/>
              <a:cs typeface="Calibri"/>
              <a:sym typeface="Calibri"/>
            </a:endParaRPr>
          </a:p>
        </p:txBody>
      </p:sp>
      <p:sp>
        <p:nvSpPr>
          <p:cNvPr id="71" name="Google Shape;71;p3"/>
          <p:cNvSpPr txBox="1"/>
          <p:nvPr/>
        </p:nvSpPr>
        <p:spPr>
          <a:xfrm>
            <a:off x="2148864" y="3387518"/>
            <a:ext cx="6266700" cy="1480045"/>
          </a:xfrm>
          <a:prstGeom prst="rect">
            <a:avLst/>
          </a:prstGeom>
          <a:noFill/>
          <a:ln>
            <a:noFill/>
          </a:ln>
        </p:spPr>
        <p:txBody>
          <a:bodyPr spcFirstLastPara="1" wrap="square" lIns="91425" tIns="91425" rIns="91425" bIns="91425" anchor="t" anchorCtr="0">
            <a:noAutofit/>
          </a:bodyPr>
          <a:lstStyle/>
          <a:p>
            <a:pPr marL="228600" marR="0" lvl="0" indent="-228600" algn="l" rtl="0">
              <a:lnSpc>
                <a:spcPct val="100000"/>
              </a:lnSpc>
              <a:spcBef>
                <a:spcPts val="0"/>
              </a:spcBef>
              <a:spcAft>
                <a:spcPts val="0"/>
              </a:spcAft>
              <a:buClr>
                <a:schemeClr val="dk1"/>
              </a:buClr>
              <a:buSzPts val="2000"/>
              <a:buFont typeface="Arial"/>
              <a:buChar char="•"/>
              <a:defRPr sz="2000" b="1">
                <a:solidFill>
                  <a:schemeClr val="dk1"/>
                </a:solidFill>
                <a:latin typeface="Calibri"/>
                <a:ea typeface="Calibri"/>
                <a:cs typeface="Calibri"/>
                <a:sym typeface="Calibri"/>
              </a:defRPr>
            </a:pPr>
            <a:r>
              <a:t>Resultado del aprendizaje 3</a:t>
            </a:r>
            <a:endParaRPr sz="1400" b="0" i="0" u="none" strike="noStrike" cap="none">
              <a:solidFill>
                <a:srgbClr val="000000"/>
              </a:solidFill>
              <a:latin typeface="Arial"/>
              <a:ea typeface="Arial"/>
              <a:cs typeface="Arial"/>
              <a:sym typeface="Arial"/>
            </a:endParaRPr>
          </a:p>
          <a:p>
            <a:pPr marL="230400" lvl="0">
              <a:buClr>
                <a:schemeClr val="dk1"/>
              </a:buClr>
              <a:buSzPts val="2000"/>
              <a:defRPr sz="2000">
                <a:solidFill>
                  <a:schemeClr val="dk1"/>
                </a:solidFill>
                <a:latin typeface="Calibri"/>
                <a:ea typeface="Calibri"/>
                <a:cs typeface="Calibri"/>
                <a:sym typeface="Calibri"/>
              </a:defRPr>
            </a:pPr>
            <a:r>
              <a:t>Reconocer aspectos y formas de utilizar mapas mentales digitales que faciliten la colaboración en algunos problemas en el campo profesional.</a:t>
            </a:r>
            <a:endParaRPr sz="2000" b="0" i="0" u="none" strike="noStrike" cap="none">
              <a:solidFill>
                <a:schemeClr val="dk1"/>
              </a:solidFill>
              <a:latin typeface="Calibri"/>
              <a:ea typeface="Calibri"/>
              <a:cs typeface="Calibri"/>
              <a:sym typeface="Calibri"/>
            </a:endParaRPr>
          </a:p>
        </p:txBody>
      </p:sp>
      <p:cxnSp>
        <p:nvCxnSpPr>
          <p:cNvPr id="72" name="Google Shape;72;p3"/>
          <p:cNvCxnSpPr/>
          <p:nvPr/>
        </p:nvCxnSpPr>
        <p:spPr>
          <a:xfrm>
            <a:off x="528320" y="3357619"/>
            <a:ext cx="9469200" cy="0"/>
          </a:xfrm>
          <a:prstGeom prst="straightConnector1">
            <a:avLst/>
          </a:prstGeom>
          <a:noFill/>
          <a:ln w="9525" cap="flat" cmpd="sng">
            <a:solidFill>
              <a:srgbClr val="F5911B"/>
            </a:solidFill>
            <a:prstDash val="dash"/>
            <a:round/>
            <a:headEnd type="none" w="sm" len="sm"/>
            <a:tailEnd type="none" w="sm" len="sm"/>
          </a:ln>
        </p:spPr>
      </p:cxnSp>
      <p:grpSp>
        <p:nvGrpSpPr>
          <p:cNvPr id="73" name="Google Shape;73;p3"/>
          <p:cNvGrpSpPr/>
          <p:nvPr/>
        </p:nvGrpSpPr>
        <p:grpSpPr>
          <a:xfrm>
            <a:off x="10207680" y="2564115"/>
            <a:ext cx="1440000" cy="1022400"/>
            <a:chOff x="6949036" y="2151000"/>
            <a:chExt cx="3600000" cy="2556000"/>
          </a:xfrm>
        </p:grpSpPr>
        <p:sp>
          <p:nvSpPr>
            <p:cNvPr id="74" name="Google Shape;74;p3"/>
            <p:cNvSpPr/>
            <p:nvPr/>
          </p:nvSpPr>
          <p:spPr>
            <a:xfrm>
              <a:off x="9807925"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sng" strike="noStrike" cap="none" baseline="-25000">
                <a:solidFill>
                  <a:schemeClr val="dk1"/>
                </a:solidFill>
                <a:latin typeface="Calibri"/>
                <a:ea typeface="Calibri"/>
                <a:cs typeface="Calibri"/>
                <a:sym typeface="Calibri"/>
              </a:endParaRPr>
            </a:p>
          </p:txBody>
        </p:sp>
        <p:sp>
          <p:nvSpPr>
            <p:cNvPr id="75" name="Google Shape;75;p3"/>
            <p:cNvSpPr/>
            <p:nvPr/>
          </p:nvSpPr>
          <p:spPr>
            <a:xfrm>
              <a:off x="10093237" y="4059707"/>
              <a:ext cx="10521" cy="13673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sng" strike="noStrike" cap="none">
                <a:solidFill>
                  <a:schemeClr val="dk1"/>
                </a:solidFill>
                <a:latin typeface="Calibri"/>
                <a:ea typeface="Calibri"/>
                <a:cs typeface="Calibri"/>
                <a:sym typeface="Calibri"/>
              </a:endParaRPr>
            </a:p>
          </p:txBody>
        </p:sp>
        <p:sp>
          <p:nvSpPr>
            <p:cNvPr id="76" name="Google Shape;76;p3"/>
            <p:cNvSpPr/>
            <p:nvPr/>
          </p:nvSpPr>
          <p:spPr>
            <a:xfrm>
              <a:off x="9437351" y="4163399"/>
              <a:ext cx="1111685" cy="543601"/>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sng" strike="noStrike" cap="none">
                <a:solidFill>
                  <a:schemeClr val="dk1"/>
                </a:solidFill>
                <a:latin typeface="Calibri"/>
                <a:ea typeface="Calibri"/>
                <a:cs typeface="Calibri"/>
                <a:sym typeface="Calibri"/>
              </a:endParaRPr>
            </a:p>
          </p:txBody>
        </p:sp>
        <p:sp>
          <p:nvSpPr>
            <p:cNvPr id="77" name="Google Shape;77;p3"/>
            <p:cNvSpPr/>
            <p:nvPr/>
          </p:nvSpPr>
          <p:spPr>
            <a:xfrm>
              <a:off x="8561119" y="3522037"/>
              <a:ext cx="578638" cy="540267"/>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sng" strike="noStrike" cap="none">
                <a:solidFill>
                  <a:schemeClr val="dk1"/>
                </a:solidFill>
                <a:latin typeface="Calibri"/>
                <a:ea typeface="Calibri"/>
                <a:cs typeface="Calibri"/>
                <a:sym typeface="Calibri"/>
              </a:endParaRPr>
            </a:p>
          </p:txBody>
        </p:sp>
        <p:sp>
          <p:nvSpPr>
            <p:cNvPr id="78" name="Google Shape;78;p3"/>
            <p:cNvSpPr/>
            <p:nvPr/>
          </p:nvSpPr>
          <p:spPr>
            <a:xfrm>
              <a:off x="8846581" y="4059848"/>
              <a:ext cx="10521" cy="130064"/>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sng" strike="noStrike" cap="none">
                <a:solidFill>
                  <a:schemeClr val="dk1"/>
                </a:solidFill>
                <a:latin typeface="Calibri"/>
                <a:ea typeface="Calibri"/>
                <a:cs typeface="Calibri"/>
                <a:sym typeface="Calibri"/>
              </a:endParaRPr>
            </a:p>
          </p:txBody>
        </p:sp>
        <p:sp>
          <p:nvSpPr>
            <p:cNvPr id="79" name="Google Shape;79;p3"/>
            <p:cNvSpPr/>
            <p:nvPr/>
          </p:nvSpPr>
          <p:spPr>
            <a:xfrm>
              <a:off x="8260193" y="4187377"/>
              <a:ext cx="1041547" cy="436883"/>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sng" strike="noStrike" cap="none">
                <a:solidFill>
                  <a:schemeClr val="dk1"/>
                </a:solidFill>
                <a:latin typeface="Calibri"/>
                <a:ea typeface="Calibri"/>
                <a:cs typeface="Calibri"/>
                <a:sym typeface="Calibri"/>
              </a:endParaRPr>
            </a:p>
          </p:txBody>
        </p:sp>
        <p:sp>
          <p:nvSpPr>
            <p:cNvPr id="80" name="Google Shape;80;p3"/>
            <p:cNvSpPr/>
            <p:nvPr/>
          </p:nvSpPr>
          <p:spPr>
            <a:xfrm>
              <a:off x="7319574"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sng" strike="noStrike" cap="none">
                <a:solidFill>
                  <a:schemeClr val="dk1"/>
                </a:solidFill>
                <a:latin typeface="Calibri"/>
                <a:ea typeface="Calibri"/>
                <a:cs typeface="Calibri"/>
                <a:sym typeface="Calibri"/>
              </a:endParaRPr>
            </a:p>
          </p:txBody>
        </p:sp>
        <p:sp>
          <p:nvSpPr>
            <p:cNvPr id="81" name="Google Shape;81;p3"/>
            <p:cNvSpPr/>
            <p:nvPr/>
          </p:nvSpPr>
          <p:spPr>
            <a:xfrm>
              <a:off x="7604598" y="4059433"/>
              <a:ext cx="10521" cy="150074"/>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sng" strike="noStrike" cap="none">
                <a:solidFill>
                  <a:schemeClr val="dk1"/>
                </a:solidFill>
                <a:latin typeface="Calibri"/>
                <a:ea typeface="Calibri"/>
                <a:cs typeface="Calibri"/>
                <a:sym typeface="Calibri"/>
              </a:endParaRPr>
            </a:p>
          </p:txBody>
        </p:sp>
        <p:sp>
          <p:nvSpPr>
            <p:cNvPr id="82" name="Google Shape;82;p3"/>
            <p:cNvSpPr/>
            <p:nvPr/>
          </p:nvSpPr>
          <p:spPr>
            <a:xfrm>
              <a:off x="6949036" y="4163399"/>
              <a:ext cx="1111685" cy="460227"/>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sng" strike="noStrike" cap="none">
                <a:solidFill>
                  <a:schemeClr val="dk1"/>
                </a:solidFill>
                <a:latin typeface="Calibri"/>
                <a:ea typeface="Calibri"/>
                <a:cs typeface="Calibri"/>
                <a:sym typeface="Calibri"/>
              </a:endParaRPr>
            </a:p>
          </p:txBody>
        </p:sp>
        <p:sp>
          <p:nvSpPr>
            <p:cNvPr id="83" name="Google Shape;83;p3"/>
            <p:cNvSpPr/>
            <p:nvPr/>
          </p:nvSpPr>
          <p:spPr>
            <a:xfrm>
              <a:off x="7700311" y="2151000"/>
              <a:ext cx="1806049" cy="1097208"/>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sng" strike="noStrike" cap="none">
                <a:solidFill>
                  <a:schemeClr val="dk1"/>
                </a:solidFill>
                <a:latin typeface="Calibri"/>
                <a:ea typeface="Calibri"/>
                <a:cs typeface="Calibri"/>
                <a:sym typeface="Calibri"/>
              </a:endParaRPr>
            </a:p>
          </p:txBody>
        </p:sp>
        <p:sp>
          <p:nvSpPr>
            <p:cNvPr id="84" name="Google Shape;84;p3"/>
            <p:cNvSpPr/>
            <p:nvPr/>
          </p:nvSpPr>
          <p:spPr>
            <a:xfrm>
              <a:off x="8501951" y="2410229"/>
              <a:ext cx="1455360" cy="1000494"/>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sng" strike="noStrike" cap="none">
                <a:solidFill>
                  <a:schemeClr val="dk1"/>
                </a:solidFill>
                <a:latin typeface="Calibri"/>
                <a:ea typeface="Calibri"/>
                <a:cs typeface="Calibri"/>
                <a:sym typeface="Calibri"/>
              </a:endParaRPr>
            </a:p>
          </p:txBody>
        </p:sp>
      </p:grpSp>
      <p:sp>
        <p:nvSpPr>
          <p:cNvPr id="18" name="Google Shape;70;p3">
            <a:extLst>
              <a:ext uri="{FF2B5EF4-FFF2-40B4-BE49-F238E27FC236}">
                <a16:creationId xmlns:a16="http://schemas.microsoft.com/office/drawing/2014/main" id="{68CC5E8E-2819-43C7-B1B0-222115564BD8}"/>
              </a:ext>
            </a:extLst>
          </p:cNvPr>
          <p:cNvSpPr txBox="1"/>
          <p:nvPr/>
        </p:nvSpPr>
        <p:spPr>
          <a:xfrm>
            <a:off x="5138436" y="1625206"/>
            <a:ext cx="4859084" cy="1460400"/>
          </a:xfrm>
          <a:prstGeom prst="rect">
            <a:avLst/>
          </a:prstGeom>
          <a:noFill/>
          <a:ln>
            <a:noFill/>
          </a:ln>
        </p:spPr>
        <p:txBody>
          <a:bodyPr spcFirstLastPara="1" wrap="square" lIns="91425" tIns="91425" rIns="91425" bIns="91425" anchor="t" anchorCtr="0">
            <a:noAutofit/>
          </a:bodyPr>
          <a:lstStyle/>
          <a:p>
            <a:pPr marL="228600" indent="-228600">
              <a:buClr>
                <a:schemeClr val="dk1"/>
              </a:buClr>
              <a:buSzPts val="1200"/>
              <a:buFont typeface="Poppins Medium"/>
              <a:buChar char="॰"/>
              <a:defRPr sz="2000">
                <a:solidFill>
                  <a:schemeClr val="dk1"/>
                </a:solidFill>
              </a:defRPr>
            </a:pPr>
            <a:r>
              <a:rPr sz="2000" b="1">
                <a:solidFill>
                  <a:schemeClr val="dk1"/>
                </a:solidFill>
                <a:latin typeface="Calibri"/>
                <a:cs typeface="Calibri"/>
                <a:sym typeface="Calibri"/>
              </a:rPr>
              <a:t>Resultado</a:t>
            </a:r>
            <a:r>
              <a:rPr sz="2000" b="1">
                <a:solidFill>
                  <a:schemeClr val="dk1"/>
                </a:solidFill>
                <a:latin typeface="Calibri"/>
                <a:cs typeface="Calibri"/>
                <a:sym typeface="Poppins Medium"/>
              </a:rPr>
              <a:t>  del aprendizaje </a:t>
            </a:r>
            <a:r>
              <a:rPr sz="2000" b="1">
                <a:solidFill>
                  <a:schemeClr val="dk1"/>
                </a:solidFill>
                <a:latin typeface="Calibri"/>
                <a:cs typeface="Calibri"/>
                <a:sym typeface="Calibri"/>
              </a:rPr>
              <a:t>2</a:t>
            </a:r>
            <a:endParaRPr sz="2000" b="1">
              <a:solidFill>
                <a:schemeClr val="dk1"/>
              </a:solidFill>
              <a:latin typeface="Calibri"/>
              <a:cs typeface="Calibri"/>
            </a:endParaRPr>
          </a:p>
          <a:p>
            <a:pPr marL="230400" lvl="0">
              <a:buClr>
                <a:schemeClr val="dk1"/>
              </a:buClr>
              <a:buSzPts val="2000"/>
              <a:defRPr sz="2000">
                <a:solidFill>
                  <a:schemeClr val="dk1"/>
                </a:solidFill>
                <a:latin typeface="Calibri"/>
                <a:ea typeface="Calibri"/>
                <a:cs typeface="Calibri"/>
                <a:sym typeface="Calibri"/>
              </a:defRPr>
            </a:pPr>
            <a:r>
              <a:t>Reconocer aspectos y usos de mapas mentales digitales que pueden facilitar la colaboración en cuestiones profesionales seleccionadas;</a:t>
            </a:r>
            <a:endParaRPr sz="2000" b="0" i="0" u="none" strike="noStrike" cap="none">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cxnSp>
        <p:nvCxnSpPr>
          <p:cNvPr id="460" name="Google Shape;460;g1b6354f681b_0_81"/>
          <p:cNvCxnSpPr/>
          <p:nvPr/>
        </p:nvCxnSpPr>
        <p:spPr>
          <a:xfrm>
            <a:off x="7934290" y="3631149"/>
            <a:ext cx="2061900" cy="0"/>
          </a:xfrm>
          <a:prstGeom prst="straightConnector1">
            <a:avLst/>
          </a:prstGeom>
          <a:noFill/>
          <a:ln w="9525" cap="flat" cmpd="sng">
            <a:solidFill>
              <a:srgbClr val="F5911B"/>
            </a:solidFill>
            <a:prstDash val="dash"/>
            <a:round/>
            <a:headEnd type="none" w="sm" len="sm"/>
            <a:tailEnd type="none" w="sm" len="sm"/>
          </a:ln>
        </p:spPr>
      </p:cxnSp>
      <p:sp>
        <p:nvSpPr>
          <p:cNvPr id="461" name="Google Shape;461;g1b6354f681b_0_81"/>
          <p:cNvSpPr txBox="1"/>
          <p:nvPr/>
        </p:nvSpPr>
        <p:spPr>
          <a:xfrm>
            <a:off x="523250" y="1250850"/>
            <a:ext cx="8643900" cy="400069"/>
          </a:xfrm>
          <a:prstGeom prst="rect">
            <a:avLst/>
          </a:prstGeom>
          <a:noFill/>
          <a:ln>
            <a:noFill/>
          </a:ln>
        </p:spPr>
        <p:txBody>
          <a:bodyPr spcFirstLastPara="1" wrap="square" lIns="91425" tIns="45700" rIns="91425" bIns="45700" anchor="t" anchorCtr="0">
            <a:spAutoFit/>
          </a:bodyPr>
          <a:lstStyle/>
          <a:p>
            <a:pPr lvl="0">
              <a:buClr>
                <a:schemeClr val="dk1"/>
              </a:buClr>
              <a:buSzPts val="1100"/>
              <a:defRPr sz="2000">
                <a:solidFill>
                  <a:schemeClr val="dk1"/>
                </a:solidFill>
                <a:latin typeface="Calibri"/>
                <a:ea typeface="Calibri"/>
                <a:cs typeface="Calibri"/>
                <a:sym typeface="Calibri"/>
              </a:defRPr>
            </a:pPr>
            <a:r>
              <a:t>Resumiendo: ¿Qué lograron al final Antonio, Beatriz, Carlo</a:t>
            </a:r>
            <a:r>
              <a:rPr lang="es-ES"/>
              <a:t>s</a:t>
            </a:r>
            <a:r>
              <a:t> y Daniela?</a:t>
            </a:r>
            <a:endParaRPr sz="2000">
              <a:solidFill>
                <a:schemeClr val="dk1"/>
              </a:solidFill>
              <a:latin typeface="Calibri"/>
              <a:ea typeface="Calibri"/>
              <a:cs typeface="Calibri"/>
              <a:sym typeface="Calibri"/>
            </a:endParaRPr>
          </a:p>
        </p:txBody>
      </p:sp>
      <p:grpSp>
        <p:nvGrpSpPr>
          <p:cNvPr id="462" name="Google Shape;462;g1b6354f681b_0_81"/>
          <p:cNvGrpSpPr/>
          <p:nvPr/>
        </p:nvGrpSpPr>
        <p:grpSpPr>
          <a:xfrm>
            <a:off x="10207680" y="2917800"/>
            <a:ext cx="1439823" cy="1022354"/>
            <a:chOff x="6949036" y="2151000"/>
            <a:chExt cx="3599557" cy="2555886"/>
          </a:xfrm>
        </p:grpSpPr>
        <p:sp>
          <p:nvSpPr>
            <p:cNvPr id="463" name="Google Shape;463;g1b6354f681b_0_81"/>
            <p:cNvSpPr/>
            <p:nvPr/>
          </p:nvSpPr>
          <p:spPr>
            <a:xfrm>
              <a:off x="9807925" y="3522037"/>
              <a:ext cx="578406" cy="540152"/>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baseline="-25000">
                <a:solidFill>
                  <a:schemeClr val="dk1"/>
                </a:solidFill>
                <a:latin typeface="Calibri"/>
                <a:ea typeface="Calibri"/>
                <a:cs typeface="Calibri"/>
                <a:sym typeface="Calibri"/>
              </a:endParaRPr>
            </a:p>
          </p:txBody>
        </p:sp>
        <p:sp>
          <p:nvSpPr>
            <p:cNvPr id="464" name="Google Shape;464;g1b6354f681b_0_81"/>
            <p:cNvSpPr/>
            <p:nvPr/>
          </p:nvSpPr>
          <p:spPr>
            <a:xfrm>
              <a:off x="10093237" y="4059707"/>
              <a:ext cx="10516" cy="13670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5" name="Google Shape;465;g1b6354f681b_0_81"/>
            <p:cNvSpPr/>
            <p:nvPr/>
          </p:nvSpPr>
          <p:spPr>
            <a:xfrm>
              <a:off x="9437351" y="4163399"/>
              <a:ext cx="1111242" cy="543487"/>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6" name="Google Shape;466;g1b6354f681b_0_81"/>
            <p:cNvSpPr/>
            <p:nvPr/>
          </p:nvSpPr>
          <p:spPr>
            <a:xfrm>
              <a:off x="8561119" y="3522037"/>
              <a:ext cx="578406" cy="540152"/>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7" name="Google Shape;467;g1b6354f681b_0_81"/>
            <p:cNvSpPr/>
            <p:nvPr/>
          </p:nvSpPr>
          <p:spPr>
            <a:xfrm>
              <a:off x="8846581" y="4059848"/>
              <a:ext cx="10516" cy="130036"/>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8" name="Google Shape;468;g1b6354f681b_0_81"/>
            <p:cNvSpPr/>
            <p:nvPr/>
          </p:nvSpPr>
          <p:spPr>
            <a:xfrm>
              <a:off x="8260193" y="4187377"/>
              <a:ext cx="1041131" cy="436790"/>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9" name="Google Shape;469;g1b6354f681b_0_81"/>
            <p:cNvSpPr/>
            <p:nvPr/>
          </p:nvSpPr>
          <p:spPr>
            <a:xfrm>
              <a:off x="7319574" y="3522037"/>
              <a:ext cx="578406" cy="540152"/>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0" name="Google Shape;470;g1b6354f681b_0_81"/>
            <p:cNvSpPr/>
            <p:nvPr/>
          </p:nvSpPr>
          <p:spPr>
            <a:xfrm>
              <a:off x="7604598" y="4059433"/>
              <a:ext cx="10516" cy="150042"/>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1" name="Google Shape;471;g1b6354f681b_0_81"/>
            <p:cNvSpPr/>
            <p:nvPr/>
          </p:nvSpPr>
          <p:spPr>
            <a:xfrm>
              <a:off x="6949036" y="4163399"/>
              <a:ext cx="1111242" cy="460129"/>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2" name="Google Shape;472;g1b6354f681b_0_81"/>
            <p:cNvSpPr/>
            <p:nvPr/>
          </p:nvSpPr>
          <p:spPr>
            <a:xfrm>
              <a:off x="7700311" y="2151000"/>
              <a:ext cx="1805330" cy="1096976"/>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3" name="Google Shape;473;g1b6354f681b_0_81"/>
            <p:cNvSpPr/>
            <p:nvPr/>
          </p:nvSpPr>
          <p:spPr>
            <a:xfrm>
              <a:off x="8501951" y="2410229"/>
              <a:ext cx="1454780" cy="1000282"/>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75" name="Google Shape;475;g1b6354f681b_0_81"/>
          <p:cNvGrpSpPr/>
          <p:nvPr/>
        </p:nvGrpSpPr>
        <p:grpSpPr>
          <a:xfrm>
            <a:off x="-2500777" y="1535887"/>
            <a:ext cx="10435164" cy="4149727"/>
            <a:chOff x="-2868902" y="1571512"/>
            <a:chExt cx="10435164" cy="4149727"/>
          </a:xfrm>
        </p:grpSpPr>
        <p:sp>
          <p:nvSpPr>
            <p:cNvPr id="476" name="Google Shape;476;g1b6354f681b_0_81"/>
            <p:cNvSpPr txBox="1"/>
            <p:nvPr/>
          </p:nvSpPr>
          <p:spPr>
            <a:xfrm>
              <a:off x="1942979" y="1968608"/>
              <a:ext cx="5222400" cy="400069"/>
            </a:xfrm>
            <a:prstGeom prst="rect">
              <a:avLst/>
            </a:prstGeom>
            <a:noFill/>
            <a:ln>
              <a:noFill/>
            </a:ln>
          </p:spPr>
          <p:txBody>
            <a:bodyPr spcFirstLastPara="1" wrap="square" lIns="91425" tIns="45700" rIns="91425" bIns="45700" anchor="t" anchorCtr="0">
              <a:spAutoFit/>
            </a:bodyPr>
            <a:lstStyle/>
            <a:p>
              <a:pPr lvl="0">
                <a:buSzPts val="2000"/>
                <a:defRPr sz="2000" b="1">
                  <a:solidFill>
                    <a:schemeClr val="dk1"/>
                  </a:solidFill>
                  <a:latin typeface="Calibri"/>
                  <a:ea typeface="Calibri"/>
                  <a:cs typeface="Calibri"/>
                  <a:sym typeface="Calibri"/>
                </a:defRPr>
              </a:pPr>
              <a:r>
                <a:t>El contenido seleccionado y estructurado</a:t>
              </a:r>
              <a:endParaRPr sz="1600" b="0" i="0" u="none" strike="noStrike" cap="none">
                <a:solidFill>
                  <a:srgbClr val="000000"/>
                </a:solidFill>
                <a:latin typeface="Calibri"/>
                <a:ea typeface="Calibri"/>
                <a:cs typeface="Calibri"/>
                <a:sym typeface="Calibri"/>
              </a:endParaRPr>
            </a:p>
          </p:txBody>
        </p:sp>
        <p:sp>
          <p:nvSpPr>
            <p:cNvPr id="477" name="Google Shape;477;g1b6354f681b_0_81"/>
            <p:cNvSpPr/>
            <p:nvPr/>
          </p:nvSpPr>
          <p:spPr>
            <a:xfrm>
              <a:off x="551342" y="2174955"/>
              <a:ext cx="149400" cy="149400"/>
            </a:xfrm>
            <a:prstGeom prst="ellipse">
              <a:avLst/>
            </a:prstGeom>
            <a:solidFill>
              <a:srgbClr val="F591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Helvetica Neue"/>
                <a:ea typeface="Helvetica Neue"/>
                <a:cs typeface="Helvetica Neue"/>
                <a:sym typeface="Helvetica Neue"/>
              </a:endParaRPr>
            </a:p>
          </p:txBody>
        </p:sp>
        <p:sp>
          <p:nvSpPr>
            <p:cNvPr id="478" name="Google Shape;478;g1b6354f681b_0_81"/>
            <p:cNvSpPr/>
            <p:nvPr/>
          </p:nvSpPr>
          <p:spPr>
            <a:xfrm>
              <a:off x="1048887" y="3116508"/>
              <a:ext cx="149400" cy="149400"/>
            </a:xfrm>
            <a:prstGeom prst="ellipse">
              <a:avLst/>
            </a:prstGeom>
            <a:solidFill>
              <a:srgbClr val="F591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Helvetica Neue"/>
                <a:ea typeface="Helvetica Neue"/>
                <a:cs typeface="Helvetica Neue"/>
                <a:sym typeface="Helvetica Neue"/>
              </a:endParaRPr>
            </a:p>
          </p:txBody>
        </p:sp>
        <p:sp>
          <p:nvSpPr>
            <p:cNvPr id="479" name="Google Shape;479;g1b6354f681b_0_81"/>
            <p:cNvSpPr/>
            <p:nvPr/>
          </p:nvSpPr>
          <p:spPr>
            <a:xfrm>
              <a:off x="1069329" y="4058061"/>
              <a:ext cx="149400" cy="149400"/>
            </a:xfrm>
            <a:prstGeom prst="ellipse">
              <a:avLst/>
            </a:prstGeom>
            <a:solidFill>
              <a:srgbClr val="F591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Helvetica Neue"/>
                <a:ea typeface="Helvetica Neue"/>
                <a:cs typeface="Helvetica Neue"/>
                <a:sym typeface="Helvetica Neue"/>
              </a:endParaRPr>
            </a:p>
          </p:txBody>
        </p:sp>
        <p:sp>
          <p:nvSpPr>
            <p:cNvPr id="480" name="Google Shape;480;g1b6354f681b_0_81"/>
            <p:cNvSpPr/>
            <p:nvPr/>
          </p:nvSpPr>
          <p:spPr>
            <a:xfrm>
              <a:off x="551342" y="4999615"/>
              <a:ext cx="149400" cy="149400"/>
            </a:xfrm>
            <a:prstGeom prst="ellipse">
              <a:avLst/>
            </a:prstGeom>
            <a:solidFill>
              <a:srgbClr val="F591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Helvetica Neue"/>
                <a:ea typeface="Helvetica Neue"/>
                <a:cs typeface="Helvetica Neue"/>
                <a:sym typeface="Helvetica Neue"/>
              </a:endParaRPr>
            </a:p>
          </p:txBody>
        </p:sp>
        <p:cxnSp>
          <p:nvCxnSpPr>
            <p:cNvPr id="481" name="Google Shape;481;g1b6354f681b_0_81"/>
            <p:cNvCxnSpPr/>
            <p:nvPr/>
          </p:nvCxnSpPr>
          <p:spPr>
            <a:xfrm>
              <a:off x="757226" y="2227120"/>
              <a:ext cx="1080600" cy="0"/>
            </a:xfrm>
            <a:prstGeom prst="straightConnector1">
              <a:avLst/>
            </a:prstGeom>
            <a:noFill/>
            <a:ln w="12700" cap="flat" cmpd="sng">
              <a:solidFill>
                <a:srgbClr val="BFBFBF"/>
              </a:solidFill>
              <a:prstDash val="solid"/>
              <a:miter lim="800000"/>
              <a:headEnd type="oval" w="med" len="med"/>
              <a:tailEnd type="oval" w="med" len="med"/>
            </a:ln>
          </p:spPr>
        </p:cxnSp>
        <p:cxnSp>
          <p:nvCxnSpPr>
            <p:cNvPr id="482" name="Google Shape;482;g1b6354f681b_0_81"/>
            <p:cNvCxnSpPr/>
            <p:nvPr/>
          </p:nvCxnSpPr>
          <p:spPr>
            <a:xfrm>
              <a:off x="1275111" y="3180608"/>
              <a:ext cx="1080600" cy="0"/>
            </a:xfrm>
            <a:prstGeom prst="straightConnector1">
              <a:avLst/>
            </a:prstGeom>
            <a:noFill/>
            <a:ln w="12700" cap="flat" cmpd="sng">
              <a:solidFill>
                <a:srgbClr val="BFBFBF"/>
              </a:solidFill>
              <a:prstDash val="solid"/>
              <a:miter lim="800000"/>
              <a:headEnd type="oval" w="med" len="med"/>
              <a:tailEnd type="oval" w="med" len="med"/>
            </a:ln>
          </p:spPr>
        </p:cxnSp>
        <p:cxnSp>
          <p:nvCxnSpPr>
            <p:cNvPr id="483" name="Google Shape;483;g1b6354f681b_0_81"/>
            <p:cNvCxnSpPr/>
            <p:nvPr/>
          </p:nvCxnSpPr>
          <p:spPr>
            <a:xfrm>
              <a:off x="1271385" y="4134096"/>
              <a:ext cx="1080600" cy="0"/>
            </a:xfrm>
            <a:prstGeom prst="straightConnector1">
              <a:avLst/>
            </a:prstGeom>
            <a:noFill/>
            <a:ln w="12700" cap="flat" cmpd="sng">
              <a:solidFill>
                <a:srgbClr val="BFBFBF"/>
              </a:solidFill>
              <a:prstDash val="solid"/>
              <a:miter lim="800000"/>
              <a:headEnd type="oval" w="med" len="med"/>
              <a:tailEnd type="oval" w="med" len="med"/>
            </a:ln>
          </p:spPr>
        </p:cxnSp>
        <p:cxnSp>
          <p:nvCxnSpPr>
            <p:cNvPr id="484" name="Google Shape;484;g1b6354f681b_0_81"/>
            <p:cNvCxnSpPr/>
            <p:nvPr/>
          </p:nvCxnSpPr>
          <p:spPr>
            <a:xfrm>
              <a:off x="767697" y="5087583"/>
              <a:ext cx="1080600" cy="0"/>
            </a:xfrm>
            <a:prstGeom prst="straightConnector1">
              <a:avLst/>
            </a:prstGeom>
            <a:noFill/>
            <a:ln w="12700" cap="flat" cmpd="sng">
              <a:solidFill>
                <a:srgbClr val="BFBFBF"/>
              </a:solidFill>
              <a:prstDash val="solid"/>
              <a:miter lim="800000"/>
              <a:headEnd type="oval" w="med" len="med"/>
              <a:tailEnd type="oval" w="med" len="med"/>
            </a:ln>
          </p:spPr>
        </p:cxnSp>
        <p:sp>
          <p:nvSpPr>
            <p:cNvPr id="485" name="Google Shape;485;g1b6354f681b_0_81"/>
            <p:cNvSpPr/>
            <p:nvPr/>
          </p:nvSpPr>
          <p:spPr>
            <a:xfrm rot="2700000">
              <a:off x="-2923420" y="1626030"/>
              <a:ext cx="4149727" cy="4040691"/>
            </a:xfrm>
            <a:prstGeom prst="arc">
              <a:avLst>
                <a:gd name="adj1" fmla="val 16200000"/>
                <a:gd name="adj2" fmla="val 0"/>
              </a:avLst>
            </a:prstGeom>
            <a:noFill/>
            <a:ln w="12700" cap="flat" cmpd="sng">
              <a:solidFill>
                <a:srgbClr val="F5911B"/>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6" name="Google Shape;486;g1b6354f681b_0_81"/>
            <p:cNvSpPr txBox="1"/>
            <p:nvPr/>
          </p:nvSpPr>
          <p:spPr>
            <a:xfrm>
              <a:off x="2477695" y="2690556"/>
              <a:ext cx="4975324" cy="815568"/>
            </a:xfrm>
            <a:prstGeom prst="rect">
              <a:avLst/>
            </a:prstGeom>
            <a:noFill/>
            <a:ln>
              <a:noFill/>
            </a:ln>
          </p:spPr>
          <p:txBody>
            <a:bodyPr spcFirstLastPara="1" wrap="square" lIns="91425" tIns="45700" rIns="91425" bIns="45700" anchor="t" anchorCtr="0">
              <a:spAutoFit/>
            </a:bodyPr>
            <a:lstStyle/>
            <a:p>
              <a:pPr lvl="0">
                <a:buSzPts val="2000"/>
                <a:defRPr sz="2000" b="1">
                  <a:solidFill>
                    <a:schemeClr val="dk1"/>
                  </a:solidFill>
                  <a:latin typeface="Calibri"/>
                  <a:ea typeface="Calibri"/>
                  <a:cs typeface="Calibri"/>
                  <a:sym typeface="Calibri"/>
                </a:defRPr>
              </a:pPr>
              <a:r>
                <a:t>El </a:t>
              </a:r>
              <a:r>
                <a:rPr lang="es-ES"/>
                <a:t>macro </a:t>
              </a:r>
              <a:r>
                <a:t>análisis del contenido del curso</a:t>
              </a:r>
            </a:p>
            <a:p>
              <a:pPr lvl="0">
                <a:buSzPts val="2000"/>
                <a:defRPr sz="1350">
                  <a:solidFill>
                    <a:srgbClr val="313537"/>
                  </a:solidFill>
                  <a:latin typeface="Lato"/>
                  <a:ea typeface="Lato"/>
                  <a:cs typeface="Lato"/>
                  <a:sym typeface="Lato"/>
                </a:defRPr>
              </a:pPr>
              <a:r>
                <a:t>La estructura del mapa y los textos asociados a los nodos proporcionan el análisis macro de su contenido del curso.</a:t>
              </a:r>
              <a:endParaRPr sz="1600" b="0" i="0" u="none" strike="noStrike" cap="none">
                <a:solidFill>
                  <a:srgbClr val="000000"/>
                </a:solidFill>
                <a:latin typeface="Calibri"/>
                <a:ea typeface="Calibri"/>
                <a:cs typeface="Calibri"/>
                <a:sym typeface="Calibri"/>
              </a:endParaRPr>
            </a:p>
          </p:txBody>
        </p:sp>
        <p:sp>
          <p:nvSpPr>
            <p:cNvPr id="487" name="Google Shape;487;g1b6354f681b_0_81"/>
            <p:cNvSpPr txBox="1"/>
            <p:nvPr/>
          </p:nvSpPr>
          <p:spPr>
            <a:xfrm>
              <a:off x="2477695" y="3641104"/>
              <a:ext cx="5050200" cy="1023317"/>
            </a:xfrm>
            <a:prstGeom prst="rect">
              <a:avLst/>
            </a:prstGeom>
            <a:noFill/>
            <a:ln>
              <a:noFill/>
            </a:ln>
          </p:spPr>
          <p:txBody>
            <a:bodyPr spcFirstLastPara="1" wrap="square" lIns="91425" tIns="45700" rIns="91425" bIns="45700" anchor="t" anchorCtr="0">
              <a:spAutoFit/>
            </a:bodyPr>
            <a:lstStyle/>
            <a:p>
              <a:pPr lvl="0">
                <a:buSzPts val="2000"/>
                <a:defRPr sz="2000" b="1">
                  <a:solidFill>
                    <a:schemeClr val="dk1"/>
                  </a:solidFill>
                  <a:latin typeface="Calibri"/>
                  <a:ea typeface="Calibri"/>
                  <a:cs typeface="Calibri"/>
                  <a:sym typeface="Calibri"/>
                </a:defRPr>
              </a:pPr>
              <a:r>
                <a:t>El storyboard del curso</a:t>
              </a:r>
            </a:p>
            <a:p>
              <a:pPr lvl="0">
                <a:buSzPts val="2000"/>
                <a:defRPr sz="1350">
                  <a:solidFill>
                    <a:srgbClr val="313537"/>
                  </a:solidFill>
                  <a:latin typeface="Lato"/>
                  <a:ea typeface="Lato"/>
                  <a:cs typeface="Lato"/>
                  <a:sym typeface="Lato"/>
                </a:defRPr>
              </a:pPr>
              <a:r>
                <a:t>Siempre que también grabaran toda la información necesaria para definir cómo mostrar el contenido y refinar los textos hasta que llegaron a los finales, también produjeron el guion gráfico.</a:t>
              </a:r>
              <a:endParaRPr sz="1600" b="0" i="0" u="none" strike="noStrike" cap="none">
                <a:solidFill>
                  <a:srgbClr val="000000"/>
                </a:solidFill>
                <a:latin typeface="Calibri"/>
                <a:ea typeface="Calibri"/>
                <a:cs typeface="Calibri"/>
                <a:sym typeface="Calibri"/>
              </a:endParaRPr>
            </a:p>
          </p:txBody>
        </p:sp>
        <p:sp>
          <p:nvSpPr>
            <p:cNvPr id="488" name="Google Shape;488;g1b6354f681b_0_81"/>
            <p:cNvSpPr txBox="1"/>
            <p:nvPr/>
          </p:nvSpPr>
          <p:spPr>
            <a:xfrm>
              <a:off x="1961362" y="4754337"/>
              <a:ext cx="5604900" cy="607818"/>
            </a:xfrm>
            <a:prstGeom prst="rect">
              <a:avLst/>
            </a:prstGeom>
            <a:noFill/>
            <a:ln>
              <a:noFill/>
            </a:ln>
          </p:spPr>
          <p:txBody>
            <a:bodyPr spcFirstLastPara="1" wrap="square" lIns="91425" tIns="45700" rIns="91425" bIns="45700" anchor="t" anchorCtr="0">
              <a:spAutoFit/>
            </a:bodyPr>
            <a:lstStyle/>
            <a:p>
              <a:pPr lvl="0">
                <a:buSzPts val="2000"/>
                <a:defRPr sz="2000" b="1">
                  <a:solidFill>
                    <a:schemeClr val="dk1"/>
                  </a:solidFill>
                  <a:latin typeface="Calibri"/>
                  <a:ea typeface="Calibri"/>
                  <a:cs typeface="Calibri"/>
                  <a:sym typeface="Calibri"/>
                </a:defRPr>
              </a:pPr>
              <a:r>
                <a:t>Un área disponible para todos</a:t>
              </a:r>
              <a:endParaRPr sz="2000" b="1">
                <a:solidFill>
                  <a:schemeClr val="dk1"/>
                </a:solidFill>
                <a:latin typeface="Calibri"/>
                <a:ea typeface="Calibri"/>
                <a:cs typeface="Calibri"/>
                <a:sym typeface="Calibri"/>
              </a:endParaRPr>
            </a:p>
            <a:p>
              <a:pPr lvl="0">
                <a:buSzPts val="2000"/>
                <a:defRPr sz="1350">
                  <a:solidFill>
                    <a:srgbClr val="313537"/>
                  </a:solidFill>
                  <a:latin typeface="Lato"/>
                  <a:sym typeface="Calibri"/>
                </a:defRPr>
              </a:pPr>
              <a:r>
                <a:t>Tanto para los cambios como para la comunicación</a:t>
              </a:r>
              <a:endParaRPr sz="1350">
                <a:solidFill>
                  <a:srgbClr val="313537"/>
                </a:solidFill>
                <a:latin typeface="Lato"/>
              </a:endParaRPr>
            </a:p>
          </p:txBody>
        </p:sp>
      </p:grpSp>
      <p:sp>
        <p:nvSpPr>
          <p:cNvPr id="31" name="Google Shape;362;p48">
            <a:extLst>
              <a:ext uri="{FF2B5EF4-FFF2-40B4-BE49-F238E27FC236}">
                <a16:creationId xmlns:a16="http://schemas.microsoft.com/office/drawing/2014/main" id="{24E200CF-34F9-44C1-8893-CC3989490E76}"/>
              </a:ext>
            </a:extLst>
          </p:cNvPr>
          <p:cNvSpPr/>
          <p:nvPr/>
        </p:nvSpPr>
        <p:spPr>
          <a:xfrm>
            <a:off x="451029" y="669816"/>
            <a:ext cx="5408233"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lvl="0">
              <a:lnSpc>
                <a:spcPct val="90000"/>
              </a:lnSpc>
              <a:buSzPts val="2000"/>
              <a:defRPr sz="2000" b="1">
                <a:solidFill>
                  <a:srgbClr val="FFFFFF"/>
                </a:solidFill>
                <a:latin typeface="Calibri"/>
                <a:ea typeface="Calibri"/>
                <a:cs typeface="Calibri"/>
                <a:sym typeface="Calibri"/>
              </a:defRPr>
            </a:pPr>
            <a:r>
              <a:t>2. Colaborando con mapas mentales digitales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g1b6354f681b_0_0"/>
          <p:cNvSpPr txBox="1"/>
          <p:nvPr/>
        </p:nvSpPr>
        <p:spPr>
          <a:xfrm>
            <a:off x="626306" y="2104550"/>
            <a:ext cx="6775200" cy="3209400"/>
          </a:xfrm>
          <a:prstGeom prst="rect">
            <a:avLst/>
          </a:prstGeom>
          <a:noFill/>
          <a:ln>
            <a:noFill/>
          </a:ln>
        </p:spPr>
        <p:txBody>
          <a:bodyPr spcFirstLastPara="1" wrap="square" lIns="91425" tIns="45700" rIns="91425" bIns="45700" anchor="t" anchorCtr="0">
            <a:noAutofit/>
          </a:bodyPr>
          <a:lstStyle/>
          <a:p>
            <a:pPr lvl="0" indent="-127000">
              <a:buClr>
                <a:schemeClr val="dk1"/>
              </a:buClr>
              <a:buSzPts val="2000"/>
              <a:buFont typeface="Arial"/>
              <a:buChar char="•"/>
              <a:defRPr>
                <a:solidFill>
                  <a:schemeClr val="dk1"/>
                </a:solidFill>
                <a:latin typeface="Calibri"/>
                <a:ea typeface="Calibri"/>
                <a:cs typeface="Calibri"/>
                <a:sym typeface="Calibri"/>
              </a:defRPr>
            </a:pPr>
            <a:r>
              <a:rPr sz="2000" b="1"/>
              <a:t>1. ¿Cuál es la actividad para la cual los mapas mentales digitales colaborativos son originalmente útiles? </a:t>
            </a:r>
            <a:r>
              <a:rPr sz="1600"/>
              <a:t>(1 respuesta correcta)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431999" lvl="2" indent="-143998">
              <a:buClr>
                <a:schemeClr val="dk1"/>
              </a:buClr>
              <a:buSzPts val="1600"/>
              <a:buFont typeface="Arial"/>
              <a:buChar char="•"/>
              <a:defRPr sz="1600">
                <a:solidFill>
                  <a:schemeClr val="dk1"/>
                </a:solidFill>
                <a:latin typeface="Calibri"/>
                <a:ea typeface="Calibri"/>
                <a:cs typeface="Calibri"/>
                <a:sym typeface="Calibri"/>
              </a:defRPr>
            </a:pPr>
            <a:r>
              <a:t>Una lluvia de ideas.</a:t>
            </a:r>
          </a:p>
          <a:p>
            <a:pPr marL="431999" lvl="2" indent="-143998">
              <a:buClr>
                <a:schemeClr val="dk1"/>
              </a:buClr>
              <a:buSzPts val="1600"/>
              <a:buFont typeface="Arial"/>
              <a:buChar char="•"/>
              <a:defRPr sz="1600">
                <a:solidFill>
                  <a:schemeClr val="dk1"/>
                </a:solidFill>
                <a:latin typeface="Calibri"/>
                <a:ea typeface="Calibri"/>
                <a:cs typeface="Calibri"/>
                <a:sym typeface="Calibri"/>
              </a:defRPr>
            </a:pPr>
            <a:r>
              <a:t>El proceso de escritura de contenido.</a:t>
            </a:r>
          </a:p>
          <a:p>
            <a:pPr marL="431999" lvl="2" indent="-143998">
              <a:buClr>
                <a:schemeClr val="dk1"/>
              </a:buClr>
              <a:buSzPts val="1600"/>
              <a:buFont typeface="Arial"/>
              <a:buChar char="•"/>
              <a:defRPr sz="1600">
                <a:solidFill>
                  <a:schemeClr val="dk1"/>
                </a:solidFill>
                <a:latin typeface="Calibri"/>
                <a:ea typeface="Calibri"/>
                <a:cs typeface="Calibri"/>
                <a:sym typeface="Calibri"/>
              </a:defRPr>
            </a:pPr>
            <a:r>
              <a:t>La planificación y seguimiento de proyectos.</a:t>
            </a:r>
            <a:endParaRPr sz="1400" b="0" i="0" u="none" strike="noStrike" cap="none">
              <a:solidFill>
                <a:srgbClr val="000000"/>
              </a:solidFill>
              <a:latin typeface="Arial"/>
              <a:ea typeface="Arial"/>
              <a:cs typeface="Arial"/>
              <a:sym typeface="Arial"/>
            </a:endParaRPr>
          </a:p>
        </p:txBody>
      </p:sp>
      <p:cxnSp>
        <p:nvCxnSpPr>
          <p:cNvPr id="494" name="Google Shape;494;g1b6354f681b_0_0"/>
          <p:cNvCxnSpPr/>
          <p:nvPr/>
        </p:nvCxnSpPr>
        <p:spPr>
          <a:xfrm>
            <a:off x="8936966" y="3631149"/>
            <a:ext cx="1059000" cy="0"/>
          </a:xfrm>
          <a:prstGeom prst="straightConnector1">
            <a:avLst/>
          </a:prstGeom>
          <a:noFill/>
          <a:ln w="9525" cap="flat" cmpd="sng">
            <a:solidFill>
              <a:srgbClr val="F5911B"/>
            </a:solidFill>
            <a:prstDash val="dash"/>
            <a:round/>
            <a:headEnd type="none" w="sm" len="sm"/>
            <a:tailEnd type="none" w="sm" len="sm"/>
          </a:ln>
        </p:spPr>
      </p:cxnSp>
      <p:sp>
        <p:nvSpPr>
          <p:cNvPr id="495" name="Google Shape;495;g1b6354f681b_0_0"/>
          <p:cNvSpPr txBox="1"/>
          <p:nvPr/>
        </p:nvSpPr>
        <p:spPr>
          <a:xfrm>
            <a:off x="523240" y="1250839"/>
            <a:ext cx="4458300" cy="707846"/>
          </a:xfrm>
          <a:prstGeom prst="rect">
            <a:avLst/>
          </a:prstGeom>
          <a:noFill/>
          <a:ln>
            <a:noFill/>
          </a:ln>
        </p:spPr>
        <p:txBody>
          <a:bodyPr spcFirstLastPara="1" wrap="square" lIns="91425" tIns="45700" rIns="91425" bIns="45700" anchor="t" anchorCtr="0">
            <a:spAutoFit/>
          </a:bodyPr>
          <a:lstStyle/>
          <a:p>
            <a:pPr marL="107999" marR="0" lvl="0" indent="0" algn="l" rtl="0">
              <a:lnSpc>
                <a:spcPct val="100000"/>
              </a:lnSpc>
              <a:spcBef>
                <a:spcPts val="0"/>
              </a:spcBef>
              <a:spcAft>
                <a:spcPts val="0"/>
              </a:spcAft>
              <a:buClr>
                <a:srgbClr val="000000"/>
              </a:buClr>
              <a:buSzPts val="2000"/>
              <a:buFont typeface="Arial"/>
              <a:buNone/>
              <a:defRPr sz="2000">
                <a:solidFill>
                  <a:schemeClr val="dk1"/>
                </a:solidFill>
                <a:latin typeface="Calibri"/>
                <a:ea typeface="Calibri"/>
                <a:cs typeface="Calibri"/>
                <a:sym typeface="Calibri"/>
              </a:defRPr>
            </a:pPr>
            <a:r>
              <a:t>Por favor, respond</a:t>
            </a:r>
            <a:r>
              <a:rPr lang="es-ES"/>
              <a:t>e</a:t>
            </a:r>
            <a:r>
              <a:t> a las siguientes preguntas:</a:t>
            </a:r>
            <a:endParaRPr sz="1400" b="0" i="0" u="none" strike="noStrike" cap="none">
              <a:solidFill>
                <a:srgbClr val="000000"/>
              </a:solidFill>
              <a:latin typeface="Arial"/>
              <a:ea typeface="Arial"/>
              <a:cs typeface="Arial"/>
              <a:sym typeface="Arial"/>
            </a:endParaRPr>
          </a:p>
        </p:txBody>
      </p:sp>
      <p:grpSp>
        <p:nvGrpSpPr>
          <p:cNvPr id="496" name="Google Shape;496;g1b6354f681b_0_0"/>
          <p:cNvGrpSpPr/>
          <p:nvPr/>
        </p:nvGrpSpPr>
        <p:grpSpPr>
          <a:xfrm>
            <a:off x="10207680" y="2917800"/>
            <a:ext cx="1439823" cy="1022354"/>
            <a:chOff x="6949036" y="2151000"/>
            <a:chExt cx="3599557" cy="2555886"/>
          </a:xfrm>
        </p:grpSpPr>
        <p:sp>
          <p:nvSpPr>
            <p:cNvPr id="497" name="Google Shape;497;g1b6354f681b_0_0"/>
            <p:cNvSpPr/>
            <p:nvPr/>
          </p:nvSpPr>
          <p:spPr>
            <a:xfrm>
              <a:off x="9807925" y="3522037"/>
              <a:ext cx="578406" cy="540152"/>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baseline="-25000">
                <a:solidFill>
                  <a:schemeClr val="dk1"/>
                </a:solidFill>
                <a:latin typeface="Calibri"/>
                <a:ea typeface="Calibri"/>
                <a:cs typeface="Calibri"/>
                <a:sym typeface="Calibri"/>
              </a:endParaRPr>
            </a:p>
          </p:txBody>
        </p:sp>
        <p:sp>
          <p:nvSpPr>
            <p:cNvPr id="498" name="Google Shape;498;g1b6354f681b_0_0"/>
            <p:cNvSpPr/>
            <p:nvPr/>
          </p:nvSpPr>
          <p:spPr>
            <a:xfrm>
              <a:off x="10093237" y="4059707"/>
              <a:ext cx="10516" cy="13670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9" name="Google Shape;499;g1b6354f681b_0_0"/>
            <p:cNvSpPr/>
            <p:nvPr/>
          </p:nvSpPr>
          <p:spPr>
            <a:xfrm>
              <a:off x="9437351" y="4163399"/>
              <a:ext cx="1111242" cy="543487"/>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0" name="Google Shape;500;g1b6354f681b_0_0"/>
            <p:cNvSpPr/>
            <p:nvPr/>
          </p:nvSpPr>
          <p:spPr>
            <a:xfrm>
              <a:off x="8561119" y="3522037"/>
              <a:ext cx="578406" cy="540152"/>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1" name="Google Shape;501;g1b6354f681b_0_0"/>
            <p:cNvSpPr/>
            <p:nvPr/>
          </p:nvSpPr>
          <p:spPr>
            <a:xfrm>
              <a:off x="8846581" y="4059848"/>
              <a:ext cx="10516" cy="130036"/>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2" name="Google Shape;502;g1b6354f681b_0_0"/>
            <p:cNvSpPr/>
            <p:nvPr/>
          </p:nvSpPr>
          <p:spPr>
            <a:xfrm>
              <a:off x="8260193" y="4187377"/>
              <a:ext cx="1041131" cy="436790"/>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3" name="Google Shape;503;g1b6354f681b_0_0"/>
            <p:cNvSpPr/>
            <p:nvPr/>
          </p:nvSpPr>
          <p:spPr>
            <a:xfrm>
              <a:off x="7319574" y="3522037"/>
              <a:ext cx="578406" cy="540152"/>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4" name="Google Shape;504;g1b6354f681b_0_0"/>
            <p:cNvSpPr/>
            <p:nvPr/>
          </p:nvSpPr>
          <p:spPr>
            <a:xfrm>
              <a:off x="7604598" y="4059433"/>
              <a:ext cx="10516" cy="150042"/>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5" name="Google Shape;505;g1b6354f681b_0_0"/>
            <p:cNvSpPr/>
            <p:nvPr/>
          </p:nvSpPr>
          <p:spPr>
            <a:xfrm>
              <a:off x="6949036" y="4163399"/>
              <a:ext cx="1111242" cy="460129"/>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6" name="Google Shape;506;g1b6354f681b_0_0"/>
            <p:cNvSpPr/>
            <p:nvPr/>
          </p:nvSpPr>
          <p:spPr>
            <a:xfrm>
              <a:off x="7700311" y="2151000"/>
              <a:ext cx="1805330" cy="1096976"/>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7" name="Google Shape;507;g1b6354f681b_0_0"/>
            <p:cNvSpPr/>
            <p:nvPr/>
          </p:nvSpPr>
          <p:spPr>
            <a:xfrm>
              <a:off x="8501951" y="2410229"/>
              <a:ext cx="1454780" cy="1000282"/>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8" name="Google Shape;362;p48">
            <a:extLst>
              <a:ext uri="{FF2B5EF4-FFF2-40B4-BE49-F238E27FC236}">
                <a16:creationId xmlns:a16="http://schemas.microsoft.com/office/drawing/2014/main" id="{0D43A2E2-58DD-42B7-A340-82085CA3E0A6}"/>
              </a:ext>
            </a:extLst>
          </p:cNvPr>
          <p:cNvSpPr/>
          <p:nvPr/>
        </p:nvSpPr>
        <p:spPr>
          <a:xfrm>
            <a:off x="451029" y="669816"/>
            <a:ext cx="5390478"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lvl="0">
              <a:lnSpc>
                <a:spcPct val="90000"/>
              </a:lnSpc>
              <a:buSzPts val="2000"/>
              <a:defRPr sz="2000" b="1">
                <a:solidFill>
                  <a:srgbClr val="FFFFFF"/>
                </a:solidFill>
                <a:latin typeface="Calibri"/>
                <a:ea typeface="Calibri"/>
                <a:cs typeface="Calibri"/>
                <a:sym typeface="Calibri"/>
              </a:defRPr>
            </a:pPr>
            <a:r>
              <a:t>2. Colaborando con mapas mentales digitales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g1b6354f681b_0_62"/>
          <p:cNvSpPr txBox="1"/>
          <p:nvPr/>
        </p:nvSpPr>
        <p:spPr>
          <a:xfrm>
            <a:off x="626306" y="2104550"/>
            <a:ext cx="6775200" cy="3209400"/>
          </a:xfrm>
          <a:prstGeom prst="rect">
            <a:avLst/>
          </a:prstGeom>
          <a:noFill/>
          <a:ln>
            <a:noFill/>
          </a:ln>
        </p:spPr>
        <p:txBody>
          <a:bodyPr spcFirstLastPara="1" wrap="square" lIns="91425" tIns="45700" rIns="91425" bIns="45700" anchor="t" anchorCtr="0">
            <a:noAutofit/>
          </a:bodyPr>
          <a:lstStyle/>
          <a:p>
            <a:pPr lvl="0" indent="-127000">
              <a:buClr>
                <a:schemeClr val="dk1"/>
              </a:buClr>
              <a:buSzPts val="2000"/>
              <a:buFont typeface="Arial"/>
              <a:buChar char="•"/>
              <a:defRPr>
                <a:solidFill>
                  <a:schemeClr val="dk1"/>
                </a:solidFill>
                <a:latin typeface="Calibri"/>
                <a:ea typeface="Calibri"/>
                <a:cs typeface="Calibri"/>
                <a:sym typeface="Calibri"/>
              </a:defRPr>
            </a:pPr>
            <a:r>
              <a:rPr sz="2000" b="1"/>
              <a:t>2. ¿Cómo puede el uso de un mapa mental digital simplificar las interacciones con el experto? </a:t>
            </a:r>
            <a:r>
              <a:rPr sz="1600"/>
              <a:t>(2 respuestas correctas)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431999" lvl="2" indent="-143998">
              <a:buClr>
                <a:schemeClr val="dk1"/>
              </a:buClr>
              <a:buSzPts val="1600"/>
              <a:buChar char="•"/>
              <a:defRPr sz="1600">
                <a:solidFill>
                  <a:schemeClr val="dk1"/>
                </a:solidFill>
                <a:latin typeface="Calibri"/>
                <a:ea typeface="Calibri"/>
                <a:cs typeface="Calibri"/>
                <a:sym typeface="Calibri"/>
              </a:defRPr>
            </a:pPr>
            <a:r>
              <a:t>Los puntos sobre los que se necesita apoyo pueden ser aislados.</a:t>
            </a:r>
          </a:p>
          <a:p>
            <a:pPr marL="431999" lvl="2" indent="-143998">
              <a:buClr>
                <a:schemeClr val="dk1"/>
              </a:buClr>
              <a:buSzPts val="1600"/>
              <a:buChar char="•"/>
              <a:defRPr sz="1600">
                <a:solidFill>
                  <a:schemeClr val="dk1"/>
                </a:solidFill>
                <a:latin typeface="Calibri"/>
                <a:ea typeface="Calibri"/>
                <a:cs typeface="Calibri"/>
                <a:sym typeface="Calibri"/>
              </a:defRPr>
            </a:pPr>
            <a:r>
              <a:t>El experto puede editar el mapa y el contenido asociado en cualquier momento.</a:t>
            </a:r>
          </a:p>
          <a:p>
            <a:pPr marL="431999" lvl="2" indent="-143998">
              <a:buClr>
                <a:schemeClr val="dk1"/>
              </a:buClr>
              <a:buSzPts val="1600"/>
              <a:buChar char="•"/>
              <a:defRPr sz="1600">
                <a:solidFill>
                  <a:schemeClr val="dk1"/>
                </a:solidFill>
                <a:latin typeface="Calibri"/>
                <a:ea typeface="Calibri"/>
                <a:cs typeface="Calibri"/>
                <a:sym typeface="Calibri"/>
              </a:defRPr>
            </a:pPr>
            <a:r>
              <a:t>Es posible hacer uso del propio mapa para recibir respuestas a cualquier problema/duda que pueda plantearse.</a:t>
            </a:r>
          </a:p>
          <a:p>
            <a:pPr marL="431999" lvl="2" indent="-143998">
              <a:buClr>
                <a:schemeClr val="dk1"/>
              </a:buClr>
              <a:buSzPts val="1600"/>
              <a:buChar char="•"/>
              <a:defRPr sz="1600">
                <a:solidFill>
                  <a:schemeClr val="dk1"/>
                </a:solidFill>
                <a:latin typeface="Calibri"/>
                <a:ea typeface="Calibri"/>
                <a:cs typeface="Calibri"/>
                <a:sym typeface="Calibri"/>
              </a:defRPr>
            </a:pPr>
            <a:r>
              <a:t>No es esencial que la colaboración sea siempre síncrona.</a:t>
            </a:r>
            <a:endParaRPr sz="1600">
              <a:solidFill>
                <a:schemeClr val="dk1"/>
              </a:solidFill>
              <a:latin typeface="Calibri"/>
              <a:ea typeface="Calibri"/>
              <a:cs typeface="Calibri"/>
              <a:sym typeface="Calibri"/>
            </a:endParaRPr>
          </a:p>
        </p:txBody>
      </p:sp>
      <p:cxnSp>
        <p:nvCxnSpPr>
          <p:cNvPr id="514" name="Google Shape;514;g1b6354f681b_0_62"/>
          <p:cNvCxnSpPr/>
          <p:nvPr/>
        </p:nvCxnSpPr>
        <p:spPr>
          <a:xfrm>
            <a:off x="8936966" y="3631149"/>
            <a:ext cx="1059000" cy="0"/>
          </a:xfrm>
          <a:prstGeom prst="straightConnector1">
            <a:avLst/>
          </a:prstGeom>
          <a:noFill/>
          <a:ln w="9525" cap="flat" cmpd="sng">
            <a:solidFill>
              <a:srgbClr val="F5911B"/>
            </a:solidFill>
            <a:prstDash val="dash"/>
            <a:round/>
            <a:headEnd type="none" w="sm" len="sm"/>
            <a:tailEnd type="none" w="sm" len="sm"/>
          </a:ln>
        </p:spPr>
      </p:cxnSp>
      <p:sp>
        <p:nvSpPr>
          <p:cNvPr id="515" name="Google Shape;515;g1b6354f681b_0_62"/>
          <p:cNvSpPr txBox="1"/>
          <p:nvPr/>
        </p:nvSpPr>
        <p:spPr>
          <a:xfrm>
            <a:off x="523240" y="1250839"/>
            <a:ext cx="4458300" cy="707846"/>
          </a:xfrm>
          <a:prstGeom prst="rect">
            <a:avLst/>
          </a:prstGeom>
          <a:noFill/>
          <a:ln>
            <a:noFill/>
          </a:ln>
        </p:spPr>
        <p:txBody>
          <a:bodyPr spcFirstLastPara="1" wrap="square" lIns="91425" tIns="45700" rIns="91425" bIns="45700" anchor="t" anchorCtr="0">
            <a:spAutoFit/>
          </a:bodyPr>
          <a:lstStyle/>
          <a:p>
            <a:pPr marL="107999" marR="0" lvl="0" indent="0" algn="l" rtl="0">
              <a:lnSpc>
                <a:spcPct val="100000"/>
              </a:lnSpc>
              <a:spcBef>
                <a:spcPts val="0"/>
              </a:spcBef>
              <a:spcAft>
                <a:spcPts val="0"/>
              </a:spcAft>
              <a:buClr>
                <a:srgbClr val="000000"/>
              </a:buClr>
              <a:buSzPts val="2000"/>
              <a:buFont typeface="Arial"/>
              <a:buNone/>
              <a:defRPr sz="2000">
                <a:solidFill>
                  <a:schemeClr val="dk1"/>
                </a:solidFill>
                <a:latin typeface="Calibri"/>
                <a:ea typeface="Calibri"/>
                <a:cs typeface="Calibri"/>
                <a:sym typeface="Calibri"/>
              </a:defRPr>
            </a:pPr>
            <a:r>
              <a:t>Por favor, respond</a:t>
            </a:r>
            <a:r>
              <a:rPr lang="es-ES"/>
              <a:t>e </a:t>
            </a:r>
            <a:r>
              <a:t>a las siguientes preguntas:</a:t>
            </a:r>
            <a:endParaRPr sz="1400" b="0" i="0" u="none" strike="noStrike" cap="none">
              <a:solidFill>
                <a:srgbClr val="000000"/>
              </a:solidFill>
              <a:latin typeface="Arial"/>
              <a:ea typeface="Arial"/>
              <a:cs typeface="Arial"/>
              <a:sym typeface="Arial"/>
            </a:endParaRPr>
          </a:p>
        </p:txBody>
      </p:sp>
      <p:grpSp>
        <p:nvGrpSpPr>
          <p:cNvPr id="516" name="Google Shape;516;g1b6354f681b_0_62"/>
          <p:cNvGrpSpPr/>
          <p:nvPr/>
        </p:nvGrpSpPr>
        <p:grpSpPr>
          <a:xfrm>
            <a:off x="10207680" y="2917800"/>
            <a:ext cx="1439823" cy="1022354"/>
            <a:chOff x="6949036" y="2151000"/>
            <a:chExt cx="3599557" cy="2555886"/>
          </a:xfrm>
        </p:grpSpPr>
        <p:sp>
          <p:nvSpPr>
            <p:cNvPr id="517" name="Google Shape;517;g1b6354f681b_0_62"/>
            <p:cNvSpPr/>
            <p:nvPr/>
          </p:nvSpPr>
          <p:spPr>
            <a:xfrm>
              <a:off x="9807925" y="3522037"/>
              <a:ext cx="578406" cy="540152"/>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baseline="-25000">
                <a:solidFill>
                  <a:schemeClr val="dk1"/>
                </a:solidFill>
                <a:latin typeface="Calibri"/>
                <a:ea typeface="Calibri"/>
                <a:cs typeface="Calibri"/>
                <a:sym typeface="Calibri"/>
              </a:endParaRPr>
            </a:p>
          </p:txBody>
        </p:sp>
        <p:sp>
          <p:nvSpPr>
            <p:cNvPr id="518" name="Google Shape;518;g1b6354f681b_0_62"/>
            <p:cNvSpPr/>
            <p:nvPr/>
          </p:nvSpPr>
          <p:spPr>
            <a:xfrm>
              <a:off x="10093237" y="4059707"/>
              <a:ext cx="10516" cy="13670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9" name="Google Shape;519;g1b6354f681b_0_62"/>
            <p:cNvSpPr/>
            <p:nvPr/>
          </p:nvSpPr>
          <p:spPr>
            <a:xfrm>
              <a:off x="9437351" y="4163399"/>
              <a:ext cx="1111242" cy="543487"/>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20" name="Google Shape;520;g1b6354f681b_0_62"/>
            <p:cNvSpPr/>
            <p:nvPr/>
          </p:nvSpPr>
          <p:spPr>
            <a:xfrm>
              <a:off x="8561119" y="3522037"/>
              <a:ext cx="578406" cy="540152"/>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21" name="Google Shape;521;g1b6354f681b_0_62"/>
            <p:cNvSpPr/>
            <p:nvPr/>
          </p:nvSpPr>
          <p:spPr>
            <a:xfrm>
              <a:off x="8846581" y="4059848"/>
              <a:ext cx="10516" cy="130036"/>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22" name="Google Shape;522;g1b6354f681b_0_62"/>
            <p:cNvSpPr/>
            <p:nvPr/>
          </p:nvSpPr>
          <p:spPr>
            <a:xfrm>
              <a:off x="8260193" y="4187377"/>
              <a:ext cx="1041131" cy="436790"/>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23" name="Google Shape;523;g1b6354f681b_0_62"/>
            <p:cNvSpPr/>
            <p:nvPr/>
          </p:nvSpPr>
          <p:spPr>
            <a:xfrm>
              <a:off x="7319574" y="3522037"/>
              <a:ext cx="578406" cy="540152"/>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24" name="Google Shape;524;g1b6354f681b_0_62"/>
            <p:cNvSpPr/>
            <p:nvPr/>
          </p:nvSpPr>
          <p:spPr>
            <a:xfrm>
              <a:off x="7604598" y="4059433"/>
              <a:ext cx="10516" cy="150042"/>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25" name="Google Shape;525;g1b6354f681b_0_62"/>
            <p:cNvSpPr/>
            <p:nvPr/>
          </p:nvSpPr>
          <p:spPr>
            <a:xfrm>
              <a:off x="6949036" y="4163399"/>
              <a:ext cx="1111242" cy="460129"/>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26" name="Google Shape;526;g1b6354f681b_0_62"/>
            <p:cNvSpPr/>
            <p:nvPr/>
          </p:nvSpPr>
          <p:spPr>
            <a:xfrm>
              <a:off x="7700311" y="2151000"/>
              <a:ext cx="1805330" cy="1096976"/>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27" name="Google Shape;527;g1b6354f681b_0_62"/>
            <p:cNvSpPr/>
            <p:nvPr/>
          </p:nvSpPr>
          <p:spPr>
            <a:xfrm>
              <a:off x="8501951" y="2410229"/>
              <a:ext cx="1454780" cy="1000282"/>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528" name="Google Shape;528;g1b6354f681b_0_62"/>
          <p:cNvSpPr/>
          <p:nvPr/>
        </p:nvSpPr>
        <p:spPr>
          <a:xfrm>
            <a:off x="451029" y="669816"/>
            <a:ext cx="5443744"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lvl="0">
              <a:lnSpc>
                <a:spcPct val="90000"/>
              </a:lnSpc>
              <a:buSzPts val="2000"/>
              <a:defRPr sz="2000" b="1">
                <a:solidFill>
                  <a:srgbClr val="FFFFFF"/>
                </a:solidFill>
                <a:latin typeface="Calibri"/>
                <a:ea typeface="Calibri"/>
                <a:cs typeface="Calibri"/>
                <a:sym typeface="Calibri"/>
              </a:defRPr>
            </a:pPr>
            <a:r>
              <a:rPr lang="es-ES"/>
              <a:t>2. Colaborando con mapas mentales digitales</a:t>
            </a:r>
            <a:endParaRPr lang="es-ES" sz="1400" b="0" i="0" u="none" strike="noStrike" cap="non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g1b6354f681b_0_22"/>
          <p:cNvSpPr txBox="1"/>
          <p:nvPr/>
        </p:nvSpPr>
        <p:spPr>
          <a:xfrm>
            <a:off x="626306" y="2104550"/>
            <a:ext cx="6775200" cy="3209400"/>
          </a:xfrm>
          <a:prstGeom prst="rect">
            <a:avLst/>
          </a:prstGeom>
          <a:noFill/>
          <a:ln>
            <a:noFill/>
          </a:ln>
        </p:spPr>
        <p:txBody>
          <a:bodyPr spcFirstLastPara="1" wrap="square" lIns="91425" tIns="45700" rIns="91425" bIns="45700" anchor="t" anchorCtr="0">
            <a:noAutofit/>
          </a:bodyPr>
          <a:lstStyle/>
          <a:p>
            <a:pPr lvl="0" indent="-127000">
              <a:buClr>
                <a:schemeClr val="dk1"/>
              </a:buClr>
              <a:buSzPts val="2000"/>
              <a:buFont typeface="Arial"/>
              <a:buChar char="•"/>
              <a:defRPr>
                <a:solidFill>
                  <a:schemeClr val="dk1"/>
                </a:solidFill>
                <a:latin typeface="Calibri"/>
                <a:ea typeface="Calibri"/>
                <a:cs typeface="Calibri"/>
                <a:sym typeface="Calibri"/>
              </a:defRPr>
            </a:pPr>
            <a:r>
              <a:rPr sz="2000" b="1"/>
              <a:t>1. ¿Cuál es la actividad para la cual los mapas mentales digitales colaborativos son originalmente útiles? </a:t>
            </a:r>
            <a:r>
              <a:rPr sz="1600"/>
              <a:t>(1 respuesta correcta)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431999" lvl="2" indent="-143998">
              <a:buClr>
                <a:schemeClr val="dk1"/>
              </a:buClr>
              <a:buSzPts val="1600"/>
              <a:buFont typeface="Arial"/>
              <a:buChar char="•"/>
              <a:defRPr sz="1600">
                <a:solidFill>
                  <a:srgbClr val="F5911B"/>
                </a:solidFill>
                <a:latin typeface="Calibri"/>
                <a:ea typeface="Calibri"/>
                <a:cs typeface="Calibri"/>
                <a:sym typeface="Calibri"/>
              </a:defRPr>
            </a:pPr>
            <a:r>
              <a:t>Una lluvia de ideas.</a:t>
            </a:r>
          </a:p>
          <a:p>
            <a:pPr marL="431999" lvl="2" indent="-143998">
              <a:buClr>
                <a:schemeClr val="dk1"/>
              </a:buClr>
              <a:buSzPts val="1600"/>
              <a:buFont typeface="Arial"/>
              <a:buChar char="•"/>
              <a:defRPr sz="1600">
                <a:solidFill>
                  <a:schemeClr val="tx1"/>
                </a:solidFill>
                <a:latin typeface="Calibri"/>
                <a:ea typeface="Calibri"/>
                <a:cs typeface="Calibri"/>
                <a:sym typeface="Calibri"/>
              </a:defRPr>
            </a:pPr>
            <a:r>
              <a:t>El proceso de escritura de contenido.</a:t>
            </a:r>
          </a:p>
          <a:p>
            <a:pPr marL="431999" lvl="2" indent="-143998">
              <a:buClr>
                <a:schemeClr val="dk1"/>
              </a:buClr>
              <a:buSzPts val="1600"/>
              <a:buFont typeface="Arial"/>
              <a:buChar char="•"/>
              <a:defRPr sz="1600">
                <a:solidFill>
                  <a:schemeClr val="tx1"/>
                </a:solidFill>
                <a:latin typeface="Calibri"/>
                <a:ea typeface="Calibri"/>
                <a:cs typeface="Calibri"/>
                <a:sym typeface="Calibri"/>
              </a:defRPr>
            </a:pPr>
            <a:r>
              <a:t>La planificación y seguimiento de proyectos.</a:t>
            </a:r>
            <a:endParaRPr sz="1400" b="0" i="0" u="none" strike="noStrike" cap="none">
              <a:solidFill>
                <a:schemeClr val="tx1"/>
              </a:solidFill>
              <a:sym typeface="Arial"/>
            </a:endParaRPr>
          </a:p>
        </p:txBody>
      </p:sp>
      <p:cxnSp>
        <p:nvCxnSpPr>
          <p:cNvPr id="534" name="Google Shape;534;g1b6354f681b_0_22"/>
          <p:cNvCxnSpPr/>
          <p:nvPr/>
        </p:nvCxnSpPr>
        <p:spPr>
          <a:xfrm>
            <a:off x="8936966" y="3631149"/>
            <a:ext cx="1059000" cy="0"/>
          </a:xfrm>
          <a:prstGeom prst="straightConnector1">
            <a:avLst/>
          </a:prstGeom>
          <a:noFill/>
          <a:ln w="9525" cap="flat" cmpd="sng">
            <a:solidFill>
              <a:srgbClr val="F5911B"/>
            </a:solidFill>
            <a:prstDash val="dash"/>
            <a:round/>
            <a:headEnd type="none" w="sm" len="sm"/>
            <a:tailEnd type="none" w="sm" len="sm"/>
          </a:ln>
        </p:spPr>
      </p:cxnSp>
      <p:sp>
        <p:nvSpPr>
          <p:cNvPr id="535" name="Google Shape;535;g1b6354f681b_0_22"/>
          <p:cNvSpPr txBox="1"/>
          <p:nvPr/>
        </p:nvSpPr>
        <p:spPr>
          <a:xfrm>
            <a:off x="523240" y="1250839"/>
            <a:ext cx="4458300" cy="707846"/>
          </a:xfrm>
          <a:prstGeom prst="rect">
            <a:avLst/>
          </a:prstGeom>
          <a:noFill/>
          <a:ln>
            <a:noFill/>
          </a:ln>
        </p:spPr>
        <p:txBody>
          <a:bodyPr spcFirstLastPara="1" wrap="square" lIns="91425" tIns="45700" rIns="91425" bIns="45700" anchor="t" anchorCtr="0">
            <a:spAutoFit/>
          </a:bodyPr>
          <a:lstStyle/>
          <a:p>
            <a:pPr marL="107999" marR="0" lvl="0" indent="0" algn="l" rtl="0">
              <a:lnSpc>
                <a:spcPct val="100000"/>
              </a:lnSpc>
              <a:spcBef>
                <a:spcPts val="0"/>
              </a:spcBef>
              <a:spcAft>
                <a:spcPts val="0"/>
              </a:spcAft>
              <a:buClr>
                <a:srgbClr val="000000"/>
              </a:buClr>
              <a:buSzPts val="2000"/>
              <a:buFont typeface="Arial"/>
              <a:buNone/>
              <a:defRPr sz="2000">
                <a:solidFill>
                  <a:schemeClr val="dk1"/>
                </a:solidFill>
                <a:latin typeface="Calibri"/>
                <a:ea typeface="Calibri"/>
                <a:cs typeface="Calibri"/>
                <a:sym typeface="Calibri"/>
              </a:defRPr>
            </a:pPr>
            <a:r>
              <a:rPr lang="es-ES"/>
              <a:t>Por favor, responde a las siguientes preguntas:</a:t>
            </a:r>
            <a:endParaRPr lang="es-ES" sz="1400" b="0" i="0" u="none" strike="noStrike" cap="none">
              <a:solidFill>
                <a:srgbClr val="000000"/>
              </a:solidFill>
              <a:latin typeface="Arial"/>
              <a:ea typeface="Arial"/>
              <a:cs typeface="Arial"/>
              <a:sym typeface="Arial"/>
            </a:endParaRPr>
          </a:p>
        </p:txBody>
      </p:sp>
      <p:grpSp>
        <p:nvGrpSpPr>
          <p:cNvPr id="536" name="Google Shape;536;g1b6354f681b_0_22"/>
          <p:cNvGrpSpPr/>
          <p:nvPr/>
        </p:nvGrpSpPr>
        <p:grpSpPr>
          <a:xfrm>
            <a:off x="10207680" y="2917800"/>
            <a:ext cx="1439823" cy="1022354"/>
            <a:chOff x="6949036" y="2151000"/>
            <a:chExt cx="3599557" cy="2555886"/>
          </a:xfrm>
        </p:grpSpPr>
        <p:sp>
          <p:nvSpPr>
            <p:cNvPr id="537" name="Google Shape;537;g1b6354f681b_0_22"/>
            <p:cNvSpPr/>
            <p:nvPr/>
          </p:nvSpPr>
          <p:spPr>
            <a:xfrm>
              <a:off x="9807925" y="3522037"/>
              <a:ext cx="578406" cy="540152"/>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baseline="-25000">
                <a:solidFill>
                  <a:schemeClr val="dk1"/>
                </a:solidFill>
                <a:latin typeface="Calibri"/>
                <a:ea typeface="Calibri"/>
                <a:cs typeface="Calibri"/>
                <a:sym typeface="Calibri"/>
              </a:endParaRPr>
            </a:p>
          </p:txBody>
        </p:sp>
        <p:sp>
          <p:nvSpPr>
            <p:cNvPr id="538" name="Google Shape;538;g1b6354f681b_0_22"/>
            <p:cNvSpPr/>
            <p:nvPr/>
          </p:nvSpPr>
          <p:spPr>
            <a:xfrm>
              <a:off x="10093237" y="4059707"/>
              <a:ext cx="10516" cy="13670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9" name="Google Shape;539;g1b6354f681b_0_22"/>
            <p:cNvSpPr/>
            <p:nvPr/>
          </p:nvSpPr>
          <p:spPr>
            <a:xfrm>
              <a:off x="9437351" y="4163399"/>
              <a:ext cx="1111242" cy="543487"/>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0" name="Google Shape;540;g1b6354f681b_0_22"/>
            <p:cNvSpPr/>
            <p:nvPr/>
          </p:nvSpPr>
          <p:spPr>
            <a:xfrm>
              <a:off x="8561119" y="3522037"/>
              <a:ext cx="578406" cy="540152"/>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1" name="Google Shape;541;g1b6354f681b_0_22"/>
            <p:cNvSpPr/>
            <p:nvPr/>
          </p:nvSpPr>
          <p:spPr>
            <a:xfrm>
              <a:off x="8846581" y="4059848"/>
              <a:ext cx="10516" cy="130036"/>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2" name="Google Shape;542;g1b6354f681b_0_22"/>
            <p:cNvSpPr/>
            <p:nvPr/>
          </p:nvSpPr>
          <p:spPr>
            <a:xfrm>
              <a:off x="8260193" y="4187377"/>
              <a:ext cx="1041131" cy="436790"/>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3" name="Google Shape;543;g1b6354f681b_0_22"/>
            <p:cNvSpPr/>
            <p:nvPr/>
          </p:nvSpPr>
          <p:spPr>
            <a:xfrm>
              <a:off x="7319574" y="3522037"/>
              <a:ext cx="578406" cy="540152"/>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4" name="Google Shape;544;g1b6354f681b_0_22"/>
            <p:cNvSpPr/>
            <p:nvPr/>
          </p:nvSpPr>
          <p:spPr>
            <a:xfrm>
              <a:off x="7604598" y="4059433"/>
              <a:ext cx="10516" cy="150042"/>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5" name="Google Shape;545;g1b6354f681b_0_22"/>
            <p:cNvSpPr/>
            <p:nvPr/>
          </p:nvSpPr>
          <p:spPr>
            <a:xfrm>
              <a:off x="6949036" y="4163399"/>
              <a:ext cx="1111242" cy="460129"/>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6" name="Google Shape;546;g1b6354f681b_0_22"/>
            <p:cNvSpPr/>
            <p:nvPr/>
          </p:nvSpPr>
          <p:spPr>
            <a:xfrm>
              <a:off x="7700311" y="2151000"/>
              <a:ext cx="1805330" cy="1096976"/>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7" name="Google Shape;547;g1b6354f681b_0_22"/>
            <p:cNvSpPr/>
            <p:nvPr/>
          </p:nvSpPr>
          <p:spPr>
            <a:xfrm>
              <a:off x="8501951" y="2410229"/>
              <a:ext cx="1454780" cy="1000282"/>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9" name="Google Shape;344;p16">
            <a:extLst>
              <a:ext uri="{FF2B5EF4-FFF2-40B4-BE49-F238E27FC236}">
                <a16:creationId xmlns:a16="http://schemas.microsoft.com/office/drawing/2014/main" id="{C41F2B3F-0FAE-4EE1-A1F3-F32DC9992366}"/>
              </a:ext>
            </a:extLst>
          </p:cNvPr>
          <p:cNvSpPr/>
          <p:nvPr/>
        </p:nvSpPr>
        <p:spPr>
          <a:xfrm>
            <a:off x="451028" y="669816"/>
            <a:ext cx="3739231"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marR="0" lvl="0" indent="0" algn="l" rtl="0">
              <a:lnSpc>
                <a:spcPct val="90000"/>
              </a:lnSpc>
              <a:spcBef>
                <a:spcPts val="0"/>
              </a:spcBef>
              <a:spcAft>
                <a:spcPts val="0"/>
              </a:spcAft>
              <a:buNone/>
              <a:defRPr sz="2000" b="1">
                <a:solidFill>
                  <a:srgbClr val="FFFFFF"/>
                </a:solidFill>
                <a:latin typeface="Calibri"/>
                <a:ea typeface="Calibri"/>
                <a:cs typeface="Calibri"/>
                <a:sym typeface="Calibri"/>
              </a:defRPr>
            </a:pPr>
            <a:r>
              <a:t>Soluciones d</a:t>
            </a:r>
            <a:r>
              <a:rPr lang="es-ES"/>
              <a:t>el test unitario</a:t>
            </a:r>
            <a:endParaRPr sz="2000" b="1">
              <a:solidFill>
                <a:srgbClr val="FFFFFF"/>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g1b6354f681b_0_41"/>
          <p:cNvSpPr txBox="1"/>
          <p:nvPr/>
        </p:nvSpPr>
        <p:spPr>
          <a:xfrm>
            <a:off x="626306" y="2104550"/>
            <a:ext cx="6775200" cy="3209400"/>
          </a:xfrm>
          <a:prstGeom prst="rect">
            <a:avLst/>
          </a:prstGeom>
          <a:noFill/>
          <a:ln>
            <a:noFill/>
          </a:ln>
        </p:spPr>
        <p:txBody>
          <a:bodyPr spcFirstLastPara="1" wrap="square" lIns="91425" tIns="45700" rIns="91425" bIns="45700" anchor="t" anchorCtr="0">
            <a:noAutofit/>
          </a:bodyPr>
          <a:lstStyle/>
          <a:p>
            <a:pPr lvl="0" indent="-127000">
              <a:buClr>
                <a:schemeClr val="dk1"/>
              </a:buClr>
              <a:buSzPts val="2000"/>
              <a:buFont typeface="Arial"/>
              <a:buChar char="•"/>
              <a:defRPr>
                <a:solidFill>
                  <a:schemeClr val="dk1"/>
                </a:solidFill>
                <a:latin typeface="Calibri"/>
                <a:ea typeface="Calibri"/>
                <a:cs typeface="Calibri"/>
                <a:sym typeface="Calibri"/>
              </a:defRPr>
            </a:pPr>
            <a:r>
              <a:rPr sz="2000" b="1"/>
              <a:t>2. ¿Cómo puede el uso de un mapa mental digital simplificar las interacciones con el experto? </a:t>
            </a:r>
            <a:r>
              <a:rPr sz="1600"/>
              <a:t>(2 respuesta correcta)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431999" lvl="2" indent="-143998">
              <a:buClr>
                <a:srgbClr val="F5911B"/>
              </a:buClr>
              <a:buSzPts val="1600"/>
              <a:buChar char="•"/>
              <a:defRPr sz="1600">
                <a:solidFill>
                  <a:srgbClr val="F5911B"/>
                </a:solidFill>
                <a:latin typeface="Calibri"/>
                <a:ea typeface="Calibri"/>
                <a:cs typeface="Calibri"/>
                <a:sym typeface="Calibri"/>
              </a:defRPr>
            </a:pPr>
            <a:r>
              <a:t>Los puntos sobre los que se necesita apoyo pueden ser aislados.</a:t>
            </a:r>
          </a:p>
          <a:p>
            <a:pPr marL="431999" lvl="2" indent="-143998">
              <a:buClrTx/>
              <a:buSzPts val="1600"/>
              <a:buChar char="•"/>
              <a:defRPr sz="1600">
                <a:solidFill>
                  <a:schemeClr val="tx1"/>
                </a:solidFill>
                <a:latin typeface="Calibri"/>
                <a:ea typeface="Calibri"/>
                <a:cs typeface="Calibri"/>
                <a:sym typeface="Calibri"/>
              </a:defRPr>
            </a:pPr>
            <a:r>
              <a:t>El experto puede editar el mapa y el contenido asociado en cualquier momento.</a:t>
            </a:r>
          </a:p>
          <a:p>
            <a:pPr marL="431999" lvl="2" indent="-143998">
              <a:buClrTx/>
              <a:buSzPts val="1600"/>
              <a:buChar char="•"/>
              <a:defRPr sz="1600">
                <a:solidFill>
                  <a:schemeClr val="tx1"/>
                </a:solidFill>
                <a:latin typeface="Calibri"/>
                <a:ea typeface="Calibri"/>
                <a:cs typeface="Calibri"/>
                <a:sym typeface="Calibri"/>
              </a:defRPr>
            </a:pPr>
            <a:r>
              <a:t>Es posible hacer uso del propio mapa para recibir respuestas a cualquier problema/duda que pueda plantearse.</a:t>
            </a:r>
          </a:p>
          <a:p>
            <a:pPr marL="431999" lvl="2" indent="-143998">
              <a:buClr>
                <a:srgbClr val="F5911B"/>
              </a:buClr>
              <a:buSzPts val="1600"/>
              <a:buChar char="•"/>
              <a:defRPr sz="1600">
                <a:solidFill>
                  <a:srgbClr val="F5911B"/>
                </a:solidFill>
                <a:latin typeface="Calibri"/>
                <a:ea typeface="Calibri"/>
                <a:cs typeface="Calibri"/>
                <a:sym typeface="Calibri"/>
              </a:defRPr>
            </a:pPr>
            <a:r>
              <a:t>No es esencial que la colaboración sea siempre síncrona.</a:t>
            </a:r>
            <a:endParaRPr sz="1600">
              <a:solidFill>
                <a:srgbClr val="F5911B"/>
              </a:solidFill>
              <a:latin typeface="Calibri"/>
              <a:ea typeface="Calibri"/>
              <a:cs typeface="Calibri"/>
              <a:sym typeface="Calibri"/>
            </a:endParaRPr>
          </a:p>
        </p:txBody>
      </p:sp>
      <p:cxnSp>
        <p:nvCxnSpPr>
          <p:cNvPr id="554" name="Google Shape;554;g1b6354f681b_0_41"/>
          <p:cNvCxnSpPr/>
          <p:nvPr/>
        </p:nvCxnSpPr>
        <p:spPr>
          <a:xfrm>
            <a:off x="8936966" y="3631149"/>
            <a:ext cx="1059000" cy="0"/>
          </a:xfrm>
          <a:prstGeom prst="straightConnector1">
            <a:avLst/>
          </a:prstGeom>
          <a:noFill/>
          <a:ln w="9525" cap="flat" cmpd="sng">
            <a:solidFill>
              <a:srgbClr val="F5911B"/>
            </a:solidFill>
            <a:prstDash val="dash"/>
            <a:round/>
            <a:headEnd type="none" w="sm" len="sm"/>
            <a:tailEnd type="none" w="sm" len="sm"/>
          </a:ln>
        </p:spPr>
      </p:cxnSp>
      <p:sp>
        <p:nvSpPr>
          <p:cNvPr id="555" name="Google Shape;555;g1b6354f681b_0_41"/>
          <p:cNvSpPr txBox="1"/>
          <p:nvPr/>
        </p:nvSpPr>
        <p:spPr>
          <a:xfrm>
            <a:off x="523240" y="1250839"/>
            <a:ext cx="4458300" cy="707846"/>
          </a:xfrm>
          <a:prstGeom prst="rect">
            <a:avLst/>
          </a:prstGeom>
          <a:noFill/>
          <a:ln>
            <a:noFill/>
          </a:ln>
        </p:spPr>
        <p:txBody>
          <a:bodyPr spcFirstLastPara="1" wrap="square" lIns="91425" tIns="45700" rIns="91425" bIns="45700" anchor="t" anchorCtr="0">
            <a:spAutoFit/>
          </a:bodyPr>
          <a:lstStyle/>
          <a:p>
            <a:pPr marL="107999" marR="0" lvl="0" indent="0" algn="l" rtl="0">
              <a:lnSpc>
                <a:spcPct val="100000"/>
              </a:lnSpc>
              <a:spcBef>
                <a:spcPts val="0"/>
              </a:spcBef>
              <a:spcAft>
                <a:spcPts val="0"/>
              </a:spcAft>
              <a:buClr>
                <a:srgbClr val="000000"/>
              </a:buClr>
              <a:buSzPts val="2000"/>
              <a:buFont typeface="Arial"/>
              <a:buNone/>
              <a:defRPr sz="2000">
                <a:solidFill>
                  <a:schemeClr val="dk1"/>
                </a:solidFill>
                <a:latin typeface="Calibri"/>
                <a:ea typeface="Calibri"/>
                <a:cs typeface="Calibri"/>
                <a:sym typeface="Calibri"/>
              </a:defRPr>
            </a:pPr>
            <a:r>
              <a:rPr lang="es-ES"/>
              <a:t>Por favor, responde a las siguientes preguntas:</a:t>
            </a:r>
            <a:endParaRPr lang="es-ES" sz="1400" b="0" i="0" u="none" strike="noStrike" cap="none">
              <a:solidFill>
                <a:srgbClr val="000000"/>
              </a:solidFill>
              <a:latin typeface="Arial"/>
              <a:ea typeface="Arial"/>
              <a:cs typeface="Arial"/>
              <a:sym typeface="Arial"/>
            </a:endParaRPr>
          </a:p>
        </p:txBody>
      </p:sp>
      <p:grpSp>
        <p:nvGrpSpPr>
          <p:cNvPr id="556" name="Google Shape;556;g1b6354f681b_0_41"/>
          <p:cNvGrpSpPr/>
          <p:nvPr/>
        </p:nvGrpSpPr>
        <p:grpSpPr>
          <a:xfrm>
            <a:off x="10207680" y="2917800"/>
            <a:ext cx="1439823" cy="1022354"/>
            <a:chOff x="6949036" y="2151000"/>
            <a:chExt cx="3599557" cy="2555886"/>
          </a:xfrm>
        </p:grpSpPr>
        <p:sp>
          <p:nvSpPr>
            <p:cNvPr id="557" name="Google Shape;557;g1b6354f681b_0_41"/>
            <p:cNvSpPr/>
            <p:nvPr/>
          </p:nvSpPr>
          <p:spPr>
            <a:xfrm>
              <a:off x="9807925" y="3522037"/>
              <a:ext cx="578406" cy="540152"/>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baseline="-25000">
                <a:solidFill>
                  <a:schemeClr val="dk1"/>
                </a:solidFill>
                <a:latin typeface="Calibri"/>
                <a:ea typeface="Calibri"/>
                <a:cs typeface="Calibri"/>
                <a:sym typeface="Calibri"/>
              </a:endParaRPr>
            </a:p>
          </p:txBody>
        </p:sp>
        <p:sp>
          <p:nvSpPr>
            <p:cNvPr id="558" name="Google Shape;558;g1b6354f681b_0_41"/>
            <p:cNvSpPr/>
            <p:nvPr/>
          </p:nvSpPr>
          <p:spPr>
            <a:xfrm>
              <a:off x="10093237" y="4059707"/>
              <a:ext cx="10516" cy="13670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59" name="Google Shape;559;g1b6354f681b_0_41"/>
            <p:cNvSpPr/>
            <p:nvPr/>
          </p:nvSpPr>
          <p:spPr>
            <a:xfrm>
              <a:off x="9437351" y="4163399"/>
              <a:ext cx="1111242" cy="543487"/>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0" name="Google Shape;560;g1b6354f681b_0_41"/>
            <p:cNvSpPr/>
            <p:nvPr/>
          </p:nvSpPr>
          <p:spPr>
            <a:xfrm>
              <a:off x="8561119" y="3522037"/>
              <a:ext cx="578406" cy="540152"/>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1" name="Google Shape;561;g1b6354f681b_0_41"/>
            <p:cNvSpPr/>
            <p:nvPr/>
          </p:nvSpPr>
          <p:spPr>
            <a:xfrm>
              <a:off x="8846581" y="4059848"/>
              <a:ext cx="10516" cy="130036"/>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2" name="Google Shape;562;g1b6354f681b_0_41"/>
            <p:cNvSpPr/>
            <p:nvPr/>
          </p:nvSpPr>
          <p:spPr>
            <a:xfrm>
              <a:off x="8260193" y="4187377"/>
              <a:ext cx="1041131" cy="436790"/>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3" name="Google Shape;563;g1b6354f681b_0_41"/>
            <p:cNvSpPr/>
            <p:nvPr/>
          </p:nvSpPr>
          <p:spPr>
            <a:xfrm>
              <a:off x="7319574" y="3522037"/>
              <a:ext cx="578406" cy="540152"/>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4" name="Google Shape;564;g1b6354f681b_0_41"/>
            <p:cNvSpPr/>
            <p:nvPr/>
          </p:nvSpPr>
          <p:spPr>
            <a:xfrm>
              <a:off x="7604598" y="4059433"/>
              <a:ext cx="10516" cy="150042"/>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5" name="Google Shape;565;g1b6354f681b_0_41"/>
            <p:cNvSpPr/>
            <p:nvPr/>
          </p:nvSpPr>
          <p:spPr>
            <a:xfrm>
              <a:off x="6949036" y="4163399"/>
              <a:ext cx="1111242" cy="460129"/>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6" name="Google Shape;566;g1b6354f681b_0_41"/>
            <p:cNvSpPr/>
            <p:nvPr/>
          </p:nvSpPr>
          <p:spPr>
            <a:xfrm>
              <a:off x="7700311" y="2151000"/>
              <a:ext cx="1805330" cy="1096976"/>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7" name="Google Shape;567;g1b6354f681b_0_41"/>
            <p:cNvSpPr/>
            <p:nvPr/>
          </p:nvSpPr>
          <p:spPr>
            <a:xfrm>
              <a:off x="8501951" y="2410229"/>
              <a:ext cx="1454780" cy="1000282"/>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 name="Google Shape;344;p16">
            <a:extLst>
              <a:ext uri="{FF2B5EF4-FFF2-40B4-BE49-F238E27FC236}">
                <a16:creationId xmlns:a16="http://schemas.microsoft.com/office/drawing/2014/main" id="{A0A9D008-12AE-3DB9-8F8F-F1043930C54A}"/>
              </a:ext>
            </a:extLst>
          </p:cNvPr>
          <p:cNvSpPr/>
          <p:nvPr/>
        </p:nvSpPr>
        <p:spPr>
          <a:xfrm>
            <a:off x="451028" y="669816"/>
            <a:ext cx="3739231"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marR="0" lvl="0" indent="0" algn="l" rtl="0">
              <a:lnSpc>
                <a:spcPct val="90000"/>
              </a:lnSpc>
              <a:spcBef>
                <a:spcPts val="0"/>
              </a:spcBef>
              <a:spcAft>
                <a:spcPts val="0"/>
              </a:spcAft>
              <a:buNone/>
              <a:defRPr sz="2000" b="1">
                <a:solidFill>
                  <a:srgbClr val="FFFFFF"/>
                </a:solidFill>
                <a:latin typeface="Calibri"/>
                <a:ea typeface="Calibri"/>
                <a:cs typeface="Calibri"/>
                <a:sym typeface="Calibri"/>
              </a:defRPr>
            </a:pPr>
            <a:r>
              <a:t>Soluciones d</a:t>
            </a:r>
            <a:r>
              <a:rPr lang="es-ES"/>
              <a:t>el test unitario</a:t>
            </a:r>
            <a:endParaRPr sz="2000" b="1">
              <a:solidFill>
                <a:srgbClr val="FFFFFF"/>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CuadroTexto 4">
            <a:extLst>
              <a:ext uri="{FF2B5EF4-FFF2-40B4-BE49-F238E27FC236}">
                <a16:creationId xmlns:a16="http://schemas.microsoft.com/office/drawing/2014/main" id="{5F65FC6E-73C1-4548-AC0F-AE722E34C959}"/>
              </a:ext>
            </a:extLst>
          </p:cNvPr>
          <p:cNvSpPr txBox="1"/>
          <p:nvPr/>
        </p:nvSpPr>
        <p:spPr>
          <a:xfrm>
            <a:off x="528320" y="717439"/>
            <a:ext cx="8948057" cy="769441"/>
          </a:xfrm>
          <a:prstGeom prst="rect">
            <a:avLst/>
          </a:prstGeom>
          <a:noFill/>
        </p:spPr>
        <p:txBody>
          <a:bodyPr wrap="square">
            <a:spAutoFit/>
          </a:bodyPr>
          <a:lstStyle/>
          <a:p>
            <a:pPr marL="0" marR="0" lvl="0" indent="0"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sz="2400" b="1">
                <a:solidFill>
                  <a:srgbClr val="F5911B"/>
                </a:solidFill>
                <a:ea typeface="Microsoft Sans Serif" panose="020B0604020202020204" pitchFamily="34" charset="0"/>
                <a:cs typeface="Poppins Medium" panose="00000600000000000000" pitchFamily="2" charset="0"/>
              </a:defRPr>
            </a:pPr>
            <a:r>
              <a:rPr>
                <a:latin typeface="Calibri" panose="020F0502020204030204" pitchFamily="34" charset="0"/>
                <a:cs typeface="Calibri" panose="020F0502020204030204" pitchFamily="34" charset="0"/>
              </a:rPr>
              <a:t>¡Muy bien!</a:t>
            </a:r>
          </a:p>
          <a:p>
            <a:pPr>
              <a:defRPr sz="2000">
                <a:latin typeface="+mj-lt"/>
                <a:ea typeface="Calibri" panose="020F0502020204030204" pitchFamily="34" charset="0"/>
                <a:cs typeface="Helvetica" panose="020B0604020202020204" pitchFamily="34" charset="0"/>
              </a:defRPr>
            </a:pPr>
            <a:r>
              <a:rPr>
                <a:latin typeface="Calibri" panose="020F0502020204030204" pitchFamily="34" charset="0"/>
                <a:cs typeface="Calibri" panose="020F0502020204030204" pitchFamily="34" charset="0"/>
              </a:rPr>
              <a:t>Recuerda (ahora</a:t>
            </a:r>
            <a:r>
              <a:rPr lang="es-ES">
                <a:latin typeface="Calibri" panose="020F0502020204030204" pitchFamily="34" charset="0"/>
                <a:cs typeface="Calibri" panose="020F0502020204030204" pitchFamily="34" charset="0"/>
              </a:rPr>
              <a:t> </a:t>
            </a:r>
            <a:r>
              <a:rPr>
                <a:latin typeface="Calibri" panose="020F0502020204030204" pitchFamily="34" charset="0"/>
                <a:cs typeface="Calibri" panose="020F0502020204030204" pitchFamily="34" charset="0"/>
              </a:rPr>
              <a:t>sabes):</a:t>
            </a:r>
          </a:p>
        </p:txBody>
      </p:sp>
      <p:grpSp>
        <p:nvGrpSpPr>
          <p:cNvPr id="9" name="Gruppo 8">
            <a:extLst>
              <a:ext uri="{FF2B5EF4-FFF2-40B4-BE49-F238E27FC236}">
                <a16:creationId xmlns:a16="http://schemas.microsoft.com/office/drawing/2014/main" id="{D73E523F-2DC3-485F-B494-EF0CCACC3B7D}"/>
              </a:ext>
            </a:extLst>
          </p:cNvPr>
          <p:cNvGrpSpPr>
            <a:grpSpLocks noChangeAspect="1"/>
          </p:cNvGrpSpPr>
          <p:nvPr/>
        </p:nvGrpSpPr>
        <p:grpSpPr>
          <a:xfrm>
            <a:off x="10207680" y="2917800"/>
            <a:ext cx="1440000" cy="1022400"/>
            <a:chOff x="6949036" y="2151000"/>
            <a:chExt cx="3600000" cy="2556000"/>
          </a:xfrm>
        </p:grpSpPr>
        <p:sp>
          <p:nvSpPr>
            <p:cNvPr id="11" name="Figura a mano libera: forma 10">
              <a:extLst>
                <a:ext uri="{FF2B5EF4-FFF2-40B4-BE49-F238E27FC236}">
                  <a16:creationId xmlns:a16="http://schemas.microsoft.com/office/drawing/2014/main" id="{4ADB0CDE-63BA-4468-9575-50E5E53CE73B}"/>
                </a:ext>
              </a:extLst>
            </p:cNvPr>
            <p:cNvSpPr/>
            <p:nvPr/>
          </p:nvSpPr>
          <p:spPr>
            <a:xfrm>
              <a:off x="9807925" y="3522037"/>
              <a:ext cx="578638" cy="540267"/>
            </a:xfrm>
            <a:custGeom>
              <a:avLst/>
              <a:gdLst>
                <a:gd name="connsiteX0" fmla="*/ 592521 w 594762"/>
                <a:gd name="connsiteY0" fmla="*/ 293423 h 583948"/>
                <a:gd name="connsiteX1" fmla="*/ 5761 w 594762"/>
                <a:gd name="connsiteY1" fmla="*/ 293423 h 583948"/>
                <a:gd name="connsiteX2" fmla="*/ 592521 w 594762"/>
                <a:gd name="connsiteY2" fmla="*/ 293423 h 583948"/>
              </a:gdLst>
              <a:ahLst/>
              <a:cxnLst>
                <a:cxn ang="0">
                  <a:pos x="connsiteX0" y="connsiteY0"/>
                </a:cxn>
                <a:cxn ang="0">
                  <a:pos x="connsiteX1" y="connsiteY1"/>
                </a:cxn>
                <a:cxn ang="0">
                  <a:pos x="connsiteX2" y="connsiteY2"/>
                </a:cxn>
              </a:cxnLst>
              <a:rect l="l" t="t" r="r" b="b"/>
              <a:pathLst>
                <a:path w="594762" h="583948">
                  <a:moveTo>
                    <a:pt x="592521" y="293423"/>
                  </a:moveTo>
                  <a:cubicBezTo>
                    <a:pt x="564297" y="677027"/>
                    <a:pt x="33877" y="676919"/>
                    <a:pt x="5761" y="293423"/>
                  </a:cubicBezTo>
                  <a:cubicBezTo>
                    <a:pt x="33985" y="-90181"/>
                    <a:pt x="564369" y="-90073"/>
                    <a:pt x="592521" y="293423"/>
                  </a:cubicBezTo>
                  <a:close/>
                </a:path>
              </a:pathLst>
            </a:custGeom>
            <a:noFill/>
            <a:ln w="12700" cap="flat">
              <a:solidFill>
                <a:srgbClr val="F5911B"/>
              </a:solidFill>
              <a:prstDash val="solid"/>
              <a:round/>
            </a:ln>
          </p:spPr>
          <p:txBody>
            <a:bodyPr anchor="ctr"/>
            <a:lstStyle/>
            <a:p>
              <a:endParaRPr baseline="-25000"/>
            </a:p>
          </p:txBody>
        </p:sp>
        <p:sp>
          <p:nvSpPr>
            <p:cNvPr id="13" name="Figura a mano libera: forma 12">
              <a:extLst>
                <a:ext uri="{FF2B5EF4-FFF2-40B4-BE49-F238E27FC236}">
                  <a16:creationId xmlns:a16="http://schemas.microsoft.com/office/drawing/2014/main" id="{B5689215-EF9D-4F84-B33E-36715F4E09DB}"/>
                </a:ext>
              </a:extLst>
            </p:cNvPr>
            <p:cNvSpPr/>
            <p:nvPr/>
          </p:nvSpPr>
          <p:spPr>
            <a:xfrm>
              <a:off x="10093237" y="4059707"/>
              <a:ext cx="10521" cy="136735"/>
            </a:xfrm>
            <a:custGeom>
              <a:avLst/>
              <a:gdLst>
                <a:gd name="connsiteX0" fmla="*/ 5914 w 10813"/>
                <a:gd name="connsiteY0" fmla="*/ 5914 h 147789"/>
                <a:gd name="connsiteX1" fmla="*/ 5914 w 10813"/>
                <a:gd name="connsiteY1" fmla="*/ 143250 h 147789"/>
              </a:gdLst>
              <a:ahLst/>
              <a:cxnLst>
                <a:cxn ang="0">
                  <a:pos x="connsiteX0" y="connsiteY0"/>
                </a:cxn>
                <a:cxn ang="0">
                  <a:pos x="connsiteX1" y="connsiteY1"/>
                </a:cxn>
              </a:cxnLst>
              <a:rect l="l" t="t" r="r" b="b"/>
              <a:pathLst>
                <a:path w="10813" h="147789">
                  <a:moveTo>
                    <a:pt x="5914" y="5914"/>
                  </a:moveTo>
                  <a:lnTo>
                    <a:pt x="5914" y="143250"/>
                  </a:lnTo>
                </a:path>
              </a:pathLst>
            </a:custGeom>
            <a:ln w="12700" cap="flat">
              <a:solidFill>
                <a:srgbClr val="F5911B"/>
              </a:solidFill>
              <a:prstDash val="solid"/>
              <a:round/>
            </a:ln>
          </p:spPr>
          <p:txBody>
            <a:bodyPr anchor="ctr"/>
            <a:lstStyle/>
            <a:p>
              <a:endParaRPr/>
            </a:p>
          </p:txBody>
        </p:sp>
        <p:sp>
          <p:nvSpPr>
            <p:cNvPr id="14" name="Figura a mano libera: forma 13">
              <a:extLst>
                <a:ext uri="{FF2B5EF4-FFF2-40B4-BE49-F238E27FC236}">
                  <a16:creationId xmlns:a16="http://schemas.microsoft.com/office/drawing/2014/main" id="{FEE47F9E-2686-4632-A602-57145BDFEA5F}"/>
                </a:ext>
              </a:extLst>
            </p:cNvPr>
            <p:cNvSpPr/>
            <p:nvPr/>
          </p:nvSpPr>
          <p:spPr>
            <a:xfrm>
              <a:off x="9437351" y="4163399"/>
              <a:ext cx="1111685" cy="543601"/>
            </a:xfrm>
            <a:custGeom>
              <a:avLst/>
              <a:gdLst>
                <a:gd name="connsiteX0" fmla="*/ 5761 w 1142665"/>
                <a:gd name="connsiteY0" fmla="*/ 5761 h 587553"/>
                <a:gd name="connsiteX1" fmla="*/ 91839 w 1142665"/>
                <a:gd name="connsiteY1" fmla="*/ 5761 h 587553"/>
                <a:gd name="connsiteX2" fmla="*/ 91839 w 1142665"/>
                <a:gd name="connsiteY2" fmla="*/ 494007 h 587553"/>
                <a:gd name="connsiteX3" fmla="*/ 199509 w 1142665"/>
                <a:gd name="connsiteY3" fmla="*/ 494007 h 587553"/>
                <a:gd name="connsiteX4" fmla="*/ 1138261 w 1142665"/>
                <a:gd name="connsiteY4" fmla="*/ 494043 h 587553"/>
                <a:gd name="connsiteX5" fmla="*/ 576408 w 1142665"/>
                <a:gd name="connsiteY5" fmla="*/ 494007 h 587553"/>
                <a:gd name="connsiteX6" fmla="*/ 576408 w 1142665"/>
                <a:gd name="connsiteY6" fmla="*/ 585240 h 58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2665" h="587553">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a:solidFill>
                <a:srgbClr val="F5911B"/>
              </a:solidFill>
              <a:prstDash val="solid"/>
              <a:round/>
            </a:ln>
          </p:spPr>
          <p:txBody>
            <a:bodyPr anchor="ctr"/>
            <a:lstStyle/>
            <a:p>
              <a:endParaRPr/>
            </a:p>
          </p:txBody>
        </p:sp>
        <p:sp>
          <p:nvSpPr>
            <p:cNvPr id="15" name="Figura a mano libera: forma 14">
              <a:extLst>
                <a:ext uri="{FF2B5EF4-FFF2-40B4-BE49-F238E27FC236}">
                  <a16:creationId xmlns:a16="http://schemas.microsoft.com/office/drawing/2014/main" id="{F8CB4EFC-AA09-49D8-B1DB-ED64877EF3A3}"/>
                </a:ext>
              </a:extLst>
            </p:cNvPr>
            <p:cNvSpPr/>
            <p:nvPr/>
          </p:nvSpPr>
          <p:spPr>
            <a:xfrm>
              <a:off x="8561119" y="3522037"/>
              <a:ext cx="578638" cy="540267"/>
            </a:xfrm>
            <a:custGeom>
              <a:avLst/>
              <a:gdLst>
                <a:gd name="connsiteX0" fmla="*/ 592521 w 594762"/>
                <a:gd name="connsiteY0" fmla="*/ 293423 h 583948"/>
                <a:gd name="connsiteX1" fmla="*/ 5761 w 594762"/>
                <a:gd name="connsiteY1" fmla="*/ 293423 h 583948"/>
                <a:gd name="connsiteX2" fmla="*/ 592521 w 594762"/>
                <a:gd name="connsiteY2" fmla="*/ 293423 h 583948"/>
              </a:gdLst>
              <a:ahLst/>
              <a:cxnLst>
                <a:cxn ang="0">
                  <a:pos x="connsiteX0" y="connsiteY0"/>
                </a:cxn>
                <a:cxn ang="0">
                  <a:pos x="connsiteX1" y="connsiteY1"/>
                </a:cxn>
                <a:cxn ang="0">
                  <a:pos x="connsiteX2" y="connsiteY2"/>
                </a:cxn>
              </a:cxnLst>
              <a:rect l="l" t="t" r="r" b="b"/>
              <a:pathLst>
                <a:path w="594762" h="583948">
                  <a:moveTo>
                    <a:pt x="592521" y="293423"/>
                  </a:moveTo>
                  <a:cubicBezTo>
                    <a:pt x="564261" y="677027"/>
                    <a:pt x="33913" y="676919"/>
                    <a:pt x="5761" y="293423"/>
                  </a:cubicBezTo>
                  <a:cubicBezTo>
                    <a:pt x="33985" y="-90181"/>
                    <a:pt x="564333" y="-90073"/>
                    <a:pt x="592521" y="293423"/>
                  </a:cubicBezTo>
                  <a:close/>
                </a:path>
              </a:pathLst>
            </a:custGeom>
            <a:noFill/>
            <a:ln w="12700" cap="flat">
              <a:solidFill>
                <a:srgbClr val="F5911B"/>
              </a:solidFill>
              <a:prstDash val="solid"/>
              <a:round/>
            </a:ln>
          </p:spPr>
          <p:txBody>
            <a:bodyPr anchor="ctr"/>
            <a:lstStyle/>
            <a:p>
              <a:endParaRPr/>
            </a:p>
          </p:txBody>
        </p:sp>
        <p:sp>
          <p:nvSpPr>
            <p:cNvPr id="17" name="Figura a mano libera: forma 16">
              <a:extLst>
                <a:ext uri="{FF2B5EF4-FFF2-40B4-BE49-F238E27FC236}">
                  <a16:creationId xmlns:a16="http://schemas.microsoft.com/office/drawing/2014/main" id="{F85B7DCE-8AB5-4100-9A13-09A85B4D6EDE}"/>
                </a:ext>
              </a:extLst>
            </p:cNvPr>
            <p:cNvSpPr/>
            <p:nvPr/>
          </p:nvSpPr>
          <p:spPr>
            <a:xfrm>
              <a:off x="8846581" y="4059848"/>
              <a:ext cx="10521" cy="130064"/>
            </a:xfrm>
            <a:custGeom>
              <a:avLst/>
              <a:gdLst>
                <a:gd name="connsiteX0" fmla="*/ 5761 w 10813"/>
                <a:gd name="connsiteY0" fmla="*/ 5761 h 140580"/>
                <a:gd name="connsiteX1" fmla="*/ 5761 w 10813"/>
                <a:gd name="connsiteY1" fmla="*/ 136176 h 140580"/>
              </a:gdLst>
              <a:ahLst/>
              <a:cxnLst>
                <a:cxn ang="0">
                  <a:pos x="connsiteX0" y="connsiteY0"/>
                </a:cxn>
                <a:cxn ang="0">
                  <a:pos x="connsiteX1" y="connsiteY1"/>
                </a:cxn>
              </a:cxnLst>
              <a:rect l="l" t="t" r="r" b="b"/>
              <a:pathLst>
                <a:path w="10813" h="140580">
                  <a:moveTo>
                    <a:pt x="5761" y="5761"/>
                  </a:moveTo>
                  <a:lnTo>
                    <a:pt x="5761" y="136176"/>
                  </a:lnTo>
                </a:path>
              </a:pathLst>
            </a:custGeom>
            <a:ln w="12700" cap="flat">
              <a:solidFill>
                <a:srgbClr val="F5911B"/>
              </a:solidFill>
              <a:prstDash val="solid"/>
              <a:round/>
            </a:ln>
          </p:spPr>
          <p:txBody>
            <a:bodyPr anchor="ctr"/>
            <a:lstStyle/>
            <a:p>
              <a:endParaRPr/>
            </a:p>
          </p:txBody>
        </p:sp>
        <p:sp>
          <p:nvSpPr>
            <p:cNvPr id="18" name="Figura a mano libera: forma 17">
              <a:extLst>
                <a:ext uri="{FF2B5EF4-FFF2-40B4-BE49-F238E27FC236}">
                  <a16:creationId xmlns:a16="http://schemas.microsoft.com/office/drawing/2014/main" id="{0BD383D7-90A1-4161-A816-C8C895066409}"/>
                </a:ext>
              </a:extLst>
            </p:cNvPr>
            <p:cNvSpPr/>
            <p:nvPr/>
          </p:nvSpPr>
          <p:spPr>
            <a:xfrm>
              <a:off x="8260193" y="4187377"/>
              <a:ext cx="1041547" cy="436883"/>
            </a:xfrm>
            <a:custGeom>
              <a:avLst/>
              <a:gdLst>
                <a:gd name="connsiteX0" fmla="*/ 5761 w 1070572"/>
                <a:gd name="connsiteY0" fmla="*/ 468090 h 472205"/>
                <a:gd name="connsiteX1" fmla="*/ 126551 w 1070572"/>
                <a:gd name="connsiteY1" fmla="*/ 466684 h 472205"/>
                <a:gd name="connsiteX2" fmla="*/ 265365 w 1070572"/>
                <a:gd name="connsiteY2" fmla="*/ 135960 h 472205"/>
                <a:gd name="connsiteX3" fmla="*/ 1066673 w 1070572"/>
                <a:gd name="connsiteY3" fmla="*/ 468090 h 472205"/>
              </a:gdLst>
              <a:ahLst/>
              <a:cxnLst>
                <a:cxn ang="0">
                  <a:pos x="connsiteX0" y="connsiteY0"/>
                </a:cxn>
                <a:cxn ang="0">
                  <a:pos x="connsiteX1" y="connsiteY1"/>
                </a:cxn>
                <a:cxn ang="0">
                  <a:pos x="connsiteX2" y="connsiteY2"/>
                </a:cxn>
                <a:cxn ang="0">
                  <a:pos x="connsiteX3" y="connsiteY3"/>
                </a:cxn>
              </a:cxnLst>
              <a:rect l="l" t="t" r="r" b="b"/>
              <a:pathLst>
                <a:path w="1070572" h="472205">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a:solidFill>
                <a:srgbClr val="F5911B"/>
              </a:solidFill>
              <a:prstDash val="solid"/>
              <a:round/>
            </a:ln>
          </p:spPr>
          <p:txBody>
            <a:bodyPr anchor="ctr"/>
            <a:lstStyle/>
            <a:p>
              <a:endParaRPr/>
            </a:p>
          </p:txBody>
        </p:sp>
        <p:sp>
          <p:nvSpPr>
            <p:cNvPr id="19" name="Figura a mano libera: forma 18">
              <a:extLst>
                <a:ext uri="{FF2B5EF4-FFF2-40B4-BE49-F238E27FC236}">
                  <a16:creationId xmlns:a16="http://schemas.microsoft.com/office/drawing/2014/main" id="{645A6D51-BF0B-4D98-B5BD-8416D7448A4B}"/>
                </a:ext>
              </a:extLst>
            </p:cNvPr>
            <p:cNvSpPr/>
            <p:nvPr/>
          </p:nvSpPr>
          <p:spPr>
            <a:xfrm>
              <a:off x="7319574" y="3522037"/>
              <a:ext cx="578638" cy="540267"/>
            </a:xfrm>
            <a:custGeom>
              <a:avLst/>
              <a:gdLst>
                <a:gd name="connsiteX0" fmla="*/ 592521 w 594762"/>
                <a:gd name="connsiteY0" fmla="*/ 293423 h 583948"/>
                <a:gd name="connsiteX1" fmla="*/ 5761 w 594762"/>
                <a:gd name="connsiteY1" fmla="*/ 293423 h 583948"/>
                <a:gd name="connsiteX2" fmla="*/ 592521 w 594762"/>
                <a:gd name="connsiteY2" fmla="*/ 293423 h 583948"/>
              </a:gdLst>
              <a:ahLst/>
              <a:cxnLst>
                <a:cxn ang="0">
                  <a:pos x="connsiteX0" y="connsiteY0"/>
                </a:cxn>
                <a:cxn ang="0">
                  <a:pos x="connsiteX1" y="connsiteY1"/>
                </a:cxn>
                <a:cxn ang="0">
                  <a:pos x="connsiteX2" y="connsiteY2"/>
                </a:cxn>
              </a:cxnLst>
              <a:rect l="l" t="t" r="r" b="b"/>
              <a:pathLst>
                <a:path w="594762" h="583948">
                  <a:moveTo>
                    <a:pt x="592521" y="293423"/>
                  </a:moveTo>
                  <a:cubicBezTo>
                    <a:pt x="564297" y="677027"/>
                    <a:pt x="33877" y="676919"/>
                    <a:pt x="5761" y="293423"/>
                  </a:cubicBezTo>
                  <a:cubicBezTo>
                    <a:pt x="33985" y="-90181"/>
                    <a:pt x="564369" y="-90073"/>
                    <a:pt x="592521" y="293423"/>
                  </a:cubicBezTo>
                  <a:close/>
                </a:path>
              </a:pathLst>
            </a:custGeom>
            <a:noFill/>
            <a:ln w="12700" cap="flat">
              <a:solidFill>
                <a:srgbClr val="F5911B"/>
              </a:solidFill>
              <a:prstDash val="solid"/>
              <a:round/>
            </a:ln>
          </p:spPr>
          <p:txBody>
            <a:bodyPr anchor="ctr"/>
            <a:lstStyle/>
            <a:p>
              <a:endParaRPr/>
            </a:p>
          </p:txBody>
        </p:sp>
        <p:sp>
          <p:nvSpPr>
            <p:cNvPr id="20" name="Figura a mano libera: forma 19">
              <a:extLst>
                <a:ext uri="{FF2B5EF4-FFF2-40B4-BE49-F238E27FC236}">
                  <a16:creationId xmlns:a16="http://schemas.microsoft.com/office/drawing/2014/main" id="{90907B3E-96C4-4FDE-8017-9A204D3692D9}"/>
                </a:ext>
              </a:extLst>
            </p:cNvPr>
            <p:cNvSpPr/>
            <p:nvPr/>
          </p:nvSpPr>
          <p:spPr>
            <a:xfrm>
              <a:off x="7604598" y="4059433"/>
              <a:ext cx="10521" cy="150074"/>
            </a:xfrm>
            <a:custGeom>
              <a:avLst/>
              <a:gdLst>
                <a:gd name="connsiteX0" fmla="*/ 6210 w 10813"/>
                <a:gd name="connsiteY0" fmla="*/ 6210 h 162208"/>
                <a:gd name="connsiteX1" fmla="*/ 6210 w 10813"/>
                <a:gd name="connsiteY1" fmla="*/ 157964 h 162208"/>
              </a:gdLst>
              <a:ahLst/>
              <a:cxnLst>
                <a:cxn ang="0">
                  <a:pos x="connsiteX0" y="connsiteY0"/>
                </a:cxn>
                <a:cxn ang="0">
                  <a:pos x="connsiteX1" y="connsiteY1"/>
                </a:cxn>
              </a:cxnLst>
              <a:rect l="l" t="t" r="r" b="b"/>
              <a:pathLst>
                <a:path w="10813" h="162208">
                  <a:moveTo>
                    <a:pt x="6210" y="6210"/>
                  </a:moveTo>
                  <a:lnTo>
                    <a:pt x="6210" y="157964"/>
                  </a:lnTo>
                </a:path>
              </a:pathLst>
            </a:custGeom>
            <a:ln w="12700" cap="flat">
              <a:solidFill>
                <a:srgbClr val="F5911B"/>
              </a:solidFill>
              <a:prstDash val="solid"/>
              <a:round/>
            </a:ln>
          </p:spPr>
          <p:txBody>
            <a:bodyPr anchor="ctr"/>
            <a:lstStyle/>
            <a:p>
              <a:endParaRPr/>
            </a:p>
          </p:txBody>
        </p:sp>
        <p:sp>
          <p:nvSpPr>
            <p:cNvPr id="21" name="Figura a mano libera: forma 20">
              <a:extLst>
                <a:ext uri="{FF2B5EF4-FFF2-40B4-BE49-F238E27FC236}">
                  <a16:creationId xmlns:a16="http://schemas.microsoft.com/office/drawing/2014/main" id="{0960D864-662A-41EC-9385-10A0A3C4B904}"/>
                </a:ext>
              </a:extLst>
            </p:cNvPr>
            <p:cNvSpPr/>
            <p:nvPr/>
          </p:nvSpPr>
          <p:spPr>
            <a:xfrm>
              <a:off x="6949036" y="4163399"/>
              <a:ext cx="1111685" cy="460227"/>
            </a:xfrm>
            <a:custGeom>
              <a:avLst/>
              <a:gdLst>
                <a:gd name="connsiteX0" fmla="*/ 5761 w 1142665"/>
                <a:gd name="connsiteY0" fmla="*/ 5761 h 497437"/>
                <a:gd name="connsiteX1" fmla="*/ 91839 w 1142665"/>
                <a:gd name="connsiteY1" fmla="*/ 5761 h 497437"/>
                <a:gd name="connsiteX2" fmla="*/ 91839 w 1142665"/>
                <a:gd name="connsiteY2" fmla="*/ 494007 h 497437"/>
                <a:gd name="connsiteX3" fmla="*/ 199509 w 1142665"/>
                <a:gd name="connsiteY3" fmla="*/ 494007 h 497437"/>
                <a:gd name="connsiteX4" fmla="*/ 1138261 w 1142665"/>
                <a:gd name="connsiteY4" fmla="*/ 494007 h 497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2665" h="497437">
                  <a:moveTo>
                    <a:pt x="5761" y="5761"/>
                  </a:moveTo>
                  <a:lnTo>
                    <a:pt x="91839" y="5761"/>
                  </a:lnTo>
                  <a:lnTo>
                    <a:pt x="91839" y="494007"/>
                  </a:lnTo>
                  <a:lnTo>
                    <a:pt x="199509" y="494007"/>
                  </a:lnTo>
                  <a:cubicBezTo>
                    <a:pt x="222434" y="-105694"/>
                    <a:pt x="1114254" y="-116256"/>
                    <a:pt x="1138261" y="494007"/>
                  </a:cubicBezTo>
                </a:path>
              </a:pathLst>
            </a:custGeom>
            <a:noFill/>
            <a:ln w="12700" cap="flat">
              <a:solidFill>
                <a:srgbClr val="F5911B"/>
              </a:solidFill>
              <a:prstDash val="solid"/>
              <a:round/>
            </a:ln>
          </p:spPr>
          <p:txBody>
            <a:bodyPr anchor="ctr"/>
            <a:lstStyle/>
            <a:p>
              <a:endParaRPr/>
            </a:p>
          </p:txBody>
        </p:sp>
        <p:sp>
          <p:nvSpPr>
            <p:cNvPr id="22" name="Figura a mano libera: forma 21">
              <a:extLst>
                <a:ext uri="{FF2B5EF4-FFF2-40B4-BE49-F238E27FC236}">
                  <a16:creationId xmlns:a16="http://schemas.microsoft.com/office/drawing/2014/main" id="{539EFD0B-F42C-40D5-8718-7A68B6DAD04A}"/>
                </a:ext>
              </a:extLst>
            </p:cNvPr>
            <p:cNvSpPr/>
            <p:nvPr/>
          </p:nvSpPr>
          <p:spPr>
            <a:xfrm>
              <a:off x="7700311" y="2151000"/>
              <a:ext cx="1806049" cy="1097208"/>
            </a:xfrm>
            <a:custGeom>
              <a:avLst/>
              <a:gdLst>
                <a:gd name="connsiteX0" fmla="*/ 1843584 w 1856380"/>
                <a:gd name="connsiteY0" fmla="*/ 296372 h 1185920"/>
                <a:gd name="connsiteX1" fmla="*/ 1843584 w 1856380"/>
                <a:gd name="connsiteY1" fmla="*/ 15248 h 1185920"/>
                <a:gd name="connsiteX2" fmla="*/ 15248 w 1856380"/>
                <a:gd name="connsiteY2" fmla="*/ 15248 h 1185920"/>
                <a:gd name="connsiteX3" fmla="*/ 15248 w 1856380"/>
                <a:gd name="connsiteY3" fmla="*/ 889729 h 1185920"/>
                <a:gd name="connsiteX4" fmla="*/ 310358 w 1856380"/>
                <a:gd name="connsiteY4" fmla="*/ 889729 h 1185920"/>
                <a:gd name="connsiteX5" fmla="*/ 310358 w 1856380"/>
                <a:gd name="connsiteY5" fmla="*/ 1172692 h 1185920"/>
                <a:gd name="connsiteX6" fmla="*/ 593213 w 1856380"/>
                <a:gd name="connsiteY6" fmla="*/ 889729 h 1185920"/>
                <a:gd name="connsiteX7" fmla="*/ 843698 w 1856380"/>
                <a:gd name="connsiteY7" fmla="*/ 889729 h 1185920"/>
                <a:gd name="connsiteX8" fmla="*/ 843698 w 1856380"/>
                <a:gd name="connsiteY8" fmla="*/ 296372 h 1185920"/>
                <a:gd name="connsiteX9" fmla="*/ 1843584 w 1856380"/>
                <a:gd name="connsiteY9" fmla="*/ 296372 h 1185920"/>
                <a:gd name="connsiteX10" fmla="*/ 1843584 w 1856380"/>
                <a:gd name="connsiteY10" fmla="*/ 296372 h 1185920"/>
                <a:gd name="connsiteX11" fmla="*/ 1843584 w 1856380"/>
                <a:gd name="connsiteY11" fmla="*/ 296372 h 118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56380" h="118592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a:solidFill>
                <a:srgbClr val="F5911B"/>
              </a:solidFill>
              <a:prstDash val="solid"/>
              <a:round/>
            </a:ln>
          </p:spPr>
          <p:txBody>
            <a:bodyPr anchor="ctr"/>
            <a:lstStyle/>
            <a:p>
              <a:endParaRPr/>
            </a:p>
          </p:txBody>
        </p:sp>
        <p:sp>
          <p:nvSpPr>
            <p:cNvPr id="24" name="Figura a mano libera: forma 23">
              <a:extLst>
                <a:ext uri="{FF2B5EF4-FFF2-40B4-BE49-F238E27FC236}">
                  <a16:creationId xmlns:a16="http://schemas.microsoft.com/office/drawing/2014/main" id="{61DC123C-757B-484B-944E-F93175855CDF}"/>
                </a:ext>
              </a:extLst>
            </p:cNvPr>
            <p:cNvSpPr/>
            <p:nvPr/>
          </p:nvSpPr>
          <p:spPr>
            <a:xfrm>
              <a:off x="8501951" y="2410229"/>
              <a:ext cx="1455360" cy="1000494"/>
            </a:xfrm>
            <a:custGeom>
              <a:avLst/>
              <a:gdLst>
                <a:gd name="connsiteX0" fmla="*/ 23214 w 1495918"/>
                <a:gd name="connsiteY0" fmla="*/ 790097 h 1081386"/>
                <a:gd name="connsiteX1" fmla="*/ 15248 w 1495918"/>
                <a:gd name="connsiteY1" fmla="*/ 15248 h 1081386"/>
                <a:gd name="connsiteX2" fmla="*/ 1482617 w 1495918"/>
                <a:gd name="connsiteY2" fmla="*/ 18131 h 1081386"/>
                <a:gd name="connsiteX3" fmla="*/ 1475408 w 1495918"/>
                <a:gd name="connsiteY3" fmla="*/ 790061 h 1081386"/>
                <a:gd name="connsiteX4" fmla="*/ 1113035 w 1495918"/>
                <a:gd name="connsiteY4" fmla="*/ 793269 h 1081386"/>
                <a:gd name="connsiteX5" fmla="*/ 1111413 w 1495918"/>
                <a:gd name="connsiteY5" fmla="*/ 1067040 h 1081386"/>
                <a:gd name="connsiteX6" fmla="*/ 807868 w 1495918"/>
                <a:gd name="connsiteY6" fmla="*/ 790025 h 1081386"/>
                <a:gd name="connsiteX7" fmla="*/ 23178 w 1495918"/>
                <a:gd name="connsiteY7" fmla="*/ 790025 h 108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5918" h="1081386">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a:solidFill>
                <a:srgbClr val="F5911B"/>
              </a:solidFill>
              <a:prstDash val="solid"/>
              <a:round/>
            </a:ln>
          </p:spPr>
          <p:txBody>
            <a:bodyPr anchor="ctr"/>
            <a:lstStyle/>
            <a:p>
              <a:endParaRPr/>
            </a:p>
          </p:txBody>
        </p:sp>
      </p:grpSp>
      <p:sp>
        <p:nvSpPr>
          <p:cNvPr id="2" name="Google Shape;70;p3">
            <a:extLst>
              <a:ext uri="{FF2B5EF4-FFF2-40B4-BE49-F238E27FC236}">
                <a16:creationId xmlns:a16="http://schemas.microsoft.com/office/drawing/2014/main" id="{78F0EB5D-7B74-148B-2F5F-C99389918B06}"/>
              </a:ext>
            </a:extLst>
          </p:cNvPr>
          <p:cNvSpPr txBox="1"/>
          <p:nvPr/>
        </p:nvSpPr>
        <p:spPr>
          <a:xfrm>
            <a:off x="811991" y="1918861"/>
            <a:ext cx="4486439" cy="1460400"/>
          </a:xfrm>
          <a:prstGeom prst="rect">
            <a:avLst/>
          </a:prstGeom>
          <a:noFill/>
          <a:ln>
            <a:noFill/>
          </a:ln>
        </p:spPr>
        <p:txBody>
          <a:bodyPr spcFirstLastPara="1" wrap="square" lIns="91425" tIns="91425" rIns="91425" bIns="91425" anchor="t" anchorCtr="0">
            <a:noAutofit/>
          </a:bodyPr>
          <a:lstStyle/>
          <a:p>
            <a:pPr marL="228600" marR="0" lvl="0" indent="-228600" algn="l" rtl="0">
              <a:lnSpc>
                <a:spcPct val="100000"/>
              </a:lnSpc>
              <a:spcBef>
                <a:spcPts val="0"/>
              </a:spcBef>
              <a:spcAft>
                <a:spcPts val="0"/>
              </a:spcAft>
              <a:buClr>
                <a:schemeClr val="dk1"/>
              </a:buClr>
              <a:buSzPts val="1200"/>
              <a:buFont typeface="Poppins Medium"/>
              <a:buChar char="॰"/>
              <a:defRPr sz="2000">
                <a:solidFill>
                  <a:schemeClr val="dk1"/>
                </a:solidFill>
              </a:defRPr>
            </a:pPr>
            <a:r>
              <a:rPr b="1">
                <a:latin typeface="Calibri"/>
                <a:ea typeface="Calibri"/>
                <a:cs typeface="Calibri"/>
                <a:sym typeface="Calibri"/>
              </a:rPr>
              <a:t>Resultado</a:t>
            </a:r>
            <a:r>
              <a:rPr>
                <a:latin typeface="Poppins Medium"/>
                <a:ea typeface="Poppins Medium"/>
                <a:cs typeface="Poppins Medium"/>
                <a:sym typeface="Poppins Medium"/>
              </a:rPr>
              <a:t> </a:t>
            </a:r>
            <a:r>
              <a:rPr sz="2000" b="1">
                <a:solidFill>
                  <a:schemeClr val="dk1"/>
                </a:solidFill>
                <a:latin typeface="Calibri"/>
                <a:cs typeface="Calibri"/>
                <a:sym typeface="Poppins Medium"/>
              </a:rPr>
              <a:t>del aprendizaje </a:t>
            </a:r>
            <a:r>
              <a:rPr sz="2000" b="1">
                <a:solidFill>
                  <a:schemeClr val="dk1"/>
                </a:solidFill>
                <a:latin typeface="Calibri"/>
                <a:cs typeface="Calibri"/>
                <a:sym typeface="Calibri"/>
              </a:rPr>
              <a:t>1</a:t>
            </a:r>
            <a:endParaRPr sz="2000" b="1">
              <a:solidFill>
                <a:schemeClr val="dk1"/>
              </a:solidFill>
              <a:latin typeface="Calibri"/>
              <a:cs typeface="Calibri"/>
            </a:endParaRPr>
          </a:p>
          <a:p>
            <a:pPr marL="230400" lvl="0">
              <a:buClr>
                <a:schemeClr val="dk1"/>
              </a:buClr>
              <a:buSzPts val="2000"/>
              <a:defRPr sz="2000">
                <a:solidFill>
                  <a:schemeClr val="dk1"/>
                </a:solidFill>
                <a:latin typeface="Calibri"/>
                <a:ea typeface="Calibri"/>
                <a:cs typeface="Calibri"/>
                <a:sym typeface="Calibri"/>
              </a:defRPr>
            </a:pPr>
            <a:r>
              <a:t>Identifi</a:t>
            </a:r>
            <a:r>
              <a:rPr lang="es-ES"/>
              <a:t>car</a:t>
            </a:r>
            <a:r>
              <a:t> la herramienta de mapeo mental digital que mejor se adapte a </a:t>
            </a:r>
            <a:r>
              <a:rPr lang="es-ES"/>
              <a:t>t</a:t>
            </a:r>
            <a:r>
              <a:t>us necesidades y ús</a:t>
            </a:r>
            <a:r>
              <a:rPr lang="es-ES"/>
              <a:t>a</a:t>
            </a:r>
            <a:r>
              <a:t>la para hacer mapas simples;</a:t>
            </a:r>
            <a:endParaRPr sz="2000" b="0" i="0" u="none" strike="noStrike" cap="none">
              <a:solidFill>
                <a:schemeClr val="dk1"/>
              </a:solidFill>
              <a:latin typeface="Calibri"/>
              <a:ea typeface="Calibri"/>
              <a:cs typeface="Calibri"/>
              <a:sym typeface="Calibri"/>
            </a:endParaRPr>
          </a:p>
        </p:txBody>
      </p:sp>
      <p:sp>
        <p:nvSpPr>
          <p:cNvPr id="3" name="Google Shape;71;p3">
            <a:extLst>
              <a:ext uri="{FF2B5EF4-FFF2-40B4-BE49-F238E27FC236}">
                <a16:creationId xmlns:a16="http://schemas.microsoft.com/office/drawing/2014/main" id="{34CA4CC9-85BD-FB82-422C-BC31605E53CD}"/>
              </a:ext>
            </a:extLst>
          </p:cNvPr>
          <p:cNvSpPr txBox="1"/>
          <p:nvPr/>
        </p:nvSpPr>
        <p:spPr>
          <a:xfrm>
            <a:off x="2165080" y="3681173"/>
            <a:ext cx="6266700" cy="1480045"/>
          </a:xfrm>
          <a:prstGeom prst="rect">
            <a:avLst/>
          </a:prstGeom>
          <a:noFill/>
          <a:ln>
            <a:noFill/>
          </a:ln>
        </p:spPr>
        <p:txBody>
          <a:bodyPr spcFirstLastPara="1" wrap="square" lIns="91425" tIns="91425" rIns="91425" bIns="91425" anchor="t" anchorCtr="0">
            <a:noAutofit/>
          </a:bodyPr>
          <a:lstStyle/>
          <a:p>
            <a:pPr marL="228600" marR="0" lvl="0" indent="-228600" algn="l" rtl="0">
              <a:lnSpc>
                <a:spcPct val="100000"/>
              </a:lnSpc>
              <a:spcBef>
                <a:spcPts val="0"/>
              </a:spcBef>
              <a:spcAft>
                <a:spcPts val="0"/>
              </a:spcAft>
              <a:buClr>
                <a:schemeClr val="dk1"/>
              </a:buClr>
              <a:buSzPts val="2000"/>
              <a:buFont typeface="Arial"/>
              <a:buChar char="•"/>
              <a:defRPr sz="2000" b="1">
                <a:solidFill>
                  <a:schemeClr val="dk1"/>
                </a:solidFill>
                <a:latin typeface="Calibri"/>
                <a:ea typeface="Calibri"/>
                <a:cs typeface="Calibri"/>
                <a:sym typeface="Calibri"/>
              </a:defRPr>
            </a:pPr>
            <a:r>
              <a:t>Resultado del aprendizaje 3</a:t>
            </a:r>
            <a:endParaRPr sz="1400" b="0" i="0" u="none" strike="noStrike" cap="none">
              <a:solidFill>
                <a:srgbClr val="000000"/>
              </a:solidFill>
              <a:latin typeface="Arial"/>
              <a:ea typeface="Arial"/>
              <a:cs typeface="Arial"/>
              <a:sym typeface="Arial"/>
            </a:endParaRPr>
          </a:p>
          <a:p>
            <a:pPr marL="230400" lvl="0">
              <a:buClr>
                <a:schemeClr val="dk1"/>
              </a:buClr>
              <a:buSzPts val="2000"/>
              <a:defRPr sz="2000">
                <a:solidFill>
                  <a:schemeClr val="dk1"/>
                </a:solidFill>
                <a:latin typeface="Calibri"/>
                <a:ea typeface="Calibri"/>
                <a:cs typeface="Calibri"/>
                <a:sym typeface="Calibri"/>
              </a:defRPr>
            </a:pPr>
            <a:r>
              <a:t>Reconocer aspectos y formas de utilizar mapas mentales digitales que faciliten la colaboración en algunos problemas en el campo profesional.</a:t>
            </a:r>
            <a:endParaRPr sz="2000" b="0" i="0" u="none" strike="noStrike" cap="none">
              <a:solidFill>
                <a:schemeClr val="dk1"/>
              </a:solidFill>
              <a:latin typeface="Calibri"/>
              <a:ea typeface="Calibri"/>
              <a:cs typeface="Calibri"/>
              <a:sym typeface="Calibri"/>
            </a:endParaRPr>
          </a:p>
        </p:txBody>
      </p:sp>
      <p:cxnSp>
        <p:nvCxnSpPr>
          <p:cNvPr id="4" name="Google Shape;72;p3">
            <a:extLst>
              <a:ext uri="{FF2B5EF4-FFF2-40B4-BE49-F238E27FC236}">
                <a16:creationId xmlns:a16="http://schemas.microsoft.com/office/drawing/2014/main" id="{0D0AB57F-5308-75F2-F6FC-DC5D2E99FD08}"/>
              </a:ext>
            </a:extLst>
          </p:cNvPr>
          <p:cNvCxnSpPr/>
          <p:nvPr/>
        </p:nvCxnSpPr>
        <p:spPr>
          <a:xfrm>
            <a:off x="544536" y="3650338"/>
            <a:ext cx="9469200" cy="0"/>
          </a:xfrm>
          <a:prstGeom prst="straightConnector1">
            <a:avLst/>
          </a:prstGeom>
          <a:noFill/>
          <a:ln w="9525" cap="flat" cmpd="sng">
            <a:solidFill>
              <a:srgbClr val="F5911B"/>
            </a:solidFill>
            <a:prstDash val="dash"/>
            <a:round/>
            <a:headEnd type="none" w="sm" len="sm"/>
            <a:tailEnd type="none" w="sm" len="sm"/>
          </a:ln>
        </p:spPr>
      </p:cxnSp>
      <p:sp>
        <p:nvSpPr>
          <p:cNvPr id="5" name="Google Shape;70;p3">
            <a:extLst>
              <a:ext uri="{FF2B5EF4-FFF2-40B4-BE49-F238E27FC236}">
                <a16:creationId xmlns:a16="http://schemas.microsoft.com/office/drawing/2014/main" id="{F8E80ECB-23E3-0BFD-F384-F8D8EBCB27EF}"/>
              </a:ext>
            </a:extLst>
          </p:cNvPr>
          <p:cNvSpPr txBox="1"/>
          <p:nvPr/>
        </p:nvSpPr>
        <p:spPr>
          <a:xfrm>
            <a:off x="5154652" y="1918861"/>
            <a:ext cx="4859084" cy="1460400"/>
          </a:xfrm>
          <a:prstGeom prst="rect">
            <a:avLst/>
          </a:prstGeom>
          <a:noFill/>
          <a:ln>
            <a:noFill/>
          </a:ln>
        </p:spPr>
        <p:txBody>
          <a:bodyPr spcFirstLastPara="1" wrap="square" lIns="91425" tIns="91425" rIns="91425" bIns="91425" anchor="t" anchorCtr="0">
            <a:noAutofit/>
          </a:bodyPr>
          <a:lstStyle/>
          <a:p>
            <a:pPr marL="228600" indent="-228600">
              <a:buClr>
                <a:schemeClr val="dk1"/>
              </a:buClr>
              <a:buSzPts val="1200"/>
              <a:buFont typeface="Poppins Medium"/>
              <a:buChar char="॰"/>
              <a:defRPr sz="2000">
                <a:solidFill>
                  <a:schemeClr val="dk1"/>
                </a:solidFill>
              </a:defRPr>
            </a:pPr>
            <a:r>
              <a:rPr sz="2000" b="1">
                <a:solidFill>
                  <a:schemeClr val="dk1"/>
                </a:solidFill>
                <a:latin typeface="Calibri"/>
                <a:cs typeface="Calibri"/>
                <a:sym typeface="Calibri"/>
              </a:rPr>
              <a:t>Resultado</a:t>
            </a:r>
            <a:r>
              <a:rPr sz="2000" b="1">
                <a:solidFill>
                  <a:schemeClr val="dk1"/>
                </a:solidFill>
                <a:latin typeface="Calibri"/>
                <a:cs typeface="Calibri"/>
                <a:sym typeface="Poppins Medium"/>
              </a:rPr>
              <a:t>  del aprendizaje </a:t>
            </a:r>
            <a:r>
              <a:rPr sz="2000" b="1">
                <a:solidFill>
                  <a:schemeClr val="dk1"/>
                </a:solidFill>
                <a:latin typeface="Calibri"/>
                <a:cs typeface="Calibri"/>
                <a:sym typeface="Calibri"/>
              </a:rPr>
              <a:t>2</a:t>
            </a:r>
            <a:endParaRPr sz="2000" b="1">
              <a:solidFill>
                <a:schemeClr val="dk1"/>
              </a:solidFill>
              <a:latin typeface="Calibri"/>
              <a:cs typeface="Calibri"/>
            </a:endParaRPr>
          </a:p>
          <a:p>
            <a:pPr marL="230400" lvl="0">
              <a:buClr>
                <a:schemeClr val="dk1"/>
              </a:buClr>
              <a:buSzPts val="2000"/>
              <a:defRPr sz="2000">
                <a:solidFill>
                  <a:schemeClr val="dk1"/>
                </a:solidFill>
                <a:latin typeface="Calibri"/>
                <a:ea typeface="Calibri"/>
                <a:cs typeface="Calibri"/>
                <a:sym typeface="Calibri"/>
              </a:defRPr>
            </a:pPr>
            <a:r>
              <a:t>Reconocer aspectos y usos de mapas mentales digitales que pueden facilitar la colaboración en cuestiones profesionales seleccionadas;</a:t>
            </a:r>
            <a:endParaRPr sz="20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344517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9BE0999D-9921-E8AD-131A-26EE1CAEB36C}"/>
              </a:ext>
            </a:extLst>
          </p:cNvPr>
          <p:cNvSpPr txBox="1"/>
          <p:nvPr/>
        </p:nvSpPr>
        <p:spPr>
          <a:xfrm>
            <a:off x="3455837" y="3812538"/>
            <a:ext cx="2179757" cy="307777"/>
          </a:xfrm>
          <a:prstGeom prst="rect">
            <a:avLst/>
          </a:prstGeom>
          <a:noFill/>
        </p:spPr>
        <p:txBody>
          <a:bodyPr wrap="square">
            <a:spAutoFit/>
          </a:bodyPr>
          <a:lstStyle/>
          <a:p>
            <a:pPr algn="ctr">
              <a:defRPr>
                <a:cs typeface="Poppins ExtraLight" panose="00000300000000000000" pitchFamily="2" charset="0"/>
              </a:defRPr>
            </a:pPr>
            <a:r>
              <a:t>pro</a:t>
            </a:r>
            <a:r>
              <a:rPr lang="es-ES"/>
              <a:t>ject</a:t>
            </a:r>
            <a:r>
              <a:t>-reset.eu</a:t>
            </a:r>
          </a:p>
        </p:txBody>
      </p:sp>
      <p:sp>
        <p:nvSpPr>
          <p:cNvPr id="6" name="CuadroTexto 79">
            <a:extLst>
              <a:ext uri="{FF2B5EF4-FFF2-40B4-BE49-F238E27FC236}">
                <a16:creationId xmlns:a16="http://schemas.microsoft.com/office/drawing/2014/main" id="{850774CE-D267-4DB4-B2D5-E2F3C9539815}"/>
              </a:ext>
            </a:extLst>
          </p:cNvPr>
          <p:cNvSpPr txBox="1"/>
          <p:nvPr/>
        </p:nvSpPr>
        <p:spPr>
          <a:xfrm>
            <a:off x="1163786" y="2856652"/>
            <a:ext cx="699698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sz="3600" b="1">
                <a:ea typeface="Microsoft Sans Serif" panose="020B0604020202020204" pitchFamily="34" charset="0"/>
                <a:cs typeface="Poppins SemiBold" panose="00000700000000000000" pitchFamily="2" charset="0"/>
              </a:defRPr>
            </a:pPr>
            <a:r>
              <a:t>¡Sigue adelante!</a:t>
            </a:r>
          </a:p>
        </p:txBody>
      </p:sp>
      <p:sp>
        <p:nvSpPr>
          <p:cNvPr id="4" name="Freeform 55">
            <a:extLst>
              <a:ext uri="{FF2B5EF4-FFF2-40B4-BE49-F238E27FC236}">
                <a16:creationId xmlns:a16="http://schemas.microsoft.com/office/drawing/2014/main" id="{2918ABC7-7CF3-4643-82D3-7D9FD11CB385}"/>
              </a:ext>
            </a:extLst>
          </p:cNvPr>
          <p:cNvSpPr/>
          <p:nvPr/>
        </p:nvSpPr>
        <p:spPr>
          <a:xfrm rot="2216014">
            <a:off x="9034113" y="1868630"/>
            <a:ext cx="1194769" cy="2934667"/>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algn="l" defTabSz="914286" rtl="0" eaLnBrk="1" latinLnBrk="0" hangingPunct="1">
              <a:defRPr sz="1800" kern="1200">
                <a:solidFill>
                  <a:schemeClr val="lt1"/>
                </a:solidFill>
                <a:latin typeface="+mn-lt"/>
                <a:ea typeface="+mn-ea"/>
                <a:cs typeface="+mn-cs"/>
              </a:defRPr>
            </a:lvl1pPr>
            <a:lvl2pPr marL="457144" algn="l" defTabSz="914286" rtl="0" eaLnBrk="1" latinLnBrk="0" hangingPunct="1">
              <a:defRPr sz="1800" kern="1200">
                <a:solidFill>
                  <a:schemeClr val="lt1"/>
                </a:solidFill>
                <a:latin typeface="+mn-lt"/>
                <a:ea typeface="+mn-ea"/>
                <a:cs typeface="+mn-cs"/>
              </a:defRPr>
            </a:lvl2pPr>
            <a:lvl3pPr marL="914286" algn="l" defTabSz="914286" rtl="0" eaLnBrk="1" latinLnBrk="0" hangingPunct="1">
              <a:defRPr sz="1800" kern="1200">
                <a:solidFill>
                  <a:schemeClr val="lt1"/>
                </a:solidFill>
                <a:latin typeface="+mn-lt"/>
                <a:ea typeface="+mn-ea"/>
                <a:cs typeface="+mn-cs"/>
              </a:defRPr>
            </a:lvl3pPr>
            <a:lvl4pPr marL="1371429" algn="l" defTabSz="914286" rtl="0" eaLnBrk="1" latinLnBrk="0" hangingPunct="1">
              <a:defRPr sz="1800" kern="1200">
                <a:solidFill>
                  <a:schemeClr val="lt1"/>
                </a:solidFill>
                <a:latin typeface="+mn-lt"/>
                <a:ea typeface="+mn-ea"/>
                <a:cs typeface="+mn-cs"/>
              </a:defRPr>
            </a:lvl4pPr>
            <a:lvl5pPr marL="1828571" algn="l" defTabSz="914286" rtl="0" eaLnBrk="1" latinLnBrk="0" hangingPunct="1">
              <a:defRPr sz="1800" kern="1200">
                <a:solidFill>
                  <a:schemeClr val="lt1"/>
                </a:solidFill>
                <a:latin typeface="+mn-lt"/>
                <a:ea typeface="+mn-ea"/>
                <a:cs typeface="+mn-cs"/>
              </a:defRPr>
            </a:lvl5pPr>
            <a:lvl6pPr marL="2285715" algn="l" defTabSz="914286" rtl="0" eaLnBrk="1" latinLnBrk="0" hangingPunct="1">
              <a:defRPr sz="1800" kern="1200">
                <a:solidFill>
                  <a:schemeClr val="lt1"/>
                </a:solidFill>
                <a:latin typeface="+mn-lt"/>
                <a:ea typeface="+mn-ea"/>
                <a:cs typeface="+mn-cs"/>
              </a:defRPr>
            </a:lvl6pPr>
            <a:lvl7pPr marL="2742857" algn="l" defTabSz="914286" rtl="0" eaLnBrk="1" latinLnBrk="0" hangingPunct="1">
              <a:defRPr sz="1800" kern="1200">
                <a:solidFill>
                  <a:schemeClr val="lt1"/>
                </a:solidFill>
                <a:latin typeface="+mn-lt"/>
                <a:ea typeface="+mn-ea"/>
                <a:cs typeface="+mn-cs"/>
              </a:defRPr>
            </a:lvl7pPr>
            <a:lvl8pPr marL="3200000" algn="l" defTabSz="914286" rtl="0" eaLnBrk="1" latinLnBrk="0" hangingPunct="1">
              <a:defRPr sz="1800" kern="1200">
                <a:solidFill>
                  <a:schemeClr val="lt1"/>
                </a:solidFill>
                <a:latin typeface="+mn-lt"/>
                <a:ea typeface="+mn-ea"/>
                <a:cs typeface="+mn-cs"/>
              </a:defRPr>
            </a:lvl8pPr>
            <a:lvl9pPr marL="3657144" algn="l" defTabSz="914286" rtl="0" eaLnBrk="1" latinLnBrk="0" hangingPunct="1">
              <a:defRPr sz="1800" kern="1200">
                <a:solidFill>
                  <a:schemeClr val="lt1"/>
                </a:solidFill>
                <a:latin typeface="+mn-lt"/>
                <a:ea typeface="+mn-ea"/>
                <a:cs typeface="+mn-cs"/>
              </a:defRPr>
            </a:lvl9pPr>
          </a:lstStyle>
          <a:p>
            <a:pPr algn="ctr"/>
            <a:endParaRPr sz="2700"/>
          </a:p>
        </p:txBody>
      </p:sp>
      <p:cxnSp>
        <p:nvCxnSpPr>
          <p:cNvPr id="33" name="Google Shape;334;p29">
            <a:extLst>
              <a:ext uri="{FF2B5EF4-FFF2-40B4-BE49-F238E27FC236}">
                <a16:creationId xmlns:a16="http://schemas.microsoft.com/office/drawing/2014/main" id="{7161FECA-633C-4291-B162-4C9C53A9D964}"/>
              </a:ext>
            </a:extLst>
          </p:cNvPr>
          <p:cNvCxnSpPr>
            <a:cxnSpLocks noChangeAspect="1"/>
          </p:cNvCxnSpPr>
          <p:nvPr/>
        </p:nvCxnSpPr>
        <p:spPr>
          <a:xfrm>
            <a:off x="528320" y="3631149"/>
            <a:ext cx="7743964" cy="0"/>
          </a:xfrm>
          <a:prstGeom prst="straightConnector1">
            <a:avLst/>
          </a:prstGeom>
          <a:noFill/>
          <a:ln w="9525" cap="flat" cmpd="sng">
            <a:solidFill>
              <a:schemeClr val="tx1"/>
            </a:solidFill>
            <a:prstDash val="dash"/>
            <a:round/>
            <a:headEnd type="none" w="med" len="med"/>
            <a:tailEnd type="none" w="med" len="med"/>
          </a:ln>
        </p:spPr>
      </p:cxnSp>
    </p:spTree>
    <p:extLst>
      <p:ext uri="{BB962C8B-B14F-4D97-AF65-F5344CB8AC3E}">
        <p14:creationId xmlns:p14="http://schemas.microsoft.com/office/powerpoint/2010/main" val="1485754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4"/>
          <p:cNvSpPr txBox="1"/>
          <p:nvPr/>
        </p:nvSpPr>
        <p:spPr>
          <a:xfrm>
            <a:off x="528320" y="717439"/>
            <a:ext cx="8948057"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5911B"/>
              </a:buClr>
              <a:buSzPts val="2400"/>
              <a:buFont typeface="Calibri"/>
              <a:buNone/>
              <a:defRPr sz="2400" b="1">
                <a:solidFill>
                  <a:srgbClr val="F5911B"/>
                </a:solidFill>
                <a:latin typeface="Calibri"/>
                <a:ea typeface="Calibri"/>
                <a:cs typeface="Calibri"/>
                <a:sym typeface="Calibri"/>
              </a:defRPr>
            </a:pPr>
            <a:r>
              <a:t>Índice de contenidos</a:t>
            </a:r>
            <a:endParaRPr sz="1400" b="0" i="0" u="none" strike="noStrike" cap="none">
              <a:solidFill>
                <a:srgbClr val="000000"/>
              </a:solidFill>
              <a:latin typeface="Arial"/>
              <a:ea typeface="Arial"/>
              <a:cs typeface="Arial"/>
              <a:sym typeface="Arial"/>
            </a:endParaRPr>
          </a:p>
        </p:txBody>
      </p:sp>
      <p:sp>
        <p:nvSpPr>
          <p:cNvPr id="90" name="Google Shape;90;p4"/>
          <p:cNvSpPr/>
          <p:nvPr/>
        </p:nvSpPr>
        <p:spPr>
          <a:xfrm>
            <a:off x="808717" y="2601157"/>
            <a:ext cx="1845705" cy="710232"/>
          </a:xfrm>
          <a:prstGeom prst="roundRect">
            <a:avLst>
              <a:gd name="adj" fmla="val 50000"/>
            </a:avLst>
          </a:prstGeom>
          <a:solidFill>
            <a:srgbClr val="F591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defRPr sz="2000" b="1">
                <a:solidFill>
                  <a:schemeClr val="lt1"/>
                </a:solidFill>
                <a:latin typeface="Calibri"/>
                <a:ea typeface="Calibri"/>
                <a:cs typeface="Calibri"/>
                <a:sym typeface="Calibri"/>
              </a:defRPr>
            </a:pPr>
            <a:r>
              <a:t>Unidad 1. Mapas mentales digitales</a:t>
            </a:r>
            <a:endParaRPr sz="1400" b="0" i="0" u="none" strike="noStrike" cap="none">
              <a:solidFill>
                <a:srgbClr val="000000"/>
              </a:solidFill>
              <a:latin typeface="Arial"/>
              <a:ea typeface="Arial"/>
              <a:cs typeface="Arial"/>
              <a:sym typeface="Arial"/>
            </a:endParaRPr>
          </a:p>
        </p:txBody>
      </p:sp>
      <p:sp>
        <p:nvSpPr>
          <p:cNvPr id="91" name="Google Shape;91;p4"/>
          <p:cNvSpPr txBox="1"/>
          <p:nvPr/>
        </p:nvSpPr>
        <p:spPr>
          <a:xfrm>
            <a:off x="696809" y="3738316"/>
            <a:ext cx="2223267" cy="1189500"/>
          </a:xfrm>
          <a:prstGeom prst="rect">
            <a:avLst/>
          </a:prstGeom>
          <a:noFill/>
          <a:ln>
            <a:noFill/>
          </a:ln>
        </p:spPr>
        <p:txBody>
          <a:bodyPr spcFirstLastPara="1" wrap="square" lIns="91425" tIns="91425" rIns="91425" bIns="91425" anchor="t" anchorCtr="0">
            <a:noAutofit/>
          </a:bodyPr>
          <a:lstStyle/>
          <a:p>
            <a:pPr lvl="0">
              <a:buClr>
                <a:schemeClr val="dk1"/>
              </a:buClr>
              <a:buSzPts val="2000"/>
              <a:defRPr sz="1300">
                <a:solidFill>
                  <a:schemeClr val="dk1"/>
                </a:solidFill>
                <a:latin typeface="Calibri"/>
                <a:ea typeface="Calibri"/>
                <a:cs typeface="Calibri"/>
                <a:sym typeface="Calibri"/>
              </a:defRPr>
            </a:pPr>
            <a:r>
              <a:t>1.1. ¿Y si quieres cambiar de opinión? </a:t>
            </a:r>
          </a:p>
          <a:p>
            <a:pPr lvl="0">
              <a:buClr>
                <a:schemeClr val="dk1"/>
              </a:buClr>
              <a:buSzPts val="2000"/>
              <a:defRPr sz="1300">
                <a:solidFill>
                  <a:schemeClr val="dk1"/>
                </a:solidFill>
                <a:latin typeface="Calibri"/>
                <a:ea typeface="Calibri"/>
                <a:cs typeface="Calibri"/>
                <a:sym typeface="Calibri"/>
              </a:defRPr>
            </a:pPr>
            <a:r>
              <a:t>1.2. ¿Qué harías tú?</a:t>
            </a:r>
          </a:p>
          <a:p>
            <a:pPr lvl="0">
              <a:buClr>
                <a:schemeClr val="dk1"/>
              </a:buClr>
              <a:buSzPts val="2000"/>
              <a:defRPr sz="1300">
                <a:solidFill>
                  <a:schemeClr val="dk1"/>
                </a:solidFill>
                <a:latin typeface="Calibri"/>
                <a:ea typeface="Calibri"/>
                <a:cs typeface="Calibri"/>
                <a:sym typeface="Calibri"/>
              </a:defRPr>
            </a:pPr>
            <a:r>
              <a:t>1.3. Las herramientas </a:t>
            </a:r>
            <a:r>
              <a:rPr lang="es-ES"/>
              <a:t>que tienes disponible</a:t>
            </a:r>
            <a:endParaRPr/>
          </a:p>
          <a:p>
            <a:pPr lvl="0">
              <a:buClr>
                <a:schemeClr val="dk1"/>
              </a:buClr>
              <a:buSzPts val="2000"/>
              <a:defRPr sz="1300">
                <a:solidFill>
                  <a:schemeClr val="dk1"/>
                </a:solidFill>
                <a:latin typeface="Calibri"/>
                <a:ea typeface="Calibri"/>
                <a:cs typeface="Calibri"/>
                <a:sym typeface="Calibri"/>
              </a:defRPr>
            </a:pPr>
            <a:r>
              <a:t>1.4. Pruébalo</a:t>
            </a:r>
          </a:p>
          <a:p>
            <a:pPr lvl="0">
              <a:buClr>
                <a:schemeClr val="dk1"/>
              </a:buClr>
              <a:buSzPts val="2000"/>
              <a:defRPr sz="1300">
                <a:solidFill>
                  <a:schemeClr val="dk1"/>
                </a:solidFill>
                <a:latin typeface="Calibri"/>
                <a:ea typeface="Calibri"/>
                <a:cs typeface="Calibri"/>
                <a:sym typeface="Calibri"/>
              </a:defRPr>
            </a:pPr>
            <a:r>
              <a:t>1.5. Aspectos a tener en cuenta a la hora de elegir la herramienta</a:t>
            </a:r>
          </a:p>
          <a:p>
            <a:pPr lvl="0">
              <a:buClr>
                <a:schemeClr val="dk1"/>
              </a:buClr>
              <a:buSzPts val="2000"/>
              <a:defRPr sz="1300">
                <a:solidFill>
                  <a:schemeClr val="dk1"/>
                </a:solidFill>
                <a:latin typeface="Calibri"/>
                <a:ea typeface="Calibri"/>
                <a:cs typeface="Calibri"/>
                <a:sym typeface="Calibri"/>
              </a:defRPr>
            </a:pPr>
            <a:r>
              <a:t>1.6. Fortalezas y debilidades</a:t>
            </a:r>
          </a:p>
        </p:txBody>
      </p:sp>
      <p:sp>
        <p:nvSpPr>
          <p:cNvPr id="92" name="Google Shape;92;p4"/>
          <p:cNvSpPr/>
          <p:nvPr/>
        </p:nvSpPr>
        <p:spPr>
          <a:xfrm>
            <a:off x="3566932" y="2290439"/>
            <a:ext cx="3171220" cy="1020950"/>
          </a:xfrm>
          <a:prstGeom prst="roundRect">
            <a:avLst>
              <a:gd name="adj" fmla="val 50000"/>
            </a:avLst>
          </a:prstGeom>
          <a:solidFill>
            <a:srgbClr val="F5911B"/>
          </a:solidFill>
          <a:ln>
            <a:noFill/>
          </a:ln>
        </p:spPr>
        <p:txBody>
          <a:bodyPr spcFirstLastPara="1" wrap="square" lIns="91425" tIns="45700" rIns="91425" bIns="45700" anchor="ctr" anchorCtr="0">
            <a:noAutofit/>
          </a:bodyPr>
          <a:lstStyle/>
          <a:p>
            <a:pPr lvl="0" algn="ctr">
              <a:buSzPts val="2000"/>
              <a:defRPr sz="2000" b="1">
                <a:solidFill>
                  <a:schemeClr val="lt1"/>
                </a:solidFill>
                <a:latin typeface="Calibri"/>
                <a:ea typeface="Calibri"/>
                <a:cs typeface="Calibri"/>
                <a:sym typeface="Calibri"/>
              </a:defRPr>
            </a:pPr>
            <a:r>
              <a:t>Unidad 2. Colaborando con mapas mentales digitales</a:t>
            </a:r>
            <a:endParaRPr sz="1400" b="0" i="0" u="none" strike="noStrike" cap="none">
              <a:solidFill>
                <a:srgbClr val="000000"/>
              </a:solidFill>
              <a:latin typeface="Arial"/>
              <a:ea typeface="Arial"/>
              <a:cs typeface="Arial"/>
              <a:sym typeface="Arial"/>
            </a:endParaRPr>
          </a:p>
        </p:txBody>
      </p:sp>
      <p:sp>
        <p:nvSpPr>
          <p:cNvPr id="93" name="Google Shape;93;p4"/>
          <p:cNvSpPr txBox="1"/>
          <p:nvPr/>
        </p:nvSpPr>
        <p:spPr>
          <a:xfrm>
            <a:off x="3414531" y="3742695"/>
            <a:ext cx="1944300" cy="1189500"/>
          </a:xfrm>
          <a:prstGeom prst="rect">
            <a:avLst/>
          </a:prstGeom>
          <a:noFill/>
          <a:ln>
            <a:noFill/>
          </a:ln>
        </p:spPr>
        <p:txBody>
          <a:bodyPr spcFirstLastPara="1" wrap="square" lIns="91425" tIns="91425" rIns="91425" bIns="91425" anchor="t" anchorCtr="0">
            <a:noAutofit/>
          </a:bodyPr>
          <a:lstStyle/>
          <a:p>
            <a:pPr lvl="0">
              <a:buClr>
                <a:schemeClr val="dk1"/>
              </a:buClr>
              <a:buSzPts val="2000"/>
              <a:defRPr sz="1300">
                <a:solidFill>
                  <a:schemeClr val="dk1"/>
                </a:solidFill>
                <a:latin typeface="Calibri"/>
                <a:cs typeface="Calibri"/>
                <a:sym typeface="Calibri"/>
              </a:defRPr>
            </a:pPr>
            <a:r>
              <a:t>2.1. Introducción </a:t>
            </a:r>
          </a:p>
          <a:p>
            <a:pPr lvl="0">
              <a:buClr>
                <a:schemeClr val="dk1"/>
              </a:buClr>
              <a:buSzPts val="2000"/>
              <a:defRPr sz="1300">
                <a:solidFill>
                  <a:schemeClr val="dk1"/>
                </a:solidFill>
                <a:latin typeface="Calibri"/>
                <a:cs typeface="Calibri"/>
                <a:sym typeface="Calibri"/>
              </a:defRPr>
            </a:pPr>
            <a:r>
              <a:t>2.2. Caso 1 — Organización de contenidos</a:t>
            </a:r>
          </a:p>
          <a:p>
            <a:pPr lvl="0">
              <a:buClr>
                <a:schemeClr val="dk1"/>
              </a:buClr>
              <a:buSzPts val="2000"/>
              <a:defRPr sz="1300">
                <a:solidFill>
                  <a:schemeClr val="dk1"/>
                </a:solidFill>
                <a:latin typeface="Calibri"/>
                <a:cs typeface="Calibri"/>
                <a:sym typeface="Calibri"/>
              </a:defRPr>
            </a:pPr>
            <a:r>
              <a:t>2.3. Caso 1 — Una solución con mapas mentales digitales</a:t>
            </a:r>
          </a:p>
        </p:txBody>
      </p:sp>
      <p:cxnSp>
        <p:nvCxnSpPr>
          <p:cNvPr id="94" name="Google Shape;94;p4"/>
          <p:cNvCxnSpPr/>
          <p:nvPr/>
        </p:nvCxnSpPr>
        <p:spPr>
          <a:xfrm>
            <a:off x="528320" y="3631149"/>
            <a:ext cx="9469120" cy="0"/>
          </a:xfrm>
          <a:prstGeom prst="straightConnector1">
            <a:avLst/>
          </a:prstGeom>
          <a:noFill/>
          <a:ln w="9525" cap="flat" cmpd="sng">
            <a:solidFill>
              <a:srgbClr val="F5911B"/>
            </a:solidFill>
            <a:prstDash val="dash"/>
            <a:round/>
            <a:headEnd type="none" w="sm" len="sm"/>
            <a:tailEnd type="none" w="sm" len="sm"/>
          </a:ln>
        </p:spPr>
      </p:cxnSp>
      <p:grpSp>
        <p:nvGrpSpPr>
          <p:cNvPr id="95" name="Google Shape;95;p4"/>
          <p:cNvGrpSpPr/>
          <p:nvPr/>
        </p:nvGrpSpPr>
        <p:grpSpPr>
          <a:xfrm>
            <a:off x="10207680" y="2917800"/>
            <a:ext cx="1440000" cy="1022400"/>
            <a:chOff x="6949036" y="2151000"/>
            <a:chExt cx="3600000" cy="2556000"/>
          </a:xfrm>
        </p:grpSpPr>
        <p:sp>
          <p:nvSpPr>
            <p:cNvPr id="96" name="Google Shape;96;p4"/>
            <p:cNvSpPr/>
            <p:nvPr/>
          </p:nvSpPr>
          <p:spPr>
            <a:xfrm>
              <a:off x="9807925"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baseline="-25000">
                <a:solidFill>
                  <a:schemeClr val="dk1"/>
                </a:solidFill>
                <a:latin typeface="Calibri"/>
                <a:ea typeface="Calibri"/>
                <a:cs typeface="Calibri"/>
                <a:sym typeface="Calibri"/>
              </a:endParaRPr>
            </a:p>
          </p:txBody>
        </p:sp>
        <p:sp>
          <p:nvSpPr>
            <p:cNvPr id="97" name="Google Shape;97;p4"/>
            <p:cNvSpPr/>
            <p:nvPr/>
          </p:nvSpPr>
          <p:spPr>
            <a:xfrm>
              <a:off x="10093237" y="4059707"/>
              <a:ext cx="10521" cy="13673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8" name="Google Shape;98;p4"/>
            <p:cNvSpPr/>
            <p:nvPr/>
          </p:nvSpPr>
          <p:spPr>
            <a:xfrm>
              <a:off x="9437351" y="4163399"/>
              <a:ext cx="1111685" cy="543601"/>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9" name="Google Shape;99;p4"/>
            <p:cNvSpPr/>
            <p:nvPr/>
          </p:nvSpPr>
          <p:spPr>
            <a:xfrm>
              <a:off x="8561119" y="3522037"/>
              <a:ext cx="578638" cy="540267"/>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0" name="Google Shape;100;p4"/>
            <p:cNvSpPr/>
            <p:nvPr/>
          </p:nvSpPr>
          <p:spPr>
            <a:xfrm>
              <a:off x="8846581" y="4059848"/>
              <a:ext cx="10521" cy="130064"/>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1" name="Google Shape;101;p4"/>
            <p:cNvSpPr/>
            <p:nvPr/>
          </p:nvSpPr>
          <p:spPr>
            <a:xfrm>
              <a:off x="8260193" y="4187377"/>
              <a:ext cx="1041547" cy="436883"/>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2" name="Google Shape;102;p4"/>
            <p:cNvSpPr/>
            <p:nvPr/>
          </p:nvSpPr>
          <p:spPr>
            <a:xfrm>
              <a:off x="7319574"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3" name="Google Shape;103;p4"/>
            <p:cNvSpPr/>
            <p:nvPr/>
          </p:nvSpPr>
          <p:spPr>
            <a:xfrm>
              <a:off x="7604598" y="4059433"/>
              <a:ext cx="10521" cy="150074"/>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4" name="Google Shape;104;p4"/>
            <p:cNvSpPr/>
            <p:nvPr/>
          </p:nvSpPr>
          <p:spPr>
            <a:xfrm>
              <a:off x="6949036" y="4163399"/>
              <a:ext cx="1111685" cy="460227"/>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5" name="Google Shape;105;p4"/>
            <p:cNvSpPr/>
            <p:nvPr/>
          </p:nvSpPr>
          <p:spPr>
            <a:xfrm>
              <a:off x="7700311" y="2151000"/>
              <a:ext cx="1806049" cy="1097208"/>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6" name="Google Shape;106;p4"/>
            <p:cNvSpPr/>
            <p:nvPr/>
          </p:nvSpPr>
          <p:spPr>
            <a:xfrm>
              <a:off x="8501951" y="2410229"/>
              <a:ext cx="1455360" cy="1000494"/>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37"/>
          <p:cNvSpPr/>
          <p:nvPr/>
        </p:nvSpPr>
        <p:spPr>
          <a:xfrm>
            <a:off x="451030" y="669816"/>
            <a:ext cx="3464022"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lvl="0">
              <a:lnSpc>
                <a:spcPct val="90000"/>
              </a:lnSpc>
              <a:buSzPts val="2000"/>
              <a:defRPr sz="2000" b="1">
                <a:solidFill>
                  <a:srgbClr val="FFFFFF"/>
                </a:solidFill>
                <a:latin typeface="Calibri"/>
                <a:ea typeface="Calibri"/>
                <a:cs typeface="Calibri"/>
                <a:sym typeface="Calibri"/>
              </a:defRPr>
            </a:pPr>
            <a:r>
              <a:t>1. Mapas mentales digitales</a:t>
            </a:r>
            <a:endParaRPr sz="1400" b="0" i="0" u="none" strike="noStrike" cap="none">
              <a:solidFill>
                <a:srgbClr val="000000"/>
              </a:solidFill>
              <a:latin typeface="Arial"/>
              <a:ea typeface="Arial"/>
              <a:cs typeface="Arial"/>
              <a:sym typeface="Arial"/>
            </a:endParaRPr>
          </a:p>
        </p:txBody>
      </p:sp>
      <p:sp>
        <p:nvSpPr>
          <p:cNvPr id="112" name="Google Shape;112;p37"/>
          <p:cNvSpPr txBox="1"/>
          <p:nvPr/>
        </p:nvSpPr>
        <p:spPr>
          <a:xfrm>
            <a:off x="523240" y="1250839"/>
            <a:ext cx="4635356" cy="400069"/>
          </a:xfrm>
          <a:prstGeom prst="rect">
            <a:avLst/>
          </a:prstGeom>
          <a:noFill/>
          <a:ln>
            <a:noFill/>
          </a:ln>
        </p:spPr>
        <p:txBody>
          <a:bodyPr spcFirstLastPara="1" wrap="square" lIns="91425" tIns="45700" rIns="91425" bIns="45700" anchor="t" anchorCtr="0">
            <a:spAutoFit/>
          </a:bodyPr>
          <a:lstStyle/>
          <a:p>
            <a:pPr marL="108000" lvl="0">
              <a:buSzPts val="2000"/>
              <a:defRPr sz="2000">
                <a:solidFill>
                  <a:schemeClr val="dk1"/>
                </a:solidFill>
                <a:latin typeface="Calibri"/>
                <a:ea typeface="Calibri"/>
                <a:cs typeface="Calibri"/>
                <a:sym typeface="Calibri"/>
              </a:defRPr>
            </a:pPr>
            <a:r>
              <a:t>1.1 ¿Y si quieres cambiar de opinión? </a:t>
            </a:r>
            <a:endParaRPr sz="1400" b="0" i="0" u="none" strike="noStrike" cap="none">
              <a:solidFill>
                <a:srgbClr val="000000"/>
              </a:solidFill>
              <a:latin typeface="Arial"/>
              <a:ea typeface="Arial"/>
              <a:cs typeface="Arial"/>
              <a:sym typeface="Arial"/>
            </a:endParaRPr>
          </a:p>
        </p:txBody>
      </p:sp>
      <p:sp>
        <p:nvSpPr>
          <p:cNvPr id="113" name="Google Shape;113;p37"/>
          <p:cNvSpPr txBox="1"/>
          <p:nvPr/>
        </p:nvSpPr>
        <p:spPr>
          <a:xfrm>
            <a:off x="241428" y="1766918"/>
            <a:ext cx="6558867" cy="3648974"/>
          </a:xfrm>
          <a:prstGeom prst="rect">
            <a:avLst/>
          </a:prstGeom>
          <a:noFill/>
          <a:ln>
            <a:noFill/>
          </a:ln>
        </p:spPr>
        <p:txBody>
          <a:bodyPr spcFirstLastPara="1" wrap="square" lIns="91425" tIns="45700" rIns="91425" bIns="45700" anchor="t" anchorCtr="0">
            <a:noAutofit/>
          </a:bodyPr>
          <a:lstStyle/>
          <a:p>
            <a:pPr marL="284400" lvl="0">
              <a:lnSpc>
                <a:spcPct val="120000"/>
              </a:lnSpc>
              <a:buSzPts val="1600"/>
              <a:defRPr sz="1600">
                <a:latin typeface="Calibri"/>
                <a:ea typeface="Calibri"/>
                <a:cs typeface="Calibri"/>
                <a:sym typeface="Calibri"/>
              </a:defRPr>
            </a:pPr>
            <a:r>
              <a:rPr b="1"/>
              <a:t>Ayer</a:t>
            </a:r>
            <a:r>
              <a:t> habías dibujado con lápiz y papel este mapa mental sobre la monografía. </a:t>
            </a:r>
          </a:p>
          <a:p>
            <a:pPr marL="284400" lvl="0">
              <a:lnSpc>
                <a:spcPct val="120000"/>
              </a:lnSpc>
              <a:buSzPts val="1600"/>
            </a:pPr>
            <a:endParaRPr sz="1600">
              <a:latin typeface="Calibri"/>
              <a:ea typeface="Calibri"/>
              <a:cs typeface="Calibri"/>
              <a:sym typeface="Calibri"/>
            </a:endParaRPr>
          </a:p>
          <a:p>
            <a:pPr marL="284400" lvl="0">
              <a:lnSpc>
                <a:spcPct val="120000"/>
              </a:lnSpc>
              <a:buSzPts val="1600"/>
              <a:defRPr sz="1600">
                <a:latin typeface="Calibri"/>
                <a:ea typeface="Calibri"/>
                <a:cs typeface="Calibri"/>
                <a:sym typeface="Calibri"/>
              </a:defRPr>
            </a:pPr>
            <a:r>
              <a:rPr b="1"/>
              <a:t>Hoy</a:t>
            </a:r>
            <a:r>
              <a:t>, sin embargo, se te ocurrió que </a:t>
            </a:r>
            <a:r>
              <a:rPr b="1"/>
              <a:t>no tenías en cuenta las </a:t>
            </a:r>
            <a:r>
              <a:t>publicaciones o versiones digitales: la primera publicación, la reimpresión, la reedición y el formato de impresión son elementos relacionados con la versión impresa...</a:t>
            </a:r>
          </a:p>
          <a:p>
            <a:pPr marL="284400" lvl="0">
              <a:lnSpc>
                <a:spcPct val="120000"/>
              </a:lnSpc>
              <a:buSzPts val="1600"/>
            </a:pPr>
            <a:endParaRPr sz="1600">
              <a:latin typeface="Calibri"/>
              <a:ea typeface="Calibri"/>
              <a:cs typeface="Calibri"/>
              <a:sym typeface="Calibri"/>
            </a:endParaRPr>
          </a:p>
          <a:p>
            <a:pPr marL="284400" lvl="0">
              <a:lnSpc>
                <a:spcPct val="120000"/>
              </a:lnSpc>
              <a:buSzPts val="1600"/>
              <a:defRPr sz="1600">
                <a:latin typeface="Calibri"/>
                <a:ea typeface="Calibri"/>
                <a:cs typeface="Calibri"/>
                <a:sym typeface="Calibri"/>
              </a:defRPr>
            </a:pPr>
            <a:r>
              <a:t>...pero para la publicación digital </a:t>
            </a:r>
            <a:r>
              <a:rPr lang="es-ES"/>
              <a:t>t</a:t>
            </a:r>
            <a:r>
              <a:t>e gustaría </a:t>
            </a:r>
            <a:r>
              <a:rPr b="1"/>
              <a:t>hacer explícitos </a:t>
            </a:r>
            <a:r>
              <a:t>los formatos digitales disponibles, programas y dispositivos para verlo, y el hecho de que existen sistemas para proteger contra la difusión no autorizada.</a:t>
            </a:r>
          </a:p>
          <a:p>
            <a:pPr marL="284400" lvl="0">
              <a:lnSpc>
                <a:spcPct val="120000"/>
              </a:lnSpc>
              <a:buSzPts val="1600"/>
            </a:pPr>
            <a:endParaRPr sz="1600">
              <a:latin typeface="Calibri"/>
              <a:ea typeface="Calibri"/>
              <a:cs typeface="Calibri"/>
              <a:sym typeface="Calibri"/>
            </a:endParaRPr>
          </a:p>
          <a:p>
            <a:pPr marL="284400" lvl="0">
              <a:lnSpc>
                <a:spcPct val="120000"/>
              </a:lnSpc>
              <a:buSzPts val="1600"/>
              <a:defRPr sz="1600">
                <a:latin typeface="Calibri"/>
                <a:ea typeface="Calibri"/>
                <a:cs typeface="Calibri"/>
                <a:sym typeface="Calibri"/>
              </a:defRPr>
            </a:pPr>
            <a:r>
              <a:t>¡Hay una necesidad de repensar el mapa!</a:t>
            </a:r>
            <a:endParaRPr sz="1400" i="0" u="none" strike="noStrike" cap="none">
              <a:solidFill>
                <a:srgbClr val="000000"/>
              </a:solidFill>
              <a:latin typeface="Arial"/>
              <a:ea typeface="Arial"/>
              <a:cs typeface="Arial"/>
              <a:sym typeface="Arial"/>
            </a:endParaRPr>
          </a:p>
        </p:txBody>
      </p:sp>
      <p:pic>
        <p:nvPicPr>
          <p:cNvPr id="114" name="Google Shape;114;p37"/>
          <p:cNvPicPr preferRelativeResize="0"/>
          <p:nvPr/>
        </p:nvPicPr>
        <p:blipFill rotWithShape="1">
          <a:blip r:embed="rId3" cstate="email">
            <a:alphaModFix/>
            <a:extLst>
              <a:ext uri="{28A0092B-C50C-407E-A947-70E740481C1C}">
                <a14:useLocalDpi xmlns:a14="http://schemas.microsoft.com/office/drawing/2010/main"/>
              </a:ext>
            </a:extLst>
          </a:blip>
          <a:srcRect l="11426" t="1365" r="14858" b="2497"/>
          <a:stretch/>
        </p:blipFill>
        <p:spPr>
          <a:xfrm>
            <a:off x="6800295" y="1766918"/>
            <a:ext cx="4973963" cy="3648974"/>
          </a:xfrm>
          <a:prstGeom prst="rect">
            <a:avLst/>
          </a:prstGeom>
          <a:noFill/>
          <a:ln w="38100" cap="flat" cmpd="sng">
            <a:solidFill>
              <a:srgbClr val="F5911B"/>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20" name="Google Shape;120;p38"/>
          <p:cNvSpPr txBox="1"/>
          <p:nvPr/>
        </p:nvSpPr>
        <p:spPr>
          <a:xfrm>
            <a:off x="523240" y="1250839"/>
            <a:ext cx="4635356" cy="400069"/>
          </a:xfrm>
          <a:prstGeom prst="rect">
            <a:avLst/>
          </a:prstGeom>
          <a:noFill/>
          <a:ln>
            <a:noFill/>
          </a:ln>
        </p:spPr>
        <p:txBody>
          <a:bodyPr spcFirstLastPara="1" wrap="square" lIns="91425" tIns="45700" rIns="91425" bIns="45700" anchor="t" anchorCtr="0">
            <a:spAutoFit/>
          </a:bodyPr>
          <a:lstStyle/>
          <a:p>
            <a:pPr marL="108000" lvl="0">
              <a:buSzPts val="2000"/>
              <a:defRPr sz="2000">
                <a:solidFill>
                  <a:schemeClr val="dk1"/>
                </a:solidFill>
                <a:latin typeface="Calibri"/>
                <a:ea typeface="Calibri"/>
                <a:cs typeface="Calibri"/>
                <a:sym typeface="Calibri"/>
              </a:defRPr>
            </a:pPr>
            <a:r>
              <a:t>1.2 ¿Qué harías?</a:t>
            </a:r>
          </a:p>
        </p:txBody>
      </p:sp>
      <p:pic>
        <p:nvPicPr>
          <p:cNvPr id="121" name="Google Shape;121;p3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76377" y="3869488"/>
            <a:ext cx="3365259" cy="1892958"/>
          </a:xfrm>
          <a:prstGeom prst="rect">
            <a:avLst/>
          </a:prstGeom>
          <a:noFill/>
          <a:ln>
            <a:noFill/>
          </a:ln>
        </p:spPr>
      </p:pic>
      <p:pic>
        <p:nvPicPr>
          <p:cNvPr id="122" name="Google Shape;122;p3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511140" y="3899140"/>
            <a:ext cx="3366208" cy="1893492"/>
          </a:xfrm>
          <a:prstGeom prst="rect">
            <a:avLst/>
          </a:prstGeom>
          <a:noFill/>
          <a:ln>
            <a:noFill/>
          </a:ln>
        </p:spPr>
      </p:pic>
      <p:pic>
        <p:nvPicPr>
          <p:cNvPr id="123" name="Google Shape;123;p38"/>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246852" y="3899140"/>
            <a:ext cx="3312544" cy="1863306"/>
          </a:xfrm>
          <a:prstGeom prst="rect">
            <a:avLst/>
          </a:prstGeom>
          <a:noFill/>
          <a:ln>
            <a:noFill/>
          </a:ln>
        </p:spPr>
      </p:pic>
      <p:sp>
        <p:nvSpPr>
          <p:cNvPr id="124" name="Google Shape;124;p38"/>
          <p:cNvSpPr txBox="1"/>
          <p:nvPr/>
        </p:nvSpPr>
        <p:spPr>
          <a:xfrm>
            <a:off x="612476" y="1856602"/>
            <a:ext cx="3594900" cy="1815841"/>
          </a:xfrm>
          <a:prstGeom prst="rect">
            <a:avLst/>
          </a:prstGeom>
          <a:noFill/>
          <a:ln>
            <a:noFill/>
          </a:ln>
        </p:spPr>
        <p:txBody>
          <a:bodyPr spcFirstLastPara="1" wrap="square" lIns="91425" tIns="45700" rIns="91425" bIns="45700" anchor="t" anchorCtr="0">
            <a:spAutoFit/>
          </a:bodyPr>
          <a:lstStyle/>
          <a:p>
            <a:pPr lvl="0">
              <a:buSzPts val="1600"/>
              <a:defRPr sz="1600" b="1">
                <a:solidFill>
                  <a:schemeClr val="dk1"/>
                </a:solidFill>
                <a:latin typeface="Calibri"/>
                <a:ea typeface="Calibri"/>
                <a:cs typeface="Calibri"/>
                <a:sym typeface="Calibri"/>
              </a:defRPr>
            </a:pPr>
            <a:r>
              <a:t>1. ¿Cre</a:t>
            </a:r>
            <a:r>
              <a:rPr lang="es-ES"/>
              <a:t>ar</a:t>
            </a:r>
            <a:r>
              <a:t> un nodo vinculado a la </a:t>
            </a:r>
            <a:r>
              <a:rPr i="1"/>
              <a:t>Monografía</a:t>
            </a:r>
            <a:r>
              <a:t>?</a:t>
            </a:r>
          </a:p>
          <a:p>
            <a:pPr lvl="0">
              <a:buSzPts val="1600"/>
              <a:defRPr sz="1600">
                <a:latin typeface="Calibri"/>
                <a:ea typeface="Calibri"/>
                <a:cs typeface="Calibri"/>
                <a:sym typeface="Calibri"/>
              </a:defRPr>
            </a:pPr>
            <a:r>
              <a:rPr>
                <a:solidFill>
                  <a:schemeClr val="dk1"/>
                </a:solidFill>
              </a:rPr>
              <a:t>Es la solución gráficamente </a:t>
            </a:r>
            <a:r>
              <a:rPr>
                <a:solidFill>
                  <a:srgbClr val="F5911B"/>
                </a:solidFill>
              </a:rPr>
              <a:t>más simple</a:t>
            </a:r>
            <a:r>
              <a:rPr>
                <a:solidFill>
                  <a:schemeClr val="dk1"/>
                </a:solidFill>
              </a:rPr>
              <a:t>: solo hay que añadir información y hay suficiente espacio.</a:t>
            </a:r>
          </a:p>
          <a:p>
            <a:pPr lvl="0">
              <a:buSzPts val="1600"/>
              <a:defRPr sz="1600">
                <a:latin typeface="Calibri"/>
                <a:ea typeface="Calibri"/>
                <a:cs typeface="Calibri"/>
                <a:sym typeface="Calibri"/>
              </a:defRPr>
            </a:pPr>
            <a:r>
              <a:rPr>
                <a:solidFill>
                  <a:schemeClr val="dk1"/>
                </a:solidFill>
              </a:rPr>
              <a:t>Sin </a:t>
            </a:r>
            <a:r>
              <a:rPr>
                <a:solidFill>
                  <a:srgbClr val="F5911B"/>
                </a:solidFill>
              </a:rPr>
              <a:t>embargo, no se destaca </a:t>
            </a:r>
            <a:r>
              <a:rPr>
                <a:solidFill>
                  <a:schemeClr val="dk1"/>
                </a:solidFill>
              </a:rPr>
              <a:t>que siempre sean aspectos de la Publicación.</a:t>
            </a:r>
            <a:endParaRPr sz="1600" i="0" u="none" strike="noStrike" cap="none">
              <a:solidFill>
                <a:schemeClr val="dk1"/>
              </a:solidFill>
              <a:latin typeface="Calibri"/>
              <a:ea typeface="Calibri"/>
              <a:cs typeface="Calibri"/>
              <a:sym typeface="Calibri"/>
            </a:endParaRPr>
          </a:p>
        </p:txBody>
      </p:sp>
      <p:sp>
        <p:nvSpPr>
          <p:cNvPr id="125" name="Google Shape;125;p38"/>
          <p:cNvSpPr txBox="1"/>
          <p:nvPr/>
        </p:nvSpPr>
        <p:spPr>
          <a:xfrm>
            <a:off x="4369489" y="1856602"/>
            <a:ext cx="3753300" cy="1569620"/>
          </a:xfrm>
          <a:prstGeom prst="rect">
            <a:avLst/>
          </a:prstGeom>
          <a:noFill/>
          <a:ln>
            <a:noFill/>
          </a:ln>
        </p:spPr>
        <p:txBody>
          <a:bodyPr spcFirstLastPara="1" wrap="square" lIns="91425" tIns="45700" rIns="91425" bIns="45700" anchor="t" anchorCtr="0">
            <a:spAutoFit/>
          </a:bodyPr>
          <a:lstStyle/>
          <a:p>
            <a:pPr lvl="0">
              <a:buSzPts val="1600"/>
              <a:defRPr sz="1600" b="1">
                <a:solidFill>
                  <a:schemeClr val="dk1"/>
                </a:solidFill>
                <a:latin typeface="Calibri"/>
                <a:ea typeface="Calibri"/>
                <a:cs typeface="Calibri"/>
                <a:sym typeface="Calibri"/>
              </a:defRPr>
            </a:pPr>
            <a:r>
              <a:t>2. ¿Crear un nodo vinculado a </a:t>
            </a:r>
            <a:r>
              <a:rPr i="1"/>
              <a:t>Publicación</a:t>
            </a:r>
            <a:r>
              <a:t>?</a:t>
            </a:r>
          </a:p>
          <a:p>
            <a:pPr lvl="0">
              <a:buSzPts val="1600"/>
              <a:defRPr sz="1600">
                <a:latin typeface="Calibri"/>
                <a:ea typeface="Calibri"/>
                <a:cs typeface="Calibri"/>
                <a:sym typeface="Calibri"/>
              </a:defRPr>
            </a:pPr>
            <a:r>
              <a:rPr>
                <a:solidFill>
                  <a:schemeClr val="dk1"/>
                </a:solidFill>
              </a:rPr>
              <a:t>Es una solución gráfica </a:t>
            </a:r>
            <a:r>
              <a:rPr>
                <a:solidFill>
                  <a:srgbClr val="F5911B"/>
                </a:solidFill>
              </a:rPr>
              <a:t>bastante simple</a:t>
            </a:r>
            <a:r>
              <a:rPr>
                <a:solidFill>
                  <a:schemeClr val="dk1"/>
                </a:solidFill>
              </a:rPr>
              <a:t>: solo hay que añadir información, pero el espacio debe ser suficiente.</a:t>
            </a:r>
          </a:p>
          <a:p>
            <a:pPr lvl="0">
              <a:buSzPts val="1600"/>
              <a:defRPr sz="1600">
                <a:latin typeface="Calibri"/>
                <a:ea typeface="Calibri"/>
                <a:cs typeface="Calibri"/>
                <a:sym typeface="Calibri"/>
              </a:defRPr>
            </a:pPr>
            <a:r>
              <a:rPr>
                <a:solidFill>
                  <a:schemeClr val="dk1"/>
                </a:solidFill>
              </a:rPr>
              <a:t>Los aspectos de publicación digital e impresa </a:t>
            </a:r>
            <a:r>
              <a:rPr>
                <a:solidFill>
                  <a:srgbClr val="F5911B"/>
                </a:solidFill>
              </a:rPr>
              <a:t>podrían agruparse mejor</a:t>
            </a:r>
            <a:r>
              <a:rPr>
                <a:solidFill>
                  <a:schemeClr val="dk1"/>
                </a:solidFill>
              </a:rPr>
              <a:t>.</a:t>
            </a:r>
            <a:endParaRPr sz="1600" i="0" u="none" strike="noStrike" cap="none">
              <a:solidFill>
                <a:schemeClr val="dk1"/>
              </a:solidFill>
              <a:latin typeface="Calibri"/>
              <a:ea typeface="Calibri"/>
              <a:cs typeface="Calibri"/>
              <a:sym typeface="Calibri"/>
            </a:endParaRPr>
          </a:p>
        </p:txBody>
      </p:sp>
      <p:sp>
        <p:nvSpPr>
          <p:cNvPr id="126" name="Google Shape;126;p38"/>
          <p:cNvSpPr txBox="1"/>
          <p:nvPr/>
        </p:nvSpPr>
        <p:spPr>
          <a:xfrm>
            <a:off x="8198500" y="1856600"/>
            <a:ext cx="3993500" cy="2062063"/>
          </a:xfrm>
          <a:prstGeom prst="rect">
            <a:avLst/>
          </a:prstGeom>
          <a:noFill/>
          <a:ln>
            <a:noFill/>
          </a:ln>
        </p:spPr>
        <p:txBody>
          <a:bodyPr spcFirstLastPara="1" wrap="square" lIns="91425" tIns="45700" rIns="91425" bIns="45700" anchor="t" anchorCtr="0">
            <a:spAutoFit/>
          </a:bodyPr>
          <a:lstStyle/>
          <a:p>
            <a:pPr lvl="0">
              <a:buSzPts val="1600"/>
              <a:defRPr sz="1600" b="1">
                <a:solidFill>
                  <a:schemeClr val="dk1"/>
                </a:solidFill>
                <a:latin typeface="Calibri"/>
                <a:ea typeface="Calibri"/>
                <a:cs typeface="Calibri"/>
                <a:sym typeface="Calibri"/>
              </a:defRPr>
            </a:pPr>
            <a:r>
              <a:t>3. ¿Agregar una capa bajo </a:t>
            </a:r>
            <a:r>
              <a:rPr i="1"/>
              <a:t>Publicación</a:t>
            </a:r>
            <a:r>
              <a:t>?</a:t>
            </a:r>
          </a:p>
          <a:p>
            <a:pPr lvl="0">
              <a:buSzPts val="1600"/>
              <a:defRPr sz="1600">
                <a:latin typeface="Calibri"/>
                <a:ea typeface="Calibri"/>
                <a:cs typeface="Calibri"/>
                <a:sym typeface="Calibri"/>
              </a:defRPr>
            </a:pPr>
            <a:r>
              <a:rPr>
                <a:solidFill>
                  <a:schemeClr val="dk1"/>
                </a:solidFill>
              </a:rPr>
              <a:t>Es la </a:t>
            </a:r>
            <a:r>
              <a:rPr>
                <a:solidFill>
                  <a:srgbClr val="F5911B"/>
                </a:solidFill>
              </a:rPr>
              <a:t>solución más precisa </a:t>
            </a:r>
            <a:r>
              <a:rPr>
                <a:solidFill>
                  <a:schemeClr val="dk1"/>
                </a:solidFill>
              </a:rPr>
              <a:t>en lo que respecta a la descripción del tema, pero es </a:t>
            </a:r>
            <a:r>
              <a:rPr>
                <a:solidFill>
                  <a:srgbClr val="F5911B"/>
                </a:solidFill>
              </a:rPr>
              <a:t>gravosa en términos de gráficos</a:t>
            </a:r>
            <a:r>
              <a:rPr>
                <a:solidFill>
                  <a:schemeClr val="dk1"/>
                </a:solidFill>
              </a:rPr>
              <a:t>: hay que añadir una capa, reorganizar e integrar los nodos, y también encontrar espacio en la hoja.</a:t>
            </a:r>
          </a:p>
          <a:p>
            <a:pPr lvl="0">
              <a:buSzPts val="1600"/>
              <a:defRPr sz="1600">
                <a:latin typeface="Calibri"/>
                <a:ea typeface="Calibri"/>
                <a:cs typeface="Calibri"/>
                <a:sym typeface="Calibri"/>
              </a:defRPr>
            </a:pPr>
            <a:r>
              <a:rPr>
                <a:solidFill>
                  <a:schemeClr val="dk1"/>
                </a:solidFill>
              </a:rPr>
              <a:t>Es posible que tengas que </a:t>
            </a:r>
            <a:r>
              <a:rPr>
                <a:solidFill>
                  <a:srgbClr val="F5911B"/>
                </a:solidFill>
              </a:rPr>
              <a:t>volver a dibujar de nuevo</a:t>
            </a:r>
            <a:r>
              <a:rPr>
                <a:solidFill>
                  <a:schemeClr val="dk1"/>
                </a:solidFill>
              </a:rPr>
              <a:t>.</a:t>
            </a:r>
            <a:endParaRPr sz="1600" i="0" u="none" strike="noStrike" cap="none">
              <a:solidFill>
                <a:schemeClr val="dk1"/>
              </a:solidFill>
              <a:latin typeface="Calibri"/>
              <a:ea typeface="Calibri"/>
              <a:cs typeface="Calibri"/>
              <a:sym typeface="Calibri"/>
            </a:endParaRPr>
          </a:p>
        </p:txBody>
      </p:sp>
      <p:sp>
        <p:nvSpPr>
          <p:cNvPr id="10" name="Google Shape;111;p37">
            <a:extLst>
              <a:ext uri="{FF2B5EF4-FFF2-40B4-BE49-F238E27FC236}">
                <a16:creationId xmlns:a16="http://schemas.microsoft.com/office/drawing/2014/main" id="{B4D844D4-8301-4030-94F7-95B6FE2F43AA}"/>
              </a:ext>
            </a:extLst>
          </p:cNvPr>
          <p:cNvSpPr/>
          <p:nvPr/>
        </p:nvSpPr>
        <p:spPr>
          <a:xfrm>
            <a:off x="451030" y="669816"/>
            <a:ext cx="3472900"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lvl="0">
              <a:lnSpc>
                <a:spcPct val="90000"/>
              </a:lnSpc>
              <a:buSzPts val="2000"/>
              <a:defRPr sz="2000" b="1">
                <a:solidFill>
                  <a:srgbClr val="FFFFFF"/>
                </a:solidFill>
                <a:latin typeface="Calibri"/>
                <a:ea typeface="Calibri"/>
                <a:cs typeface="Calibri"/>
                <a:sym typeface="Calibri"/>
              </a:defRPr>
            </a:pPr>
            <a:r>
              <a:t>1. Mapas mentales digitales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39"/>
          <p:cNvSpPr txBox="1"/>
          <p:nvPr/>
        </p:nvSpPr>
        <p:spPr>
          <a:xfrm>
            <a:off x="626300" y="1777050"/>
            <a:ext cx="8737800" cy="4028400"/>
          </a:xfrm>
          <a:prstGeom prst="rect">
            <a:avLst/>
          </a:prstGeom>
          <a:noFill/>
          <a:ln>
            <a:noFill/>
          </a:ln>
        </p:spPr>
        <p:txBody>
          <a:bodyPr spcFirstLastPara="1" wrap="square" lIns="91425" tIns="45700" rIns="91425" bIns="45700" anchor="t" anchorCtr="0">
            <a:noAutofit/>
          </a:bodyPr>
          <a:lstStyle/>
          <a:p>
            <a:pPr marL="284400" lvl="0">
              <a:lnSpc>
                <a:spcPct val="120000"/>
              </a:lnSpc>
              <a:buSzPts val="1600"/>
              <a:defRPr sz="1600">
                <a:latin typeface="Calibri"/>
                <a:ea typeface="Calibri"/>
                <a:cs typeface="Calibri"/>
                <a:sym typeface="Calibri"/>
              </a:defRPr>
            </a:pPr>
            <a:r>
              <a:t>Cuando quieres dibujar un mapa mental en papel, </a:t>
            </a:r>
            <a:r>
              <a:rPr>
                <a:solidFill>
                  <a:srgbClr val="F5911B"/>
                </a:solidFill>
              </a:rPr>
              <a:t>organizar el espacio </a:t>
            </a:r>
            <a:r>
              <a:t>no es fácil y a menudo tienes que borrar y rehacer.</a:t>
            </a:r>
          </a:p>
          <a:p>
            <a:pPr marL="284400" lvl="0">
              <a:lnSpc>
                <a:spcPct val="120000"/>
              </a:lnSpc>
              <a:buSzPts val="1600"/>
              <a:defRPr sz="1600">
                <a:latin typeface="Calibri"/>
                <a:ea typeface="Calibri"/>
                <a:cs typeface="Calibri"/>
                <a:sym typeface="Calibri"/>
              </a:defRPr>
            </a:pPr>
            <a:r>
              <a:t>Luego, como ha visto, cuando necesita </a:t>
            </a:r>
            <a:r>
              <a:rPr>
                <a:solidFill>
                  <a:srgbClr val="F5911B"/>
                </a:solidFill>
              </a:rPr>
              <a:t>facilidad de integración o modificación</a:t>
            </a:r>
            <a:r>
              <a:t>, el papel y el lápiz (y aún más lápices, marcadores, fotos y pegamento) son herramientas demasiado rígidas.</a:t>
            </a:r>
          </a:p>
          <a:p>
            <a:pPr marL="284400" lvl="0">
              <a:lnSpc>
                <a:spcPct val="120000"/>
              </a:lnSpc>
              <a:buSzPts val="1600"/>
              <a:defRPr sz="1600">
                <a:latin typeface="Calibri"/>
                <a:ea typeface="Calibri"/>
                <a:cs typeface="Calibri"/>
                <a:sym typeface="Calibri"/>
              </a:defRPr>
            </a:pPr>
            <a:r>
              <a:t>Requieren ideas bastante claras desde el principio, y hacen que sea difícil </a:t>
            </a:r>
            <a:r>
              <a:rPr>
                <a:solidFill>
                  <a:srgbClr val="F5911B"/>
                </a:solidFill>
              </a:rPr>
              <a:t>cambiar de opinión: </a:t>
            </a:r>
            <a:r>
              <a:t>¡Qué mapas mentales no deberían hacer!</a:t>
            </a:r>
          </a:p>
          <a:p>
            <a:pPr marL="284400" lvl="0">
              <a:lnSpc>
                <a:spcPct val="120000"/>
              </a:lnSpc>
              <a:buSzPts val="1600"/>
            </a:pPr>
            <a:endParaRPr sz="1600">
              <a:latin typeface="Calibri"/>
              <a:ea typeface="Calibri"/>
              <a:cs typeface="Calibri"/>
              <a:sym typeface="Calibri"/>
            </a:endParaRPr>
          </a:p>
          <a:p>
            <a:pPr marL="284400" lvl="0">
              <a:lnSpc>
                <a:spcPct val="120000"/>
              </a:lnSpc>
              <a:buSzPts val="1600"/>
              <a:defRPr sz="1600">
                <a:latin typeface="Calibri"/>
                <a:ea typeface="Calibri"/>
                <a:cs typeface="Calibri"/>
                <a:sym typeface="Calibri"/>
              </a:defRPr>
            </a:pPr>
            <a:r>
              <a:t>La solución es utilizar </a:t>
            </a:r>
            <a:r>
              <a:rPr>
                <a:solidFill>
                  <a:srgbClr val="F5911B"/>
                </a:solidFill>
              </a:rPr>
              <a:t>herramientas digitales para dibujar mapas mentales</a:t>
            </a:r>
            <a:r>
              <a:t>: tus mapas perderán parte de su huella personal, pero darán espacio libre al flujo de tu razonamiento.</a:t>
            </a:r>
          </a:p>
          <a:p>
            <a:pPr marL="284400" lvl="0">
              <a:lnSpc>
                <a:spcPct val="120000"/>
              </a:lnSpc>
              <a:buSzPts val="1600"/>
            </a:pPr>
            <a:endParaRPr sz="1600">
              <a:latin typeface="Calibri"/>
              <a:ea typeface="Calibri"/>
              <a:cs typeface="Calibri"/>
              <a:sym typeface="Calibri"/>
            </a:endParaRPr>
          </a:p>
          <a:p>
            <a:pPr marL="284400" lvl="0">
              <a:lnSpc>
                <a:spcPct val="120000"/>
              </a:lnSpc>
              <a:buSzPts val="1600"/>
              <a:defRPr sz="1600" i="1">
                <a:latin typeface="Calibri"/>
                <a:ea typeface="Calibri"/>
                <a:cs typeface="Calibri"/>
                <a:sym typeface="Calibri"/>
              </a:defRPr>
            </a:pPr>
            <a:r>
              <a:t>Descarga la herramienta asociada a la formación. Allí encontrará hojas con las características principales de 5 de los muchos software de dibujo de mapas mentales.</a:t>
            </a:r>
            <a:endParaRPr sz="1400" b="0" i="1" u="none" strike="noStrike" cap="none">
              <a:solidFill>
                <a:srgbClr val="000000"/>
              </a:solidFill>
              <a:latin typeface="Arial"/>
              <a:ea typeface="Arial"/>
              <a:cs typeface="Arial"/>
              <a:sym typeface="Arial"/>
            </a:endParaRPr>
          </a:p>
        </p:txBody>
      </p:sp>
      <p:sp>
        <p:nvSpPr>
          <p:cNvPr id="132" name="Google Shape;132;p39"/>
          <p:cNvSpPr txBox="1"/>
          <p:nvPr/>
        </p:nvSpPr>
        <p:spPr>
          <a:xfrm>
            <a:off x="523240" y="1250839"/>
            <a:ext cx="5193979" cy="400110"/>
          </a:xfrm>
          <a:prstGeom prst="rect">
            <a:avLst/>
          </a:prstGeom>
          <a:noFill/>
          <a:ln>
            <a:noFill/>
          </a:ln>
        </p:spPr>
        <p:txBody>
          <a:bodyPr spcFirstLastPara="1" wrap="square" lIns="91425" tIns="45700" rIns="91425" bIns="45700" anchor="t" anchorCtr="0">
            <a:spAutoFit/>
          </a:bodyPr>
          <a:lstStyle/>
          <a:p>
            <a:pPr marL="108000" lvl="0">
              <a:buSzPts val="2000"/>
              <a:defRPr sz="2000">
                <a:solidFill>
                  <a:schemeClr val="dk1"/>
                </a:solidFill>
                <a:latin typeface="Calibri"/>
                <a:ea typeface="Calibri"/>
                <a:cs typeface="Calibri"/>
                <a:sym typeface="Calibri"/>
              </a:defRPr>
            </a:pPr>
            <a:r>
              <a:t>1.3 Las herramientas </a:t>
            </a:r>
            <a:r>
              <a:rPr lang="es-ES"/>
              <a:t>que tienes disponible</a:t>
            </a:r>
            <a:endParaRPr sz="1400" b="0" i="0" u="none" strike="noStrike" cap="none">
              <a:solidFill>
                <a:srgbClr val="000000"/>
              </a:solidFill>
              <a:latin typeface="Arial"/>
              <a:ea typeface="Arial"/>
              <a:cs typeface="Arial"/>
              <a:sym typeface="Arial"/>
            </a:endParaRPr>
          </a:p>
        </p:txBody>
      </p:sp>
      <p:grpSp>
        <p:nvGrpSpPr>
          <p:cNvPr id="134" name="Google Shape;134;p39"/>
          <p:cNvGrpSpPr/>
          <p:nvPr/>
        </p:nvGrpSpPr>
        <p:grpSpPr>
          <a:xfrm>
            <a:off x="10216162" y="1777043"/>
            <a:ext cx="1349548" cy="2958014"/>
            <a:chOff x="9493855" y="2074364"/>
            <a:chExt cx="1349548" cy="2958014"/>
          </a:xfrm>
        </p:grpSpPr>
        <p:sp>
          <p:nvSpPr>
            <p:cNvPr id="135" name="Google Shape;135;p39"/>
            <p:cNvSpPr/>
            <p:nvPr/>
          </p:nvSpPr>
          <p:spPr>
            <a:xfrm>
              <a:off x="9493855" y="3121021"/>
              <a:ext cx="1349548" cy="1911357"/>
            </a:xfrm>
            <a:custGeom>
              <a:avLst/>
              <a:gdLst/>
              <a:ahLst/>
              <a:cxnLst/>
              <a:rect l="l" t="t" r="r" b="b"/>
              <a:pathLst>
                <a:path w="2387678" h="3240000" extrusionOk="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rgbClr val="F591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Calibri"/>
                <a:ea typeface="Calibri"/>
                <a:cs typeface="Calibri"/>
                <a:sym typeface="Calibri"/>
              </a:endParaRPr>
            </a:p>
          </p:txBody>
        </p:sp>
        <p:sp>
          <p:nvSpPr>
            <p:cNvPr id="136" name="Google Shape;136;p39"/>
            <p:cNvSpPr/>
            <p:nvPr/>
          </p:nvSpPr>
          <p:spPr>
            <a:xfrm rot="5400000">
              <a:off x="9722003" y="2059475"/>
              <a:ext cx="893251" cy="923028"/>
            </a:xfrm>
            <a:prstGeom prst="rightArrow">
              <a:avLst>
                <a:gd name="adj1" fmla="val 50000"/>
                <a:gd name="adj2" fmla="val 50000"/>
              </a:avLst>
            </a:prstGeom>
            <a:solidFill>
              <a:srgbClr val="F591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cxnSp>
        <p:nvCxnSpPr>
          <p:cNvPr id="137" name="Google Shape;137;p39"/>
          <p:cNvCxnSpPr/>
          <p:nvPr/>
        </p:nvCxnSpPr>
        <p:spPr>
          <a:xfrm>
            <a:off x="7934290" y="3631149"/>
            <a:ext cx="2061797" cy="0"/>
          </a:xfrm>
          <a:prstGeom prst="straightConnector1">
            <a:avLst/>
          </a:prstGeom>
          <a:noFill/>
          <a:ln w="9525" cap="flat" cmpd="sng">
            <a:solidFill>
              <a:srgbClr val="F5911B"/>
            </a:solidFill>
            <a:prstDash val="dash"/>
            <a:round/>
            <a:headEnd type="none" w="sm" len="sm"/>
            <a:tailEnd type="none" w="sm" len="sm"/>
          </a:ln>
        </p:spPr>
      </p:cxnSp>
      <p:sp>
        <p:nvSpPr>
          <p:cNvPr id="9" name="Google Shape;111;p37">
            <a:extLst>
              <a:ext uri="{FF2B5EF4-FFF2-40B4-BE49-F238E27FC236}">
                <a16:creationId xmlns:a16="http://schemas.microsoft.com/office/drawing/2014/main" id="{8562544F-88DE-412B-8DCE-09E81871ED22}"/>
              </a:ext>
            </a:extLst>
          </p:cNvPr>
          <p:cNvSpPr/>
          <p:nvPr/>
        </p:nvSpPr>
        <p:spPr>
          <a:xfrm>
            <a:off x="451029" y="669816"/>
            <a:ext cx="3446267"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lvl="0">
              <a:lnSpc>
                <a:spcPct val="90000"/>
              </a:lnSpc>
              <a:buSzPts val="2000"/>
              <a:defRPr sz="2000" b="1">
                <a:solidFill>
                  <a:srgbClr val="FFFFFF"/>
                </a:solidFill>
                <a:latin typeface="Calibri"/>
                <a:ea typeface="Calibri"/>
                <a:cs typeface="Calibri"/>
                <a:sym typeface="Calibri"/>
              </a:defRPr>
            </a:pPr>
            <a:r>
              <a:t>1. Mapas mentales digitales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3" name="Google Shape;143;p40"/>
          <p:cNvSpPr txBox="1"/>
          <p:nvPr/>
        </p:nvSpPr>
        <p:spPr>
          <a:xfrm>
            <a:off x="523240" y="1250839"/>
            <a:ext cx="4635356" cy="400110"/>
          </a:xfrm>
          <a:prstGeom prst="rect">
            <a:avLst/>
          </a:prstGeom>
          <a:noFill/>
          <a:ln>
            <a:noFill/>
          </a:ln>
        </p:spPr>
        <p:txBody>
          <a:bodyPr spcFirstLastPara="1" wrap="square" lIns="91425" tIns="45700" rIns="91425" bIns="45700" anchor="t" anchorCtr="0">
            <a:spAutoFit/>
          </a:bodyPr>
          <a:lstStyle/>
          <a:p>
            <a:pPr marL="108000" lvl="0">
              <a:buSzPts val="2000"/>
              <a:defRPr sz="2000">
                <a:solidFill>
                  <a:schemeClr val="dk1"/>
                </a:solidFill>
                <a:latin typeface="Calibri"/>
                <a:ea typeface="Calibri"/>
                <a:cs typeface="Calibri"/>
                <a:sym typeface="Calibri"/>
              </a:defRPr>
            </a:pPr>
            <a:r>
              <a:t>1.4 Pruébalo</a:t>
            </a:r>
            <a:endParaRPr sz="1400" b="0" i="0" u="none" strike="noStrike" cap="none">
              <a:solidFill>
                <a:srgbClr val="000000"/>
              </a:solidFill>
              <a:latin typeface="Arial"/>
              <a:ea typeface="Arial"/>
              <a:cs typeface="Arial"/>
              <a:sym typeface="Arial"/>
            </a:endParaRPr>
          </a:p>
        </p:txBody>
      </p:sp>
      <p:sp>
        <p:nvSpPr>
          <p:cNvPr id="144" name="Google Shape;144;p40"/>
          <p:cNvSpPr txBox="1"/>
          <p:nvPr/>
        </p:nvSpPr>
        <p:spPr>
          <a:xfrm>
            <a:off x="560623" y="1993402"/>
            <a:ext cx="5900562" cy="3475756"/>
          </a:xfrm>
          <a:prstGeom prst="rect">
            <a:avLst/>
          </a:prstGeom>
          <a:noFill/>
          <a:ln>
            <a:noFill/>
          </a:ln>
        </p:spPr>
        <p:txBody>
          <a:bodyPr spcFirstLastPara="1" wrap="square" lIns="91425" tIns="45700" rIns="91425" bIns="45700" anchor="t" anchorCtr="0">
            <a:noAutofit/>
          </a:bodyPr>
          <a:lstStyle/>
          <a:p>
            <a:pPr marL="284400" lvl="0" algn="just">
              <a:lnSpc>
                <a:spcPct val="120000"/>
              </a:lnSpc>
              <a:buSzPts val="1600"/>
              <a:defRPr sz="1600">
                <a:latin typeface="Calibri"/>
                <a:ea typeface="Calibri"/>
                <a:cs typeface="Calibri"/>
                <a:sym typeface="Calibri"/>
              </a:defRPr>
            </a:pPr>
            <a:r>
              <a:t>Ahora </a:t>
            </a:r>
            <a:r>
              <a:rPr b="1"/>
              <a:t>eli</a:t>
            </a:r>
            <a:r>
              <a:rPr lang="es-ES" b="1"/>
              <a:t>ge</a:t>
            </a:r>
            <a:r>
              <a:rPr b="1"/>
              <a:t> una herramienta digital </a:t>
            </a:r>
            <a:r>
              <a:t>para dibujar mapas mentales: puedes aprovechar el documento que acabas de descargar para decidir y encontrar tutoriales.</a:t>
            </a:r>
          </a:p>
          <a:p>
            <a:pPr marL="284400" lvl="0" algn="just">
              <a:lnSpc>
                <a:spcPct val="120000"/>
              </a:lnSpc>
              <a:buSzPts val="1600"/>
            </a:pPr>
            <a:endParaRPr sz="1600">
              <a:latin typeface="Calibri"/>
              <a:ea typeface="Calibri"/>
              <a:cs typeface="Calibri"/>
              <a:sym typeface="Calibri"/>
            </a:endParaRPr>
          </a:p>
          <a:p>
            <a:pPr marL="284400" lvl="0" algn="just">
              <a:lnSpc>
                <a:spcPct val="120000"/>
              </a:lnSpc>
              <a:buSzPts val="1600"/>
              <a:defRPr sz="1600">
                <a:latin typeface="Calibri"/>
                <a:ea typeface="Calibri"/>
                <a:cs typeface="Calibri"/>
                <a:sym typeface="Calibri"/>
              </a:defRPr>
            </a:pPr>
            <a:r>
              <a:t>Crea una cuenta si es necesario, </a:t>
            </a:r>
            <a:r>
              <a:rPr b="1"/>
              <a:t>luego recrea el mapa mental </a:t>
            </a:r>
            <a:r>
              <a:t>desde el principio de la lección.</a:t>
            </a:r>
          </a:p>
          <a:p>
            <a:pPr marL="284400" lvl="0" algn="just">
              <a:lnSpc>
                <a:spcPct val="120000"/>
              </a:lnSpc>
              <a:buSzPts val="1600"/>
            </a:pPr>
            <a:endParaRPr sz="1600">
              <a:latin typeface="Calibri"/>
              <a:ea typeface="Calibri"/>
              <a:cs typeface="Calibri"/>
              <a:sym typeface="Calibri"/>
            </a:endParaRPr>
          </a:p>
          <a:p>
            <a:pPr marL="284400" lvl="0" algn="just">
              <a:lnSpc>
                <a:spcPct val="120000"/>
              </a:lnSpc>
              <a:buSzPts val="1600"/>
              <a:defRPr sz="1600">
                <a:latin typeface="Calibri"/>
                <a:ea typeface="Calibri"/>
                <a:cs typeface="Calibri"/>
                <a:sym typeface="Calibri"/>
              </a:defRPr>
            </a:pPr>
            <a:r>
              <a:t>A continuación, </a:t>
            </a:r>
            <a:r>
              <a:rPr b="1"/>
              <a:t>edit</a:t>
            </a:r>
            <a:r>
              <a:rPr lang="es-ES" b="1"/>
              <a:t>a</a:t>
            </a:r>
            <a:r>
              <a:rPr b="1"/>
              <a:t>/complement</a:t>
            </a:r>
            <a:r>
              <a:rPr lang="es-ES" b="1"/>
              <a:t>a</a:t>
            </a:r>
            <a:r>
              <a:rPr b="1"/>
              <a:t> </a:t>
            </a:r>
            <a:r>
              <a:t>con información adicional sobre las versiones digitales de los libros, y cualquier otro aspecto que considere apropiado hacer explícito.</a:t>
            </a:r>
            <a:endParaRPr sz="1400" b="0" i="0" u="none" strike="noStrike" cap="none">
              <a:solidFill>
                <a:srgbClr val="000000"/>
              </a:solidFill>
              <a:latin typeface="Arial"/>
              <a:ea typeface="Arial"/>
              <a:cs typeface="Arial"/>
              <a:sym typeface="Arial"/>
            </a:endParaRPr>
          </a:p>
        </p:txBody>
      </p:sp>
      <p:cxnSp>
        <p:nvCxnSpPr>
          <p:cNvPr id="145" name="Google Shape;145;p40"/>
          <p:cNvCxnSpPr/>
          <p:nvPr/>
        </p:nvCxnSpPr>
        <p:spPr>
          <a:xfrm>
            <a:off x="6959492" y="3605270"/>
            <a:ext cx="2061797" cy="0"/>
          </a:xfrm>
          <a:prstGeom prst="straightConnector1">
            <a:avLst/>
          </a:prstGeom>
          <a:noFill/>
          <a:ln w="9525" cap="flat" cmpd="sng">
            <a:solidFill>
              <a:srgbClr val="F5911B"/>
            </a:solidFill>
            <a:prstDash val="dash"/>
            <a:round/>
            <a:headEnd type="none" w="sm" len="sm"/>
            <a:tailEnd type="none" w="sm" len="sm"/>
          </a:ln>
        </p:spPr>
      </p:cxnSp>
      <p:sp>
        <p:nvSpPr>
          <p:cNvPr id="146" name="Google Shape;146;p40"/>
          <p:cNvSpPr/>
          <p:nvPr/>
        </p:nvSpPr>
        <p:spPr>
          <a:xfrm>
            <a:off x="9261341" y="2726612"/>
            <a:ext cx="2211792" cy="1757316"/>
          </a:xfrm>
          <a:custGeom>
            <a:avLst/>
            <a:gdLst/>
            <a:ahLst/>
            <a:cxnLst/>
            <a:rect l="l" t="t" r="r" b="b"/>
            <a:pathLst>
              <a:path w="3240000" h="2574247" extrusionOk="0">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rgbClr val="F591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Calibri"/>
              <a:ea typeface="Calibri"/>
              <a:cs typeface="Calibri"/>
              <a:sym typeface="Calibri"/>
            </a:endParaRPr>
          </a:p>
        </p:txBody>
      </p:sp>
      <p:sp>
        <p:nvSpPr>
          <p:cNvPr id="7" name="Google Shape;111;p37">
            <a:extLst>
              <a:ext uri="{FF2B5EF4-FFF2-40B4-BE49-F238E27FC236}">
                <a16:creationId xmlns:a16="http://schemas.microsoft.com/office/drawing/2014/main" id="{F5F80012-2937-4C8A-AC22-E8432145BC83}"/>
              </a:ext>
            </a:extLst>
          </p:cNvPr>
          <p:cNvSpPr/>
          <p:nvPr/>
        </p:nvSpPr>
        <p:spPr>
          <a:xfrm>
            <a:off x="451029" y="669816"/>
            <a:ext cx="3659331"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lvl="0">
              <a:lnSpc>
                <a:spcPct val="90000"/>
              </a:lnSpc>
              <a:buSzPts val="2000"/>
              <a:defRPr sz="2000" b="1">
                <a:solidFill>
                  <a:srgbClr val="FFFFFF"/>
                </a:solidFill>
                <a:latin typeface="Calibri"/>
                <a:ea typeface="Calibri"/>
                <a:cs typeface="Calibri"/>
                <a:sym typeface="Calibri"/>
              </a:defRPr>
            </a:pPr>
            <a:r>
              <a:t>1. Mapas mentales digitales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41"/>
          <p:cNvSpPr txBox="1"/>
          <p:nvPr/>
        </p:nvSpPr>
        <p:spPr>
          <a:xfrm>
            <a:off x="523239" y="1250839"/>
            <a:ext cx="6552263" cy="400069"/>
          </a:xfrm>
          <a:prstGeom prst="rect">
            <a:avLst/>
          </a:prstGeom>
          <a:noFill/>
          <a:ln>
            <a:noFill/>
          </a:ln>
        </p:spPr>
        <p:txBody>
          <a:bodyPr spcFirstLastPara="1" wrap="square" lIns="91425" tIns="45700" rIns="91425" bIns="45700" anchor="t" anchorCtr="0">
            <a:spAutoFit/>
          </a:bodyPr>
          <a:lstStyle/>
          <a:p>
            <a:pPr marL="108000" lvl="0">
              <a:buSzPts val="2000"/>
              <a:defRPr sz="2000">
                <a:solidFill>
                  <a:schemeClr val="dk1"/>
                </a:solidFill>
                <a:latin typeface="Calibri"/>
                <a:ea typeface="Calibri"/>
                <a:cs typeface="Calibri"/>
                <a:sym typeface="Calibri"/>
              </a:defRPr>
            </a:pPr>
            <a:r>
              <a:t>1.5 Aspectos a tener en cuenta al elegir la herramienta</a:t>
            </a:r>
            <a:endParaRPr sz="1400" b="0" i="0" u="none" strike="noStrike" cap="none">
              <a:solidFill>
                <a:srgbClr val="000000"/>
              </a:solidFill>
              <a:latin typeface="Arial"/>
              <a:ea typeface="Arial"/>
              <a:cs typeface="Arial"/>
              <a:sym typeface="Arial"/>
            </a:endParaRPr>
          </a:p>
        </p:txBody>
      </p:sp>
      <p:graphicFrame>
        <p:nvGraphicFramePr>
          <p:cNvPr id="153" name="Google Shape;153;p41"/>
          <p:cNvGraphicFramePr/>
          <p:nvPr>
            <p:extLst>
              <p:ext uri="{D42A27DB-BD31-4B8C-83A1-F6EECF244321}">
                <p14:modId xmlns:p14="http://schemas.microsoft.com/office/powerpoint/2010/main" val="2959043810"/>
              </p:ext>
            </p:extLst>
          </p:nvPr>
        </p:nvGraphicFramePr>
        <p:xfrm>
          <a:off x="1060791" y="2499778"/>
          <a:ext cx="8384900" cy="3251270"/>
        </p:xfrm>
        <a:graphic>
          <a:graphicData uri="http://schemas.openxmlformats.org/drawingml/2006/table">
            <a:tbl>
              <a:tblPr firstRow="1" bandRow="1">
                <a:noFill/>
                <a:tableStyleId>{D3423881-3A17-4DA1-A299-09676F8F1357}</a:tableStyleId>
              </a:tblPr>
              <a:tblGrid>
                <a:gridCol w="4000700">
                  <a:extLst>
                    <a:ext uri="{9D8B030D-6E8A-4147-A177-3AD203B41FA5}">
                      <a16:colId xmlns:a16="http://schemas.microsoft.com/office/drawing/2014/main" val="20000"/>
                    </a:ext>
                  </a:extLst>
                </a:gridCol>
                <a:gridCol w="4384200">
                  <a:extLst>
                    <a:ext uri="{9D8B030D-6E8A-4147-A177-3AD203B41FA5}">
                      <a16:colId xmlns:a16="http://schemas.microsoft.com/office/drawing/2014/main" val="20001"/>
                    </a:ext>
                  </a:extLst>
                </a:gridCol>
              </a:tblGrid>
              <a:tr h="370850">
                <a:tc>
                  <a:txBody>
                    <a:bodyPr/>
                    <a:lstStyle/>
                    <a:p>
                      <a:pPr marL="0" marR="0" lvl="0" indent="0" algn="l" rtl="0">
                        <a:lnSpc>
                          <a:spcPct val="100000"/>
                        </a:lnSpc>
                        <a:spcBef>
                          <a:spcPts val="0"/>
                        </a:spcBef>
                        <a:spcAft>
                          <a:spcPts val="0"/>
                        </a:spcAft>
                        <a:buClr>
                          <a:srgbClr val="000000"/>
                        </a:buClr>
                        <a:buSzPts val="1800"/>
                        <a:buFont typeface="Arial"/>
                        <a:buNone/>
                        <a:defRPr sz="1800"/>
                      </a:pPr>
                      <a:r>
                        <a:rPr sz="1600"/>
                        <a:t>Necesidad</a:t>
                      </a:r>
                      <a:endParaRPr sz="1600" u="none" strike="noStrike" cap="none"/>
                    </a:p>
                  </a:txBody>
                  <a:tcPr marL="91450" marR="91450" marT="45725" marB="45725">
                    <a:solidFill>
                      <a:srgbClr val="F5911B"/>
                    </a:solidFill>
                  </a:tcPr>
                </a:tc>
                <a:tc>
                  <a:txBody>
                    <a:bodyPr/>
                    <a:lstStyle/>
                    <a:p>
                      <a:pPr marL="0" marR="0" lvl="0" indent="0" algn="l" rtl="0">
                        <a:lnSpc>
                          <a:spcPct val="100000"/>
                        </a:lnSpc>
                        <a:spcBef>
                          <a:spcPts val="0"/>
                        </a:spcBef>
                        <a:spcAft>
                          <a:spcPts val="0"/>
                        </a:spcAft>
                        <a:buClr>
                          <a:srgbClr val="000000"/>
                        </a:buClr>
                        <a:buSzPts val="1800"/>
                        <a:buFont typeface="Arial"/>
                        <a:buNone/>
                        <a:defRPr sz="1800"/>
                      </a:pPr>
                      <a:r>
                        <a:rPr sz="1600"/>
                        <a:t>Característica de la herramienta</a:t>
                      </a:r>
                      <a:endParaRPr sz="1600" u="none" strike="noStrike" cap="none"/>
                    </a:p>
                  </a:txBody>
                  <a:tcPr marL="91450" marR="91450" marT="45725" marB="45725">
                    <a:solidFill>
                      <a:srgbClr val="F5911B"/>
                    </a:solidFill>
                  </a:tcPr>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600"/>
                        <a:buFont typeface="Arial"/>
                        <a:buNone/>
                        <a:defRPr sz="1600">
                          <a:latin typeface="Calibri"/>
                          <a:ea typeface="Calibri"/>
                          <a:cs typeface="Calibri"/>
                          <a:sym typeface="Calibri"/>
                        </a:defRPr>
                      </a:pPr>
                      <a:r>
                        <a:rPr sz="1400"/>
                        <a:t>No gast</a:t>
                      </a:r>
                      <a:r>
                        <a:rPr lang="es-ES" sz="1400"/>
                        <a:t>ar</a:t>
                      </a:r>
                      <a:r>
                        <a:rPr sz="1400"/>
                        <a:t>.</a:t>
                      </a:r>
                      <a:endParaRPr sz="12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defRPr sz="1600">
                          <a:latin typeface="Calibri"/>
                          <a:ea typeface="Calibri"/>
                          <a:cs typeface="Calibri"/>
                          <a:sym typeface="Calibri"/>
                        </a:defRPr>
                      </a:pPr>
                      <a:r>
                        <a:rPr sz="1400"/>
                        <a:t>Disponibilidad de versiones gratuitas y sus limitaciones.</a:t>
                      </a:r>
                      <a:endParaRPr sz="1200" u="none" strike="noStrike" cap="none"/>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1600"/>
                        <a:buFont typeface="Arial"/>
                        <a:buNone/>
                        <a:defRPr sz="1600">
                          <a:latin typeface="Calibri"/>
                          <a:ea typeface="Calibri"/>
                          <a:cs typeface="Calibri"/>
                          <a:sym typeface="Calibri"/>
                        </a:defRPr>
                      </a:pPr>
                      <a:r>
                        <a:rPr sz="1400"/>
                        <a:t>Ser capaz de cambiar de opinión en cualquier momento.</a:t>
                      </a:r>
                      <a:endParaRPr sz="12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defRPr sz="1600">
                          <a:latin typeface="Calibri"/>
                          <a:ea typeface="Calibri"/>
                          <a:cs typeface="Calibri"/>
                          <a:sym typeface="Calibri"/>
                        </a:defRPr>
                      </a:pPr>
                      <a:r>
                        <a:rPr sz="1400"/>
                        <a:t>Facilidad en el movimiento/reorganización de los nodos.</a:t>
                      </a:r>
                      <a:endParaRPr sz="1200" u="none" strike="noStrike" cap="none"/>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ts val="1600"/>
                        <a:buFont typeface="Arial"/>
                        <a:buNone/>
                        <a:defRPr sz="1600">
                          <a:latin typeface="Calibri"/>
                          <a:ea typeface="Calibri"/>
                          <a:cs typeface="Calibri"/>
                          <a:sym typeface="Calibri"/>
                        </a:defRPr>
                      </a:pPr>
                      <a:r>
                        <a:rPr sz="1400"/>
                        <a:t>Usa</a:t>
                      </a:r>
                      <a:r>
                        <a:rPr lang="es-ES" sz="1400"/>
                        <a:t>r</a:t>
                      </a:r>
                      <a:r>
                        <a:rPr sz="1400"/>
                        <a:t> mapas hechos con otro software.</a:t>
                      </a:r>
                      <a:endParaRPr sz="12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defRPr sz="1600">
                          <a:latin typeface="Calibri"/>
                          <a:ea typeface="Calibri"/>
                          <a:cs typeface="Calibri"/>
                          <a:sym typeface="Calibri"/>
                        </a:defRPr>
                      </a:pPr>
                      <a:r>
                        <a:rPr sz="1400"/>
                        <a:t>Formatos compatibles para la importación.</a:t>
                      </a:r>
                      <a:endParaRPr sz="1200" u="none" strike="noStrike" cap="none"/>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rgbClr val="000000"/>
                        </a:buClr>
                        <a:buSzPts val="1600"/>
                        <a:buFont typeface="Arial"/>
                        <a:buNone/>
                        <a:defRPr sz="1600">
                          <a:latin typeface="Calibri"/>
                          <a:ea typeface="Calibri"/>
                          <a:cs typeface="Calibri"/>
                          <a:sym typeface="Calibri"/>
                        </a:defRPr>
                      </a:pPr>
                      <a:r>
                        <a:rPr sz="1400"/>
                        <a:t>Organizar el contenido.</a:t>
                      </a:r>
                      <a:endParaRPr sz="12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defRPr sz="1600">
                          <a:latin typeface="Calibri"/>
                          <a:ea typeface="Calibri"/>
                          <a:cs typeface="Calibri"/>
                          <a:sym typeface="Calibri"/>
                        </a:defRPr>
                      </a:pPr>
                      <a:r>
                        <a:rPr sz="1400"/>
                        <a:t>Simplicidad en la gestión de textos que se pueden asociar con nodos.</a:t>
                      </a:r>
                      <a:endParaRPr sz="1200" u="none" strike="noStrike" cap="none"/>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lnSpc>
                          <a:spcPct val="100000"/>
                        </a:lnSpc>
                        <a:spcBef>
                          <a:spcPts val="0"/>
                        </a:spcBef>
                        <a:spcAft>
                          <a:spcPts val="0"/>
                        </a:spcAft>
                        <a:buClr>
                          <a:srgbClr val="000000"/>
                        </a:buClr>
                        <a:buSzPts val="1600"/>
                        <a:buFont typeface="Arial"/>
                        <a:buNone/>
                        <a:defRPr sz="1600">
                          <a:latin typeface="Calibri"/>
                          <a:ea typeface="Calibri"/>
                          <a:cs typeface="Calibri"/>
                          <a:sym typeface="Calibri"/>
                        </a:defRPr>
                      </a:pPr>
                      <a:r>
                        <a:rPr sz="1400"/>
                        <a:t>Trabajar con múltiples dispositivos.</a:t>
                      </a:r>
                      <a:endParaRPr sz="12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defRPr sz="1600">
                          <a:latin typeface="Calibri"/>
                          <a:ea typeface="Calibri"/>
                          <a:cs typeface="Calibri"/>
                          <a:sym typeface="Calibri"/>
                        </a:defRPr>
                      </a:pPr>
                      <a:r>
                        <a:rPr sz="1400"/>
                        <a:t>Plataformas con versión de software.</a:t>
                      </a:r>
                      <a:endParaRPr sz="1200" u="none" strike="noStrike" cap="none"/>
                    </a:p>
                  </a:txBody>
                  <a:tcPr marL="91450" marR="91450" marT="45725" marB="45725"/>
                </a:tc>
                <a:extLst>
                  <a:ext uri="{0D108BD9-81ED-4DB2-BD59-A6C34878D82A}">
                    <a16:rowId xmlns:a16="http://schemas.microsoft.com/office/drawing/2014/main" val="10005"/>
                  </a:ext>
                </a:extLst>
              </a:tr>
              <a:tr h="370850">
                <a:tc>
                  <a:txBody>
                    <a:bodyPr/>
                    <a:lstStyle/>
                    <a:p>
                      <a:pPr marL="0" marR="0" lvl="0" indent="0" algn="l" rtl="0">
                        <a:lnSpc>
                          <a:spcPct val="100000"/>
                        </a:lnSpc>
                        <a:spcBef>
                          <a:spcPts val="0"/>
                        </a:spcBef>
                        <a:spcAft>
                          <a:spcPts val="0"/>
                        </a:spcAft>
                        <a:buClr>
                          <a:srgbClr val="000000"/>
                        </a:buClr>
                        <a:buSzPts val="1600"/>
                        <a:buFont typeface="Arial"/>
                        <a:buNone/>
                        <a:defRPr sz="1600">
                          <a:latin typeface="Calibri"/>
                          <a:ea typeface="Calibri"/>
                          <a:cs typeface="Calibri"/>
                          <a:sym typeface="Calibri"/>
                        </a:defRPr>
                      </a:pPr>
                      <a:r>
                        <a:rPr sz="1400"/>
                        <a:t>Coopera</a:t>
                      </a:r>
                      <a:r>
                        <a:rPr lang="es-ES" sz="1400"/>
                        <a:t>r.</a:t>
                      </a:r>
                      <a:endParaRPr sz="12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defRPr sz="1600">
                          <a:latin typeface="Calibri"/>
                          <a:ea typeface="Calibri"/>
                          <a:cs typeface="Calibri"/>
                          <a:sym typeface="Calibri"/>
                        </a:defRPr>
                      </a:pPr>
                      <a:r>
                        <a:rPr sz="1400"/>
                        <a:t>Facilidad para compartir el mapa en términos de visualización/edición.</a:t>
                      </a:r>
                    </a:p>
                    <a:p>
                      <a:pPr marL="0" marR="0" lvl="0" indent="0" algn="l" rtl="0">
                        <a:lnSpc>
                          <a:spcPct val="100000"/>
                        </a:lnSpc>
                        <a:spcBef>
                          <a:spcPts val="0"/>
                        </a:spcBef>
                        <a:spcAft>
                          <a:spcPts val="0"/>
                        </a:spcAft>
                        <a:buClr>
                          <a:srgbClr val="000000"/>
                        </a:buClr>
                        <a:buSzPts val="1600"/>
                        <a:buFont typeface="Arial"/>
                        <a:buNone/>
                        <a:defRPr sz="1600">
                          <a:latin typeface="Calibri"/>
                          <a:ea typeface="Calibri"/>
                          <a:cs typeface="Calibri"/>
                          <a:sym typeface="Calibri"/>
                        </a:defRPr>
                      </a:pPr>
                      <a:r>
                        <a:rPr sz="1400"/>
                        <a:t>Formatos de exportación.</a:t>
                      </a:r>
                      <a:endParaRPr sz="1200" u="none" strike="noStrike" cap="none"/>
                    </a:p>
                  </a:txBody>
                  <a:tcPr marL="91450" marR="91450" marT="45725" marB="45725"/>
                </a:tc>
                <a:extLst>
                  <a:ext uri="{0D108BD9-81ED-4DB2-BD59-A6C34878D82A}">
                    <a16:rowId xmlns:a16="http://schemas.microsoft.com/office/drawing/2014/main" val="10006"/>
                  </a:ext>
                </a:extLst>
              </a:tr>
            </a:tbl>
          </a:graphicData>
        </a:graphic>
      </p:graphicFrame>
      <p:sp>
        <p:nvSpPr>
          <p:cNvPr id="154" name="Google Shape;154;p41"/>
          <p:cNvSpPr/>
          <p:nvPr/>
        </p:nvSpPr>
        <p:spPr>
          <a:xfrm rot="-2700000">
            <a:off x="10357709" y="2465045"/>
            <a:ext cx="1015993" cy="2263418"/>
          </a:xfrm>
          <a:custGeom>
            <a:avLst/>
            <a:gdLst/>
            <a:ahLst/>
            <a:cxnLst/>
            <a:rect l="l" t="t" r="r" b="b"/>
            <a:pathLst>
              <a:path w="154109" h="343323" extrusionOk="0">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rgbClr val="F591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Calibri"/>
              <a:ea typeface="Calibri"/>
              <a:cs typeface="Calibri"/>
              <a:sym typeface="Calibri"/>
            </a:endParaRPr>
          </a:p>
        </p:txBody>
      </p:sp>
      <p:sp>
        <p:nvSpPr>
          <p:cNvPr id="155" name="Google Shape;155;p41"/>
          <p:cNvSpPr txBox="1"/>
          <p:nvPr/>
        </p:nvSpPr>
        <p:spPr>
          <a:xfrm>
            <a:off x="983413" y="1735520"/>
            <a:ext cx="8066208" cy="646331"/>
          </a:xfrm>
          <a:prstGeom prst="rect">
            <a:avLst/>
          </a:prstGeom>
          <a:noFill/>
          <a:ln>
            <a:noFill/>
          </a:ln>
        </p:spPr>
        <p:txBody>
          <a:bodyPr spcFirstLastPara="1" wrap="square" lIns="91425" tIns="45700" rIns="91425" bIns="45700" anchor="t" anchorCtr="0">
            <a:spAutoFit/>
          </a:bodyPr>
          <a:lstStyle/>
          <a:p>
            <a:pPr lvl="0">
              <a:buSzPts val="1800"/>
              <a:defRPr sz="1800">
                <a:solidFill>
                  <a:schemeClr val="dk1"/>
                </a:solidFill>
                <a:latin typeface="Calibri"/>
                <a:ea typeface="Calibri"/>
                <a:cs typeface="Calibri"/>
                <a:sym typeface="Calibri"/>
              </a:defRPr>
            </a:pPr>
            <a:r>
              <a:t>Como has visto, las herramientas no son todas iguales, por lo que tendrás que evaluarlas de acuerdo a tus necesidades. Aquí hay algunos consejos.</a:t>
            </a:r>
            <a:endParaRPr sz="1800" b="0" i="0" u="none" strike="noStrike" cap="none">
              <a:solidFill>
                <a:schemeClr val="dk1"/>
              </a:solidFill>
              <a:latin typeface="Calibri"/>
              <a:ea typeface="Calibri"/>
              <a:cs typeface="Calibri"/>
              <a:sym typeface="Calibri"/>
            </a:endParaRPr>
          </a:p>
        </p:txBody>
      </p:sp>
      <p:sp>
        <p:nvSpPr>
          <p:cNvPr id="7" name="Google Shape;111;p37">
            <a:extLst>
              <a:ext uri="{FF2B5EF4-FFF2-40B4-BE49-F238E27FC236}">
                <a16:creationId xmlns:a16="http://schemas.microsoft.com/office/drawing/2014/main" id="{EAD40A8B-4B0D-447E-ABEB-EFDA6A70C451}"/>
              </a:ext>
            </a:extLst>
          </p:cNvPr>
          <p:cNvSpPr/>
          <p:nvPr/>
        </p:nvSpPr>
        <p:spPr>
          <a:xfrm>
            <a:off x="451030" y="669816"/>
            <a:ext cx="3517288"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lvl="0">
              <a:lnSpc>
                <a:spcPct val="90000"/>
              </a:lnSpc>
              <a:buSzPts val="2000"/>
              <a:defRPr sz="2000" b="1">
                <a:solidFill>
                  <a:srgbClr val="FFFFFF"/>
                </a:solidFill>
                <a:latin typeface="Calibri"/>
                <a:ea typeface="Calibri"/>
                <a:cs typeface="Calibri"/>
                <a:sym typeface="Calibri"/>
              </a:defRPr>
            </a:pPr>
            <a:r>
              <a:t>1. Mapas mentales digitales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RESET 100K COVER">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DULE 1">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3578</Words>
  <Application>Microsoft Office PowerPoint</Application>
  <PresentationFormat>Panorámica</PresentationFormat>
  <Paragraphs>269</Paragraphs>
  <Slides>36</Slides>
  <Notes>34</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36</vt:i4>
      </vt:variant>
    </vt:vector>
  </HeadingPairs>
  <TitlesOfParts>
    <vt:vector size="43" baseType="lpstr">
      <vt:lpstr>Lato</vt:lpstr>
      <vt:lpstr>Calibri</vt:lpstr>
      <vt:lpstr>Arial</vt:lpstr>
      <vt:lpstr>Helvetica Neue</vt:lpstr>
      <vt:lpstr>Poppins Medium</vt:lpstr>
      <vt:lpstr>RESET 100K COVER</vt:lpstr>
      <vt:lpstr>MODULE 1</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Miriam Internet Web Solutions</dc:creator>
  <cp:lastModifiedBy>Miriam Internet Web Solutions</cp:lastModifiedBy>
  <cp:revision>44</cp:revision>
  <dcterms:created xsi:type="dcterms:W3CDTF">2022-04-26T11:43:16Z</dcterms:created>
  <dcterms:modified xsi:type="dcterms:W3CDTF">2023-04-11T13:44:33Z</dcterms:modified>
</cp:coreProperties>
</file>